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302" r:id="rId4"/>
    <p:sldId id="278" r:id="rId5"/>
    <p:sldId id="286" r:id="rId6"/>
    <p:sldId id="291" r:id="rId7"/>
    <p:sldId id="280" r:id="rId8"/>
    <p:sldId id="293" r:id="rId9"/>
    <p:sldId id="279" r:id="rId10"/>
    <p:sldId id="259" r:id="rId11"/>
    <p:sldId id="285" r:id="rId12"/>
    <p:sldId id="296" r:id="rId13"/>
    <p:sldId id="266" r:id="rId14"/>
    <p:sldId id="301" r:id="rId15"/>
    <p:sldId id="263" r:id="rId16"/>
    <p:sldId id="298" r:id="rId17"/>
    <p:sldId id="267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 Sachsenberg" initials="TS" lastIdx="1" clrIdx="0">
    <p:extLst>
      <p:ext uri="{19B8F6BF-5375-455C-9EA6-DF929625EA0E}">
        <p15:presenceInfo xmlns:p15="http://schemas.microsoft.com/office/powerpoint/2012/main" userId="65f5c0a3831e6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6F6E-1B68-4586-847C-CB72A2196B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10F9-240E-494B-93C3-3B5BB198AF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0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Motivation: … this is</a:t>
            </a:r>
            <a:r>
              <a:rPr lang="en-US" baseline="0" smtClean="0"/>
              <a:t> especially true for cross-links, which are harder to detect than linear peptides. Thus, sometimes a spectrum gets identified as linear when it actually came from a cross-linked peptide. 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3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At 1%: 8 cross-linked PSMs more</a:t>
            </a:r>
            <a:r>
              <a:rPr lang="en-US" baseline="0" smtClean="0"/>
              <a:t> (0.14%)</a:t>
            </a:r>
          </a:p>
          <a:p>
            <a:r>
              <a:rPr lang="en-US" baseline="0" smtClean="0"/>
              <a:t>At 5%: 90 cross-linked PSMs more (1.4%)</a:t>
            </a: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98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Metrics</a:t>
            </a:r>
            <a:r>
              <a:rPr lang="en-US" baseline="0"/>
              <a:t> are calculated w.r.t. dataset size because this changes when </a:t>
            </a:r>
            <a:r>
              <a:rPr lang="en-US" baseline="0" smtClean="0"/>
              <a:t>applying Pycolator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AUC decreases until very</a:t>
            </a:r>
            <a:r>
              <a:rPr lang="en-US" baseline="0"/>
              <a:t> small size </a:t>
            </a:r>
            <a:r>
              <a:rPr lang="en-US" baseline="0" smtClean="0"/>
              <a:t>(problems with calculation of area under the curve, variation very big)</a:t>
            </a:r>
          </a:p>
          <a:p>
            <a:r>
              <a:rPr lang="en-US" baseline="0" smtClean="0"/>
              <a:t>Identifications also show a decrease of performance with smaller dataset size</a:t>
            </a:r>
          </a:p>
          <a:p>
            <a:r>
              <a:rPr lang="en-US" smtClean="0"/>
              <a:t>The</a:t>
            </a:r>
            <a:r>
              <a:rPr lang="en-US" baseline="0" smtClean="0"/>
              <a:t> algorithm g</a:t>
            </a:r>
            <a:r>
              <a:rPr lang="en-US" smtClean="0"/>
              <a:t>radually ﬁnds less high-conﬁdence PSMs when the dataset size gets smaller.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Non-cross-linked</a:t>
            </a:r>
            <a:r>
              <a:rPr lang="en-US" baseline="0" dirty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Numerical values lie on the decision limit / hyperplane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Imputation could prevent fitting onto only linear PSMs (for example when true cross-linked PSMs are rarer, </a:t>
            </a:r>
            <a:r>
              <a:rPr lang="en-US" baseline="0"/>
              <a:t>cross-linked </a:t>
            </a:r>
            <a:r>
              <a:rPr lang="en-US" baseline="0" smtClean="0"/>
              <a:t>PSMs are false more often)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Disabled by </a:t>
            </a:r>
            <a:r>
              <a:rPr lang="en-US" baseline="0" dirty="0"/>
              <a:t>default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5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Variance reduced to under a third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Median slightly</a:t>
            </a:r>
            <a:r>
              <a:rPr lang="en-US" baseline="0" smtClean="0"/>
              <a:t> improved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7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Other,</a:t>
            </a:r>
            <a:r>
              <a:rPr lang="en-US" baseline="0" smtClean="0"/>
              <a:t> more like common data sets (few </a:t>
            </a:r>
            <a:r>
              <a:rPr lang="en-US" baseline="0"/>
              <a:t>cross-links, many linear PSMs)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More flexible models or combining weak models (AdaBoost)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Redundant features often worsen linear models, common in proteomics (related scores)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id =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can improve</a:t>
            </a:r>
            <a:r>
              <a:rPr lang="en-US" baseline="0" smtClean="0"/>
              <a:t> the identification rate compared to using some score that makes mathematically or chemically sense and is often times a combination of certain sub scores.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Berechnung FDR un</a:t>
            </a:r>
            <a:r>
              <a:rPr lang="en-US" baseline="0"/>
              <a:t>d q-value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Paar Worte zum benutzten data set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optimalRanking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small datasets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imputation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proportion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C-SVM</a:t>
            </a:r>
            <a:r>
              <a:rPr lang="en-US" baseline="0" smtClean="0"/>
              <a:t> refers to the C parameter (roughly explain C parameter)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X-axis, y-axis,</a:t>
            </a:r>
            <a:r>
              <a:rPr lang="en-US" sz="1200" baseline="0" smtClean="0"/>
              <a:t> ROC curves, etc. </a:t>
            </a:r>
            <a:endParaRPr lang="en-US" sz="12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One Curve per iteration (colorcoded)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Allows observation of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Calculate area under the curve (AUC)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4780-86EC-44B2-8C24-4BA698643E29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1BCB-AB60-406D-8AC6-17D9A74A2AAC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6A66-396C-402A-B4F0-A10406B7AD80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8AA5-B1AD-4CF3-9B29-BC36643565BD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DFF6-0D6E-41B4-8DBD-7FA10C2DF7E7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50-09B4-4D51-96FE-E3C885713AC8}" type="datetime1">
              <a:rPr lang="en-US" smtClean="0"/>
              <a:t>9/13/2020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AA9E-D992-41F1-8B53-25FD65C58F71}" type="datetime1">
              <a:rPr lang="en-US" smtClean="0"/>
              <a:t>9/13/2020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7B2-2502-49F3-854F-A0EEE37A899F}" type="datetime1">
              <a:rPr lang="en-US" smtClean="0"/>
              <a:t>9/13/2020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5657-5A4F-4531-92BB-0D2743808479}" type="datetime1">
              <a:rPr lang="en-US" smtClean="0"/>
              <a:t>9/13/2020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3E1-7398-4068-A23D-DE766E62163F}" type="datetime1">
              <a:rPr lang="en-US" smtClean="0"/>
              <a:t>9/13/2020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CB94-D7CE-4016-B699-52E75188EDE1}" type="datetime1">
              <a:rPr lang="en-US" smtClean="0"/>
              <a:t>9/13/2020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45EA-E939-459B-9A56-151F71B90521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53006"/>
            <a:ext cx="12192000" cy="1973223"/>
          </a:xfrm>
        </p:spPr>
        <p:txBody>
          <a:bodyPr>
            <a:normAutofit fontScale="90000"/>
          </a:bodyPr>
          <a:lstStyle/>
          <a:p>
            <a:r>
              <a:rPr lang="en-US"/>
              <a:t>Semi-supervised Learning </a:t>
            </a:r>
            <a:br>
              <a:rPr lang="en-US"/>
            </a:br>
            <a:r>
              <a:rPr lang="en-US"/>
              <a:t>for Nucleic Acid Cross-linking </a:t>
            </a:r>
            <a:br>
              <a:rPr lang="en-US"/>
            </a:br>
            <a:r>
              <a:rPr lang="en-US"/>
              <a:t>Mass Spectrometry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58249"/>
            <a:ext cx="9144000" cy="1655762"/>
          </a:xfrm>
        </p:spPr>
        <p:txBody>
          <a:bodyPr/>
          <a:lstStyle/>
          <a:p>
            <a:r>
              <a:rPr lang="en-US"/>
              <a:t>Bachelor Thesis Bioinformatics</a:t>
            </a:r>
          </a:p>
          <a:p>
            <a:r>
              <a:rPr lang="en-US"/>
              <a:t>By Emil Paulitz</a:t>
            </a:r>
          </a:p>
        </p:txBody>
      </p:sp>
    </p:spTree>
    <p:extLst>
      <p:ext uri="{BB962C8B-B14F-4D97-AF65-F5344CB8AC3E}">
        <p14:creationId xmlns:p14="http://schemas.microsoft.com/office/powerpoint/2010/main" val="8340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Experiment: </a:t>
            </a:r>
            <a:r>
              <a:rPr lang="en-US"/>
              <a:t>Reranking of multiple candidates during </a:t>
            </a:r>
            <a:r>
              <a:rPr lang="en-US" smtClean="0"/>
              <a:t>learning</a:t>
            </a: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2FC55C0D-8810-49CF-BEA3-534C685CABDF}"/>
              </a:ext>
            </a:extLst>
          </p:cNvPr>
          <p:cNvSpPr txBox="1">
            <a:spLocks/>
          </p:cNvSpPr>
          <p:nvPr/>
        </p:nvSpPr>
        <p:spPr>
          <a:xfrm>
            <a:off x="730623" y="19423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4000" u="sng" smtClean="0">
                <a:latin typeface="+mn-lt"/>
                <a:ea typeface="+mn-ea"/>
                <a:cs typeface="+mn-cs"/>
              </a:rPr>
              <a:t>Motivation: </a:t>
            </a:r>
            <a:r>
              <a:rPr lang="en-US" sz="4000" smtClean="0">
                <a:latin typeface="+mn-lt"/>
                <a:ea typeface="+mn-ea"/>
                <a:cs typeface="+mn-cs"/>
              </a:rPr>
              <a:t>Correct identification </a:t>
            </a:r>
            <a:r>
              <a:rPr lang="en-US" sz="4000" dirty="0">
                <a:latin typeface="+mn-lt"/>
                <a:ea typeface="+mn-ea"/>
                <a:cs typeface="+mn-cs"/>
              </a:rPr>
              <a:t>is sometimes not the best </a:t>
            </a:r>
            <a:r>
              <a:rPr lang="en-US" sz="4000">
                <a:latin typeface="+mn-lt"/>
                <a:ea typeface="+mn-ea"/>
                <a:cs typeface="+mn-cs"/>
              </a:rPr>
              <a:t>scoring </a:t>
            </a:r>
            <a:r>
              <a:rPr lang="en-US" sz="4000" smtClean="0">
                <a:latin typeface="+mn-lt"/>
                <a:ea typeface="+mn-ea"/>
                <a:cs typeface="+mn-cs"/>
              </a:rPr>
              <a:t>one</a:t>
            </a:r>
            <a:endParaRPr lang="en-US" sz="4000" dirty="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4000" dirty="0">
                <a:latin typeface="+mn-lt"/>
                <a:ea typeface="+mn-ea"/>
                <a:cs typeface="+mn-cs"/>
              </a:rPr>
              <a:t>Including 2</a:t>
            </a:r>
            <a:r>
              <a:rPr lang="en-US" sz="4000" baseline="30000" dirty="0">
                <a:latin typeface="+mn-lt"/>
                <a:ea typeface="+mn-ea"/>
                <a:cs typeface="+mn-cs"/>
              </a:rPr>
              <a:t>nd</a:t>
            </a:r>
            <a:r>
              <a:rPr lang="en-US" sz="4000" dirty="0">
                <a:latin typeface="+mn-lt"/>
                <a:ea typeface="+mn-ea"/>
                <a:cs typeface="+mn-cs"/>
              </a:rPr>
              <a:t> </a:t>
            </a:r>
            <a:r>
              <a:rPr lang="en-US" sz="4000">
                <a:latin typeface="+mn-lt"/>
                <a:ea typeface="+mn-ea"/>
                <a:cs typeface="+mn-cs"/>
              </a:rPr>
              <a:t>or </a:t>
            </a:r>
            <a:r>
              <a:rPr lang="en-US" sz="4000" smtClean="0">
                <a:latin typeface="+mn-lt"/>
                <a:ea typeface="+mn-ea"/>
                <a:cs typeface="+mn-cs"/>
              </a:rPr>
              <a:t>n-th best </a:t>
            </a:r>
            <a:r>
              <a:rPr lang="en-US" sz="4000" dirty="0">
                <a:latin typeface="+mn-lt"/>
                <a:ea typeface="+mn-ea"/>
                <a:cs typeface="+mn-cs"/>
              </a:rPr>
              <a:t>candidate in learning with reranking might push correct ID to the top.</a:t>
            </a:r>
          </a:p>
          <a:p>
            <a:endParaRPr lang="en-US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2548467" y="3176436"/>
            <a:ext cx="7546487" cy="3681564"/>
            <a:chOff x="2548467" y="3176436"/>
            <a:chExt cx="7546487" cy="3681564"/>
          </a:xfrm>
        </p:grpSpPr>
        <p:grpSp>
          <p:nvGrpSpPr>
            <p:cNvPr id="100" name="Gruppieren 99"/>
            <p:cNvGrpSpPr/>
            <p:nvPr/>
          </p:nvGrpSpPr>
          <p:grpSpPr>
            <a:xfrm>
              <a:off x="2548467" y="3176436"/>
              <a:ext cx="7546487" cy="3681564"/>
              <a:chOff x="2548467" y="2933645"/>
              <a:chExt cx="7546487" cy="3681564"/>
            </a:xfrm>
          </p:grpSpPr>
          <p:grpSp>
            <p:nvGrpSpPr>
              <p:cNvPr id="52" name="Gruppieren 51"/>
              <p:cNvGrpSpPr/>
              <p:nvPr/>
            </p:nvGrpSpPr>
            <p:grpSpPr>
              <a:xfrm>
                <a:off x="2548467" y="2933645"/>
                <a:ext cx="7546487" cy="3681564"/>
                <a:chOff x="70830" y="381795"/>
                <a:chExt cx="12034543" cy="58710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feld 53">
                      <a:extLst>
                        <a:ext uri="{FF2B5EF4-FFF2-40B4-BE49-F238E27FC236}">
                          <a16:creationId xmlns:a16="http://schemas.microsoft.com/office/drawing/2014/main" xmlns="" id="{06FDD40D-7E06-436C-BB7F-1E2C9D6F74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0794" y="1663257"/>
                      <a:ext cx="1263171" cy="1423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4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de-DE" sz="4800" b="0" dirty="0"/>
                    </a:p>
                    <a:p>
                      <a:endParaRPr lang="en-GB" sz="1050" dirty="0"/>
                    </a:p>
                  </p:txBody>
                </p:sp>
              </mc:Choice>
              <mc:Fallback xmlns="">
                <p:sp>
                  <p:nvSpPr>
                    <p:cNvPr id="54" name="Textfeld 53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06FDD40D-7E06-436C-BB7F-1E2C9D6F74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0794" y="1663257"/>
                      <a:ext cx="1263171" cy="142337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3" name="Gruppieren 52"/>
                <p:cNvGrpSpPr/>
                <p:nvPr/>
              </p:nvGrpSpPr>
              <p:grpSpPr>
                <a:xfrm>
                  <a:off x="70830" y="381795"/>
                  <a:ext cx="12034543" cy="5754425"/>
                  <a:chOff x="70830" y="123862"/>
                  <a:chExt cx="12034543" cy="5754425"/>
                </a:xfrm>
              </p:grpSpPr>
              <p:grpSp>
                <p:nvGrpSpPr>
                  <p:cNvPr id="58" name="Gruppieren 57"/>
                  <p:cNvGrpSpPr/>
                  <p:nvPr/>
                </p:nvGrpSpPr>
                <p:grpSpPr>
                  <a:xfrm>
                    <a:off x="849085" y="838201"/>
                    <a:ext cx="4593772" cy="2373085"/>
                    <a:chOff x="1523998" y="609601"/>
                    <a:chExt cx="10058402" cy="4299857"/>
                  </a:xfrm>
                </p:grpSpPr>
                <p:grpSp>
                  <p:nvGrpSpPr>
                    <p:cNvPr id="85" name="Gruppieren 84"/>
                    <p:cNvGrpSpPr/>
                    <p:nvPr/>
                  </p:nvGrpSpPr>
                  <p:grpSpPr>
                    <a:xfrm>
                      <a:off x="1523998" y="609601"/>
                      <a:ext cx="3287488" cy="4299857"/>
                      <a:chOff x="1523998" y="609601"/>
                      <a:chExt cx="3287488" cy="4299857"/>
                    </a:xfrm>
                  </p:grpSpPr>
                  <p:sp>
                    <p:nvSpPr>
                      <p:cNvPr id="96" name="Abgerundetes Rechteck 95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55C24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7" name="Abgerundetes Rechteck 96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8" name="Abgerundetes Rechteck 97"/>
                      <p:cNvSpPr/>
                      <p:nvPr/>
                    </p:nvSpPr>
                    <p:spPr>
                      <a:xfrm>
                        <a:off x="1523998" y="609601"/>
                        <a:ext cx="3287486" cy="1001487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  <a:endParaRPr lang="en-US" sz="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99" name="Abgerundetes Rechteck 98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</p:grpSp>
                <p:grpSp>
                  <p:nvGrpSpPr>
                    <p:cNvPr id="86" name="Gruppieren 85"/>
                    <p:cNvGrpSpPr/>
                    <p:nvPr/>
                  </p:nvGrpSpPr>
                  <p:grpSpPr>
                    <a:xfrm>
                      <a:off x="4909457" y="609601"/>
                      <a:ext cx="3287486" cy="4299857"/>
                      <a:chOff x="1524000" y="609601"/>
                      <a:chExt cx="3287486" cy="4299857"/>
                    </a:xfrm>
                  </p:grpSpPr>
                  <p:sp>
                    <p:nvSpPr>
                      <p:cNvPr id="92" name="Abgerundetes Rechteck 91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92D888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3" name="Abgerundetes Rechteck 92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4" name="Abgerundetes Rechteck 93"/>
                      <p:cNvSpPr/>
                      <p:nvPr/>
                    </p:nvSpPr>
                    <p:spPr>
                      <a:xfrm>
                        <a:off x="1524000" y="609601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5" name="Abgerundetes Rechteck 94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  <p:grpSp>
                  <p:nvGrpSpPr>
                    <p:cNvPr id="87" name="Gruppieren 86"/>
                    <p:cNvGrpSpPr/>
                    <p:nvPr/>
                  </p:nvGrpSpPr>
                  <p:grpSpPr>
                    <a:xfrm>
                      <a:off x="8294914" y="609601"/>
                      <a:ext cx="3287486" cy="4299857"/>
                      <a:chOff x="1524000" y="609601"/>
                      <a:chExt cx="3287486" cy="4299857"/>
                    </a:xfrm>
                  </p:grpSpPr>
                  <p:sp>
                    <p:nvSpPr>
                      <p:cNvPr id="88" name="Abgerundetes Rechteck 87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9" name="Abgerundetes Rechteck 88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0" name="Abgerundetes Rechteck 89"/>
                      <p:cNvSpPr/>
                      <p:nvPr/>
                    </p:nvSpPr>
                    <p:spPr>
                      <a:xfrm>
                        <a:off x="1524000" y="609601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3F993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1" name="Abgerundetes Rechteck 90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</p:grpSp>
              <p:grpSp>
                <p:nvGrpSpPr>
                  <p:cNvPr id="59" name="Gruppieren 58"/>
                  <p:cNvGrpSpPr/>
                  <p:nvPr/>
                </p:nvGrpSpPr>
                <p:grpSpPr>
                  <a:xfrm>
                    <a:off x="6858000" y="838201"/>
                    <a:ext cx="4593771" cy="2373085"/>
                    <a:chOff x="6858000" y="838201"/>
                    <a:chExt cx="4593771" cy="2373085"/>
                  </a:xfrm>
                </p:grpSpPr>
                <p:grpSp>
                  <p:nvGrpSpPr>
                    <p:cNvPr id="70" name="Gruppieren 69"/>
                    <p:cNvGrpSpPr/>
                    <p:nvPr/>
                  </p:nvGrpSpPr>
                  <p:grpSpPr>
                    <a:xfrm>
                      <a:off x="6858000" y="838201"/>
                      <a:ext cx="1501427" cy="2373085"/>
                      <a:chOff x="6858000" y="838201"/>
                      <a:chExt cx="1501427" cy="2373085"/>
                    </a:xfrm>
                  </p:grpSpPr>
                  <p:sp>
                    <p:nvSpPr>
                      <p:cNvPr id="81" name="Abgerundetes Rechteck 80"/>
                      <p:cNvSpPr/>
                      <p:nvPr/>
                    </p:nvSpPr>
                    <p:spPr>
                      <a:xfrm>
                        <a:off x="6858000" y="1444990"/>
                        <a:ext cx="1501427" cy="568639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82" name="Abgerundetes Rechteck 81"/>
                      <p:cNvSpPr/>
                      <p:nvPr/>
                    </p:nvSpPr>
                    <p:spPr>
                      <a:xfrm>
                        <a:off x="6858000" y="2051779"/>
                        <a:ext cx="1501427" cy="552719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83" name="Abgerundetes Rechteck 82"/>
                      <p:cNvSpPr/>
                      <p:nvPr/>
                    </p:nvSpPr>
                    <p:spPr>
                      <a:xfrm>
                        <a:off x="6858000" y="838201"/>
                        <a:ext cx="1501427" cy="568639"/>
                      </a:xfrm>
                      <a:prstGeom prst="roundRect">
                        <a:avLst/>
                      </a:prstGeom>
                      <a:solidFill>
                        <a:srgbClr val="55C24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4" name="Abgerundetes Rechteck 83"/>
                      <p:cNvSpPr/>
                      <p:nvPr/>
                    </p:nvSpPr>
                    <p:spPr>
                      <a:xfrm>
                        <a:off x="6858000" y="2658567"/>
                        <a:ext cx="1501427" cy="552719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</p:grpSp>
                <p:grpSp>
                  <p:nvGrpSpPr>
                    <p:cNvPr id="71" name="Gruppieren 70"/>
                    <p:cNvGrpSpPr/>
                    <p:nvPr/>
                  </p:nvGrpSpPr>
                  <p:grpSpPr>
                    <a:xfrm>
                      <a:off x="8404172" y="838201"/>
                      <a:ext cx="1501427" cy="2373085"/>
                      <a:chOff x="1524000" y="609601"/>
                      <a:chExt cx="3287486" cy="4299857"/>
                    </a:xfrm>
                  </p:grpSpPr>
                  <p:sp>
                    <p:nvSpPr>
                      <p:cNvPr id="77" name="Abgerundetes Rechteck 76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8" name="Abgerundetes Rechteck 77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79" name="Abgerundetes Rechteck 78"/>
                      <p:cNvSpPr/>
                      <p:nvPr/>
                    </p:nvSpPr>
                    <p:spPr>
                      <a:xfrm>
                        <a:off x="1524000" y="609601"/>
                        <a:ext cx="3287486" cy="1030332"/>
                      </a:xfrm>
                      <a:prstGeom prst="roundRect">
                        <a:avLst/>
                      </a:prstGeom>
                      <a:solidFill>
                        <a:srgbClr val="92D888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0" name="Abgerundetes Rechteck 79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  <p:grpSp>
                  <p:nvGrpSpPr>
                    <p:cNvPr id="72" name="Gruppieren 71"/>
                    <p:cNvGrpSpPr/>
                    <p:nvPr/>
                  </p:nvGrpSpPr>
                  <p:grpSpPr>
                    <a:xfrm>
                      <a:off x="9950344" y="838201"/>
                      <a:ext cx="1501427" cy="2373085"/>
                      <a:chOff x="1524000" y="609601"/>
                      <a:chExt cx="3287486" cy="4299857"/>
                    </a:xfrm>
                  </p:grpSpPr>
                  <p:sp>
                    <p:nvSpPr>
                      <p:cNvPr id="73" name="Abgerundetes Rechteck 72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4" name="Abgerundetes Rechteck 73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5" name="Abgerundetes Rechteck 74"/>
                      <p:cNvSpPr/>
                      <p:nvPr/>
                    </p:nvSpPr>
                    <p:spPr>
                      <a:xfrm>
                        <a:off x="1524000" y="609601"/>
                        <a:ext cx="3287486" cy="1030332"/>
                      </a:xfrm>
                      <a:prstGeom prst="roundRect">
                        <a:avLst/>
                      </a:prstGeom>
                      <a:solidFill>
                        <a:srgbClr val="3F993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76" name="Abgerundetes Rechteck 75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</p:grpSp>
              <p:sp>
                <p:nvSpPr>
                  <p:cNvPr id="60" name="Abgerundetes Rechteck 59"/>
                  <p:cNvSpPr/>
                  <p:nvPr/>
                </p:nvSpPr>
                <p:spPr>
                  <a:xfrm>
                    <a:off x="849086" y="4824824"/>
                    <a:ext cx="1501427" cy="552719"/>
                  </a:xfrm>
                  <a:prstGeom prst="roundRect">
                    <a:avLst/>
                  </a:prstGeom>
                  <a:solidFill>
                    <a:srgbClr val="55C24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1" name="Abgerundetes Rechteck 60"/>
                  <p:cNvSpPr/>
                  <p:nvPr/>
                </p:nvSpPr>
                <p:spPr>
                  <a:xfrm>
                    <a:off x="2395258" y="4824824"/>
                    <a:ext cx="1501427" cy="552719"/>
                  </a:xfrm>
                  <a:prstGeom prst="roundRect">
                    <a:avLst/>
                  </a:prstGeom>
                  <a:solidFill>
                    <a:srgbClr val="92D88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2" name="Abgerundetes Rechteck 61"/>
                  <p:cNvSpPr/>
                  <p:nvPr/>
                </p:nvSpPr>
                <p:spPr>
                  <a:xfrm>
                    <a:off x="3941430" y="4824824"/>
                    <a:ext cx="1501427" cy="552719"/>
                  </a:xfrm>
                  <a:prstGeom prst="roundRect">
                    <a:avLst/>
                  </a:prstGeom>
                  <a:solidFill>
                    <a:srgbClr val="3F99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Linear</a:t>
                    </a:r>
                  </a:p>
                </p:txBody>
              </p:sp>
              <p:sp>
                <p:nvSpPr>
                  <p:cNvPr id="63" name="Abgerundetes Rechteck 62"/>
                  <p:cNvSpPr/>
                  <p:nvPr/>
                </p:nvSpPr>
                <p:spPr>
                  <a:xfrm>
                    <a:off x="6858000" y="4824824"/>
                    <a:ext cx="1501427" cy="552719"/>
                  </a:xfrm>
                  <a:prstGeom prst="roundRect">
                    <a:avLst/>
                  </a:prstGeom>
                  <a:solidFill>
                    <a:srgbClr val="92D88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4" name="Abgerundetes Rechteck 63"/>
                  <p:cNvSpPr/>
                  <p:nvPr/>
                </p:nvSpPr>
                <p:spPr>
                  <a:xfrm>
                    <a:off x="8404172" y="4824824"/>
                    <a:ext cx="1501427" cy="552719"/>
                  </a:xfrm>
                  <a:prstGeom prst="roundRect">
                    <a:avLst/>
                  </a:prstGeom>
                  <a:solidFill>
                    <a:srgbClr val="55C24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5" name="Abgerundetes Rechteck 64"/>
                  <p:cNvSpPr/>
                  <p:nvPr/>
                </p:nvSpPr>
                <p:spPr>
                  <a:xfrm>
                    <a:off x="9950344" y="4824824"/>
                    <a:ext cx="1501427" cy="552719"/>
                  </a:xfrm>
                  <a:prstGeom prst="roundRect">
                    <a:avLst/>
                  </a:prstGeom>
                  <a:solidFill>
                    <a:srgbClr val="3F99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Linear</a:t>
                    </a:r>
                  </a:p>
                </p:txBody>
              </p:sp>
              <p:sp>
                <p:nvSpPr>
                  <p:cNvPr id="66" name="Textfeld 65"/>
                  <p:cNvSpPr txBox="1"/>
                  <p:nvPr/>
                </p:nvSpPr>
                <p:spPr>
                  <a:xfrm>
                    <a:off x="5541432" y="1415081"/>
                    <a:ext cx="1468501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Re-Ranking</a:t>
                    </a:r>
                  </a:p>
                </p:txBody>
              </p:sp>
              <p:sp>
                <p:nvSpPr>
                  <p:cNvPr id="67" name="Textfeld 66"/>
                  <p:cNvSpPr txBox="1"/>
                  <p:nvPr/>
                </p:nvSpPr>
                <p:spPr>
                  <a:xfrm rot="18960000">
                    <a:off x="5429817" y="3670987"/>
                    <a:ext cx="1316567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Cropping</a:t>
                    </a:r>
                    <a:endParaRPr lang="en-US" sz="105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8" name="Textfeld 67"/>
                  <p:cNvSpPr txBox="1"/>
                  <p:nvPr/>
                </p:nvSpPr>
                <p:spPr>
                  <a:xfrm>
                    <a:off x="5305644" y="4513805"/>
                    <a:ext cx="1783048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Correct Scoring</a:t>
                    </a:r>
                  </a:p>
                </p:txBody>
              </p:sp>
              <p:sp>
                <p:nvSpPr>
                  <p:cNvPr id="69" name="Abgerundetes Rechteck 68"/>
                  <p:cNvSpPr/>
                  <p:nvPr/>
                </p:nvSpPr>
                <p:spPr>
                  <a:xfrm>
                    <a:off x="70830" y="123862"/>
                    <a:ext cx="12034543" cy="575442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feld 54">
                      <a:extLst>
                        <a:ext uri="{FF2B5EF4-FFF2-40B4-BE49-F238E27FC236}">
                          <a16:creationId xmlns:a16="http://schemas.microsoft.com/office/drawing/2014/main" xmlns="" id="{4BD2D10C-6C27-4C88-8B53-03B9677724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8756" y="4829491"/>
                      <a:ext cx="1263171" cy="1423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4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de-DE" sz="4800" b="0" dirty="0"/>
                    </a:p>
                    <a:p>
                      <a:endParaRPr lang="en-GB" sz="1050" dirty="0"/>
                    </a:p>
                  </p:txBody>
                </p:sp>
              </mc:Choice>
              <mc:Fallback xmlns="">
                <p:sp>
                  <p:nvSpPr>
                    <p:cNvPr id="6" name="Textfeld 5">
                      <a:extLst>
                        <a:ext uri="{FF2B5EF4-FFF2-40B4-BE49-F238E27FC236}">
                          <a16:creationId xmlns:a16="http://schemas.microsoft.com/office/drawing/2014/main" id="{4BD2D10C-6C27-4C88-8B53-03B9677724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8756" y="4829490"/>
                      <a:ext cx="1263171" cy="150810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feld 55">
                      <a:extLst>
                        <a:ext uri="{FF2B5EF4-FFF2-40B4-BE49-F238E27FC236}">
                          <a16:creationId xmlns:a16="http://schemas.microsoft.com/office/drawing/2014/main" xmlns="" id="{DA6D8EC8-16C5-41B4-9D89-8A1480E0E523}"/>
                        </a:ext>
                      </a:extLst>
                    </p:cNvPr>
                    <p:cNvSpPr txBox="1"/>
                    <p:nvPr/>
                  </p:nvSpPr>
                  <p:spPr>
                    <a:xfrm rot="8164788">
                      <a:off x="5091856" y="3490319"/>
                      <a:ext cx="1263171" cy="1619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6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en-GB" sz="1050" dirty="0"/>
                    </a:p>
                  </p:txBody>
                </p:sp>
              </mc:Choice>
              <mc:Fallback xmlns="">
                <p:sp>
                  <p:nvSpPr>
                    <p:cNvPr id="7" name="Textfeld 6">
                      <a:extLst>
                        <a:ext uri="{FF2B5EF4-FFF2-40B4-BE49-F238E27FC236}">
                          <a16:creationId xmlns:a16="http://schemas.microsoft.com/office/drawing/2014/main" id="{DA6D8EC8-16C5-41B4-9D89-8A1480E0E5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8164788">
                      <a:off x="5091856" y="3530730"/>
                      <a:ext cx="1263171" cy="153888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Rechteck 56">
                  <a:extLst>
                    <a:ext uri="{FF2B5EF4-FFF2-40B4-BE49-F238E27FC236}">
                      <a16:creationId xmlns:a16="http://schemas.microsoft.com/office/drawing/2014/main" xmlns="" id="{25DD8899-90D0-4997-A326-635279A79ABC}"/>
                    </a:ext>
                  </a:extLst>
                </p:cNvPr>
                <p:cNvSpPr/>
                <p:nvPr/>
              </p:nvSpPr>
              <p:spPr>
                <a:xfrm rot="18973435">
                  <a:off x="5894082" y="3663691"/>
                  <a:ext cx="726876" cy="6889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D7D7DD3-99BF-4E15-936B-3AF28F6FA55C}"/>
                  </a:ext>
                </a:extLst>
              </p:cNvPr>
              <p:cNvSpPr txBox="1"/>
              <p:nvPr/>
            </p:nvSpPr>
            <p:spPr>
              <a:xfrm>
                <a:off x="2703932" y="2933645"/>
                <a:ext cx="926013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Rank</a:t>
                </a:r>
              </a:p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de-DE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:r>
                  <a:rPr lang="de-DE" sz="2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lang="de-DE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D863C17-664D-4EAB-802D-282AF5B11580}"/>
                </a:ext>
              </a:extLst>
            </p:cNvPr>
            <p:cNvSpPr txBox="1"/>
            <p:nvPr/>
          </p:nvSpPr>
          <p:spPr>
            <a:xfrm rot="18960000">
              <a:off x="5461779" y="5113645"/>
              <a:ext cx="121345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After reranking complete:</a:t>
              </a:r>
              <a:endParaRPr lang="de-DE" sz="105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Experiment: </a:t>
            </a:r>
            <a:r>
              <a:rPr lang="en-US" smtClean="0"/>
              <a:t>Reranking of multiple candidates during learning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1" r="6514"/>
          <a:stretch/>
        </p:blipFill>
        <p:spPr>
          <a:xfrm>
            <a:off x="838200" y="1873568"/>
            <a:ext cx="6688756" cy="4276138"/>
          </a:xfrm>
        </p:spPr>
      </p:pic>
      <p:sp>
        <p:nvSpPr>
          <p:cNvPr id="3" name="Textfeld 2"/>
          <p:cNvSpPr txBox="1"/>
          <p:nvPr/>
        </p:nvSpPr>
        <p:spPr>
          <a:xfrm>
            <a:off x="1097281" y="5888096"/>
            <a:ext cx="9997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AUC increase of 1% compared to </a:t>
            </a:r>
            <a:r>
              <a:rPr lang="en-US" sz="2800" smtClean="0"/>
              <a:t>showing top </a:t>
            </a:r>
            <a:r>
              <a:rPr lang="en-US" sz="2800"/>
              <a:t>hit </a:t>
            </a:r>
            <a:r>
              <a:rPr lang="en-US" sz="2800" smtClean="0"/>
              <a:t>only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063364" y="3236286"/>
            <a:ext cx="336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Removal of low ranks</a:t>
            </a:r>
          </a:p>
        </p:txBody>
      </p:sp>
      <p:cxnSp>
        <p:nvCxnSpPr>
          <p:cNvPr id="9" name="Gerade Verbindung mit Pfeil 8"/>
          <p:cNvCxnSpPr>
            <a:stCxn id="8" idx="2"/>
          </p:cNvCxnSpPr>
          <p:nvPr/>
        </p:nvCxnSpPr>
        <p:spPr>
          <a:xfrm flipH="1">
            <a:off x="7146758" y="3697951"/>
            <a:ext cx="2597016" cy="4770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Experiment: </a:t>
            </a:r>
            <a:r>
              <a:rPr lang="en-US" smtClean="0"/>
              <a:t>Impact </a:t>
            </a:r>
            <a:r>
              <a:rPr lang="en-US"/>
              <a:t>of small number of IDs on performance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02062"/>
            <a:ext cx="5928360" cy="305456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Random </a:t>
            </a:r>
            <a:r>
              <a:rPr lang="en-US" dirty="0"/>
              <a:t>sampling of cross-linked PSMs with q-value &lt; 10%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pseudo ROCs, AUC, number of PSMs with q-value &lt; 1% from unchanged </a:t>
            </a:r>
            <a:r>
              <a:rPr lang="en-US" dirty="0" err="1"/>
              <a:t>NuXL</a:t>
            </a:r>
            <a:r>
              <a:rPr lang="en-US" dirty="0"/>
              <a:t>-score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</a:t>
            </a:r>
            <a:r>
              <a:rPr lang="en-US" dirty="0" err="1"/>
              <a:t>Pycolator</a:t>
            </a:r>
            <a:r>
              <a:rPr lang="en-US" dirty="0"/>
              <a:t> and using the resulting score 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6766560" y="2979157"/>
            <a:ext cx="4712745" cy="2900379"/>
            <a:chOff x="6766560" y="2228570"/>
            <a:chExt cx="4712745" cy="2900379"/>
          </a:xfrm>
        </p:grpSpPr>
        <p:sp>
          <p:nvSpPr>
            <p:cNvPr id="12" name="Nach rechts gekrümmter Pfeil 11"/>
            <p:cNvSpPr/>
            <p:nvPr/>
          </p:nvSpPr>
          <p:spPr>
            <a:xfrm rot="10800000">
              <a:off x="6766560" y="2228570"/>
              <a:ext cx="1029903" cy="290037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921969" y="2847309"/>
              <a:ext cx="3557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Repeat 10 times to compensate for uneven sampling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38200" y="1690688"/>
                <a:ext cx="1064110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/>
                  <a:t>Motivation:</a:t>
                </a:r>
                <a:r>
                  <a:rPr lang="en-US" sz="2800"/>
                  <a:t> Cross-linked peptides are often measured in low </a:t>
                </a:r>
                <a:r>
                  <a:rPr lang="en-US" sz="2800" smtClean="0"/>
                  <a:t>quantity</a:t>
                </a:r>
              </a:p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800" smtClean="0"/>
                  <a:t>How does datasets size affect algorithm performance?</a:t>
                </a:r>
                <a:endParaRPr lang="en-US" sz="280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641105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203"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7">
            <a:extLst>
              <a:ext uri="{FF2B5EF4-FFF2-40B4-BE49-F238E27FC236}">
                <a16:creationId xmlns:a16="http://schemas.microsoft.com/office/drawing/2014/main" xmlns="" id="{718483C6-6AAD-434F-B835-EBBE7220B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>
          <a:xfrm>
            <a:off x="6283921" y="2388239"/>
            <a:ext cx="5487650" cy="3512048"/>
          </a:xfrm>
        </p:spPr>
      </p:pic>
      <p:sp>
        <p:nvSpPr>
          <p:cNvPr id="6" name="Rechteck 5"/>
          <p:cNvSpPr/>
          <p:nvPr/>
        </p:nvSpPr>
        <p:spPr>
          <a:xfrm>
            <a:off x="6998403" y="2483433"/>
            <a:ext cx="4061861" cy="246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Impact of small number of IDs on performance</a:t>
            </a:r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xmlns="" id="{04D5EF84-536D-40EA-AD76-7476BD2F14DB}"/>
              </a:ext>
            </a:extLst>
          </p:cNvPr>
          <p:cNvSpPr txBox="1"/>
          <p:nvPr/>
        </p:nvSpPr>
        <p:spPr>
          <a:xfrm>
            <a:off x="6325850" y="1994215"/>
            <a:ext cx="548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Proportion of Identified </a:t>
            </a:r>
            <a:r>
              <a:rPr lang="en-US" dirty="0"/>
              <a:t>PSMs at 1% q-value using </a:t>
            </a:r>
          </a:p>
          <a:p>
            <a:pPr algn="ctr"/>
            <a:r>
              <a:rPr lang="en-US" dirty="0" err="1"/>
              <a:t>Pycolator</a:t>
            </a:r>
            <a:r>
              <a:rPr lang="en-US" dirty="0"/>
              <a:t> </a:t>
            </a:r>
            <a:r>
              <a:rPr lang="en-US"/>
              <a:t>score </a:t>
            </a:r>
            <a:r>
              <a:rPr lang="en-US" smtClean="0"/>
              <a:t>vs </a:t>
            </a:r>
            <a:r>
              <a:rPr lang="en-US" dirty="0"/>
              <a:t>unchanged score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6" b="3861"/>
          <a:stretch/>
        </p:blipFill>
        <p:spPr>
          <a:xfrm>
            <a:off x="838200" y="2694445"/>
            <a:ext cx="5487650" cy="318659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819175" y="1994214"/>
            <a:ext cx="352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Proportion of AUC using</a:t>
            </a:r>
          </a:p>
          <a:p>
            <a:pPr algn="ctr"/>
            <a:r>
              <a:rPr lang="en-US" smtClean="0"/>
              <a:t>Pycolator </a:t>
            </a:r>
            <a:r>
              <a:rPr lang="en-US"/>
              <a:t>score </a:t>
            </a:r>
            <a:r>
              <a:rPr lang="en-US" smtClean="0"/>
              <a:t>vs unchanged </a:t>
            </a:r>
            <a:r>
              <a:rPr lang="en-US"/>
              <a:t>score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A8CF9D0-9B7A-42C2-8BF7-BA0C72A8E82C}"/>
              </a:ext>
            </a:extLst>
          </p:cNvPr>
          <p:cNvCxnSpPr/>
          <p:nvPr/>
        </p:nvCxnSpPr>
        <p:spPr>
          <a:xfrm>
            <a:off x="1390190" y="4962343"/>
            <a:ext cx="4388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64800" y="5881036"/>
            <a:ext cx="323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Size of Pycolator dataset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452450" y="5881036"/>
            <a:ext cx="323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Size of Pycolator dataset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xmlns="" id="{BA8CF9D0-9B7A-42C2-8BF7-BA0C72A8E82C}"/>
              </a:ext>
            </a:extLst>
          </p:cNvPr>
          <p:cNvCxnSpPr/>
          <p:nvPr/>
        </p:nvCxnSpPr>
        <p:spPr>
          <a:xfrm>
            <a:off x="6835221" y="4707403"/>
            <a:ext cx="4388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Data </a:t>
            </a:r>
            <a:r>
              <a:rPr lang="en-US" smtClean="0"/>
              <a:t>Imputation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Motivation: </a:t>
            </a:r>
            <a:r>
              <a:rPr lang="en-US" dirty="0"/>
              <a:t>The used SVM function cannot handle </a:t>
            </a:r>
            <a:r>
              <a:rPr lang="en-US"/>
              <a:t>missing </a:t>
            </a:r>
            <a:r>
              <a:rPr lang="en-US" smtClean="0"/>
              <a:t>values</a:t>
            </a:r>
          </a:p>
          <a:p>
            <a:pPr marL="0" indent="0">
              <a:buNone/>
            </a:pPr>
            <a:r>
              <a:rPr lang="en-US" smtClean="0"/>
              <a:t>Potentially information lost during learning or bias introduced due to bad substitution</a:t>
            </a:r>
          </a:p>
          <a:p>
            <a:endParaRPr lang="en-US" dirty="0"/>
          </a:p>
          <a:p>
            <a:r>
              <a:rPr lang="en-US"/>
              <a:t>The iterative imputer </a:t>
            </a:r>
            <a:r>
              <a:rPr lang="en-US" smtClean="0"/>
              <a:t>(scikit-learn package) tries </a:t>
            </a:r>
            <a:r>
              <a:rPr lang="en-US" dirty="0"/>
              <a:t>to find numerical values minimizing </a:t>
            </a:r>
            <a:r>
              <a:rPr lang="en-US"/>
              <a:t>the </a:t>
            </a:r>
            <a:r>
              <a:rPr lang="en-US" smtClean="0"/>
              <a:t>influence on </a:t>
            </a:r>
            <a:r>
              <a:rPr lang="en-US"/>
              <a:t>the </a:t>
            </a:r>
            <a:r>
              <a:rPr lang="en-US" smtClean="0"/>
              <a:t>SVM-score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Performance did not improve on the dataset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Class balancing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0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smtClean="0"/>
              <a:t>Motivation:</a:t>
            </a:r>
            <a:r>
              <a:rPr lang="en-US" smtClean="0"/>
              <a:t> Ratio </a:t>
            </a:r>
            <a:r>
              <a:rPr lang="en-US"/>
              <a:t>of </a:t>
            </a:r>
            <a:r>
              <a:rPr lang="en-US" smtClean="0"/>
              <a:t>targets to decoys and cross-linked to linear peptides not even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can lead to different ratios </a:t>
            </a:r>
            <a:r>
              <a:rPr lang="en-US"/>
              <a:t>in </a:t>
            </a:r>
            <a:r>
              <a:rPr lang="en-US" smtClean="0"/>
              <a:t>different splits </a:t>
            </a:r>
            <a:r>
              <a:rPr lang="en-US" dirty="0"/>
              <a:t>and biases </a:t>
            </a:r>
            <a:r>
              <a:rPr lang="en-US"/>
              <a:t>during </a:t>
            </a:r>
            <a:r>
              <a:rPr lang="en-US" smtClean="0"/>
              <a:t>learning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376881" y="5040057"/>
            <a:ext cx="557530" cy="1580753"/>
            <a:chOff x="5791200" y="996696"/>
            <a:chExt cx="557530" cy="1834896"/>
          </a:xfrm>
        </p:grpSpPr>
        <p:sp>
          <p:nvSpPr>
            <p:cNvPr id="108" name="Geschweifte Klammer links 107"/>
            <p:cNvSpPr/>
            <p:nvPr/>
          </p:nvSpPr>
          <p:spPr>
            <a:xfrm>
              <a:off x="5955030" y="996696"/>
              <a:ext cx="393700" cy="1834896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5791200" y="1174750"/>
              <a:ext cx="15621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838201" y="4628662"/>
            <a:ext cx="4541521" cy="1434158"/>
            <a:chOff x="308093" y="1131808"/>
            <a:chExt cx="4541521" cy="1664732"/>
          </a:xfrm>
        </p:grpSpPr>
        <p:sp>
          <p:nvSpPr>
            <p:cNvPr id="103" name="Abgerundetes Rechteck 102"/>
            <p:cNvSpPr/>
            <p:nvPr/>
          </p:nvSpPr>
          <p:spPr>
            <a:xfrm>
              <a:off x="308093" y="16093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1824473" y="16093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1824473" y="22570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315713" y="1131808"/>
              <a:ext cx="3017520" cy="42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333234" y="1131808"/>
              <a:ext cx="1516380" cy="42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sp>
        <p:nvSpPr>
          <p:cNvPr id="13" name="Abgerundetes Rechteck 12"/>
          <p:cNvSpPr/>
          <p:nvPr/>
        </p:nvSpPr>
        <p:spPr>
          <a:xfrm>
            <a:off x="838200" y="5040057"/>
            <a:ext cx="746761" cy="464329"/>
          </a:xfrm>
          <a:prstGeom prst="roundRect">
            <a:avLst/>
          </a:prstGeom>
          <a:pattFill prst="dkUpDiag">
            <a:fgClr>
              <a:schemeClr val="tx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bgerundetes Rechteck 13"/>
          <p:cNvSpPr/>
          <p:nvPr/>
        </p:nvSpPr>
        <p:spPr>
          <a:xfrm>
            <a:off x="1584962" y="5040057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2354580" y="5040057"/>
            <a:ext cx="746761" cy="464329"/>
          </a:xfrm>
          <a:prstGeom prst="roundRect">
            <a:avLst/>
          </a:prstGeom>
          <a:pattFill prst="dkUpDiag">
            <a:fgClr>
              <a:schemeClr val="tx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3101342" y="5040057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ieren 16"/>
          <p:cNvGrpSpPr/>
          <p:nvPr/>
        </p:nvGrpSpPr>
        <p:grpSpPr>
          <a:xfrm>
            <a:off x="2354579" y="5596462"/>
            <a:ext cx="1508636" cy="464329"/>
            <a:chOff x="1824471" y="2255204"/>
            <a:chExt cx="1508636" cy="538981"/>
          </a:xfrm>
        </p:grpSpPr>
        <p:sp>
          <p:nvSpPr>
            <p:cNvPr id="91" name="Abgerundetes Rechteck 90"/>
            <p:cNvSpPr/>
            <p:nvPr/>
          </p:nvSpPr>
          <p:spPr>
            <a:xfrm>
              <a:off x="1824471" y="2255204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2571233" y="2255204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74487" y="5596462"/>
            <a:ext cx="1508762" cy="466358"/>
            <a:chOff x="3344379" y="2255204"/>
            <a:chExt cx="1508762" cy="541336"/>
          </a:xfrm>
        </p:grpSpPr>
        <p:sp>
          <p:nvSpPr>
            <p:cNvPr id="88" name="Abgerundetes Rechteck 87"/>
            <p:cNvSpPr/>
            <p:nvPr/>
          </p:nvSpPr>
          <p:spPr>
            <a:xfrm>
              <a:off x="3344381" y="22570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44379" y="2255204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4091141" y="2255204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854360" y="6151409"/>
            <a:ext cx="1508762" cy="466358"/>
            <a:chOff x="324252" y="2899372"/>
            <a:chExt cx="1508762" cy="541336"/>
          </a:xfrm>
        </p:grpSpPr>
        <p:sp>
          <p:nvSpPr>
            <p:cNvPr id="85" name="Abgerundetes Rechteck 84"/>
            <p:cNvSpPr/>
            <p:nvPr/>
          </p:nvSpPr>
          <p:spPr>
            <a:xfrm>
              <a:off x="324254" y="2901212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24252" y="2899372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1071014" y="2899372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870960" y="6157110"/>
            <a:ext cx="1508762" cy="466358"/>
            <a:chOff x="3340852" y="2905990"/>
            <a:chExt cx="1508762" cy="541336"/>
          </a:xfrm>
        </p:grpSpPr>
        <p:sp>
          <p:nvSpPr>
            <p:cNvPr id="82" name="Abgerundetes Rechteck 81"/>
            <p:cNvSpPr/>
            <p:nvPr/>
          </p:nvSpPr>
          <p:spPr>
            <a:xfrm>
              <a:off x="3340854" y="2907830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3340852" y="2905990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4087614" y="2905990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863215" y="5045419"/>
            <a:ext cx="1508762" cy="466358"/>
            <a:chOff x="3333107" y="1615568"/>
            <a:chExt cx="1508762" cy="541336"/>
          </a:xfrm>
        </p:grpSpPr>
        <p:sp>
          <p:nvSpPr>
            <p:cNvPr id="79" name="Abgerundetes Rechteck 78"/>
            <p:cNvSpPr/>
            <p:nvPr/>
          </p:nvSpPr>
          <p:spPr>
            <a:xfrm>
              <a:off x="3333109" y="1617408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333107" y="1615568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079869" y="1615568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351991" y="6160636"/>
            <a:ext cx="1508762" cy="466358"/>
            <a:chOff x="1821883" y="2910082"/>
            <a:chExt cx="1508762" cy="541336"/>
          </a:xfrm>
        </p:grpSpPr>
        <p:sp>
          <p:nvSpPr>
            <p:cNvPr id="76" name="Abgerundetes Rechteck 75"/>
            <p:cNvSpPr/>
            <p:nvPr/>
          </p:nvSpPr>
          <p:spPr>
            <a:xfrm>
              <a:off x="1821885" y="2911922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1821883" y="2910082"/>
              <a:ext cx="746761" cy="538981"/>
            </a:xfrm>
            <a:prstGeom prst="roundRect">
              <a:avLst/>
            </a:prstGeom>
            <a:pattFill prst="dkUpDiag">
              <a:fgClr>
                <a:schemeClr val="tx2">
                  <a:lumMod val="50000"/>
                </a:schemeClr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2568645" y="2910082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Abgerundetes Rechteck 22"/>
          <p:cNvSpPr/>
          <p:nvPr/>
        </p:nvSpPr>
        <p:spPr>
          <a:xfrm>
            <a:off x="847742" y="5598047"/>
            <a:ext cx="1508760" cy="46477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bgerundetes Rechteck 23"/>
          <p:cNvSpPr/>
          <p:nvPr/>
        </p:nvSpPr>
        <p:spPr>
          <a:xfrm>
            <a:off x="847740" y="5596462"/>
            <a:ext cx="746761" cy="464329"/>
          </a:xfrm>
          <a:prstGeom prst="roundRect">
            <a:avLst/>
          </a:prstGeom>
          <a:pattFill prst="dkUpDiag">
            <a:fgClr>
              <a:schemeClr val="tx2">
                <a:lumMod val="50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594502" y="5596462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3" name="Gruppieren 112"/>
          <p:cNvGrpSpPr/>
          <p:nvPr/>
        </p:nvGrpSpPr>
        <p:grpSpPr>
          <a:xfrm>
            <a:off x="6121952" y="3625254"/>
            <a:ext cx="4549142" cy="904007"/>
            <a:chOff x="221464" y="3348795"/>
            <a:chExt cx="4549142" cy="904007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21464" y="3791642"/>
              <a:ext cx="4549142" cy="461160"/>
              <a:chOff x="221464" y="3791642"/>
              <a:chExt cx="4549142" cy="461160"/>
            </a:xfrm>
          </p:grpSpPr>
          <p:sp>
            <p:nvSpPr>
              <p:cNvPr id="6" name="Abgerundetes Rechteck 5"/>
              <p:cNvSpPr/>
              <p:nvPr/>
            </p:nvSpPr>
            <p:spPr>
              <a:xfrm>
                <a:off x="221464" y="3791642"/>
                <a:ext cx="4549141" cy="4587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221466" y="3791642"/>
                <a:ext cx="2263141" cy="458512"/>
              </a:xfrm>
              <a:prstGeom prst="roundRect">
                <a:avLst/>
              </a:prstGeom>
              <a:pattFill prst="wdUpDiag">
                <a:fgClr>
                  <a:schemeClr val="accent1"/>
                </a:fgClr>
                <a:bgClr>
                  <a:schemeClr val="tx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2484607" y="3794290"/>
                <a:ext cx="2285999" cy="458512"/>
              </a:xfrm>
              <a:prstGeom prst="round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feld 25"/>
            <p:cNvSpPr txBox="1"/>
            <p:nvPr/>
          </p:nvSpPr>
          <p:spPr>
            <a:xfrm>
              <a:off x="221465" y="3348795"/>
              <a:ext cx="4541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Whole Dataset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125559" y="4628662"/>
            <a:ext cx="4576730" cy="1996392"/>
            <a:chOff x="7305390" y="1131808"/>
            <a:chExt cx="4576730" cy="2317358"/>
          </a:xfrm>
        </p:grpSpPr>
        <p:grpSp>
          <p:nvGrpSpPr>
            <p:cNvPr id="42" name="Gruppieren 41"/>
            <p:cNvGrpSpPr/>
            <p:nvPr/>
          </p:nvGrpSpPr>
          <p:grpSpPr>
            <a:xfrm>
              <a:off x="7314990" y="1131808"/>
              <a:ext cx="4567130" cy="2312432"/>
              <a:chOff x="7314990" y="1131808"/>
              <a:chExt cx="4567130" cy="2312432"/>
            </a:xfrm>
          </p:grpSpPr>
          <p:sp>
            <p:nvSpPr>
              <p:cNvPr id="68" name="Abgerundetes Rechteck 67"/>
              <p:cNvSpPr/>
              <p:nvPr/>
            </p:nvSpPr>
            <p:spPr>
              <a:xfrm>
                <a:off x="10365740" y="16093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10365740" y="22570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10373360" y="29047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9353594" y="1609344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7314990" y="2257044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8334882" y="2904744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feld 73"/>
              <p:cNvSpPr txBox="1"/>
              <p:nvPr/>
            </p:nvSpPr>
            <p:spPr>
              <a:xfrm>
                <a:off x="7314990" y="1131808"/>
                <a:ext cx="2043723" cy="42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9268842" y="1131808"/>
                <a:ext cx="1179026" cy="42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7314990" y="2907830"/>
              <a:ext cx="1014770" cy="541336"/>
              <a:chOff x="7314990" y="2907830"/>
              <a:chExt cx="1014770" cy="541336"/>
            </a:xfrm>
          </p:grpSpPr>
          <p:sp>
            <p:nvSpPr>
              <p:cNvPr id="65" name="Abgerundetes Rechteck 64"/>
              <p:cNvSpPr/>
              <p:nvPr/>
            </p:nvSpPr>
            <p:spPr>
              <a:xfrm>
                <a:off x="7314991" y="2909670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314990" y="290783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7817251" y="290783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Abgerundetes Rechteck 43"/>
            <p:cNvSpPr/>
            <p:nvPr/>
          </p:nvSpPr>
          <p:spPr>
            <a:xfrm>
              <a:off x="8320780" y="225395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320779" y="225211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8823040" y="225211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9349582" y="225511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9349581" y="225327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9851842" y="225327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9358675" y="2899052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9358674" y="2897212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9860935" y="2897212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8338456" y="160717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8338455" y="160533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8840716" y="160533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7314773" y="1598246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7314772" y="1596406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7817033" y="1596406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8335841" y="2907830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8838102" y="2907830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7305390" y="2256590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7807651" y="2256590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9350527" y="1609533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852788" y="1609533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feld 115"/>
          <p:cNvSpPr txBox="1"/>
          <p:nvPr/>
        </p:nvSpPr>
        <p:spPr>
          <a:xfrm>
            <a:off x="844905" y="3804397"/>
            <a:ext cx="4594341" cy="51077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Implementation of class </a:t>
            </a:r>
            <a:r>
              <a:rPr lang="en-US" sz="2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balancing</a:t>
            </a:r>
            <a:endParaRPr lang="en-US" sz="24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Class balancing </a:t>
            </a:r>
            <a:endParaRPr lang="en-US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46769"/>
              </p:ext>
            </p:extLst>
          </p:nvPr>
        </p:nvGraphicFramePr>
        <p:xfrm>
          <a:off x="838200" y="2239328"/>
          <a:ext cx="10515598" cy="326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922"/>
                <a:gridCol w="2152764"/>
                <a:gridCol w="1554270"/>
                <a:gridCol w="1554270"/>
                <a:gridCol w="1554270"/>
                <a:gridCol w="1705102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AUC of pseudo ROC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Best Run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Worst</a:t>
                      </a:r>
                      <a:r>
                        <a:rPr lang="en-US" sz="2300" baseline="0" smtClean="0"/>
                        <a:t> Run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Median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Best - Worst</a:t>
                      </a:r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2300" smtClean="0"/>
                        <a:t>balancing</a:t>
                      </a:r>
                      <a:endParaRPr lang="en-US" sz="2300"/>
                    </a:p>
                  </a:txBody>
                  <a:tcPr marL="116216" marR="116216" marT="58108" marB="58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Cross-linked</a:t>
                      </a:r>
                      <a:endParaRPr lang="en-US" sz="2300"/>
                    </a:p>
                  </a:txBody>
                  <a:tcPr marL="116216" marR="116216" marT="58108" marB="5810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293.91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293.12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293.58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0.79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Linear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53.85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53.76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53.58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0.09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All PSMs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348.65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347.48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348.19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1.17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2300" smtClean="0"/>
                        <a:t>No balancing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Cross-linked</a:t>
                      </a:r>
                      <a:endParaRPr lang="en-US" sz="2300"/>
                    </a:p>
                  </a:txBody>
                  <a:tcPr marL="116216" marR="116216" marT="58108" marB="5810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294.42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291.51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292.86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2.91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Linear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53.63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54.34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53.78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-0.71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All PSMs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349.14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347.04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347.69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2.1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58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u="sng" dirty="0">
                <a:latin typeface="+mj-lt"/>
                <a:ea typeface="+mj-ea"/>
                <a:cs typeface="+mj-cs"/>
              </a:rPr>
              <a:t>Conclusion:</a:t>
            </a:r>
          </a:p>
          <a:p>
            <a:r>
              <a:rPr lang="en-US" dirty="0"/>
              <a:t>Implementation of </a:t>
            </a:r>
            <a:r>
              <a:rPr lang="en-US"/>
              <a:t>the </a:t>
            </a:r>
            <a:r>
              <a:rPr lang="en-US" smtClean="0"/>
              <a:t>Percolator </a:t>
            </a:r>
            <a:r>
              <a:rPr lang="en-US" dirty="0"/>
              <a:t>algorithm in python (</a:t>
            </a:r>
            <a:r>
              <a:rPr lang="en-US" dirty="0" err="1"/>
              <a:t>Pycolator</a:t>
            </a:r>
            <a:r>
              <a:rPr lang="en-US" dirty="0"/>
              <a:t>)</a:t>
            </a:r>
          </a:p>
          <a:p>
            <a:r>
              <a:rPr lang="en-US" dirty="0"/>
              <a:t>Number of cross-links in dataset greatly influences performance</a:t>
            </a:r>
          </a:p>
          <a:p>
            <a:r>
              <a:rPr lang="en-US" dirty="0"/>
              <a:t>Improved performance by including multiple candidates per spectrum</a:t>
            </a:r>
          </a:p>
          <a:p>
            <a:r>
              <a:rPr lang="en-US" dirty="0"/>
              <a:t>Improved robustness by class balancing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4400" u="sng" dirty="0">
                <a:latin typeface="+mj-lt"/>
                <a:ea typeface="+mj-ea"/>
                <a:cs typeface="+mj-cs"/>
              </a:rPr>
              <a:t>Outlook:</a:t>
            </a:r>
          </a:p>
          <a:p>
            <a:r>
              <a:rPr lang="en-US" dirty="0"/>
              <a:t>Additional experiments on data imputation</a:t>
            </a:r>
          </a:p>
          <a:p>
            <a:r>
              <a:rPr lang="en-US" dirty="0"/>
              <a:t>Testing on other data sets </a:t>
            </a:r>
          </a:p>
          <a:p>
            <a:r>
              <a:rPr lang="en-US" dirty="0"/>
              <a:t>Other machine learning methods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 left?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Outline</a:t>
            </a:r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pPr lvl="1"/>
            <a:r>
              <a:rPr lang="en-US" dirty="0"/>
              <a:t>Nucleic-Acid protein interactions</a:t>
            </a:r>
          </a:p>
          <a:p>
            <a:pPr lvl="1"/>
            <a:r>
              <a:rPr lang="en-US" dirty="0"/>
              <a:t>Cross-linking mass </a:t>
            </a:r>
            <a:r>
              <a:rPr lang="en-US"/>
              <a:t>spectrometry </a:t>
            </a:r>
            <a:endParaRPr lang="en-US" smtClean="0"/>
          </a:p>
          <a:p>
            <a:pPr lvl="1"/>
            <a:r>
              <a:rPr lang="en-US" smtClean="0"/>
              <a:t>Score </a:t>
            </a:r>
            <a:r>
              <a:rPr lang="en-US" dirty="0"/>
              <a:t>post-processing using </a:t>
            </a:r>
            <a:r>
              <a:rPr lang="en-US"/>
              <a:t>semi-supervised </a:t>
            </a:r>
            <a:r>
              <a:rPr lang="en-US" smtClean="0"/>
              <a:t>learning</a:t>
            </a:r>
          </a:p>
          <a:p>
            <a:pPr lvl="1"/>
            <a:r>
              <a:rPr lang="en-US"/>
              <a:t>Challenges of Cross-link </a:t>
            </a:r>
            <a:r>
              <a:rPr lang="en-US" smtClean="0"/>
              <a:t>identification</a:t>
            </a:r>
          </a:p>
          <a:p>
            <a:pPr marL="0" indent="0">
              <a:buNone/>
            </a:pPr>
            <a:r>
              <a:rPr lang="en-US" smtClean="0"/>
              <a:t>Implementation</a:t>
            </a:r>
          </a:p>
          <a:p>
            <a:pPr lvl="1"/>
            <a:r>
              <a:rPr lang="en-US" smtClean="0"/>
              <a:t>Pycolator </a:t>
            </a:r>
            <a:r>
              <a:rPr lang="en-US" dirty="0"/>
              <a:t>– Percolator reimplementation </a:t>
            </a:r>
            <a:r>
              <a:rPr lang="en-US"/>
              <a:t>in </a:t>
            </a:r>
            <a:r>
              <a:rPr lang="en-US" smtClean="0"/>
              <a:t>Python</a:t>
            </a:r>
          </a:p>
          <a:p>
            <a:pPr lvl="1"/>
            <a:r>
              <a:rPr lang="en-US" smtClean="0"/>
              <a:t>Performance metric: pseudo ROC curves </a:t>
            </a:r>
          </a:p>
          <a:p>
            <a:pPr marL="0" indent="0">
              <a:buNone/>
            </a:pPr>
            <a:r>
              <a:rPr lang="en-US" smtClean="0"/>
              <a:t>Experiments</a:t>
            </a:r>
            <a:endParaRPr lang="en-US" dirty="0"/>
          </a:p>
          <a:p>
            <a:pPr lvl="1"/>
            <a:r>
              <a:rPr lang="en-US" dirty="0"/>
              <a:t>Reranking of multiple candidates during learning</a:t>
            </a:r>
          </a:p>
          <a:p>
            <a:pPr lvl="1"/>
            <a:r>
              <a:rPr lang="en-US" dirty="0"/>
              <a:t>Impact of small number of IDs </a:t>
            </a:r>
            <a:r>
              <a:rPr lang="en-US"/>
              <a:t>on </a:t>
            </a:r>
            <a:r>
              <a:rPr lang="en-US" smtClean="0"/>
              <a:t>algorithm performance</a:t>
            </a:r>
            <a:endParaRPr lang="en-US" dirty="0"/>
          </a:p>
          <a:p>
            <a:pPr lvl="1"/>
            <a:r>
              <a:rPr lang="en-US" dirty="0"/>
              <a:t>Data Imputation</a:t>
            </a:r>
          </a:p>
          <a:p>
            <a:pPr lvl="1"/>
            <a:r>
              <a:rPr lang="en-US" dirty="0"/>
              <a:t>Class balancing </a:t>
            </a:r>
          </a:p>
          <a:p>
            <a:pPr marL="0" indent="0">
              <a:buNone/>
            </a:pPr>
            <a:r>
              <a:rPr lang="en-US" dirty="0"/>
              <a:t>Conclusion and Outlook</a:t>
            </a:r>
          </a:p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55" y="1690688"/>
            <a:ext cx="8833145" cy="5159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1AD33-B3AC-4480-AB6A-2F491A7D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Background</a:t>
            </a:r>
            <a:r>
              <a:rPr lang="en-US" sz="4000" dirty="0"/>
              <a:t> - Nucleic-Acid protein interactions</a:t>
            </a:r>
            <a:endParaRPr lang="de-DE" sz="4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6" y="1690688"/>
            <a:ext cx="2712259" cy="3048000"/>
          </a:xfrm>
        </p:spPr>
      </p:pic>
      <p:sp>
        <p:nvSpPr>
          <p:cNvPr id="8" name="Textfeld 7"/>
          <p:cNvSpPr txBox="1"/>
          <p:nvPr/>
        </p:nvSpPr>
        <p:spPr>
          <a:xfrm>
            <a:off x="646596" y="4738688"/>
            <a:ext cx="298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/>
              <a:t>From: Timo Sachsenberg. Computational methods for mass spectrometry-based study of protein-RNA or protein-DNA complexes and quantitative metaproteomics. 2017.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mtClean="0"/>
              <a:t>Cross-linking introduces stable </a:t>
            </a:r>
            <a:r>
              <a:rPr lang="en-US"/>
              <a:t>bonds between </a:t>
            </a:r>
            <a:r>
              <a:rPr lang="en-US" smtClean="0"/>
              <a:t>protein and RNA</a:t>
            </a:r>
            <a:endParaRPr lang="en-US"/>
          </a:p>
          <a:p>
            <a:r>
              <a:rPr lang="en-US" smtClean="0"/>
              <a:t>Peptides </a:t>
            </a:r>
            <a:r>
              <a:rPr lang="en-US" dirty="0"/>
              <a:t>are measured using mass spectrometry</a:t>
            </a:r>
          </a:p>
          <a:p>
            <a:pPr marL="234000">
              <a:lnSpc>
                <a:spcPts val="3360"/>
              </a:lnSpc>
            </a:pPr>
            <a:r>
              <a:rPr lang="en-US" dirty="0"/>
              <a:t>Mass </a:t>
            </a:r>
            <a:r>
              <a:rPr lang="en-US"/>
              <a:t>spectra </a:t>
            </a:r>
            <a:r>
              <a:rPr lang="en-US" smtClean="0"/>
              <a:t>are </a:t>
            </a:r>
            <a:r>
              <a:rPr lang="en-US" dirty="0"/>
              <a:t>compared with </a:t>
            </a:r>
            <a:r>
              <a:rPr lang="en-US"/>
              <a:t>theoretical </a:t>
            </a:r>
            <a:endParaRPr lang="en-US" smtClean="0"/>
          </a:p>
          <a:p>
            <a:pPr marL="234000" indent="0">
              <a:lnSpc>
                <a:spcPts val="1600"/>
              </a:lnSpc>
              <a:buNone/>
            </a:pPr>
            <a:r>
              <a:rPr lang="en-US" smtClean="0"/>
              <a:t>spectra </a:t>
            </a:r>
            <a:r>
              <a:rPr lang="en-US" dirty="0"/>
              <a:t>from possible peptides</a:t>
            </a:r>
          </a:p>
          <a:p>
            <a:pPr marL="234000"/>
            <a:r>
              <a:rPr lang="en-US" dirty="0"/>
              <a:t>Peptide with highest similarity is </a:t>
            </a:r>
            <a:r>
              <a:rPr lang="en-US"/>
              <a:t>annotated </a:t>
            </a:r>
            <a:endParaRPr lang="en-US" smtClean="0"/>
          </a:p>
          <a:p>
            <a:pPr marL="234000" indent="0">
              <a:lnSpc>
                <a:spcPts val="1600"/>
              </a:lnSpc>
              <a:buNone/>
            </a:pPr>
            <a:r>
              <a:rPr lang="en-US" smtClean="0"/>
              <a:t>(= Peptide-Spectrum-Match (PSM))</a:t>
            </a:r>
          </a:p>
          <a:p>
            <a:r>
              <a:rPr lang="en-US" smtClean="0"/>
              <a:t>Adding decoy peptides to the search allows </a:t>
            </a:r>
          </a:p>
          <a:p>
            <a:pPr marL="234000" indent="0">
              <a:lnSpc>
                <a:spcPts val="1700"/>
              </a:lnSpc>
              <a:buNone/>
            </a:pPr>
            <a:r>
              <a:rPr lang="en-US" smtClean="0"/>
              <a:t>to estimate distribution of false matches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Background: </a:t>
            </a:r>
            <a:r>
              <a:rPr lang="en-US" smtClean="0"/>
              <a:t>Cross-linking </a:t>
            </a:r>
            <a:r>
              <a:rPr lang="en-US"/>
              <a:t>mass </a:t>
            </a:r>
            <a:r>
              <a:rPr lang="en-US" smtClean="0"/>
              <a:t>spectrometry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10" y="2816223"/>
            <a:ext cx="4410200" cy="187127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40910" y="4668250"/>
            <a:ext cx="4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From: Timo Sachsenberg. Computational methods for mass spectrometry-based study of protein-RNA or protein-DNA complexes and quantitative metaproteomics. 2017.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Score </a:t>
            </a:r>
            <a:r>
              <a:rPr lang="en-US" dirty="0"/>
              <a:t>post-processing using </a:t>
            </a:r>
            <a:r>
              <a:rPr lang="en-US"/>
              <a:t>semi-supervised </a:t>
            </a:r>
            <a:r>
              <a:rPr lang="en-US" smtClean="0"/>
              <a:t>learning (Percolator)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448871" y="3178787"/>
            <a:ext cx="5061082" cy="3048759"/>
            <a:chOff x="380495" y="3131363"/>
            <a:chExt cx="5061082" cy="3048759"/>
          </a:xfrm>
        </p:grpSpPr>
        <p:grpSp>
          <p:nvGrpSpPr>
            <p:cNvPr id="36" name="Group 28">
              <a:extLst>
                <a:ext uri="{FF2B5EF4-FFF2-40B4-BE49-F238E27FC236}">
                  <a16:creationId xmlns:a16="http://schemas.microsoft.com/office/drawing/2014/main" xmlns="" id="{28395788-EA09-4A23-BD96-A53FA01A205C}"/>
                </a:ext>
              </a:extLst>
            </p:cNvPr>
            <p:cNvGrpSpPr/>
            <p:nvPr/>
          </p:nvGrpSpPr>
          <p:grpSpPr>
            <a:xfrm>
              <a:off x="380495" y="3131363"/>
              <a:ext cx="5061082" cy="3048759"/>
              <a:chOff x="5721256" y="35321"/>
              <a:chExt cx="5061082" cy="3048759"/>
            </a:xfrm>
          </p:grpSpPr>
          <p:grpSp>
            <p:nvGrpSpPr>
              <p:cNvPr id="37" name="Group 15">
                <a:extLst>
                  <a:ext uri="{FF2B5EF4-FFF2-40B4-BE49-F238E27FC236}">
                    <a16:creationId xmlns:a16="http://schemas.microsoft.com/office/drawing/2014/main" xmlns="" id="{44546B8D-B723-4040-AC00-8B3DA694AE40}"/>
                  </a:ext>
                </a:extLst>
              </p:cNvPr>
              <p:cNvGrpSpPr/>
              <p:nvPr/>
            </p:nvGrpSpPr>
            <p:grpSpPr>
              <a:xfrm>
                <a:off x="5721256" y="35321"/>
                <a:ext cx="5061082" cy="3048759"/>
                <a:chOff x="3967" y="35321"/>
                <a:chExt cx="5061082" cy="3048759"/>
              </a:xfrm>
            </p:grpSpPr>
            <p:grpSp>
              <p:nvGrpSpPr>
                <p:cNvPr id="39" name="Group 16">
                  <a:extLst>
                    <a:ext uri="{FF2B5EF4-FFF2-40B4-BE49-F238E27FC236}">
                      <a16:creationId xmlns:a16="http://schemas.microsoft.com/office/drawing/2014/main" xmlns="" id="{6AC89B0E-092A-420D-A041-61EF63E3CBC2}"/>
                    </a:ext>
                  </a:extLst>
                </p:cNvPr>
                <p:cNvGrpSpPr/>
                <p:nvPr/>
              </p:nvGrpSpPr>
              <p:grpSpPr>
                <a:xfrm>
                  <a:off x="340277" y="35321"/>
                  <a:ext cx="4724772" cy="2679427"/>
                  <a:chOff x="1796253" y="749573"/>
                  <a:chExt cx="4724772" cy="2679427"/>
                </a:xfrm>
              </p:grpSpPr>
              <p:sp>
                <p:nvSpPr>
                  <p:cNvPr id="42" name="Freeform: Shape 19">
                    <a:extLst>
                      <a:ext uri="{FF2B5EF4-FFF2-40B4-BE49-F238E27FC236}">
                        <a16:creationId xmlns:a16="http://schemas.microsoft.com/office/drawing/2014/main" xmlns="" id="{2A772B21-38F2-4C1F-9B2A-1F050B3B174A}"/>
                      </a:ext>
                    </a:extLst>
                  </p:cNvPr>
                  <p:cNvSpPr/>
                  <p:nvPr/>
                </p:nvSpPr>
                <p:spPr>
                  <a:xfrm>
                    <a:off x="1796253" y="2107436"/>
                    <a:ext cx="2158769" cy="1321563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5721" h="2902226">
                        <a:moveTo>
                          <a:pt x="0" y="2893392"/>
                        </a:moveTo>
                        <a:cubicBezTo>
                          <a:pt x="761684" y="2861655"/>
                          <a:pt x="951947" y="-1472"/>
                          <a:pt x="1431234" y="0"/>
                        </a:cubicBezTo>
                        <a:cubicBezTo>
                          <a:pt x="1910521" y="1472"/>
                          <a:pt x="2198002" y="2894118"/>
                          <a:pt x="2875721" y="2902226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Freeform: Shape 20">
                    <a:extLst>
                      <a:ext uri="{FF2B5EF4-FFF2-40B4-BE49-F238E27FC236}">
                        <a16:creationId xmlns:a16="http://schemas.microsoft.com/office/drawing/2014/main" xmlns="" id="{9EAA93AE-C1D3-4DDD-B458-A9BD755C6FD5}"/>
                      </a:ext>
                    </a:extLst>
                  </p:cNvPr>
                  <p:cNvSpPr/>
                  <p:nvPr/>
                </p:nvSpPr>
                <p:spPr>
                  <a:xfrm>
                    <a:off x="3613754" y="3183914"/>
                    <a:ext cx="1668574" cy="245085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  <a:gd name="connsiteX0" fmla="*/ 0 w 1742862"/>
                      <a:gd name="connsiteY0" fmla="*/ 350827 h 3070120"/>
                      <a:gd name="connsiteX1" fmla="*/ 298375 w 1742862"/>
                      <a:gd name="connsiteY1" fmla="*/ 167894 h 3070120"/>
                      <a:gd name="connsiteX2" fmla="*/ 1742862 w 1742862"/>
                      <a:gd name="connsiteY2" fmla="*/ 3070120 h 3070120"/>
                      <a:gd name="connsiteX0" fmla="*/ 0 w 1742862"/>
                      <a:gd name="connsiteY0" fmla="*/ 342943 h 3062236"/>
                      <a:gd name="connsiteX1" fmla="*/ 298375 w 1742862"/>
                      <a:gd name="connsiteY1" fmla="*/ 160010 h 3062236"/>
                      <a:gd name="connsiteX2" fmla="*/ 1742862 w 1742862"/>
                      <a:gd name="connsiteY2" fmla="*/ 3062236 h 3062236"/>
                      <a:gd name="connsiteX0" fmla="*/ 0 w 1742862"/>
                      <a:gd name="connsiteY0" fmla="*/ 474467 h 3193760"/>
                      <a:gd name="connsiteX1" fmla="*/ 480961 w 1742862"/>
                      <a:gd name="connsiteY1" fmla="*/ 138118 h 3193760"/>
                      <a:gd name="connsiteX2" fmla="*/ 1742862 w 1742862"/>
                      <a:gd name="connsiteY2" fmla="*/ 3193760 h 319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2862" h="3193760">
                        <a:moveTo>
                          <a:pt x="0" y="474467"/>
                        </a:moveTo>
                        <a:cubicBezTo>
                          <a:pt x="164132" y="493870"/>
                          <a:pt x="190484" y="-315098"/>
                          <a:pt x="480961" y="138118"/>
                        </a:cubicBezTo>
                        <a:cubicBezTo>
                          <a:pt x="771438" y="591334"/>
                          <a:pt x="1065143" y="3185652"/>
                          <a:pt x="1742862" y="3193760"/>
                        </a:cubicBezTo>
                      </a:path>
                    </a:pathLst>
                  </a:cu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4" name="Straight Arrow Connector 21">
                    <a:extLst>
                      <a:ext uri="{FF2B5EF4-FFF2-40B4-BE49-F238E27FC236}">
                        <a16:creationId xmlns:a16="http://schemas.microsoft.com/office/drawing/2014/main" xmlns="" id="{3033C3D8-0858-4021-9B16-DB2EBC612B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6253" y="749573"/>
                    <a:ext cx="0" cy="26794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22">
                    <a:extLst>
                      <a:ext uri="{FF2B5EF4-FFF2-40B4-BE49-F238E27FC236}">
                        <a16:creationId xmlns:a16="http://schemas.microsoft.com/office/drawing/2014/main" xmlns="" id="{3285A412-DF37-4FC8-872A-3BD7F388A832}"/>
                      </a:ext>
                    </a:extLst>
                  </p:cNvPr>
                  <p:cNvCxnSpPr/>
                  <p:nvPr/>
                </p:nvCxnSpPr>
                <p:spPr>
                  <a:xfrm>
                    <a:off x="1796253" y="3429000"/>
                    <a:ext cx="429974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23">
                    <a:extLst>
                      <a:ext uri="{FF2B5EF4-FFF2-40B4-BE49-F238E27FC236}">
                        <a16:creationId xmlns:a16="http://schemas.microsoft.com/office/drawing/2014/main" xmlns="" id="{3B36F23F-8887-4C72-8BC1-6B0528C885D1}"/>
                      </a:ext>
                    </a:extLst>
                  </p:cNvPr>
                  <p:cNvSpPr txBox="1"/>
                  <p:nvPr/>
                </p:nvSpPr>
                <p:spPr>
                  <a:xfrm>
                    <a:off x="2046948" y="1709303"/>
                    <a:ext cx="1657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Decoys (only F)</a:t>
                    </a:r>
                  </a:p>
                </p:txBody>
              </p:sp>
              <p:sp>
                <p:nvSpPr>
                  <p:cNvPr id="47" name="TextBox 24">
                    <a:extLst>
                      <a:ext uri="{FF2B5EF4-FFF2-40B4-BE49-F238E27FC236}">
                        <a16:creationId xmlns:a16="http://schemas.microsoft.com/office/drawing/2014/main" xmlns="" id="{7037B295-27AC-4BD5-AE63-03E5B60F9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71" y="2833685"/>
                    <a:ext cx="28917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Targets (T+F aka noisy labels)</a:t>
                    </a:r>
                  </a:p>
                </p:txBody>
              </p:sp>
            </p:grpSp>
            <p:sp>
              <p:nvSpPr>
                <p:cNvPr id="40" name="TextBox 17">
                  <a:extLst>
                    <a:ext uri="{FF2B5EF4-FFF2-40B4-BE49-F238E27FC236}">
                      <a16:creationId xmlns:a16="http://schemas.microsoft.com/office/drawing/2014/main" xmlns="" id="{A3A0665E-DD88-4DAE-96BB-3CAA7A0E9E61}"/>
                    </a:ext>
                  </a:extLst>
                </p:cNvPr>
                <p:cNvSpPr txBox="1"/>
                <p:nvPr/>
              </p:nvSpPr>
              <p:spPr>
                <a:xfrm>
                  <a:off x="2091739" y="2714748"/>
                  <a:ext cx="684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score</a:t>
                  </a:r>
                </a:p>
              </p:txBody>
            </p:sp>
            <p:sp>
              <p:nvSpPr>
                <p:cNvPr id="41" name="TextBox 18">
                  <a:extLst>
                    <a:ext uri="{FF2B5EF4-FFF2-40B4-BE49-F238E27FC236}">
                      <a16:creationId xmlns:a16="http://schemas.microsoft.com/office/drawing/2014/main" xmlns="" id="{F39BFFF6-ADCF-453D-A3FA-3FE00347F3E7}"/>
                    </a:ext>
                  </a:extLst>
                </p:cNvPr>
                <p:cNvSpPr txBox="1"/>
                <p:nvPr/>
              </p:nvSpPr>
              <p:spPr>
                <a:xfrm rot="16200000">
                  <a:off x="-376683" y="1161670"/>
                  <a:ext cx="1130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frequency</a:t>
                  </a:r>
                </a:p>
              </p:txBody>
            </p:sp>
          </p:grpSp>
          <p:sp>
            <p:nvSpPr>
              <p:cNvPr id="38" name="Freeform: Shape 25">
                <a:extLst>
                  <a:ext uri="{FF2B5EF4-FFF2-40B4-BE49-F238E27FC236}">
                    <a16:creationId xmlns:a16="http://schemas.microsoft.com/office/drawing/2014/main" xmlns="" id="{0C3EC7D1-22C2-485E-8733-CB445C62968B}"/>
                  </a:ext>
                </a:extLst>
              </p:cNvPr>
              <p:cNvSpPr/>
              <p:nvPr/>
            </p:nvSpPr>
            <p:spPr>
              <a:xfrm>
                <a:off x="6073261" y="1494781"/>
                <a:ext cx="1801806" cy="1216256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2483634"/>
                  <a:gd name="connsiteY0" fmla="*/ 2895499 h 2895499"/>
                  <a:gd name="connsiteX1" fmla="*/ 1431234 w 2483634"/>
                  <a:gd name="connsiteY1" fmla="*/ 2107 h 2895499"/>
                  <a:gd name="connsiteX2" fmla="*/ 2483634 w 2483634"/>
                  <a:gd name="connsiteY2" fmla="*/ 2390387 h 2895499"/>
                  <a:gd name="connsiteX0" fmla="*/ 0 w 2483634"/>
                  <a:gd name="connsiteY0" fmla="*/ 2895999 h 2895999"/>
                  <a:gd name="connsiteX1" fmla="*/ 1431234 w 2483634"/>
                  <a:gd name="connsiteY1" fmla="*/ 2607 h 2895999"/>
                  <a:gd name="connsiteX2" fmla="*/ 2483634 w 2483634"/>
                  <a:gd name="connsiteY2" fmla="*/ 2390887 h 289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3634" h="2895999">
                    <a:moveTo>
                      <a:pt x="0" y="2895999"/>
                    </a:moveTo>
                    <a:cubicBezTo>
                      <a:pt x="761684" y="2864262"/>
                      <a:pt x="1017295" y="86792"/>
                      <a:pt x="1431234" y="2607"/>
                    </a:cubicBezTo>
                    <a:cubicBezTo>
                      <a:pt x="1845173" y="-81578"/>
                      <a:pt x="1915700" y="1896868"/>
                      <a:pt x="2483634" y="239088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B165FFCA-8C00-44CC-9AC5-77DDB063D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788" y="4489226"/>
              <a:ext cx="11035" cy="1320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2DE0C1-9052-48BD-B15F-027053698D8C}"/>
              </a:ext>
            </a:extLst>
          </p:cNvPr>
          <p:cNvSpPr txBox="1"/>
          <p:nvPr/>
        </p:nvSpPr>
        <p:spPr>
          <a:xfrm>
            <a:off x="837724" y="2061155"/>
            <a:ext cx="10516076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smtClean="0"/>
              <a:t>Goal</a:t>
            </a:r>
            <a:r>
              <a:rPr lang="de-DE" sz="2800" dirty="0"/>
              <a:t>: Separate false hits from true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Idea: Use decoys as false hits and best </a:t>
            </a:r>
            <a:r>
              <a:rPr lang="de-DE" sz="2800"/>
              <a:t>targets </a:t>
            </a:r>
            <a:r>
              <a:rPr lang="de-DE" sz="2800" smtClean="0"/>
              <a:t>as </a:t>
            </a:r>
            <a:r>
              <a:rPr lang="de-DE" sz="2800" dirty="0"/>
              <a:t>true hits to learn a </a:t>
            </a:r>
            <a:r>
              <a:rPr lang="de-DE" sz="2800"/>
              <a:t>discriminative </a:t>
            </a:r>
            <a:r>
              <a:rPr lang="de-DE" sz="2800" smtClean="0"/>
              <a:t>function</a:t>
            </a:r>
          </a:p>
          <a:p>
            <a:pPr marL="288000" indent="-285750">
              <a:buFont typeface="Arial" panose="020B0604020202020204" pitchFamily="34" charset="0"/>
              <a:buChar char="•"/>
            </a:pPr>
            <a:r>
              <a:rPr lang="de-DE" sz="2800" smtClean="0"/>
              <a:t>Re-score hits and repeat with new </a:t>
            </a:r>
          </a:p>
          <a:p>
            <a:pPr marL="288000">
              <a:lnSpc>
                <a:spcPts val="3300"/>
              </a:lnSpc>
            </a:pPr>
            <a:r>
              <a:rPr lang="de-DE" sz="2800" smtClean="0"/>
              <a:t>positive examples</a:t>
            </a:r>
            <a:endParaRPr lang="de-DE" sz="2800" dirty="0"/>
          </a:p>
          <a:p>
            <a:pPr marL="288000" indent="-285750">
              <a:buFont typeface="Arial" panose="020B0604020202020204" pitchFamily="34" charset="0"/>
              <a:buChar char="•"/>
            </a:pPr>
            <a:r>
              <a:rPr lang="de-DE" sz="2800"/>
              <a:t>Not </a:t>
            </a:r>
            <a:r>
              <a:rPr lang="de-DE" sz="2800" smtClean="0"/>
              <a:t>one </a:t>
            </a:r>
            <a:r>
              <a:rPr lang="de-DE" sz="2800" dirty="0"/>
              <a:t>score but </a:t>
            </a:r>
            <a:r>
              <a:rPr lang="de-DE" sz="2800"/>
              <a:t>multiple </a:t>
            </a:r>
            <a:endParaRPr lang="de-DE" sz="2800" smtClean="0"/>
          </a:p>
          <a:p>
            <a:pPr marL="288000">
              <a:lnSpc>
                <a:spcPts val="3300"/>
              </a:lnSpc>
            </a:pPr>
            <a:r>
              <a:rPr lang="de-DE" sz="2800" smtClean="0"/>
              <a:t>(our data: 52)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Can </a:t>
            </a:r>
            <a:r>
              <a:rPr lang="en-US" sz="2800"/>
              <a:t>improve </a:t>
            </a:r>
            <a:r>
              <a:rPr lang="en-US" sz="2800" smtClean="0"/>
              <a:t>the identification rate</a:t>
            </a:r>
            <a:endParaRPr lang="de-DE" sz="28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Annotated PSMs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12698"/>
          <a:stretch/>
        </p:blipFill>
        <p:spPr>
          <a:xfrm>
            <a:off x="838200" y="2945331"/>
            <a:ext cx="9938493" cy="1803916"/>
          </a:xfrm>
        </p:spPr>
      </p:pic>
      <p:grpSp>
        <p:nvGrpSpPr>
          <p:cNvPr id="2" name="Gruppieren 1"/>
          <p:cNvGrpSpPr/>
          <p:nvPr/>
        </p:nvGrpSpPr>
        <p:grpSpPr>
          <a:xfrm>
            <a:off x="3338118" y="2328769"/>
            <a:ext cx="4998166" cy="3581245"/>
            <a:chOff x="2904178" y="2328769"/>
            <a:chExt cx="4998166" cy="3581245"/>
          </a:xfrm>
        </p:grpSpPr>
        <p:sp>
          <p:nvSpPr>
            <p:cNvPr id="6" name="Rechteck 5"/>
            <p:cNvSpPr/>
            <p:nvPr/>
          </p:nvSpPr>
          <p:spPr>
            <a:xfrm>
              <a:off x="3474720" y="2820202"/>
              <a:ext cx="510139" cy="2088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904178" y="2328769"/>
              <a:ext cx="16512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Target or Decoy</a:t>
              </a:r>
            </a:p>
          </p:txBody>
        </p:sp>
        <p:sp>
          <p:nvSpPr>
            <p:cNvPr id="8" name="Geschweifte Klammer links 7"/>
            <p:cNvSpPr/>
            <p:nvPr/>
          </p:nvSpPr>
          <p:spPr>
            <a:xfrm rot="16200000">
              <a:off x="5680830" y="3120652"/>
              <a:ext cx="592919" cy="3850108"/>
            </a:xfrm>
            <a:prstGeom prst="leftBrace">
              <a:avLst>
                <a:gd name="adj1" fmla="val 41668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411110" y="5540682"/>
              <a:ext cx="9920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Features</a:t>
              </a: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Challenges </a:t>
            </a:r>
            <a:r>
              <a:rPr lang="en-US" dirty="0"/>
              <a:t>of Cross-link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586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Cross-links are:</a:t>
                </a:r>
              </a:p>
              <a:p>
                <a:r>
                  <a:rPr lang="en-US" dirty="0"/>
                  <a:t>harder to detect by current algorithms </a:t>
                </a:r>
              </a:p>
              <a:p>
                <a:r>
                  <a:rPr lang="en-US" dirty="0"/>
                  <a:t>measured in lower quantities than linear peptides</a:t>
                </a:r>
              </a:p>
              <a:p>
                <a:r>
                  <a:rPr lang="en-US" dirty="0"/>
                  <a:t>more complex and characterized by additional features (e.g. the cross-linked nucleotide)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mtClean="0"/>
                  <a:t> Can the existing </a:t>
                </a:r>
                <a:r>
                  <a:rPr lang="en-US"/>
                  <a:t>algorithm </a:t>
                </a:r>
                <a:r>
                  <a:rPr lang="en-US" smtClean="0"/>
                  <a:t>be </a:t>
                </a:r>
                <a:r>
                  <a:rPr lang="en-US" dirty="0"/>
                  <a:t>adapted to </a:t>
                </a:r>
                <a:r>
                  <a:rPr lang="en-US"/>
                  <a:t>cross-link </a:t>
                </a:r>
                <a:r>
                  <a:rPr lang="en-US" smtClean="0"/>
                  <a:t>identification?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5869"/>
                <a:ext cx="10515600" cy="4351338"/>
              </a:xfrm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86628" y="1451614"/>
            <a:ext cx="9567512" cy="5099935"/>
            <a:chOff x="86627" y="67376"/>
            <a:chExt cx="12018746" cy="67232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xmlns="" id="{F5D0278F-8592-4DAF-B8F8-9583A0E369A0}"/>
                    </a:ext>
                  </a:extLst>
                </p:cNvPr>
                <p:cNvSpPr txBox="1"/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8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de-DE" sz="8000" b="0" dirty="0"/>
                </a:p>
                <a:p>
                  <a:endParaRPr lang="de-DE" b="0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5D0278F-8592-4DAF-B8F8-9583A0E36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Geschweifte Klammer links 20">
              <a:extLst>
                <a:ext uri="{FF2B5EF4-FFF2-40B4-BE49-F238E27FC236}">
                  <a16:creationId xmlns:a16="http://schemas.microsoft.com/office/drawing/2014/main" xmlns="" id="{46F583E0-3500-4365-8D3A-584974DC1F32}"/>
                </a:ext>
              </a:extLst>
            </p:cNvPr>
            <p:cNvSpPr/>
            <p:nvPr/>
          </p:nvSpPr>
          <p:spPr>
            <a:xfrm>
              <a:off x="6196553" y="1070897"/>
              <a:ext cx="411522" cy="1760695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308093" y="480658"/>
              <a:ext cx="4549140" cy="2312432"/>
              <a:chOff x="308093" y="480659"/>
              <a:chExt cx="4549140" cy="2312432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0809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82447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3340853" y="9581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bgerundetes Rechteck 6"/>
              <p:cNvSpPr/>
              <p:nvPr/>
            </p:nvSpPr>
            <p:spPr>
              <a:xfrm>
                <a:off x="308093" y="16058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82447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334085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31571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1832093" y="22535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334847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315713" y="480659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333234" y="480659"/>
                <a:ext cx="151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7314990" y="519159"/>
              <a:ext cx="4567130" cy="2312432"/>
              <a:chOff x="7314990" y="519160"/>
              <a:chExt cx="4567130" cy="2312432"/>
            </a:xfrm>
          </p:grpSpPr>
          <p:sp>
            <p:nvSpPr>
              <p:cNvPr id="17" name="Abgerundetes Rechteck 16"/>
              <p:cNvSpPr/>
              <p:nvPr/>
            </p:nvSpPr>
            <p:spPr>
              <a:xfrm>
                <a:off x="7317614" y="9966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10365740" y="9966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10365740" y="16443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>
                <a:off x="10373360" y="22920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8324638" y="9966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9353594" y="9966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314990" y="16443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8322014" y="16443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9350970" y="16443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732785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8334882" y="2292096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bgerundetes Rechteck 34"/>
              <p:cNvSpPr/>
              <p:nvPr/>
            </p:nvSpPr>
            <p:spPr>
              <a:xfrm>
                <a:off x="936383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7314990" y="519160"/>
                <a:ext cx="204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9127717" y="519161"/>
                <a:ext cx="1461277" cy="486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7712868" y="3363819"/>
              <a:ext cx="3732454" cy="2672969"/>
              <a:chOff x="7712868" y="3363820"/>
              <a:chExt cx="3732454" cy="2672969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7740055" y="3388967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3" name="Geschweifte Klammer links 12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Abgerundetes Rechteck 44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327858" y="3537448"/>
                  <a:ext cx="3679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75" name="Abgerundetes Rechteck 74"/>
              <p:cNvSpPr/>
              <p:nvPr/>
            </p:nvSpPr>
            <p:spPr>
              <a:xfrm>
                <a:off x="7712868" y="3363820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bgerundetes Rechteck 82"/>
            <p:cNvSpPr/>
            <p:nvPr/>
          </p:nvSpPr>
          <p:spPr>
            <a:xfrm>
              <a:off x="86627" y="67376"/>
              <a:ext cx="12018746" cy="672324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035050" y="3365863"/>
              <a:ext cx="5631549" cy="2688571"/>
              <a:chOff x="1035050" y="3365863"/>
              <a:chExt cx="5631549" cy="2688570"/>
            </a:xfrm>
          </p:grpSpPr>
          <p:grpSp>
            <p:nvGrpSpPr>
              <p:cNvPr id="79" name="Gruppieren 78"/>
              <p:cNvGrpSpPr/>
              <p:nvPr/>
            </p:nvGrpSpPr>
            <p:grpSpPr>
              <a:xfrm>
                <a:off x="1035050" y="3365863"/>
                <a:ext cx="3079750" cy="2688570"/>
                <a:chOff x="1035050" y="3562350"/>
                <a:chExt cx="3079750" cy="2688570"/>
              </a:xfrm>
            </p:grpSpPr>
            <p:sp>
              <p:nvSpPr>
                <p:cNvPr id="72" name="Abgerundetes Rechteck 71"/>
                <p:cNvSpPr/>
                <p:nvPr/>
              </p:nvSpPr>
              <p:spPr>
                <a:xfrm>
                  <a:off x="1035050" y="3562350"/>
                  <a:ext cx="3079750" cy="267296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uppieren 65"/>
                <p:cNvGrpSpPr/>
                <p:nvPr/>
              </p:nvGrpSpPr>
              <p:grpSpPr>
                <a:xfrm>
                  <a:off x="1062473" y="5061720"/>
                  <a:ext cx="3025140" cy="539496"/>
                  <a:chOff x="1586842" y="4783312"/>
                  <a:chExt cx="3025140" cy="539496"/>
                </a:xfrm>
              </p:grpSpPr>
              <p:sp>
                <p:nvSpPr>
                  <p:cNvPr id="56" name="Abgerundetes Rechteck 55"/>
                  <p:cNvSpPr/>
                  <p:nvPr/>
                </p:nvSpPr>
                <p:spPr>
                  <a:xfrm>
                    <a:off x="1586842" y="4783312"/>
                    <a:ext cx="3025140" cy="539496"/>
                  </a:xfrm>
                  <a:prstGeom prst="roundRect">
                    <a:avLst/>
                  </a:prstGeom>
                  <a:pattFill prst="wdDnDiag">
                    <a:fgClr>
                      <a:srgbClr val="FF0000"/>
                    </a:fgClr>
                    <a:bgClr>
                      <a:schemeClr val="accent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bgerundetes Rechteck 56"/>
                  <p:cNvSpPr/>
                  <p:nvPr/>
                </p:nvSpPr>
                <p:spPr>
                  <a:xfrm>
                    <a:off x="4051300" y="4783312"/>
                    <a:ext cx="560682" cy="539496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Abgerundetes Rechteck 57"/>
                  <p:cNvSpPr/>
                  <p:nvPr/>
                </p:nvSpPr>
                <p:spPr>
                  <a:xfrm>
                    <a:off x="4051300" y="4783312"/>
                    <a:ext cx="234950" cy="539496"/>
                  </a:xfrm>
                  <a:prstGeom prst="roundRect">
                    <a:avLst/>
                  </a:prstGeom>
                  <a:pattFill prst="wdDnDiag">
                    <a:fgClr>
                      <a:srgbClr val="C00000"/>
                    </a:fgClr>
                    <a:bgClr>
                      <a:srgbClr val="00B05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Abgerundetes Rechteck 58"/>
                <p:cNvSpPr/>
                <p:nvPr/>
              </p:nvSpPr>
              <p:spPr>
                <a:xfrm>
                  <a:off x="106247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257885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1062474" y="5764030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Decoys</a:t>
                  </a: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2405546" y="5764030"/>
                  <a:ext cx="1617983" cy="48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5% q-value</a:t>
                  </a:r>
                </a:p>
              </p:txBody>
            </p:sp>
            <p:sp>
              <p:nvSpPr>
                <p:cNvPr id="65" name="Textfeld 64"/>
                <p:cNvSpPr txBox="1"/>
                <p:nvPr/>
              </p:nvSpPr>
              <p:spPr>
                <a:xfrm>
                  <a:off x="1062473" y="3587497"/>
                  <a:ext cx="3025140" cy="48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Training of the C-SVM</a:t>
                  </a:r>
                  <a:endPara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" name="Gruppieren 1"/>
              <p:cNvGrpSpPr/>
              <p:nvPr/>
            </p:nvGrpSpPr>
            <p:grpSpPr>
              <a:xfrm>
                <a:off x="5157839" y="3388967"/>
                <a:ext cx="1508760" cy="1072950"/>
                <a:chOff x="5157839" y="3388967"/>
                <a:chExt cx="1508760" cy="1072950"/>
              </a:xfrm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5157839" y="3922421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feld 63"/>
                <p:cNvSpPr txBox="1"/>
                <p:nvPr/>
              </p:nvSpPr>
              <p:spPr>
                <a:xfrm>
                  <a:off x="5157839" y="3388967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Scoring</a:t>
                  </a:r>
                </a:p>
              </p:txBody>
            </p:sp>
          </p:grpSp>
        </p:grp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xmlns="" id="{B7A1D8F8-C5CC-49C4-8BF5-E32BD02D994F}"/>
                </a:ext>
              </a:extLst>
            </p:cNvPr>
            <p:cNvSpPr txBox="1"/>
            <p:nvPr/>
          </p:nvSpPr>
          <p:spPr>
            <a:xfrm>
              <a:off x="5550241" y="4705226"/>
              <a:ext cx="123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3x</a:t>
              </a:r>
              <a:endParaRPr lang="en-GB" sz="2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00642"/>
              </p:ext>
            </p:extLst>
          </p:nvPr>
        </p:nvGraphicFramePr>
        <p:xfrm>
          <a:off x="4033536" y="2500227"/>
          <a:ext cx="1673456" cy="98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83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83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7482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7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70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699">
                <a:tc rowSpan="3"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0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3132" marR="53132" marT="26566" marB="2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699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699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7" name="Titel 1"/>
          <p:cNvSpPr>
            <a:spLocks noGrp="1"/>
          </p:cNvSpPr>
          <p:nvPr>
            <p:ph type="title"/>
          </p:nvPr>
        </p:nvSpPr>
        <p:spPr>
          <a:xfrm>
            <a:off x="262925" y="126047"/>
            <a:ext cx="11666150" cy="1325563"/>
          </a:xfrm>
        </p:spPr>
        <p:txBody>
          <a:bodyPr>
            <a:normAutofit/>
          </a:bodyPr>
          <a:lstStyle/>
          <a:p>
            <a:r>
              <a:rPr lang="en-US" b="1" smtClean="0"/>
              <a:t>Pycolator</a:t>
            </a:r>
            <a:r>
              <a:rPr lang="en-US" smtClean="0"/>
              <a:t> – </a:t>
            </a:r>
            <a:r>
              <a:rPr lang="en-US"/>
              <a:t>Percolator reimplementation in </a:t>
            </a:r>
            <a:r>
              <a:rPr lang="en-US" smtClean="0"/>
              <a:t>Python</a:t>
            </a:r>
            <a:endParaRPr lang="en-US" dirty="0"/>
          </a:p>
        </p:txBody>
      </p:sp>
      <p:sp>
        <p:nvSpPr>
          <p:cNvPr id="43" name="Nach oben gekrümmter Pfeil 42"/>
          <p:cNvSpPr/>
          <p:nvPr/>
        </p:nvSpPr>
        <p:spPr>
          <a:xfrm rot="16200000">
            <a:off x="8288080" y="2913925"/>
            <a:ext cx="5099937" cy="21753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Repeat</a:t>
            </a:r>
          </a:p>
          <a:p>
            <a:pPr algn="ctr"/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x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0851" r="6304"/>
          <a:stretch/>
        </p:blipFill>
        <p:spPr>
          <a:xfrm>
            <a:off x="3091784" y="1973535"/>
            <a:ext cx="6288523" cy="414340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Performance metric: </a:t>
            </a:r>
            <a:r>
              <a:rPr lang="en-US" dirty="0"/>
              <a:t>pseudo </a:t>
            </a:r>
            <a:r>
              <a:rPr lang="en-US"/>
              <a:t>ROC </a:t>
            </a:r>
            <a:r>
              <a:rPr lang="en-US" smtClean="0"/>
              <a:t>curves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635249" y="1973535"/>
            <a:ext cx="4409017" cy="4269545"/>
            <a:chOff x="653533" y="1925052"/>
            <a:chExt cx="3394294" cy="3454021"/>
          </a:xfrm>
        </p:grpSpPr>
        <p:sp>
          <p:nvSpPr>
            <p:cNvPr id="5" name="Textfeld 4"/>
            <p:cNvSpPr txBox="1"/>
            <p:nvPr/>
          </p:nvSpPr>
          <p:spPr>
            <a:xfrm>
              <a:off x="3114983" y="5009741"/>
              <a:ext cx="93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-value</a:t>
              </a: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 rot="16200000">
              <a:off x="-720727" y="3299312"/>
              <a:ext cx="3117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Identified Cross-linked PSMs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1068</Words>
  <Application>Microsoft Office PowerPoint</Application>
  <PresentationFormat>Breitbild</PresentationFormat>
  <Paragraphs>271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Semi-supervised Learning  for Nucleic Acid Cross-linking  Mass Spectrometry</vt:lpstr>
      <vt:lpstr>Outline</vt:lpstr>
      <vt:lpstr>Background - Nucleic-Acid protein interactions</vt:lpstr>
      <vt:lpstr>Background: Cross-linking mass spectrometry</vt:lpstr>
      <vt:lpstr>Background: Score post-processing using semi-supervised learning (Percolator)</vt:lpstr>
      <vt:lpstr>Background: Annotated PSMs</vt:lpstr>
      <vt:lpstr>Background: Challenges of Cross-link identification</vt:lpstr>
      <vt:lpstr>Pycolator – Percolator reimplementation in Python</vt:lpstr>
      <vt:lpstr>Performance metric: pseudo ROC curves</vt:lpstr>
      <vt:lpstr>Experiment: Reranking of multiple candidates during learning</vt:lpstr>
      <vt:lpstr>PowerPoint-Präsentation</vt:lpstr>
      <vt:lpstr>Experiment: Impact of small number of IDs on performance</vt:lpstr>
      <vt:lpstr>Experiment: Impact of small number of IDs on performance</vt:lpstr>
      <vt:lpstr>Experiment: Data Imputation</vt:lpstr>
      <vt:lpstr>Experiment: Class balancing </vt:lpstr>
      <vt:lpstr>Experiment: Class balancing </vt:lpstr>
      <vt:lpstr>PowerPoint-Präsentation</vt:lpstr>
      <vt:lpstr>Any questions left?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 for Nucleic Acid Cross-linking Mass Spectrometry</dc:title>
  <dc:creator>Emil Paulitz</dc:creator>
  <cp:lastModifiedBy>Emil Paulitz</cp:lastModifiedBy>
  <cp:revision>74</cp:revision>
  <dcterms:created xsi:type="dcterms:W3CDTF">2020-09-08T15:09:42Z</dcterms:created>
  <dcterms:modified xsi:type="dcterms:W3CDTF">2020-09-13T21:27:49Z</dcterms:modified>
</cp:coreProperties>
</file>