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302" r:id="rId4"/>
    <p:sldId id="278" r:id="rId5"/>
    <p:sldId id="286" r:id="rId6"/>
    <p:sldId id="291" r:id="rId7"/>
    <p:sldId id="280" r:id="rId8"/>
    <p:sldId id="293" r:id="rId9"/>
    <p:sldId id="279" r:id="rId10"/>
    <p:sldId id="259" r:id="rId11"/>
    <p:sldId id="285" r:id="rId12"/>
    <p:sldId id="296" r:id="rId13"/>
    <p:sldId id="266" r:id="rId14"/>
    <p:sldId id="301" r:id="rId15"/>
    <p:sldId id="263" r:id="rId16"/>
    <p:sldId id="298" r:id="rId17"/>
    <p:sldId id="267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Sachsenberg" initials="TS" lastIdx="1" clrIdx="0">
    <p:extLst>
      <p:ext uri="{19B8F6BF-5375-455C-9EA6-DF929625EA0E}">
        <p15:presenceInfo xmlns:p15="http://schemas.microsoft.com/office/powerpoint/2012/main" userId="65f5c0a3831e6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1%: 8 cross-linked PSMs more</a:t>
            </a:r>
            <a:r>
              <a:rPr lang="en-US" baseline="0" smtClean="0"/>
              <a:t> (0.14%)</a:t>
            </a:r>
          </a:p>
          <a:p>
            <a:r>
              <a:rPr lang="en-US" baseline="0" smtClean="0"/>
              <a:t>At 5%: 90 cross-linked PSMs more (1.4%)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8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</a:t>
            </a:r>
            <a:r>
              <a:rPr lang="en-US" baseline="0"/>
              <a:t> are calculated w.r.t. dataset size because this changes when </a:t>
            </a:r>
            <a:r>
              <a:rPr lang="en-US" baseline="0" smtClean="0"/>
              <a:t>applying 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decreases until very</a:t>
            </a:r>
            <a:r>
              <a:rPr lang="en-US" baseline="0"/>
              <a:t> small size </a:t>
            </a:r>
            <a:r>
              <a:rPr lang="en-US" baseline="0" smtClean="0"/>
              <a:t>(problems with calculation of area under the curve, variation very big)</a:t>
            </a:r>
          </a:p>
          <a:p>
            <a:r>
              <a:rPr lang="en-US" baseline="0" smtClean="0"/>
              <a:t>Identifications also show a decrease of performance with smaller dataset size</a:t>
            </a:r>
          </a:p>
          <a:p>
            <a:r>
              <a:rPr lang="en-US" smtClean="0"/>
              <a:t>The</a:t>
            </a:r>
            <a:r>
              <a:rPr lang="en-US" baseline="0" smtClean="0"/>
              <a:t> algorithm g</a:t>
            </a:r>
            <a:r>
              <a:rPr lang="en-US" smtClean="0"/>
              <a:t>radually ﬁnds less high-conﬁdence PSMs when the dataset size gets smaller.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Non-cross-linked</a:t>
            </a:r>
            <a:r>
              <a:rPr lang="en-US" baseline="0" dirty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Imputation could prevent fitting onto only linear PSMs (for example when true cross-linked PSMs are rarer, </a:t>
            </a:r>
            <a:r>
              <a:rPr lang="en-US" baseline="0"/>
              <a:t>cross-linked </a:t>
            </a:r>
            <a:r>
              <a:rPr lang="en-US" baseline="0" smtClean="0"/>
              <a:t>PSMs are false more often)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Disabled by </a:t>
            </a:r>
            <a:r>
              <a:rPr lang="en-US" baseline="0" dirty="0"/>
              <a:t>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Variance reduced to under a third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Median slightly</a:t>
            </a:r>
            <a:r>
              <a:rPr lang="en-US" baseline="0" smtClean="0"/>
              <a:t> improved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Other, more realistic</a:t>
            </a:r>
            <a:r>
              <a:rPr lang="en-US" baseline="0"/>
              <a:t> data sets (few 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More flexible models or combining weak models (AdaBoost)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Redundant features often worsen linear models, common in proteomics (related scores)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id =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can improve</a:t>
            </a:r>
            <a:r>
              <a:rPr lang="en-US" baseline="0" smtClean="0"/>
              <a:t> the identification rate compared to using some score that makes mathematically or chemically sense and is often times a combination of certain sub scores.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Berechnung FDR un</a:t>
            </a:r>
            <a:r>
              <a:rPr lang="en-US" baseline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optimalRanking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small datasets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imputation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proportion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C-SVM</a:t>
            </a:r>
            <a:r>
              <a:rPr lang="en-US" baseline="0" smtClean="0"/>
              <a:t> refers to the C parameter (roughly explain C parameter)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X-axis, y-axis,</a:t>
            </a:r>
            <a:r>
              <a:rPr lang="en-US" sz="1200" baseline="0" smtClean="0"/>
              <a:t> ROC curves, etc. </a:t>
            </a:r>
            <a:endParaRPr lang="en-US" sz="1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One Curve per iteration (colorcoded)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Allows observation of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Calculate area under the curve (AUC)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Motivation: … this is</a:t>
            </a:r>
            <a:r>
              <a:rPr lang="en-US" baseline="0" smtClean="0"/>
              <a:t> especially true for cross-links, which are harder to detect than linear peptides. Thus, sometimes a spectrum gets identified as linear when it actually came from a cross-linked peptide.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4552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5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424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19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0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8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Autofit/>
          </a:bodyPr>
          <a:lstStyle/>
          <a:p>
            <a:r>
              <a:rPr lang="en-US" sz="4800"/>
              <a:t>Semi-supervised Learning </a:t>
            </a:r>
            <a:br>
              <a:rPr lang="en-US" sz="4800"/>
            </a:br>
            <a:r>
              <a:rPr lang="en-US" sz="4800"/>
              <a:t>for Nucleic Acid Cross-linking </a:t>
            </a:r>
            <a:br>
              <a:rPr lang="en-US" sz="4800"/>
            </a:br>
            <a:r>
              <a:rPr lang="en-US" sz="4800"/>
              <a:t>Mass Spectrometry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/>
              <a:t>Bachelor Thesis Bioinformatics</a:t>
            </a:r>
          </a:p>
          <a:p>
            <a:r>
              <a:rPr lang="en-US"/>
              <a:t>By Emil Paulitz</a:t>
            </a:r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4448"/>
            <a:ext cx="9601200" cy="1485900"/>
          </a:xfrm>
        </p:spPr>
        <p:txBody>
          <a:bodyPr>
            <a:normAutofit/>
          </a:bodyPr>
          <a:lstStyle/>
          <a:p>
            <a:r>
              <a:rPr lang="en-US" b="1" smtClean="0"/>
              <a:t>Experiment: </a:t>
            </a:r>
            <a:r>
              <a:rPr lang="en-US"/>
              <a:t>Reranking of multiple candidates </a:t>
            </a:r>
            <a:r>
              <a:rPr lang="en-US"/>
              <a:t>during </a:t>
            </a:r>
            <a:r>
              <a:rPr lang="en-US" smtClean="0"/>
              <a:t>learning</a:t>
            </a: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="" xmlns:a16="http://schemas.microsoft.com/office/drawing/2014/main" id="{2FC55C0D-8810-49CF-BEA3-534C685CABDF}"/>
              </a:ext>
            </a:extLst>
          </p:cNvPr>
          <p:cNvSpPr txBox="1">
            <a:spLocks/>
          </p:cNvSpPr>
          <p:nvPr/>
        </p:nvSpPr>
        <p:spPr>
          <a:xfrm>
            <a:off x="914400" y="1877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800" u="sng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Motivation: </a:t>
            </a:r>
            <a:r>
              <a:rPr lang="en-US" sz="3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Correct identification </a:t>
            </a:r>
            <a:r>
              <a:rPr lang="en-US" sz="3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is sometimes not the best </a:t>
            </a:r>
            <a:r>
              <a:rPr lang="en-US" sz="3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scoring </a:t>
            </a:r>
            <a:r>
              <a:rPr lang="en-US" sz="3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one</a:t>
            </a:r>
            <a:endParaRPr lang="en-US" sz="3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Including 2nd </a:t>
            </a:r>
            <a:r>
              <a:rPr lang="en-US" sz="3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38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n-th best </a:t>
            </a:r>
            <a:r>
              <a:rPr lang="en-US" sz="3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candidate in learning with reranking might push correct ID to the top.</a:t>
            </a:r>
          </a:p>
          <a:p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548467" y="3176436"/>
            <a:ext cx="7546487" cy="3681564"/>
            <a:chOff x="2548467" y="3176436"/>
            <a:chExt cx="7546487" cy="3681564"/>
          </a:xfrm>
        </p:grpSpPr>
        <p:grpSp>
          <p:nvGrpSpPr>
            <p:cNvPr id="100" name="Gruppieren 99"/>
            <p:cNvGrpSpPr/>
            <p:nvPr/>
          </p:nvGrpSpPr>
          <p:grpSpPr>
            <a:xfrm>
              <a:off x="2548467" y="3176436"/>
              <a:ext cx="7546487" cy="3681564"/>
              <a:chOff x="2548467" y="2933645"/>
              <a:chExt cx="7546487" cy="3681564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2548467" y="2933645"/>
                <a:ext cx="7546487" cy="3681564"/>
                <a:chOff x="70830" y="381795"/>
                <a:chExt cx="12034543" cy="587106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feld 53">
                      <a:extLst>
                        <a:ext uri="{FF2B5EF4-FFF2-40B4-BE49-F238E27FC236}">
                          <a16:creationId xmlns="" xmlns:a16="http://schemas.microsoft.com/office/drawing/2014/main" id="{06FDD40D-7E06-436C-BB7F-1E2C9D6F7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>
                <p:sp>
                  <p:nvSpPr>
                    <p:cNvPr id="54" name="Textfeld 53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06FDD40D-7E06-436C-BB7F-1E2C9D6F74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uppieren 52"/>
                <p:cNvGrpSpPr/>
                <p:nvPr/>
              </p:nvGrpSpPr>
              <p:grpSpPr>
                <a:xfrm>
                  <a:off x="70830" y="381795"/>
                  <a:ext cx="12034543" cy="5754425"/>
                  <a:chOff x="70830" y="123862"/>
                  <a:chExt cx="12034543" cy="5754425"/>
                </a:xfrm>
              </p:grpSpPr>
              <p:grpSp>
                <p:nvGrpSpPr>
                  <p:cNvPr id="58" name="Gruppieren 57"/>
                  <p:cNvGrpSpPr/>
                  <p:nvPr/>
                </p:nvGrpSpPr>
                <p:grpSpPr>
                  <a:xfrm>
                    <a:off x="849085" y="838201"/>
                    <a:ext cx="4593772" cy="2373085"/>
                    <a:chOff x="1523998" y="609601"/>
                    <a:chExt cx="10058402" cy="4299857"/>
                  </a:xfrm>
                </p:grpSpPr>
                <p:grpSp>
                  <p:nvGrpSpPr>
                    <p:cNvPr id="85" name="Gruppieren 84"/>
                    <p:cNvGrpSpPr/>
                    <p:nvPr/>
                  </p:nvGrpSpPr>
                  <p:grpSpPr>
                    <a:xfrm>
                      <a:off x="1523998" y="609601"/>
                      <a:ext cx="3287488" cy="4299857"/>
                      <a:chOff x="1523998" y="609601"/>
                      <a:chExt cx="3287488" cy="4299857"/>
                    </a:xfrm>
                  </p:grpSpPr>
                  <p:sp>
                    <p:nvSpPr>
                      <p:cNvPr id="96" name="Abgerundetes Rechteck 95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7" name="Abgerundetes Rechteck 96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8" name="Abgerundetes Rechteck 97"/>
                      <p:cNvSpPr/>
                      <p:nvPr/>
                    </p:nvSpPr>
                    <p:spPr>
                      <a:xfrm>
                        <a:off x="1523998" y="609601"/>
                        <a:ext cx="3287486" cy="100148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  <a:endParaRPr lang="en-US" sz="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9" name="Abgerundetes Rechteck 98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86" name="Gruppieren 85"/>
                    <p:cNvGrpSpPr/>
                    <p:nvPr/>
                  </p:nvGrpSpPr>
                  <p:grpSpPr>
                    <a:xfrm>
                      <a:off x="4909457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92" name="Abgerundetes Rechteck 91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3" name="Abgerundetes Rechteck 92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4" name="Abgerundetes Rechteck 93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5" name="Abgerundetes Rechteck 94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87" name="Gruppieren 86"/>
                    <p:cNvGrpSpPr/>
                    <p:nvPr/>
                  </p:nvGrpSpPr>
                  <p:grpSpPr>
                    <a:xfrm>
                      <a:off x="8294914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88" name="Abgerundetes Rechteck 87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9" name="Abgerundetes Rechteck 88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0" name="Abgerundetes Rechteck 89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1" name="Abgerundetes Rechteck 90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grpSp>
                <p:nvGrpSpPr>
                  <p:cNvPr id="59" name="Gruppieren 58"/>
                  <p:cNvGrpSpPr/>
                  <p:nvPr/>
                </p:nvGrpSpPr>
                <p:grpSpPr>
                  <a:xfrm>
                    <a:off x="6858000" y="838201"/>
                    <a:ext cx="4593771" cy="2373085"/>
                    <a:chOff x="6858000" y="838201"/>
                    <a:chExt cx="4593771" cy="2373085"/>
                  </a:xfrm>
                </p:grpSpPr>
                <p:grpSp>
                  <p:nvGrpSpPr>
                    <p:cNvPr id="70" name="Gruppieren 69"/>
                    <p:cNvGrpSpPr/>
                    <p:nvPr/>
                  </p:nvGrpSpPr>
                  <p:grpSpPr>
                    <a:xfrm>
                      <a:off x="6858000" y="838201"/>
                      <a:ext cx="1501427" cy="2373085"/>
                      <a:chOff x="6858000" y="838201"/>
                      <a:chExt cx="1501427" cy="2373085"/>
                    </a:xfrm>
                  </p:grpSpPr>
                  <p:sp>
                    <p:nvSpPr>
                      <p:cNvPr id="81" name="Abgerundetes Rechteck 80"/>
                      <p:cNvSpPr/>
                      <p:nvPr/>
                    </p:nvSpPr>
                    <p:spPr>
                      <a:xfrm>
                        <a:off x="6858000" y="1444990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2" name="Abgerundetes Rechteck 81"/>
                      <p:cNvSpPr/>
                      <p:nvPr/>
                    </p:nvSpPr>
                    <p:spPr>
                      <a:xfrm>
                        <a:off x="6858000" y="2051779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3" name="Abgerundetes Rechteck 82"/>
                      <p:cNvSpPr/>
                      <p:nvPr/>
                    </p:nvSpPr>
                    <p:spPr>
                      <a:xfrm>
                        <a:off x="6858000" y="838201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4" name="Abgerundetes Rechteck 83"/>
                      <p:cNvSpPr/>
                      <p:nvPr/>
                    </p:nvSpPr>
                    <p:spPr>
                      <a:xfrm>
                        <a:off x="6858000" y="2658567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71" name="Gruppieren 70"/>
                    <p:cNvGrpSpPr/>
                    <p:nvPr/>
                  </p:nvGrpSpPr>
                  <p:grpSpPr>
                    <a:xfrm>
                      <a:off x="8404172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7" name="Abgerundetes Rechteck 76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8" name="Abgerundetes Rechteck 77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9" name="Abgerundetes Rechteck 78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0" name="Abgerundetes Rechteck 79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72" name="Gruppieren 71"/>
                    <p:cNvGrpSpPr/>
                    <p:nvPr/>
                  </p:nvGrpSpPr>
                  <p:grpSpPr>
                    <a:xfrm>
                      <a:off x="9950344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3" name="Abgerundetes Rechteck 72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4" name="Abgerundetes Rechteck 73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5" name="Abgerundetes Rechteck 74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6" name="Abgerundetes Rechteck 75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sp>
                <p:nvSpPr>
                  <p:cNvPr id="60" name="Abgerundetes Rechteck 59"/>
                  <p:cNvSpPr/>
                  <p:nvPr/>
                </p:nvSpPr>
                <p:spPr>
                  <a:xfrm>
                    <a:off x="849086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1" name="Abgerundetes Rechteck 60"/>
                  <p:cNvSpPr/>
                  <p:nvPr/>
                </p:nvSpPr>
                <p:spPr>
                  <a:xfrm>
                    <a:off x="2395258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2" name="Abgerundetes Rechteck 61"/>
                  <p:cNvSpPr/>
                  <p:nvPr/>
                </p:nvSpPr>
                <p:spPr>
                  <a:xfrm>
                    <a:off x="3941430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3" name="Abgerundetes Rechteck 62"/>
                  <p:cNvSpPr/>
                  <p:nvPr/>
                </p:nvSpPr>
                <p:spPr>
                  <a:xfrm>
                    <a:off x="6858000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4" name="Abgerundetes Rechteck 63"/>
                  <p:cNvSpPr/>
                  <p:nvPr/>
                </p:nvSpPr>
                <p:spPr>
                  <a:xfrm>
                    <a:off x="8404172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5" name="Abgerundetes Rechteck 64"/>
                  <p:cNvSpPr/>
                  <p:nvPr/>
                </p:nvSpPr>
                <p:spPr>
                  <a:xfrm>
                    <a:off x="9950344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6" name="Textfeld 65"/>
                  <p:cNvSpPr txBox="1"/>
                  <p:nvPr/>
                </p:nvSpPr>
                <p:spPr>
                  <a:xfrm>
                    <a:off x="5541432" y="1415081"/>
                    <a:ext cx="1468501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Re-Ranking</a:t>
                    </a:r>
                  </a:p>
                </p:txBody>
              </p:sp>
              <p:sp>
                <p:nvSpPr>
                  <p:cNvPr id="67" name="Textfeld 66"/>
                  <p:cNvSpPr txBox="1"/>
                  <p:nvPr/>
                </p:nvSpPr>
                <p:spPr>
                  <a:xfrm rot="18960000">
                    <a:off x="5429817" y="3670987"/>
                    <a:ext cx="1316567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Cropping</a:t>
                    </a:r>
                    <a:endParaRPr lang="en-US" sz="105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8" name="Textfeld 67"/>
                  <p:cNvSpPr txBox="1"/>
                  <p:nvPr/>
                </p:nvSpPr>
                <p:spPr>
                  <a:xfrm>
                    <a:off x="5305644" y="4513805"/>
                    <a:ext cx="1783048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Correct Scoring</a:t>
                    </a:r>
                  </a:p>
                </p:txBody>
              </p:sp>
              <p:sp>
                <p:nvSpPr>
                  <p:cNvPr id="69" name="Abgerundetes Rechteck 68"/>
                  <p:cNvSpPr/>
                  <p:nvPr/>
                </p:nvSpPr>
                <p:spPr>
                  <a:xfrm>
                    <a:off x="70830" y="123862"/>
                    <a:ext cx="12034543" cy="575442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feld 54">
                      <a:extLst>
                        <a:ext uri="{FF2B5EF4-FFF2-40B4-BE49-F238E27FC236}">
                          <a16:creationId xmlns="" xmlns:a16="http://schemas.microsoft.com/office/drawing/2014/main" id="{4BD2D10C-6C27-4C88-8B53-03B9677724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8756" y="4829491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6" name="Textfeld 5">
                      <a:extLst>
                        <a:ext uri="{FF2B5EF4-FFF2-40B4-BE49-F238E27FC236}">
                          <a16:creationId xmlns:a16="http://schemas.microsoft.com/office/drawing/2014/main" id="{4BD2D10C-6C27-4C88-8B53-03B9677724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8756" y="4829490"/>
                      <a:ext cx="1263171" cy="1508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feld 55">
                      <a:extLst>
                        <a:ext uri="{FF2B5EF4-FFF2-40B4-BE49-F238E27FC236}">
                          <a16:creationId xmlns="" xmlns:a16="http://schemas.microsoft.com/office/drawing/2014/main" id="{DA6D8EC8-16C5-41B4-9D89-8A1480E0E523}"/>
                        </a:ext>
                      </a:extLst>
                    </p:cNvPr>
                    <p:cNvSpPr txBox="1"/>
                    <p:nvPr/>
                  </p:nvSpPr>
                  <p:spPr>
                    <a:xfrm rot="8164788">
                      <a:off x="5091856" y="3490319"/>
                      <a:ext cx="1263171" cy="1619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6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7" name="Textfeld 6">
                      <a:extLst>
                        <a:ext uri="{FF2B5EF4-FFF2-40B4-BE49-F238E27FC236}">
                          <a16:creationId xmlns:a16="http://schemas.microsoft.com/office/drawing/2014/main" id="{DA6D8EC8-16C5-41B4-9D89-8A1480E0E5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8164788">
                      <a:off x="5091856" y="3530730"/>
                      <a:ext cx="1263171" cy="15388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hteck 56">
                  <a:extLst>
                    <a:ext uri="{FF2B5EF4-FFF2-40B4-BE49-F238E27FC236}">
                      <a16:creationId xmlns="" xmlns:a16="http://schemas.microsoft.com/office/drawing/2014/main" id="{25DD8899-90D0-4997-A326-635279A79ABC}"/>
                    </a:ext>
                  </a:extLst>
                </p:cNvPr>
                <p:cNvSpPr/>
                <p:nvPr/>
              </p:nvSpPr>
              <p:spPr>
                <a:xfrm rot="18973435">
                  <a:off x="5894082" y="3663691"/>
                  <a:ext cx="726876" cy="6889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AD7D7DD3-99BF-4E15-936B-3AF28F6FA55C}"/>
                  </a:ext>
                </a:extLst>
              </p:cNvPr>
              <p:cNvSpPr txBox="1"/>
              <p:nvPr/>
            </p:nvSpPr>
            <p:spPr>
              <a:xfrm>
                <a:off x="2703932" y="2933645"/>
                <a:ext cx="926013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Rank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D863C17-664D-4EAB-802D-282AF5B11580}"/>
                </a:ext>
              </a:extLst>
            </p:cNvPr>
            <p:cNvSpPr txBox="1"/>
            <p:nvPr/>
          </p:nvSpPr>
          <p:spPr>
            <a:xfrm rot="18960000">
              <a:off x="5461779" y="5113645"/>
              <a:ext cx="12134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After reranking complete:</a:t>
              </a:r>
              <a:endParaRPr lang="de-DE" sz="105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b="1">
                <a:solidFill>
                  <a:schemeClr val="tx2"/>
                </a:solidFill>
              </a:rPr>
              <a:t>Experiment: </a:t>
            </a:r>
            <a:r>
              <a:rPr lang="en-US">
                <a:solidFill>
                  <a:schemeClr val="tx2"/>
                </a:solidFill>
              </a:rPr>
              <a:t>Reranking of multiple candidates during learning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 r="6514"/>
          <a:stretch/>
        </p:blipFill>
        <p:spPr>
          <a:xfrm>
            <a:off x="838200" y="1873568"/>
            <a:ext cx="6688756" cy="4276138"/>
          </a:xfrm>
        </p:spPr>
      </p:pic>
      <p:sp>
        <p:nvSpPr>
          <p:cNvPr id="3" name="Textfeld 2"/>
          <p:cNvSpPr txBox="1"/>
          <p:nvPr/>
        </p:nvSpPr>
        <p:spPr>
          <a:xfrm>
            <a:off x="1097281" y="5888096"/>
            <a:ext cx="999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AUC increase of 1% compared to </a:t>
            </a:r>
            <a:r>
              <a:rPr lang="en-US" sz="2800">
                <a:solidFill>
                  <a:schemeClr val="tx2"/>
                </a:solidFill>
              </a:rPr>
              <a:t>showing top </a:t>
            </a:r>
            <a:r>
              <a:rPr lang="en-US" sz="2800">
                <a:solidFill>
                  <a:schemeClr val="tx2"/>
                </a:solidFill>
              </a:rPr>
              <a:t>hit </a:t>
            </a:r>
            <a:r>
              <a:rPr lang="en-US" sz="2800">
                <a:solidFill>
                  <a:schemeClr val="tx2"/>
                </a:solidFill>
              </a:rPr>
              <a:t>only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063364" y="3236286"/>
            <a:ext cx="33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Removal of low ranks</a:t>
            </a:r>
          </a:p>
        </p:txBody>
      </p:sp>
      <p:cxnSp>
        <p:nvCxnSpPr>
          <p:cNvPr id="9" name="Gerade Verbindung mit Pfeil 8"/>
          <p:cNvCxnSpPr>
            <a:stCxn id="8" idx="2"/>
          </p:cNvCxnSpPr>
          <p:nvPr/>
        </p:nvCxnSpPr>
        <p:spPr>
          <a:xfrm flipH="1">
            <a:off x="7146758" y="3697951"/>
            <a:ext cx="2597016" cy="477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Experiment: </a:t>
            </a:r>
            <a:r>
              <a:rPr lang="en-US" smtClean="0"/>
              <a:t>Impact </a:t>
            </a:r>
            <a:r>
              <a:rPr lang="en-US"/>
              <a:t>of small number of IDs on performance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02062"/>
            <a:ext cx="5928360" cy="30545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smtClean="0"/>
              <a:t>Random </a:t>
            </a:r>
            <a:r>
              <a:rPr lang="en-US" sz="2400" dirty="0"/>
              <a:t>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Calculating pseudo ROCs, AUC, number of PSMs with q-value &lt; 1% from unchanged </a:t>
            </a:r>
            <a:r>
              <a:rPr lang="en-US" sz="2400" dirty="0" err="1"/>
              <a:t>NuXL</a:t>
            </a:r>
            <a:r>
              <a:rPr lang="en-US" sz="2400" dirty="0"/>
              <a:t>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Applying </a:t>
            </a:r>
            <a:r>
              <a:rPr lang="en-US" sz="2400" dirty="0" err="1"/>
              <a:t>Pycolator</a:t>
            </a:r>
            <a:r>
              <a:rPr lang="en-US" sz="2400" dirty="0"/>
              <a:t> and using the resulting score 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766560" y="2979157"/>
            <a:ext cx="4712745" cy="2824877"/>
            <a:chOff x="6766560" y="2228570"/>
            <a:chExt cx="4712745" cy="2900379"/>
          </a:xfrm>
        </p:grpSpPr>
        <p:sp>
          <p:nvSpPr>
            <p:cNvPr id="12" name="Nach rechts gekrümmter Pfeil 11"/>
            <p:cNvSpPr/>
            <p:nvPr/>
          </p:nvSpPr>
          <p:spPr>
            <a:xfrm rot="10800000">
              <a:off x="6766560" y="2228570"/>
              <a:ext cx="1029903" cy="290037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921969" y="2847309"/>
              <a:ext cx="3557336" cy="142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Repeat 10 times to compensate for uneven sampling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838200" y="1993973"/>
                <a:ext cx="106411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>
                    <a:solidFill>
                      <a:schemeClr val="tx2"/>
                    </a:solidFill>
                  </a:rPr>
                  <a:t>Motivation: </a:t>
                </a:r>
                <a:r>
                  <a:rPr lang="en-US" sz="2400">
                    <a:solidFill>
                      <a:schemeClr val="tx2"/>
                    </a:solidFill>
                  </a:rPr>
                  <a:t>Cross-linked peptides are often measured in low </a:t>
                </a:r>
                <a:r>
                  <a:rPr lang="en-US" sz="2400">
                    <a:solidFill>
                      <a:schemeClr val="tx2"/>
                    </a:solidFill>
                  </a:rPr>
                  <a:t>quantity</a:t>
                </a:r>
              </a:p>
              <a:p>
                <a14:m>
                  <m:oMath xmlns:m="http://schemas.openxmlformats.org/officeDocument/2006/math">
                    <m:r>
                      <a:rPr lang="de-DE" sz="2400">
                        <a:solidFill>
                          <a:schemeClr val="tx2"/>
                        </a:solidFill>
                      </a:rPr>
                      <m:t>⇒ </m:t>
                    </m:r>
                  </m:oMath>
                </a14:m>
                <a:r>
                  <a:rPr lang="en-US" sz="2400">
                    <a:solidFill>
                      <a:schemeClr val="tx2"/>
                    </a:solidFill>
                  </a:rPr>
                  <a:t>How does datasets size affect algorithm </a:t>
                </a:r>
                <a:r>
                  <a:rPr lang="en-US" sz="2400">
                    <a:solidFill>
                      <a:schemeClr val="tx2"/>
                    </a:solidFill>
                  </a:rPr>
                  <a:t>performance</a:t>
                </a:r>
                <a:r>
                  <a:rPr lang="en-US" sz="2400" smtClean="0">
                    <a:solidFill>
                      <a:schemeClr val="tx2"/>
                    </a:solidFill>
                  </a:rPr>
                  <a:t>?</a:t>
                </a:r>
                <a:endParaRPr lang="en-US" sz="240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3973"/>
                <a:ext cx="1064110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917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Impact of small number of IDs on performance</a:t>
            </a:r>
            <a:endParaRPr lang="en-US"/>
          </a:p>
        </p:txBody>
      </p:sp>
      <p:pic>
        <p:nvPicPr>
          <p:cNvPr id="7" name="Inhaltsplatzhalter 7">
            <a:extLst>
              <a:ext uri="{FF2B5EF4-FFF2-40B4-BE49-F238E27FC236}">
                <a16:creationId xmlns="" xmlns:a16="http://schemas.microsoft.com/office/drawing/2014/main" id="{718483C6-6AAD-434F-B835-EBBE722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90"/>
          <a:stretch/>
        </p:blipFill>
        <p:spPr>
          <a:xfrm>
            <a:off x="6325850" y="2453524"/>
            <a:ext cx="5372100" cy="3456388"/>
          </a:xfrm>
        </p:spPr>
      </p:pic>
      <p:sp>
        <p:nvSpPr>
          <p:cNvPr id="6" name="Rechteck 5"/>
          <p:cNvSpPr/>
          <p:nvPr/>
        </p:nvSpPr>
        <p:spPr>
          <a:xfrm>
            <a:off x="6998403" y="2533502"/>
            <a:ext cx="4061861" cy="24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9">
            <a:extLst>
              <a:ext uri="{FF2B5EF4-FFF2-40B4-BE49-F238E27FC236}">
                <a16:creationId xmlns="" xmlns:a16="http://schemas.microsoft.com/office/drawing/2014/main" id="{04D5EF84-536D-40EA-AD76-7476BD2F14DB}"/>
              </a:ext>
            </a:extLst>
          </p:cNvPr>
          <p:cNvSpPr txBox="1"/>
          <p:nvPr/>
        </p:nvSpPr>
        <p:spPr>
          <a:xfrm>
            <a:off x="6325850" y="1994215"/>
            <a:ext cx="54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Identified </a:t>
            </a:r>
            <a:r>
              <a:rPr lang="en-US" dirty="0"/>
              <a:t>PSMs at 1% q-value using </a:t>
            </a:r>
          </a:p>
          <a:p>
            <a:pPr algn="ctr"/>
            <a:r>
              <a:rPr lang="en-US" dirty="0" err="1"/>
              <a:t>Pycolator</a:t>
            </a:r>
            <a:r>
              <a:rPr lang="en-US" dirty="0"/>
              <a:t> </a:t>
            </a:r>
            <a:r>
              <a:rPr lang="en-US"/>
              <a:t>score </a:t>
            </a:r>
            <a:r>
              <a:rPr lang="en-US" smtClean="0"/>
              <a:t>vs</a:t>
            </a:r>
            <a:r>
              <a:rPr lang="en-US" smtClean="0"/>
              <a:t> </a:t>
            </a:r>
            <a:r>
              <a:rPr lang="en-US" dirty="0"/>
              <a:t>unchanged score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3861"/>
          <a:stretch/>
        </p:blipFill>
        <p:spPr>
          <a:xfrm>
            <a:off x="838200" y="2694445"/>
            <a:ext cx="5487650" cy="31865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607419" y="1994214"/>
            <a:ext cx="394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AUC using</a:t>
            </a:r>
          </a:p>
          <a:p>
            <a:pPr algn="ctr"/>
            <a:r>
              <a:rPr lang="en-US" smtClean="0"/>
              <a:t>Pycolator </a:t>
            </a:r>
            <a:r>
              <a:rPr lang="en-US"/>
              <a:t>score </a:t>
            </a:r>
            <a:r>
              <a:rPr lang="en-US" smtClean="0"/>
              <a:t>vs unchanged </a:t>
            </a:r>
            <a:r>
              <a:rPr lang="en-US"/>
              <a:t>score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BA8CF9D0-9B7A-42C2-8BF7-BA0C72A8E82C}"/>
              </a:ext>
            </a:extLst>
          </p:cNvPr>
          <p:cNvCxnSpPr/>
          <p:nvPr/>
        </p:nvCxnSpPr>
        <p:spPr>
          <a:xfrm>
            <a:off x="1390190" y="496234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6480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5245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="" xmlns:a16="http://schemas.microsoft.com/office/drawing/2014/main" id="{BA8CF9D0-9B7A-42C2-8BF7-BA0C72A8E82C}"/>
              </a:ext>
            </a:extLst>
          </p:cNvPr>
          <p:cNvCxnSpPr/>
          <p:nvPr/>
        </p:nvCxnSpPr>
        <p:spPr>
          <a:xfrm>
            <a:off x="6835221" y="470740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Data </a:t>
            </a:r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Motivation: </a:t>
            </a:r>
            <a:r>
              <a:rPr lang="en-US" dirty="0"/>
              <a:t>The used SVM function cannot handle </a:t>
            </a:r>
            <a:r>
              <a:rPr lang="en-US"/>
              <a:t>missing </a:t>
            </a:r>
            <a:r>
              <a:rPr lang="en-US" smtClean="0"/>
              <a:t>values</a:t>
            </a:r>
          </a:p>
          <a:p>
            <a:pPr marL="0" indent="0">
              <a:buNone/>
            </a:pPr>
            <a:r>
              <a:rPr lang="en-US" smtClean="0"/>
              <a:t>Potentially information lost during learning or bias introduced due to bad substitution</a:t>
            </a:r>
          </a:p>
          <a:p>
            <a:endParaRPr lang="en-US" dirty="0"/>
          </a:p>
          <a:p>
            <a:r>
              <a:rPr lang="en-US"/>
              <a:t>The </a:t>
            </a:r>
            <a:r>
              <a:rPr lang="en-US"/>
              <a:t>iterative </a:t>
            </a:r>
            <a:r>
              <a:rPr lang="en-US"/>
              <a:t>imputer </a:t>
            </a:r>
            <a:r>
              <a:rPr lang="en-US" smtClean="0"/>
              <a:t>(scikit-learn package) tries </a:t>
            </a:r>
            <a:r>
              <a:rPr lang="en-US" dirty="0"/>
              <a:t>to find numerical values minimizing </a:t>
            </a:r>
            <a:r>
              <a:rPr lang="en-US"/>
              <a:t>the </a:t>
            </a:r>
            <a:r>
              <a:rPr lang="en-US" smtClean="0"/>
              <a:t>influence on </a:t>
            </a:r>
            <a:r>
              <a:rPr lang="en-US"/>
              <a:t>the </a:t>
            </a:r>
            <a:r>
              <a:rPr lang="en-US" smtClean="0"/>
              <a:t>SVM-score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Performance did not improve on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</a:t>
            </a:r>
            <a:r>
              <a:rPr lang="en-US"/>
              <a:t>balancing 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smtClean="0"/>
              <a:t>Motivation:</a:t>
            </a:r>
            <a:r>
              <a:rPr lang="en-US" smtClean="0"/>
              <a:t> Ratio </a:t>
            </a:r>
            <a:r>
              <a:rPr lang="en-US"/>
              <a:t>of </a:t>
            </a:r>
            <a:r>
              <a:rPr lang="en-US" smtClean="0"/>
              <a:t>targets to decoys and </a:t>
            </a:r>
            <a:r>
              <a:rPr lang="en-US" smtClean="0"/>
              <a:t>cross-linked to </a:t>
            </a:r>
            <a:r>
              <a:rPr lang="en-US" smtClean="0"/>
              <a:t>linear peptides not even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can lead to different ratios </a:t>
            </a:r>
            <a:r>
              <a:rPr lang="en-US"/>
              <a:t>in </a:t>
            </a:r>
            <a:r>
              <a:rPr lang="en-US" smtClean="0"/>
              <a:t>different splits </a:t>
            </a:r>
            <a:r>
              <a:rPr lang="en-US" dirty="0"/>
              <a:t>and biases </a:t>
            </a:r>
            <a:r>
              <a:rPr lang="en-US"/>
              <a:t>during </a:t>
            </a:r>
            <a:r>
              <a:rPr lang="en-US" smtClean="0"/>
              <a:t>learning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376881" y="5040057"/>
            <a:ext cx="557530" cy="1580753"/>
            <a:chOff x="5791200" y="996696"/>
            <a:chExt cx="557530" cy="1834896"/>
          </a:xfrm>
        </p:grpSpPr>
        <p:sp>
          <p:nvSpPr>
            <p:cNvPr id="108" name="Geschweifte Klammer links 107"/>
            <p:cNvSpPr/>
            <p:nvPr/>
          </p:nvSpPr>
          <p:spPr>
            <a:xfrm>
              <a:off x="5955030" y="996696"/>
              <a:ext cx="393700" cy="1834896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5791200" y="1174750"/>
              <a:ext cx="15621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38201" y="4628662"/>
            <a:ext cx="4541521" cy="1434158"/>
            <a:chOff x="308093" y="1131808"/>
            <a:chExt cx="4541521" cy="1664732"/>
          </a:xfrm>
        </p:grpSpPr>
        <p:sp>
          <p:nvSpPr>
            <p:cNvPr id="103" name="Abgerundetes Rechteck 102"/>
            <p:cNvSpPr/>
            <p:nvPr/>
          </p:nvSpPr>
          <p:spPr>
            <a:xfrm>
              <a:off x="30809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182447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1824473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15713" y="1131808"/>
              <a:ext cx="301752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333234" y="1131808"/>
              <a:ext cx="151638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83820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58496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35458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310134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2354579" y="5596462"/>
            <a:ext cx="1508636" cy="464329"/>
            <a:chOff x="1824471" y="2255204"/>
            <a:chExt cx="1508636" cy="538981"/>
          </a:xfrm>
        </p:grpSpPr>
        <p:sp>
          <p:nvSpPr>
            <p:cNvPr id="91" name="Abgerundetes Rechteck 90"/>
            <p:cNvSpPr/>
            <p:nvPr/>
          </p:nvSpPr>
          <p:spPr>
            <a:xfrm>
              <a:off x="1824471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571233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74487" y="5596462"/>
            <a:ext cx="1508762" cy="466358"/>
            <a:chOff x="3344379" y="2255204"/>
            <a:chExt cx="1508762" cy="541336"/>
          </a:xfrm>
        </p:grpSpPr>
        <p:sp>
          <p:nvSpPr>
            <p:cNvPr id="88" name="Abgerundetes Rechteck 87"/>
            <p:cNvSpPr/>
            <p:nvPr/>
          </p:nvSpPr>
          <p:spPr>
            <a:xfrm>
              <a:off x="3344381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44379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91141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54360" y="6151409"/>
            <a:ext cx="1508762" cy="466358"/>
            <a:chOff x="324252" y="2899372"/>
            <a:chExt cx="1508762" cy="541336"/>
          </a:xfrm>
        </p:grpSpPr>
        <p:sp>
          <p:nvSpPr>
            <p:cNvPr id="85" name="Abgerundetes Rechteck 84"/>
            <p:cNvSpPr/>
            <p:nvPr/>
          </p:nvSpPr>
          <p:spPr>
            <a:xfrm>
              <a:off x="324254" y="2901212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4252" y="2899372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1071014" y="289937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870960" y="6157110"/>
            <a:ext cx="1508762" cy="466358"/>
            <a:chOff x="3340852" y="2905990"/>
            <a:chExt cx="1508762" cy="541336"/>
          </a:xfrm>
        </p:grpSpPr>
        <p:sp>
          <p:nvSpPr>
            <p:cNvPr id="82" name="Abgerundetes Rechteck 81"/>
            <p:cNvSpPr/>
            <p:nvPr/>
          </p:nvSpPr>
          <p:spPr>
            <a:xfrm>
              <a:off x="3340854" y="2907830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340852" y="2905990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087614" y="2905990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863215" y="5045419"/>
            <a:ext cx="1508762" cy="466358"/>
            <a:chOff x="3333107" y="1615568"/>
            <a:chExt cx="1508762" cy="541336"/>
          </a:xfrm>
        </p:grpSpPr>
        <p:sp>
          <p:nvSpPr>
            <p:cNvPr id="79" name="Abgerundetes Rechteck 78"/>
            <p:cNvSpPr/>
            <p:nvPr/>
          </p:nvSpPr>
          <p:spPr>
            <a:xfrm>
              <a:off x="3333109" y="1617408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333107" y="1615568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079869" y="1615568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51991" y="6160636"/>
            <a:ext cx="1508762" cy="466358"/>
            <a:chOff x="1821883" y="2910082"/>
            <a:chExt cx="1508762" cy="541336"/>
          </a:xfrm>
        </p:grpSpPr>
        <p:sp>
          <p:nvSpPr>
            <p:cNvPr id="76" name="Abgerundetes Rechteck 75"/>
            <p:cNvSpPr/>
            <p:nvPr/>
          </p:nvSpPr>
          <p:spPr>
            <a:xfrm>
              <a:off x="1821885" y="2911922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1821883" y="2910082"/>
              <a:ext cx="746761" cy="538981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2568645" y="291008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bgerundetes Rechteck 22"/>
          <p:cNvSpPr/>
          <p:nvPr/>
        </p:nvSpPr>
        <p:spPr>
          <a:xfrm>
            <a:off x="847742" y="5598047"/>
            <a:ext cx="1508760" cy="4647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gerundetes Rechteck 23"/>
          <p:cNvSpPr/>
          <p:nvPr/>
        </p:nvSpPr>
        <p:spPr>
          <a:xfrm>
            <a:off x="847740" y="5596462"/>
            <a:ext cx="746761" cy="464329"/>
          </a:xfrm>
          <a:prstGeom prst="roundRect">
            <a:avLst/>
          </a:prstGeom>
          <a:pattFill prst="dkUpDiag">
            <a:fgClr>
              <a:schemeClr val="tx2">
                <a:lumMod val="50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594502" y="5596462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6121952" y="3625254"/>
            <a:ext cx="4549142" cy="904007"/>
            <a:chOff x="221464" y="3348795"/>
            <a:chExt cx="4549142" cy="904007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21464" y="3791642"/>
              <a:ext cx="4549142" cy="461160"/>
              <a:chOff x="221464" y="3791642"/>
              <a:chExt cx="4549142" cy="461160"/>
            </a:xfrm>
          </p:grpSpPr>
          <p:sp>
            <p:nvSpPr>
              <p:cNvPr id="6" name="Abgerundetes Rechteck 5"/>
              <p:cNvSpPr/>
              <p:nvPr/>
            </p:nvSpPr>
            <p:spPr>
              <a:xfrm>
                <a:off x="221464" y="3791642"/>
                <a:ext cx="4549141" cy="4587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221466" y="3791642"/>
                <a:ext cx="2263141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tx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2484607" y="3794290"/>
                <a:ext cx="2285999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feld 25"/>
            <p:cNvSpPr txBox="1"/>
            <p:nvPr/>
          </p:nvSpPr>
          <p:spPr>
            <a:xfrm>
              <a:off x="221465" y="3348795"/>
              <a:ext cx="454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Whole Dataset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125559" y="4628662"/>
            <a:ext cx="4576730" cy="1996392"/>
            <a:chOff x="7305390" y="1131808"/>
            <a:chExt cx="4576730" cy="2317358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7314990" y="1131808"/>
              <a:ext cx="4567130" cy="2312432"/>
              <a:chOff x="7314990" y="1131808"/>
              <a:chExt cx="4567130" cy="2312432"/>
            </a:xfrm>
          </p:grpSpPr>
          <p:sp>
            <p:nvSpPr>
              <p:cNvPr id="68" name="Abgerundetes Rechteck 67"/>
              <p:cNvSpPr/>
              <p:nvPr/>
            </p:nvSpPr>
            <p:spPr>
              <a:xfrm>
                <a:off x="10365740" y="16093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10365740" y="22570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10373360" y="29047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9353594" y="16093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7314990" y="22570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8334882" y="2904744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/>
              <p:cNvSpPr txBox="1"/>
              <p:nvPr/>
            </p:nvSpPr>
            <p:spPr>
              <a:xfrm>
                <a:off x="7314990" y="1131808"/>
                <a:ext cx="2043723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9268842" y="1131808"/>
                <a:ext cx="1179026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7314990" y="2907830"/>
              <a:ext cx="1014770" cy="541336"/>
              <a:chOff x="7314990" y="2907830"/>
              <a:chExt cx="1014770" cy="541336"/>
            </a:xfrm>
          </p:grpSpPr>
          <p:sp>
            <p:nvSpPr>
              <p:cNvPr id="65" name="Abgerundetes Rechteck 64"/>
              <p:cNvSpPr/>
              <p:nvPr/>
            </p:nvSpPr>
            <p:spPr>
              <a:xfrm>
                <a:off x="7314991" y="2909670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314990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7817251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bgerundetes Rechteck 43"/>
            <p:cNvSpPr/>
            <p:nvPr/>
          </p:nvSpPr>
          <p:spPr>
            <a:xfrm>
              <a:off x="8320780" y="225395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320779" y="225211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8823040" y="225211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9349582" y="225511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9349581" y="225327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9851842" y="225327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358675" y="2899052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358674" y="2897212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9860935" y="2897212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8338456" y="160717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8338455" y="160533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8840716" y="160533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7314773" y="1598246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7314772" y="1596406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7817033" y="1596406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335841" y="290783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838102" y="290783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7305390" y="225659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7807651" y="225659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9350527" y="1609533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2788" y="1609533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844905" y="3804397"/>
            <a:ext cx="4594341" cy="5107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Implementation of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class </a:t>
            </a:r>
            <a:r>
              <a:rPr lang="en-US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balancing</a:t>
            </a:r>
            <a:endParaRPr lang="en-US" sz="24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balancing </a:t>
            </a:r>
            <a:endParaRPr lang="en-US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46769"/>
              </p:ext>
            </p:extLst>
          </p:nvPr>
        </p:nvGraphicFramePr>
        <p:xfrm>
          <a:off x="838200" y="2239328"/>
          <a:ext cx="10515598" cy="3617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922"/>
                <a:gridCol w="2152764"/>
                <a:gridCol w="1554270"/>
                <a:gridCol w="1554270"/>
                <a:gridCol w="1554270"/>
                <a:gridCol w="1705102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AUC of pseudo ROC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Run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Worst</a:t>
                      </a:r>
                      <a:r>
                        <a:rPr lang="en-US" sz="2300" baseline="0" smtClean="0"/>
                        <a:t> Run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Median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- Worst</a:t>
                      </a:r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balancing</a:t>
                      </a:r>
                      <a:endParaRPr lang="en-US" sz="2300"/>
                    </a:p>
                  </a:txBody>
                  <a:tcPr marL="116216" marR="116216" marT="58108" marB="58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293.91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293.12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0.79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53.85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0.09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348.65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347.48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348.19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1.17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No balancing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294.42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291.51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292.86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2.91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53.63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54.34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-0.71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349.14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347.04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347.69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Conclusion:</a:t>
            </a:r>
          </a:p>
          <a:p>
            <a:r>
              <a:rPr lang="en-US" dirty="0"/>
              <a:t>Implementation of </a:t>
            </a:r>
            <a:r>
              <a:rPr lang="en-US"/>
              <a:t>the </a:t>
            </a:r>
            <a:r>
              <a:rPr lang="en-US" smtClean="0"/>
              <a:t>Percolator </a:t>
            </a:r>
            <a:r>
              <a:rPr lang="en-US" dirty="0"/>
              <a:t>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  <a:p>
            <a:r>
              <a:rPr lang="en-US" dirty="0"/>
              <a:t>Number of cross-links in dataset greatly influences performance</a:t>
            </a:r>
          </a:p>
          <a:p>
            <a:r>
              <a:rPr lang="en-US" dirty="0"/>
              <a:t>Improved performance by including multiple candidates per spectrum</a:t>
            </a:r>
          </a:p>
          <a:p>
            <a:r>
              <a:rPr lang="en-US" dirty="0"/>
              <a:t>Improved robustness by class balancing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Outlook:</a:t>
            </a:r>
          </a:p>
          <a:p>
            <a:r>
              <a:rPr lang="en-US" dirty="0"/>
              <a:t>Additional experiments on data imputation</a:t>
            </a:r>
          </a:p>
          <a:p>
            <a:r>
              <a:rPr lang="en-US" dirty="0"/>
              <a:t>Testing on other data sets </a:t>
            </a:r>
          </a:p>
          <a:p>
            <a:r>
              <a:rPr lang="en-US" dirty="0"/>
              <a:t>Other machine learning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 left?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en-US" b="1" smtClean="0"/>
              <a:t>Outline</a:t>
            </a:r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371600" y="1751798"/>
            <a:ext cx="9601200" cy="44139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Background</a:t>
            </a:r>
          </a:p>
          <a:p>
            <a:pPr lvl="1"/>
            <a:r>
              <a:rPr lang="en-US" dirty="0"/>
              <a:t>Nucleic-Acid protein interactions</a:t>
            </a:r>
          </a:p>
          <a:p>
            <a:pPr lvl="1"/>
            <a:r>
              <a:rPr lang="en-US" dirty="0"/>
              <a:t>Cross-linking mass </a:t>
            </a:r>
            <a:r>
              <a:rPr lang="en-US"/>
              <a:t>spectrometry </a:t>
            </a:r>
            <a:endParaRPr lang="en-US" smtClean="0"/>
          </a:p>
          <a:p>
            <a:pPr lvl="1"/>
            <a:r>
              <a:rPr lang="en-US" smtClean="0"/>
              <a:t>Score </a:t>
            </a:r>
            <a:r>
              <a:rPr lang="en-US" dirty="0"/>
              <a:t>post-processing using </a:t>
            </a:r>
            <a:r>
              <a:rPr lang="en-US"/>
              <a:t>semi-supervised </a:t>
            </a:r>
            <a:r>
              <a:rPr lang="en-US" smtClean="0"/>
              <a:t>learning</a:t>
            </a:r>
          </a:p>
          <a:p>
            <a:pPr lvl="1"/>
            <a:r>
              <a:rPr lang="en-US"/>
              <a:t>Challenges of </a:t>
            </a:r>
            <a:r>
              <a:rPr lang="en-US"/>
              <a:t>Cross-link </a:t>
            </a:r>
            <a:r>
              <a:rPr lang="en-US" smtClean="0"/>
              <a:t>identification</a:t>
            </a:r>
          </a:p>
          <a:p>
            <a:pPr marL="0" indent="0">
              <a:buNone/>
            </a:pPr>
            <a:r>
              <a:rPr lang="en-US" sz="2400" smtClean="0"/>
              <a:t>Implementation</a:t>
            </a:r>
          </a:p>
          <a:p>
            <a:pPr lvl="1"/>
            <a:r>
              <a:rPr lang="en-US" smtClean="0"/>
              <a:t>Pycolator </a:t>
            </a:r>
            <a:r>
              <a:rPr lang="en-US" dirty="0"/>
              <a:t>– Percolator reimplementation </a:t>
            </a:r>
            <a:r>
              <a:rPr lang="en-US"/>
              <a:t>in </a:t>
            </a:r>
            <a:r>
              <a:rPr lang="en-US" smtClean="0"/>
              <a:t>Python</a:t>
            </a:r>
          </a:p>
          <a:p>
            <a:pPr lvl="1"/>
            <a:r>
              <a:rPr lang="en-US" smtClean="0"/>
              <a:t>Performance metric: pseudo ROC curves </a:t>
            </a:r>
          </a:p>
          <a:p>
            <a:pPr marL="0" indent="0">
              <a:buNone/>
            </a:pPr>
            <a:r>
              <a:rPr lang="en-US" sz="2400" smtClean="0"/>
              <a:t>Experiments</a:t>
            </a:r>
            <a:endParaRPr lang="en-US" sz="2400" dirty="0"/>
          </a:p>
          <a:p>
            <a:pPr lvl="1"/>
            <a:r>
              <a:rPr lang="en-US" dirty="0"/>
              <a:t>Reranking of multiple candidates during learning</a:t>
            </a:r>
          </a:p>
          <a:p>
            <a:pPr lvl="1"/>
            <a:r>
              <a:rPr lang="en-US" dirty="0"/>
              <a:t>Impact of small number of IDs </a:t>
            </a:r>
            <a:r>
              <a:rPr lang="en-US"/>
              <a:t>on </a:t>
            </a:r>
            <a:r>
              <a:rPr lang="en-US" smtClean="0"/>
              <a:t>algorithm performance</a:t>
            </a:r>
            <a:endParaRPr lang="en-US" dirty="0"/>
          </a:p>
          <a:p>
            <a:pPr lvl="1"/>
            <a:r>
              <a:rPr lang="en-US" dirty="0"/>
              <a:t>Data Imputation</a:t>
            </a:r>
          </a:p>
          <a:p>
            <a:pPr lvl="1"/>
            <a:r>
              <a:rPr lang="en-US" dirty="0"/>
              <a:t>Class balancing </a:t>
            </a:r>
          </a:p>
          <a:p>
            <a:pPr marL="0" indent="0">
              <a:buNone/>
            </a:pPr>
            <a:r>
              <a:rPr lang="en-US" sz="2400" dirty="0"/>
              <a:t>Conclusion and Outlook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55" y="1690688"/>
            <a:ext cx="8833145" cy="515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01AD33-B3AC-4480-AB6A-2F491A7D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r>
              <a:rPr lang="en-US" sz="4000" dirty="0"/>
              <a:t> - Nucleic-Acid protein interactions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1059"/>
          <a:stretch/>
        </p:blipFill>
        <p:spPr>
          <a:xfrm>
            <a:off x="702644" y="1722922"/>
            <a:ext cx="2656211" cy="3015765"/>
          </a:xfrm>
        </p:spPr>
      </p:pic>
      <p:sp>
        <p:nvSpPr>
          <p:cNvPr id="8" name="Textfeld 7"/>
          <p:cNvSpPr txBox="1"/>
          <p:nvPr/>
        </p:nvSpPr>
        <p:spPr>
          <a:xfrm>
            <a:off x="646596" y="4738688"/>
            <a:ext cx="29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/>
              <a:t>From: </a:t>
            </a:r>
            <a:r>
              <a:rPr lang="en-US" sz="1200"/>
              <a:t>Timo Sachsenberg. Computational methods for mass spectrometry-based study of protein-RNA or protein-DNA complexes and quantitative metaproteomics. 2017.</a:t>
            </a:r>
          </a:p>
        </p:txBody>
      </p:sp>
    </p:spTree>
    <p:extLst>
      <p:ext uri="{BB962C8B-B14F-4D97-AF65-F5344CB8AC3E}">
        <p14:creationId xmlns:p14="http://schemas.microsoft.com/office/powerpoint/2010/main" val="26561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Background: </a:t>
            </a:r>
            <a:r>
              <a:rPr lang="en-US" smtClean="0"/>
              <a:t>Cross-linking </a:t>
            </a:r>
            <a:r>
              <a:rPr lang="en-US"/>
              <a:t>mass </a:t>
            </a:r>
            <a:r>
              <a:rPr lang="en-US" smtClean="0"/>
              <a:t>spectrometry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Cross-linking introduces stable </a:t>
            </a:r>
            <a:r>
              <a:rPr lang="en-US" sz="2400"/>
              <a:t>bonds </a:t>
            </a:r>
            <a:r>
              <a:rPr lang="en-US" sz="2400"/>
              <a:t>between </a:t>
            </a:r>
            <a:r>
              <a:rPr lang="en-US" sz="2400" smtClean="0"/>
              <a:t>protein and RNA</a:t>
            </a:r>
            <a:endParaRPr lang="en-US" sz="2400"/>
          </a:p>
          <a:p>
            <a:r>
              <a:rPr lang="en-US" sz="2400" smtClean="0"/>
              <a:t>Peptides </a:t>
            </a:r>
            <a:r>
              <a:rPr lang="en-US" sz="2400" dirty="0"/>
              <a:t>are measured using mass spectrometry</a:t>
            </a:r>
          </a:p>
          <a:p>
            <a:pPr marL="234000">
              <a:lnSpc>
                <a:spcPts val="3360"/>
              </a:lnSpc>
            </a:pPr>
            <a:r>
              <a:rPr lang="en-US" sz="2400" dirty="0"/>
              <a:t>Mass </a:t>
            </a:r>
            <a:r>
              <a:rPr lang="en-US" sz="2400"/>
              <a:t>spectra </a:t>
            </a:r>
            <a:r>
              <a:rPr lang="en-US" sz="2400" smtClean="0"/>
              <a:t>are </a:t>
            </a:r>
            <a:r>
              <a:rPr lang="en-US" sz="2400" dirty="0"/>
              <a:t>compared with </a:t>
            </a:r>
            <a:r>
              <a:rPr lang="en-US" sz="2400"/>
              <a:t>theoretical </a:t>
            </a:r>
            <a:endParaRPr lang="en-US" sz="2400" smtClean="0"/>
          </a:p>
          <a:p>
            <a:pPr marL="396000" indent="0">
              <a:lnSpc>
                <a:spcPts val="400"/>
              </a:lnSpc>
              <a:buNone/>
            </a:pPr>
            <a:r>
              <a:rPr lang="en-US" sz="2400" smtClean="0"/>
              <a:t>spectra </a:t>
            </a:r>
            <a:r>
              <a:rPr lang="en-US" sz="2400" dirty="0"/>
              <a:t>from possible peptides</a:t>
            </a:r>
          </a:p>
          <a:p>
            <a:pPr marL="234000"/>
            <a:r>
              <a:rPr lang="en-US" sz="2400" dirty="0"/>
              <a:t>Peptide with highest similarity is </a:t>
            </a:r>
            <a:r>
              <a:rPr lang="en-US" sz="2400"/>
              <a:t>annotated </a:t>
            </a:r>
            <a:endParaRPr lang="en-US" sz="2400" smtClean="0"/>
          </a:p>
          <a:p>
            <a:pPr marL="396000" indent="0">
              <a:lnSpc>
                <a:spcPts val="400"/>
              </a:lnSpc>
              <a:buNone/>
            </a:pPr>
            <a:r>
              <a:rPr lang="en-US" sz="2400" smtClean="0"/>
              <a:t>(= Peptide-Spectrum-Match (PSM))</a:t>
            </a:r>
          </a:p>
          <a:p>
            <a:r>
              <a:rPr lang="en-US" sz="2400" smtClean="0"/>
              <a:t>Adding decoy peptides to the search allows </a:t>
            </a:r>
          </a:p>
          <a:p>
            <a:pPr marL="396000" indent="0">
              <a:lnSpc>
                <a:spcPts val="400"/>
              </a:lnSpc>
              <a:buNone/>
            </a:pPr>
            <a:r>
              <a:rPr lang="en-US" sz="2400" smtClean="0"/>
              <a:t>to estimate distribution of false matches</a:t>
            </a:r>
          </a:p>
          <a:p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0" y="2816223"/>
            <a:ext cx="4410200" cy="18712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40910" y="4668250"/>
            <a:ext cx="4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solidFill>
                  <a:schemeClr val="tx2"/>
                </a:solidFill>
              </a:rPr>
              <a:t>From: Timo Sachsenberg. Computational methods for mass spectrometry-based study of protein-RNA or protein-DNA complexes and quantitative metaproteomics. 2017.</a:t>
            </a:r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Background: </a:t>
            </a:r>
            <a:r>
              <a:rPr lang="en-US" smtClean="0"/>
              <a:t>Score </a:t>
            </a:r>
            <a:r>
              <a:rPr lang="en-US" dirty="0"/>
              <a:t>post-processing using </a:t>
            </a:r>
            <a:r>
              <a:rPr lang="en-US"/>
              <a:t>semi-supervised </a:t>
            </a:r>
            <a:r>
              <a:rPr lang="en-US" smtClean="0"/>
              <a:t>learning (Percolator)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448871" y="3178787"/>
            <a:ext cx="5061082" cy="3048759"/>
            <a:chOff x="380495" y="3131363"/>
            <a:chExt cx="5061082" cy="3048759"/>
          </a:xfrm>
        </p:grpSpPr>
        <p:grpSp>
          <p:nvGrpSpPr>
            <p:cNvPr id="36" name="Group 28">
              <a:extLst>
                <a:ext uri="{FF2B5EF4-FFF2-40B4-BE49-F238E27FC236}">
                  <a16:creationId xmlns="" xmlns:a16="http://schemas.microsoft.com/office/drawing/2014/main" id="{28395788-EA09-4A23-BD96-A53FA01A205C}"/>
                </a:ext>
              </a:extLst>
            </p:cNvPr>
            <p:cNvGrpSpPr/>
            <p:nvPr/>
          </p:nvGrpSpPr>
          <p:grpSpPr>
            <a:xfrm>
              <a:off x="380495" y="3131363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="" xmlns:a16="http://schemas.microsoft.com/office/drawing/2014/main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="" xmlns:a16="http://schemas.microsoft.com/office/drawing/2014/main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="" xmlns:a16="http://schemas.microsoft.com/office/drawing/2014/main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="" xmlns:a16="http://schemas.microsoft.com/office/drawing/2014/main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="" xmlns:a16="http://schemas.microsoft.com/office/drawing/2014/main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="" xmlns:a16="http://schemas.microsoft.com/office/drawing/2014/main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="" xmlns:a16="http://schemas.microsoft.com/office/drawing/2014/main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046948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="" xmlns:a16="http://schemas.microsoft.com/office/drawing/2014/main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(T+F aka noisy labels)</a:t>
                    </a:r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="" xmlns:a16="http://schemas.microsoft.com/office/drawing/2014/main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="" xmlns:a16="http://schemas.microsoft.com/office/drawing/2014/main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="" xmlns:a16="http://schemas.microsoft.com/office/drawing/2014/main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B165FFCA-8C00-44CC-9AC5-77DDB063D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788" y="4489226"/>
              <a:ext cx="11035" cy="132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2DE0C1-9052-48BD-B15F-027053698D8C}"/>
              </a:ext>
            </a:extLst>
          </p:cNvPr>
          <p:cNvSpPr txBox="1"/>
          <p:nvPr/>
        </p:nvSpPr>
        <p:spPr>
          <a:xfrm>
            <a:off x="837724" y="2061155"/>
            <a:ext cx="10516076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sz="2400">
                <a:solidFill>
                  <a:schemeClr val="tx2"/>
                </a:solidFill>
              </a:rPr>
              <a:t>Goal</a:t>
            </a:r>
            <a:r>
              <a:rPr lang="de-DE" sz="2400" dirty="0">
                <a:solidFill>
                  <a:schemeClr val="tx2"/>
                </a:solidFill>
              </a:rPr>
              <a:t>: Separate false hits from true hits</a:t>
            </a:r>
          </a:p>
          <a:p>
            <a:pPr marL="342900" indent="-3429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sz="2400" dirty="0">
                <a:solidFill>
                  <a:schemeClr val="tx2"/>
                </a:solidFill>
              </a:rPr>
              <a:t>Idea: Use decoys as false hits and best </a:t>
            </a:r>
            <a:r>
              <a:rPr lang="de-DE" sz="2400">
                <a:solidFill>
                  <a:schemeClr val="tx2"/>
                </a:solidFill>
              </a:rPr>
              <a:t>targets as </a:t>
            </a:r>
            <a:r>
              <a:rPr lang="de-DE" sz="2400" dirty="0">
                <a:solidFill>
                  <a:schemeClr val="tx2"/>
                </a:solidFill>
              </a:rPr>
              <a:t>true hits to learn a </a:t>
            </a:r>
            <a:r>
              <a:rPr lang="de-DE" sz="2400">
                <a:solidFill>
                  <a:schemeClr val="tx2"/>
                </a:solidFill>
              </a:rPr>
              <a:t>discriminative function</a:t>
            </a:r>
          </a:p>
          <a:p>
            <a:pPr marL="345150" indent="-3429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sz="2400">
                <a:solidFill>
                  <a:schemeClr val="tx2"/>
                </a:solidFill>
              </a:rPr>
              <a:t>Re-score hits and repeat with </a:t>
            </a:r>
            <a:r>
              <a:rPr lang="de-DE" sz="2400">
                <a:solidFill>
                  <a:schemeClr val="tx2"/>
                </a:solidFill>
              </a:rPr>
              <a:t>new </a:t>
            </a:r>
            <a:endParaRPr lang="de-DE" sz="2400" smtClean="0">
              <a:solidFill>
                <a:schemeClr val="tx2"/>
              </a:solidFill>
            </a:endParaRPr>
          </a:p>
          <a:p>
            <a:pPr marL="360000">
              <a:lnSpc>
                <a:spcPts val="300"/>
              </a:lnSpc>
              <a:spcBef>
                <a:spcPts val="1000"/>
              </a:spcBef>
              <a:spcAft>
                <a:spcPts val="200"/>
              </a:spcAft>
            </a:pPr>
            <a:r>
              <a:rPr lang="de-DE" sz="2400" smtClean="0">
                <a:solidFill>
                  <a:schemeClr val="tx2"/>
                </a:solidFill>
              </a:rPr>
              <a:t>positive examples</a:t>
            </a:r>
          </a:p>
          <a:p>
            <a:pPr marL="345150" indent="-3429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sz="2400" smtClean="0">
                <a:solidFill>
                  <a:schemeClr val="tx2"/>
                </a:solidFill>
              </a:rPr>
              <a:t>Not </a:t>
            </a:r>
            <a:r>
              <a:rPr lang="de-DE" sz="2400">
                <a:solidFill>
                  <a:schemeClr val="tx2"/>
                </a:solidFill>
              </a:rPr>
              <a:t>one </a:t>
            </a:r>
            <a:r>
              <a:rPr lang="de-DE" sz="2400" dirty="0">
                <a:solidFill>
                  <a:schemeClr val="tx2"/>
                </a:solidFill>
              </a:rPr>
              <a:t>score but </a:t>
            </a:r>
            <a:r>
              <a:rPr lang="de-DE" sz="2400">
                <a:solidFill>
                  <a:schemeClr val="tx2"/>
                </a:solidFill>
              </a:rPr>
              <a:t>multiple </a:t>
            </a:r>
            <a:r>
              <a:rPr lang="de-DE" sz="2400" smtClean="0">
                <a:solidFill>
                  <a:schemeClr val="tx2"/>
                </a:solidFill>
              </a:rPr>
              <a:t>(</a:t>
            </a:r>
            <a:r>
              <a:rPr lang="de-DE" sz="2400">
                <a:solidFill>
                  <a:schemeClr val="tx2"/>
                </a:solidFill>
              </a:rPr>
              <a:t>our data: 52)</a:t>
            </a:r>
          </a:p>
          <a:p>
            <a:pPr marL="342900" indent="-3429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400">
                <a:solidFill>
                  <a:schemeClr val="tx2"/>
                </a:solidFill>
              </a:rPr>
              <a:t>Can improve the identification rate</a:t>
            </a:r>
            <a:endParaRPr lang="de-DE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Annotated PSMs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12698"/>
          <a:stretch/>
        </p:blipFill>
        <p:spPr>
          <a:xfrm>
            <a:off x="838200" y="2945331"/>
            <a:ext cx="9938493" cy="1803916"/>
          </a:xfrm>
        </p:spPr>
      </p:pic>
      <p:grpSp>
        <p:nvGrpSpPr>
          <p:cNvPr id="2" name="Gruppieren 1"/>
          <p:cNvGrpSpPr/>
          <p:nvPr/>
        </p:nvGrpSpPr>
        <p:grpSpPr>
          <a:xfrm>
            <a:off x="3338118" y="2328769"/>
            <a:ext cx="4998166" cy="3475062"/>
            <a:chOff x="2904178" y="2328769"/>
            <a:chExt cx="4998166" cy="3475062"/>
          </a:xfrm>
        </p:grpSpPr>
        <p:sp>
          <p:nvSpPr>
            <p:cNvPr id="6" name="Rechteck 5"/>
            <p:cNvSpPr/>
            <p:nvPr/>
          </p:nvSpPr>
          <p:spPr>
            <a:xfrm>
              <a:off x="3474720" y="2820202"/>
              <a:ext cx="510139" cy="2088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904178" y="2328769"/>
              <a:ext cx="2182585" cy="4616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Target or Decoy</a:t>
              </a:r>
            </a:p>
          </p:txBody>
        </p:sp>
        <p:sp>
          <p:nvSpPr>
            <p:cNvPr id="8" name="Geschweifte Klammer links 7"/>
            <p:cNvSpPr/>
            <p:nvPr/>
          </p:nvSpPr>
          <p:spPr>
            <a:xfrm rot="16200000">
              <a:off x="5680830" y="3120652"/>
              <a:ext cx="592919" cy="3850108"/>
            </a:xfrm>
            <a:prstGeom prst="leftBrace">
              <a:avLst>
                <a:gd name="adj1" fmla="val 41668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14960" y="5342166"/>
              <a:ext cx="1324658" cy="4616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tx2"/>
                  </a:solidFill>
                </a:defRPr>
              </a:lvl1pPr>
            </a:lstStyle>
            <a:p>
              <a:r>
                <a:rPr lang="en-US" dirty="0"/>
                <a:t>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Challenges </a:t>
            </a:r>
            <a:r>
              <a:rPr lang="en-US" dirty="0"/>
              <a:t>of Cross-link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Cross-links are:</a:t>
                </a:r>
              </a:p>
              <a:p>
                <a:r>
                  <a:rPr lang="en-US" sz="2400" dirty="0"/>
                  <a:t>harder to detect by current algorithms </a:t>
                </a:r>
              </a:p>
              <a:p>
                <a:r>
                  <a:rPr lang="en-US" sz="2400" dirty="0"/>
                  <a:t>measured in lower quantities than linear peptides</a:t>
                </a:r>
              </a:p>
              <a:p>
                <a:r>
                  <a:rPr lang="en-US" sz="2400" dirty="0"/>
                  <a:t>more complex and characterized by additional features (e.g. the cross-linked nucleotide)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smtClean="0"/>
                  <a:t> Can the existing </a:t>
                </a:r>
                <a:r>
                  <a:rPr lang="en-US" sz="2400"/>
                  <a:t>algorithm </a:t>
                </a:r>
                <a:r>
                  <a:rPr lang="en-US" sz="2400" smtClean="0"/>
                  <a:t>be </a:t>
                </a:r>
                <a:r>
                  <a:rPr lang="en-US" sz="2400" dirty="0"/>
                  <a:t>adapted to </a:t>
                </a:r>
                <a:r>
                  <a:rPr lang="en-US" sz="2400"/>
                  <a:t>cross-link </a:t>
                </a:r>
                <a:r>
                  <a:rPr lang="en-US" sz="2400" smtClean="0"/>
                  <a:t>identification?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  <a:blipFill rotWithShape="0">
                <a:blip r:embed="rId3"/>
                <a:stretch>
                  <a:fillRect l="-92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8" y="1451614"/>
            <a:ext cx="9567512" cy="5099935"/>
            <a:chOff x="86627" y="67376"/>
            <a:chExt cx="12018746" cy="67232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Geschweifte Klammer links 20">
              <a:extLst>
                <a:ext uri="{FF2B5EF4-FFF2-40B4-BE49-F238E27FC236}">
                  <a16:creationId xmlns="" xmlns:a16="http://schemas.microsoft.com/office/drawing/2014/main" id="{46F583E0-3500-4365-8D3A-584974DC1F32}"/>
                </a:ext>
              </a:extLst>
            </p:cNvPr>
            <p:cNvSpPr/>
            <p:nvPr/>
          </p:nvSpPr>
          <p:spPr>
            <a:xfrm>
              <a:off x="6196553" y="1070897"/>
              <a:ext cx="411522" cy="1760695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127717" y="519161"/>
                <a:ext cx="1461277" cy="4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88571"/>
              <a:chOff x="1035050" y="3365863"/>
              <a:chExt cx="5631549" cy="2688570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88570"/>
                <a:chOff x="1035050" y="3562350"/>
                <a:chExt cx="3079750" cy="2688570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405546" y="5764030"/>
                  <a:ext cx="1617983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 of the C-SVM</a:t>
                  </a:r>
                  <a:endPara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0642"/>
              </p:ext>
            </p:extLst>
          </p:nvPr>
        </p:nvGraphicFramePr>
        <p:xfrm>
          <a:off x="4033536" y="2500227"/>
          <a:ext cx="1673456" cy="98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7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7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699">
                <a:tc rowSpan="3"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Nach oben gekrümmter Pfeil 42"/>
          <p:cNvSpPr/>
          <p:nvPr/>
        </p:nvSpPr>
        <p:spPr>
          <a:xfrm rot="16200000">
            <a:off x="8288080" y="2913925"/>
            <a:ext cx="5099937" cy="21753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x</a:t>
            </a:r>
            <a:endParaRPr lang="en-US" sz="36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Titel 1"/>
          <p:cNvSpPr txBox="1">
            <a:spLocks/>
          </p:cNvSpPr>
          <p:nvPr/>
        </p:nvSpPr>
        <p:spPr>
          <a:xfrm>
            <a:off x="1371600" y="11714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Pycolator</a:t>
            </a:r>
            <a:r>
              <a:rPr lang="en-US"/>
              <a:t> – Percolator reimplementation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metric: </a:t>
            </a:r>
            <a:r>
              <a:rPr lang="en-US" dirty="0"/>
              <a:t>pseudo </a:t>
            </a:r>
            <a:r>
              <a:rPr lang="en-US"/>
              <a:t>ROC </a:t>
            </a:r>
            <a:r>
              <a:rPr lang="en-US" smtClean="0"/>
              <a:t>curves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14993" y="1973536"/>
            <a:ext cx="6114414" cy="4076276"/>
          </a:xfrm>
        </p:spPr>
      </p:pic>
      <p:grpSp>
        <p:nvGrpSpPr>
          <p:cNvPr id="7" name="Gruppieren 6"/>
          <p:cNvGrpSpPr/>
          <p:nvPr/>
        </p:nvGrpSpPr>
        <p:grpSpPr>
          <a:xfrm>
            <a:off x="2635249" y="1973535"/>
            <a:ext cx="4142809" cy="4269546"/>
            <a:chOff x="653533" y="1925052"/>
            <a:chExt cx="3189353" cy="3454022"/>
          </a:xfrm>
        </p:grpSpPr>
        <p:sp>
          <p:nvSpPr>
            <p:cNvPr id="5" name="Textfeld 4"/>
            <p:cNvSpPr txBox="1"/>
            <p:nvPr/>
          </p:nvSpPr>
          <p:spPr>
            <a:xfrm>
              <a:off x="2910042" y="5009742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 rot="16200000">
              <a:off x="-720727" y="3299312"/>
              <a:ext cx="311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Identified 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7">
      <a:dk1>
        <a:sysClr val="windowText" lastClr="000000"/>
      </a:dk1>
      <a:lt1>
        <a:sysClr val="window" lastClr="FFFFFF"/>
      </a:lt1>
      <a:dk2>
        <a:srgbClr val="3D6881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1050</Words>
  <Application>Microsoft Office PowerPoint</Application>
  <PresentationFormat>Breitbild</PresentationFormat>
  <Paragraphs>253</Paragraphs>
  <Slides>18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Crop</vt:lpstr>
      <vt:lpstr>Semi-supervised Learning  for Nucleic Acid Cross-linking  Mass Spectrometry</vt:lpstr>
      <vt:lpstr>Outline</vt:lpstr>
      <vt:lpstr>Background - Nucleic-Acid protein interactions</vt:lpstr>
      <vt:lpstr>Background: Cross-linking mass spectrometry</vt:lpstr>
      <vt:lpstr>Background: Score post-processing using semi-supervised learning (Percolator)</vt:lpstr>
      <vt:lpstr>Background: Annotated PSMs</vt:lpstr>
      <vt:lpstr>Background: Challenges of Cross-link identification</vt:lpstr>
      <vt:lpstr>PowerPoint-Präsentation</vt:lpstr>
      <vt:lpstr>Performance metric: pseudo ROC curves</vt:lpstr>
      <vt:lpstr>Experiment: Reranking of multiple candidates during learning</vt:lpstr>
      <vt:lpstr>PowerPoint-Präsentation</vt:lpstr>
      <vt:lpstr>Experiment: Impact of small number of IDs on performance</vt:lpstr>
      <vt:lpstr>Experiment: Impact of small number of IDs on performance</vt:lpstr>
      <vt:lpstr>Experiment: Data Imputation</vt:lpstr>
      <vt:lpstr>Experiment: Class balancing </vt:lpstr>
      <vt:lpstr>Experiment: Class balancing </vt:lpstr>
      <vt:lpstr>PowerPoint-Präsentation</vt:lpstr>
      <vt:lpstr>Any questions left?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75</cp:revision>
  <dcterms:created xsi:type="dcterms:W3CDTF">2020-09-08T15:09:42Z</dcterms:created>
  <dcterms:modified xsi:type="dcterms:W3CDTF">2020-09-13T18:36:19Z</dcterms:modified>
</cp:coreProperties>
</file>