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257" r:id="rId3"/>
    <p:sldId id="258" r:id="rId4"/>
    <p:sldId id="260" r:id="rId5"/>
    <p:sldId id="285" r:id="rId6"/>
    <p:sldId id="293" r:id="rId7"/>
    <p:sldId id="294" r:id="rId8"/>
    <p:sldId id="290" r:id="rId9"/>
    <p:sldId id="282" r:id="rId10"/>
    <p:sldId id="295" r:id="rId11"/>
    <p:sldId id="29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709" autoAdjust="0"/>
  </p:normalViewPr>
  <p:slideViewPr>
    <p:cSldViewPr snapToGrid="0">
      <p:cViewPr varScale="1">
        <p:scale>
          <a:sx n="50" d="100"/>
          <a:sy n="50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9773-3FA5-4C52-94BB-717E4184838A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71EA9-999D-426E-93E3-F2562BB34A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07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 Carmen: auf VCF file </a:t>
            </a:r>
            <a:r>
              <a:rPr lang="en-GB" dirty="0" err="1"/>
              <a:t>öffnen</a:t>
            </a:r>
            <a:r>
              <a:rPr lang="en-GB" dirty="0"/>
              <a:t> </a:t>
            </a:r>
            <a:r>
              <a:rPr lang="en-GB" dirty="0" err="1"/>
              <a:t>klicken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3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 Carmen: VCF file </a:t>
            </a:r>
            <a:r>
              <a:rPr lang="en-GB" dirty="0" err="1"/>
              <a:t>auswählen</a:t>
            </a:r>
            <a:r>
              <a:rPr lang="en-GB" dirty="0"/>
              <a:t> und open </a:t>
            </a:r>
            <a:r>
              <a:rPr lang="en-GB" dirty="0" err="1"/>
              <a:t>klicken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91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86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16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GUI: VCF </a:t>
            </a:r>
            <a:r>
              <a:rPr lang="en-GB" dirty="0" err="1"/>
              <a:t>Tabelle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4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7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71EA9-999D-426E-93E3-F2562BB34AB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6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D677F-BEDB-47B0-9823-98535CE4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A980CA-10C3-4D9B-A64D-C17231DC2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6A4B5-EC73-4B7D-8813-6184E8B4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C9AA2-953E-4E9E-AC02-69082033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46169-2A50-4267-92B0-95F2E43E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9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0B23C-E215-4219-9BD2-DAF7B6CE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21B01-71EB-43D0-AB63-028326D10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39924-9FEF-40CC-80FC-7D82E4E6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CDACF-0803-44DF-9F4D-CFED58DA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95FAC5-8FBC-4B86-8155-64B94CA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2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8B54B2-9EB1-4765-B0EB-6CF4BA2AA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D4042D-3CF6-4B98-81B3-0AD283600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81F41-4A8D-4939-B96E-08B44611B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ABF8E-492F-4D68-B873-9912DDCB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E69D6-1948-4AB6-81CD-AD9B2C3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51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5F4A2-B2BB-41EE-88C0-AB96055D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B3E02-6193-411C-A34F-30B2A2DF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B0D2D-8069-43F9-A40B-0E92DDC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93B64-0AAE-4E6A-ABAF-B5A61BC9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F8ACEC-90F5-4078-B920-F26E0C8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71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674F5-BEDF-451B-BDC0-645FABFF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E56BBD-1A49-4CD1-A8F0-3CE9EF71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899DD-C7AF-4FD5-817B-B9FE8AC4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0AE71-F84D-4F83-B239-8764552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4FD9-92FB-4CF1-AD98-4168587B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66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8EA2B-3688-441E-8F46-2A7D8D06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493D85-822B-43FB-9591-6CC1CBEDB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3CE557-41DE-476D-A4C7-446FA1718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D142AD-B513-45D5-9A6F-0C27BDDB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0F66A8-16F9-4D33-8F9F-383AD5D4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7C2F86-DB71-4B43-9FBA-6247564B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11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CEF84-5E49-429D-956C-070ABD55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B0EFB-679C-4D6E-8DE6-0713F8DDB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EF9D30-6BC0-468F-B0D3-0EC4FDE1B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D455BB-2CAF-4B55-9D22-6D0EFBA0B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F8F298-314B-483F-98B6-507EA02A7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B41AE7-3497-4ED8-8653-A22FBCC9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A72421-A69C-427A-89FE-90A4C57D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0BE053-4CE8-4EB2-9A87-12959E13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7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1ABFD-B53B-426B-BFDE-1F258741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844180-3DA7-4F9E-984A-5D1B142F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2C5449-1555-4AE2-B698-07A8D38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45EBE9-F675-432B-A3A5-3088AB8C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2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67949-F7A2-43C6-9D91-E45C9D5C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874194-65E2-4E5A-877E-CE3F3E1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90FF0A-7B75-499C-A621-9AFFCCE7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26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82EEA-8E91-415B-A4E2-569772A9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6BACB5-1ABC-40FB-9D08-C4CF751A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4AEC36-5178-4EE6-9EFE-37784B66B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FAB059-0C39-4115-A5A8-61E48842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65103E-E171-4AC0-B0C4-DE5DC706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D6CF3B-0913-4222-B881-A791819A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5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2207D-CDE2-48F4-943C-E9555D50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2134D1-39F0-4C36-A1C3-71CF85D4B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56CBF-549A-4620-80F8-D71BA3ACF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78EF5D-68BA-438F-9B7E-8829B1F3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436260-56EF-4C39-A9C5-FB2FC02F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990726-A6FD-472E-A178-3F4B71E9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86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976AA7-FF93-48A2-A979-448DE07D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67360-E84A-4F95-8DAF-543C103F9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85665-8741-4F2E-BE99-E39C1D91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F7B9-594E-4125-A5BE-CDF1923E740E}" type="datetimeFigureOut">
              <a:rPr lang="de-DE" smtClean="0"/>
              <a:t>10.04.2020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F4102-3ADA-4D46-9A42-CA168A6D4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FADA1-B117-4FBA-BD68-67ED5E938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8EF30-AC1B-4E37-A363-D58AD6AA0A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5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0272E-8028-4E82-8CE8-3D5CEEAC0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VCFtable</a:t>
            </a:r>
            <a:br>
              <a:rPr lang="en-GB" dirty="0"/>
            </a:br>
            <a:r>
              <a:rPr lang="en-GB" dirty="0"/>
              <a:t>&amp;</a:t>
            </a:r>
            <a:br>
              <a:rPr lang="en-GB" dirty="0"/>
            </a:br>
            <a:r>
              <a:rPr lang="en-GB" dirty="0" err="1"/>
              <a:t>VCFline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43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Monitor, Computer, Laptop enthält.&#10;&#10;Automatisch generierte Beschreibung">
            <a:extLst>
              <a:ext uri="{FF2B5EF4-FFF2-40B4-BE49-F238E27FC236}">
                <a16:creationId xmlns:a16="http://schemas.microsoft.com/office/drawing/2014/main" id="{CE85F858-96E5-4C4D-875E-79CF6C8AD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3148" r="27812" b="47778"/>
          <a:stretch/>
        </p:blipFill>
        <p:spPr>
          <a:xfrm>
            <a:off x="0" y="1397000"/>
            <a:ext cx="12140228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Monitor, Computer, Laptop enthält.&#10;&#10;Automatisch generierte Beschreibung">
            <a:extLst>
              <a:ext uri="{FF2B5EF4-FFF2-40B4-BE49-F238E27FC236}">
                <a16:creationId xmlns:a16="http://schemas.microsoft.com/office/drawing/2014/main" id="{96D5C4A5-1248-479D-8AFF-41443520F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5" t="51481" r="15833" b="15186"/>
          <a:stretch/>
        </p:blipFill>
        <p:spPr>
          <a:xfrm>
            <a:off x="0" y="1555750"/>
            <a:ext cx="12051242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8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01ECA27-6753-4C04-90CE-7F6AAEA3273B}"/>
              </a:ext>
            </a:extLst>
          </p:cNvPr>
          <p:cNvSpPr/>
          <p:nvPr/>
        </p:nvSpPr>
        <p:spPr>
          <a:xfrm>
            <a:off x="5072513" y="205815"/>
            <a:ext cx="2223436" cy="1155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Filterdialog</a:t>
            </a:r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CA989A-8F8E-48B1-AC7F-4F65F79701F0}"/>
              </a:ext>
            </a:extLst>
          </p:cNvPr>
          <p:cNvSpPr/>
          <p:nvPr/>
        </p:nvSpPr>
        <p:spPr>
          <a:xfrm>
            <a:off x="662539" y="5253790"/>
            <a:ext cx="2223436" cy="11550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base</a:t>
            </a:r>
            <a:endParaRPr lang="en-GB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DDC770-778A-41FD-90D7-9915620AB489}"/>
              </a:ext>
            </a:extLst>
          </p:cNvPr>
          <p:cNvSpPr/>
          <p:nvPr/>
        </p:nvSpPr>
        <p:spPr>
          <a:xfrm>
            <a:off x="7687377" y="5253790"/>
            <a:ext cx="2223436" cy="1155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Transcriptcons</a:t>
            </a:r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3D2B6E-7E73-42C2-8AAF-886050E66DB9}"/>
              </a:ext>
            </a:extLst>
          </p:cNvPr>
          <p:cNvSpPr/>
          <p:nvPr/>
        </p:nvSpPr>
        <p:spPr>
          <a:xfrm>
            <a:off x="4594459" y="5253790"/>
            <a:ext cx="2223436" cy="1155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Frequencies</a:t>
            </a:r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8F80AA4-AD75-4F03-908D-7CD311BE8C17}"/>
              </a:ext>
            </a:extLst>
          </p:cNvPr>
          <p:cNvSpPr/>
          <p:nvPr/>
        </p:nvSpPr>
        <p:spPr>
          <a:xfrm>
            <a:off x="662539" y="3614287"/>
            <a:ext cx="2223436" cy="115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Annotation Service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F7D1A7F-D234-4041-8D0A-6CDDAF337789}"/>
              </a:ext>
            </a:extLst>
          </p:cNvPr>
          <p:cNvSpPr/>
          <p:nvPr/>
        </p:nvSpPr>
        <p:spPr>
          <a:xfrm>
            <a:off x="6184231" y="3644766"/>
            <a:ext cx="2223436" cy="1155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Annotation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DA60C5-0778-4DB1-A062-FA30570A45EF}"/>
              </a:ext>
            </a:extLst>
          </p:cNvPr>
          <p:cNvSpPr/>
          <p:nvPr/>
        </p:nvSpPr>
        <p:spPr>
          <a:xfrm>
            <a:off x="9309232" y="2935204"/>
            <a:ext cx="2223436" cy="1155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VCF Line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785432-3F61-4A5A-BC87-09F4D9BAFBF1}"/>
              </a:ext>
            </a:extLst>
          </p:cNvPr>
          <p:cNvSpPr/>
          <p:nvPr/>
        </p:nvSpPr>
        <p:spPr>
          <a:xfrm>
            <a:off x="9306025" y="1271613"/>
            <a:ext cx="2223436" cy="11550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VCF Table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F7865D3-EC62-421E-AE70-5882B9AC9002}"/>
              </a:ext>
            </a:extLst>
          </p:cNvPr>
          <p:cNvSpPr/>
          <p:nvPr/>
        </p:nvSpPr>
        <p:spPr>
          <a:xfrm>
            <a:off x="662539" y="607193"/>
            <a:ext cx="2223436" cy="11550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</a:t>
            </a:r>
            <a:endParaRPr lang="en-GB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5125DB-C1E3-4FA0-9F8B-B2385DD8DAD2}"/>
              </a:ext>
            </a:extLst>
          </p:cNvPr>
          <p:cNvSpPr/>
          <p:nvPr/>
        </p:nvSpPr>
        <p:spPr>
          <a:xfrm>
            <a:off x="3331946" y="2118961"/>
            <a:ext cx="2223436" cy="11550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Mainwindow</a:t>
            </a:r>
            <a:endParaRPr lang="en-GB" dirty="0"/>
          </a:p>
        </p:txBody>
      </p:sp>
      <p:sp>
        <p:nvSpPr>
          <p:cNvPr id="2" name="Pfeil: nach oben 1">
            <a:extLst>
              <a:ext uri="{FF2B5EF4-FFF2-40B4-BE49-F238E27FC236}">
                <a16:creationId xmlns:a16="http://schemas.microsoft.com/office/drawing/2014/main" id="{7E71D670-79FC-47B2-92F4-079592043C5F}"/>
              </a:ext>
            </a:extLst>
          </p:cNvPr>
          <p:cNvSpPr/>
          <p:nvPr/>
        </p:nvSpPr>
        <p:spPr>
          <a:xfrm>
            <a:off x="10209195" y="2476299"/>
            <a:ext cx="417095" cy="44035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feil: nach oben 2">
            <a:extLst>
              <a:ext uri="{FF2B5EF4-FFF2-40B4-BE49-F238E27FC236}">
                <a16:creationId xmlns:a16="http://schemas.microsoft.com/office/drawing/2014/main" id="{13AC182F-1F04-46FA-BE84-76213BC268FD}"/>
              </a:ext>
            </a:extLst>
          </p:cNvPr>
          <p:cNvSpPr/>
          <p:nvPr/>
        </p:nvSpPr>
        <p:spPr>
          <a:xfrm rot="3643449">
            <a:off x="8649904" y="3209271"/>
            <a:ext cx="413886" cy="951600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D70DFE48-7BFD-4911-82B2-2A80D18D941F}"/>
              </a:ext>
            </a:extLst>
          </p:cNvPr>
          <p:cNvSpPr/>
          <p:nvPr/>
        </p:nvSpPr>
        <p:spPr>
          <a:xfrm rot="18871126">
            <a:off x="2666633" y="3129498"/>
            <a:ext cx="691823" cy="318646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feil: nach oben und unten 18">
            <a:extLst>
              <a:ext uri="{FF2B5EF4-FFF2-40B4-BE49-F238E27FC236}">
                <a16:creationId xmlns:a16="http://schemas.microsoft.com/office/drawing/2014/main" id="{B2312AD5-2334-4905-8F54-597A1ED20BCC}"/>
              </a:ext>
            </a:extLst>
          </p:cNvPr>
          <p:cNvSpPr/>
          <p:nvPr/>
        </p:nvSpPr>
        <p:spPr>
          <a:xfrm>
            <a:off x="1644316" y="4784558"/>
            <a:ext cx="259882" cy="45399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feil: nach links 20">
            <a:extLst>
              <a:ext uri="{FF2B5EF4-FFF2-40B4-BE49-F238E27FC236}">
                <a16:creationId xmlns:a16="http://schemas.microsoft.com/office/drawing/2014/main" id="{CE7F70F8-703C-4F1B-B5A2-B18296EC05DF}"/>
              </a:ext>
            </a:extLst>
          </p:cNvPr>
          <p:cNvSpPr/>
          <p:nvPr/>
        </p:nvSpPr>
        <p:spPr>
          <a:xfrm>
            <a:off x="5657386" y="2116354"/>
            <a:ext cx="3525115" cy="270988"/>
          </a:xfrm>
          <a:prstGeom prst="lef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E4BB5F5C-E44E-4B24-BF4F-3F3A7C25F618}"/>
              </a:ext>
            </a:extLst>
          </p:cNvPr>
          <p:cNvSpPr/>
          <p:nvPr/>
        </p:nvSpPr>
        <p:spPr>
          <a:xfrm rot="2033682">
            <a:off x="5020378" y="1456892"/>
            <a:ext cx="385010" cy="67737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80A52910-057E-401D-9D65-777FC3D57DCB}"/>
              </a:ext>
            </a:extLst>
          </p:cNvPr>
          <p:cNvSpPr/>
          <p:nvPr/>
        </p:nvSpPr>
        <p:spPr>
          <a:xfrm>
            <a:off x="2885975" y="4090236"/>
            <a:ext cx="3295051" cy="32073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FB58377-9782-4840-82BA-12F2A3EAFAD5}"/>
              </a:ext>
            </a:extLst>
          </p:cNvPr>
          <p:cNvGrpSpPr/>
          <p:nvPr/>
        </p:nvGrpSpPr>
        <p:grpSpPr>
          <a:xfrm>
            <a:off x="6854791" y="4889634"/>
            <a:ext cx="795689" cy="1065697"/>
            <a:chOff x="6854791" y="4889634"/>
            <a:chExt cx="795689" cy="1065697"/>
          </a:xfrm>
          <a:solidFill>
            <a:schemeClr val="bg1">
              <a:lumMod val="65000"/>
            </a:schemeClr>
          </a:solidFill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D285830-499D-43A5-883C-4134A9B67F3E}"/>
                </a:ext>
              </a:extLst>
            </p:cNvPr>
            <p:cNvSpPr/>
            <p:nvPr/>
          </p:nvSpPr>
          <p:spPr>
            <a:xfrm>
              <a:off x="6854791" y="5831306"/>
              <a:ext cx="795689" cy="124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Pfeil: nach oben 25">
              <a:extLst>
                <a:ext uri="{FF2B5EF4-FFF2-40B4-BE49-F238E27FC236}">
                  <a16:creationId xmlns:a16="http://schemas.microsoft.com/office/drawing/2014/main" id="{CDD47597-F1EF-43F5-8D6B-CCA867CB80A5}"/>
                </a:ext>
              </a:extLst>
            </p:cNvPr>
            <p:cNvSpPr/>
            <p:nvPr/>
          </p:nvSpPr>
          <p:spPr>
            <a:xfrm>
              <a:off x="7113069" y="4889634"/>
              <a:ext cx="259882" cy="943275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Pfeil: nach links und rechts 27">
            <a:extLst>
              <a:ext uri="{FF2B5EF4-FFF2-40B4-BE49-F238E27FC236}">
                <a16:creationId xmlns:a16="http://schemas.microsoft.com/office/drawing/2014/main" id="{0CCCDE5D-AE61-4C33-8996-13A6CDB17077}"/>
              </a:ext>
            </a:extLst>
          </p:cNvPr>
          <p:cNvSpPr/>
          <p:nvPr/>
        </p:nvSpPr>
        <p:spPr>
          <a:xfrm rot="2652271">
            <a:off x="2831432" y="1645612"/>
            <a:ext cx="712269" cy="325424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9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9AD763D-1E41-44E0-90B3-FAAB3454C594}"/>
              </a:ext>
            </a:extLst>
          </p:cNvPr>
          <p:cNvSpPr/>
          <p:nvPr/>
        </p:nvSpPr>
        <p:spPr>
          <a:xfrm>
            <a:off x="2761247" y="291865"/>
            <a:ext cx="6669505" cy="62742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Mainwindow</a:t>
            </a:r>
            <a:endParaRPr lang="de-DE" sz="2400" dirty="0"/>
          </a:p>
          <a:p>
            <a:pPr algn="ctr"/>
            <a:r>
              <a:rPr lang="de-DE" sz="2400" dirty="0"/>
              <a:t>------</a:t>
            </a:r>
          </a:p>
          <a:p>
            <a:pPr algn="ctr"/>
            <a:r>
              <a:rPr lang="de-DE" sz="2400" dirty="0" err="1"/>
              <a:t>AnnotationService</a:t>
            </a:r>
            <a:r>
              <a:rPr lang="de-DE" sz="2400" dirty="0"/>
              <a:t>: </a:t>
            </a:r>
            <a:r>
              <a:rPr lang="de-DE" sz="2400" dirty="0" err="1"/>
              <a:t>annotationService</a:t>
            </a:r>
            <a:endParaRPr lang="de-DE" sz="2400" dirty="0"/>
          </a:p>
          <a:p>
            <a:pPr algn="ctr"/>
            <a:r>
              <a:rPr lang="de-DE" sz="2400" dirty="0"/>
              <a:t>VCF Table: </a:t>
            </a:r>
            <a:r>
              <a:rPr lang="de-DE" sz="2400" dirty="0" err="1"/>
              <a:t>tableObj</a:t>
            </a:r>
            <a:endParaRPr lang="de-DE" sz="2400" dirty="0"/>
          </a:p>
          <a:p>
            <a:pPr algn="ctr"/>
            <a:r>
              <a:rPr lang="de-DE" sz="2400" dirty="0"/>
              <a:t>Filterdialog: </a:t>
            </a:r>
            <a:r>
              <a:rPr lang="de-DE" sz="2400" dirty="0" err="1"/>
              <a:t>filter</a:t>
            </a:r>
            <a:endParaRPr lang="de-DE" sz="2400" dirty="0"/>
          </a:p>
          <a:p>
            <a:pPr algn="ctr"/>
            <a:r>
              <a:rPr lang="de-DE" sz="2400" dirty="0" err="1"/>
              <a:t>QProcess</a:t>
            </a:r>
            <a:r>
              <a:rPr lang="de-DE" sz="2400" dirty="0"/>
              <a:t>: </a:t>
            </a:r>
            <a:r>
              <a:rPr lang="de-DE" sz="2400" dirty="0" err="1"/>
              <a:t>pipeline</a:t>
            </a:r>
            <a:endParaRPr lang="de-DE" sz="2400" dirty="0"/>
          </a:p>
          <a:p>
            <a:pPr algn="ctr"/>
            <a:r>
              <a:rPr lang="de-DE" sz="2400" dirty="0"/>
              <a:t>--------</a:t>
            </a:r>
          </a:p>
          <a:p>
            <a:pPr algn="ctr"/>
            <a:r>
              <a:rPr lang="de-DE" sz="2400" dirty="0" err="1"/>
              <a:t>parseVCF</a:t>
            </a:r>
            <a:r>
              <a:rPr lang="de-DE" sz="2400" dirty="0"/>
              <a:t>(</a:t>
            </a:r>
            <a:r>
              <a:rPr lang="de-DE" sz="2400" dirty="0" err="1"/>
              <a:t>QString</a:t>
            </a:r>
            <a:r>
              <a:rPr lang="de-DE" sz="2400" dirty="0"/>
              <a:t> </a:t>
            </a:r>
            <a:r>
              <a:rPr lang="de-DE" sz="2400" dirty="0" err="1"/>
              <a:t>filename</a:t>
            </a:r>
            <a:r>
              <a:rPr lang="de-DE" sz="2400" dirty="0"/>
              <a:t>): </a:t>
            </a:r>
            <a:r>
              <a:rPr lang="de-DE" sz="2400" dirty="0" err="1"/>
              <a:t>void</a:t>
            </a:r>
            <a:endParaRPr lang="de-DE" sz="2400" dirty="0"/>
          </a:p>
          <a:p>
            <a:pPr algn="ctr"/>
            <a:r>
              <a:rPr lang="de-DE" sz="2400" dirty="0" err="1"/>
              <a:t>on_actionVCF_file_triggered</a:t>
            </a:r>
            <a:r>
              <a:rPr lang="de-DE" sz="2400" dirty="0"/>
              <a:t>(): </a:t>
            </a:r>
            <a:r>
              <a:rPr lang="de-DE" sz="2400" dirty="0" err="1"/>
              <a:t>void</a:t>
            </a:r>
            <a:endParaRPr lang="de-DE" sz="2400" dirty="0"/>
          </a:p>
          <a:p>
            <a:pPr algn="ctr"/>
            <a:r>
              <a:rPr lang="de-DE" sz="2400" dirty="0" err="1"/>
              <a:t>on_actionpull_all_annotations_triggered</a:t>
            </a:r>
            <a:r>
              <a:rPr lang="de-DE" sz="2400" dirty="0"/>
              <a:t>(): </a:t>
            </a:r>
            <a:r>
              <a:rPr lang="de-DE" sz="2400" dirty="0" err="1"/>
              <a:t>void</a:t>
            </a:r>
            <a:endParaRPr lang="de-DE" sz="2400" dirty="0"/>
          </a:p>
          <a:p>
            <a:pPr algn="ctr"/>
            <a:r>
              <a:rPr lang="de-DE" sz="2400" dirty="0" err="1"/>
              <a:t>update_row</a:t>
            </a:r>
            <a:r>
              <a:rPr lang="de-DE" sz="2400" dirty="0"/>
              <a:t>(</a:t>
            </a:r>
            <a:r>
              <a:rPr lang="de-DE" sz="2400" dirty="0" err="1"/>
              <a:t>int</a:t>
            </a:r>
            <a:r>
              <a:rPr lang="de-DE" sz="2400" dirty="0"/>
              <a:t> </a:t>
            </a:r>
            <a:r>
              <a:rPr lang="de-DE" sz="2400" dirty="0" err="1"/>
              <a:t>index</a:t>
            </a:r>
            <a:r>
              <a:rPr lang="de-DE" sz="2400" dirty="0"/>
              <a:t>): </a:t>
            </a:r>
            <a:r>
              <a:rPr lang="de-DE" sz="2400" dirty="0" err="1"/>
              <a:t>void</a:t>
            </a:r>
            <a:endParaRPr lang="de-DE" sz="24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D4F0434-6A41-47FA-A828-E85A5D6EF2F2}"/>
              </a:ext>
            </a:extLst>
          </p:cNvPr>
          <p:cNvSpPr/>
          <p:nvPr/>
        </p:nvSpPr>
        <p:spPr>
          <a:xfrm>
            <a:off x="4629150" y="2514600"/>
            <a:ext cx="3133725" cy="390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F75E647-4AAF-46E4-9984-FC5F128CE9D9}"/>
              </a:ext>
            </a:extLst>
          </p:cNvPr>
          <p:cNvSpPr/>
          <p:nvPr/>
        </p:nvSpPr>
        <p:spPr>
          <a:xfrm>
            <a:off x="3952875" y="3952876"/>
            <a:ext cx="4371975" cy="390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99C348-4000-459C-B2FD-AA53CC382690}"/>
              </a:ext>
            </a:extLst>
          </p:cNvPr>
          <p:cNvSpPr/>
          <p:nvPr/>
        </p:nvSpPr>
        <p:spPr>
          <a:xfrm>
            <a:off x="3829050" y="4343401"/>
            <a:ext cx="4591050" cy="3905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14BE2C3-8AE9-44CA-948F-F3036F8B3A33}"/>
              </a:ext>
            </a:extLst>
          </p:cNvPr>
          <p:cNvSpPr/>
          <p:nvPr/>
        </p:nvSpPr>
        <p:spPr>
          <a:xfrm>
            <a:off x="4035391" y="614011"/>
            <a:ext cx="4121217" cy="56299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VCF Table</a:t>
            </a:r>
          </a:p>
          <a:p>
            <a:pPr algn="ctr"/>
            <a:r>
              <a:rPr lang="de-DE" sz="2400" dirty="0"/>
              <a:t>-------</a:t>
            </a:r>
          </a:p>
          <a:p>
            <a:pPr algn="ctr"/>
            <a:r>
              <a:rPr lang="de-DE" sz="2400" dirty="0" err="1"/>
              <a:t>QList</a:t>
            </a:r>
            <a:r>
              <a:rPr lang="de-DE" sz="2400" dirty="0"/>
              <a:t>&lt;</a:t>
            </a:r>
            <a:r>
              <a:rPr lang="de-DE" sz="2400" dirty="0" err="1"/>
              <a:t>VCFline</a:t>
            </a:r>
            <a:r>
              <a:rPr lang="de-DE" sz="2400" dirty="0"/>
              <a:t>&gt; </a:t>
            </a:r>
            <a:r>
              <a:rPr lang="de-DE" sz="2400" dirty="0" err="1"/>
              <a:t>listOfLines</a:t>
            </a:r>
            <a:endParaRPr lang="de-DE" sz="2400" dirty="0"/>
          </a:p>
          <a:p>
            <a:pPr algn="ctr"/>
            <a:r>
              <a:rPr lang="de-DE" sz="2400" dirty="0"/>
              <a:t>--------</a:t>
            </a:r>
          </a:p>
          <a:p>
            <a:pPr algn="ctr"/>
            <a:r>
              <a:rPr lang="de-DE" sz="2400" dirty="0"/>
              <a:t>parse(</a:t>
            </a:r>
            <a:r>
              <a:rPr lang="de-DE" sz="2400" dirty="0" err="1"/>
              <a:t>std</a:t>
            </a:r>
            <a:r>
              <a:rPr lang="de-DE" sz="2400" dirty="0"/>
              <a:t>::</a:t>
            </a:r>
            <a:r>
              <a:rPr lang="de-DE" sz="2400" dirty="0" err="1"/>
              <a:t>string</a:t>
            </a:r>
            <a:r>
              <a:rPr lang="de-DE" sz="2400" dirty="0"/>
              <a:t> </a:t>
            </a:r>
            <a:r>
              <a:rPr lang="de-DE" sz="2400" dirty="0" err="1"/>
              <a:t>filename</a:t>
            </a:r>
            <a:r>
              <a:rPr lang="de-DE" sz="2400" dirty="0"/>
              <a:t>): </a:t>
            </a:r>
            <a:r>
              <a:rPr lang="de-DE" sz="2400" dirty="0" err="1"/>
              <a:t>void</a:t>
            </a:r>
            <a:endParaRPr lang="de-DE" sz="2400" dirty="0"/>
          </a:p>
          <a:p>
            <a:pPr algn="ctr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21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Screenshot, Computer, Laptop, Monitor enthält.&#10;&#10;Automatisch generierte Beschreibung">
            <a:extLst>
              <a:ext uri="{FF2B5EF4-FFF2-40B4-BE49-F238E27FC236}">
                <a16:creationId xmlns:a16="http://schemas.microsoft.com/office/drawing/2014/main" id="{CAFFB16E-83D9-48C7-A644-47CA7FF6C9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7" t="37593" r="12396" b="43704"/>
          <a:stretch/>
        </p:blipFill>
        <p:spPr>
          <a:xfrm>
            <a:off x="0" y="366246"/>
            <a:ext cx="11386406" cy="1866927"/>
          </a:xfrm>
          <a:prstGeom prst="rect">
            <a:avLst/>
          </a:prstGeom>
        </p:spPr>
      </p:pic>
      <p:pic>
        <p:nvPicPr>
          <p:cNvPr id="12" name="Grafik 11" descr="Ein Bild, das Screenshot, Computer, Laptop, Monitor enthält.&#10;&#10;Automatisch generierte Beschreibung">
            <a:extLst>
              <a:ext uri="{FF2B5EF4-FFF2-40B4-BE49-F238E27FC236}">
                <a16:creationId xmlns:a16="http://schemas.microsoft.com/office/drawing/2014/main" id="{08D4E304-F57D-4993-80BA-5B3A952B53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4" t="21321" r="44921" b="66482"/>
          <a:stretch/>
        </p:blipFill>
        <p:spPr>
          <a:xfrm>
            <a:off x="0" y="3586947"/>
            <a:ext cx="6440558" cy="1415221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7104F755-B483-4938-B00A-9067F61BD43B}"/>
              </a:ext>
            </a:extLst>
          </p:cNvPr>
          <p:cNvSpPr/>
          <p:nvPr/>
        </p:nvSpPr>
        <p:spPr>
          <a:xfrm>
            <a:off x="5410197" y="2298700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EB524D-9EBE-4947-9E50-C4A22B0BA6BE}"/>
              </a:ext>
            </a:extLst>
          </p:cNvPr>
          <p:cNvSpPr/>
          <p:nvPr/>
        </p:nvSpPr>
        <p:spPr>
          <a:xfrm>
            <a:off x="1104898" y="927100"/>
            <a:ext cx="3810001" cy="2527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0134151-CA55-4325-AA2B-04084C3819AD}"/>
              </a:ext>
            </a:extLst>
          </p:cNvPr>
          <p:cNvSpPr/>
          <p:nvPr/>
        </p:nvSpPr>
        <p:spPr>
          <a:xfrm>
            <a:off x="1104899" y="4501401"/>
            <a:ext cx="4305297" cy="331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16AC0B0C-CD52-4DDC-BFFF-478B71B48661}"/>
              </a:ext>
            </a:extLst>
          </p:cNvPr>
          <p:cNvSpPr/>
          <p:nvPr/>
        </p:nvSpPr>
        <p:spPr>
          <a:xfrm>
            <a:off x="5410196" y="5376015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0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Monitor, Computer, Laptop enthält.&#10;&#10;Automatisch generierte Beschreibung">
            <a:extLst>
              <a:ext uri="{FF2B5EF4-FFF2-40B4-BE49-F238E27FC236}">
                <a16:creationId xmlns:a16="http://schemas.microsoft.com/office/drawing/2014/main" id="{34977816-6D74-4118-986E-A241A0F3AF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12964" r="26562" b="31481"/>
          <a:stretch/>
        </p:blipFill>
        <p:spPr>
          <a:xfrm>
            <a:off x="0" y="247650"/>
            <a:ext cx="10116693" cy="63627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B944A4FB-8E83-4915-849A-2453A6E77B47}"/>
              </a:ext>
            </a:extLst>
          </p:cNvPr>
          <p:cNvSpPr/>
          <p:nvPr/>
        </p:nvSpPr>
        <p:spPr>
          <a:xfrm>
            <a:off x="1968812" y="6292214"/>
            <a:ext cx="3606362" cy="318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89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F005003-E42D-4D82-B125-4EC2B3AC9CD4}"/>
              </a:ext>
            </a:extLst>
          </p:cNvPr>
          <p:cNvSpPr/>
          <p:nvPr/>
        </p:nvSpPr>
        <p:spPr>
          <a:xfrm>
            <a:off x="2707907" y="614012"/>
            <a:ext cx="6776186" cy="56299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VCF Line</a:t>
            </a:r>
          </a:p>
          <a:p>
            <a:pPr algn="ctr"/>
            <a:r>
              <a:rPr lang="de-DE" sz="2400" dirty="0"/>
              <a:t>------</a:t>
            </a:r>
          </a:p>
          <a:p>
            <a:pPr algn="ctr"/>
            <a:r>
              <a:rPr lang="de-DE" sz="2400" dirty="0" err="1"/>
              <a:t>QString</a:t>
            </a:r>
            <a:r>
              <a:rPr lang="de-DE" sz="2400" dirty="0"/>
              <a:t> </a:t>
            </a:r>
            <a:r>
              <a:rPr lang="de-DE" sz="2400" dirty="0" err="1"/>
              <a:t>header</a:t>
            </a:r>
            <a:r>
              <a:rPr lang="de-DE" sz="2400" dirty="0"/>
              <a:t>, </a:t>
            </a:r>
            <a:r>
              <a:rPr lang="de-DE" sz="2400" dirty="0" err="1"/>
              <a:t>chr</a:t>
            </a:r>
            <a:r>
              <a:rPr lang="de-DE" sz="2400" dirty="0"/>
              <a:t>, </a:t>
            </a:r>
            <a:r>
              <a:rPr lang="de-DE" sz="2400" dirty="0" err="1"/>
              <a:t>pos</a:t>
            </a:r>
            <a:r>
              <a:rPr lang="de-DE" sz="2400" dirty="0"/>
              <a:t>, </a:t>
            </a:r>
            <a:r>
              <a:rPr lang="de-DE" sz="2400" dirty="0" err="1"/>
              <a:t>id</a:t>
            </a:r>
            <a:r>
              <a:rPr lang="de-DE" sz="2400" dirty="0"/>
              <a:t>, </a:t>
            </a:r>
            <a:r>
              <a:rPr lang="de-DE" sz="2400" dirty="0" err="1"/>
              <a:t>ref</a:t>
            </a:r>
            <a:r>
              <a:rPr lang="de-DE" sz="2400" dirty="0"/>
              <a:t>, alt, </a:t>
            </a:r>
            <a:r>
              <a:rPr lang="de-DE" sz="2400" dirty="0" err="1"/>
              <a:t>qual</a:t>
            </a:r>
            <a:r>
              <a:rPr lang="de-DE" sz="2400" dirty="0"/>
              <a:t>, </a:t>
            </a:r>
            <a:r>
              <a:rPr lang="de-DE" sz="2400" dirty="0" err="1"/>
              <a:t>filter</a:t>
            </a:r>
            <a:r>
              <a:rPr lang="de-DE" sz="2400" dirty="0"/>
              <a:t>, </a:t>
            </a:r>
            <a:r>
              <a:rPr lang="de-DE" sz="2400" dirty="0" err="1"/>
              <a:t>info</a:t>
            </a:r>
            <a:r>
              <a:rPr lang="de-DE" sz="2400" dirty="0"/>
              <a:t>, </a:t>
            </a:r>
            <a:r>
              <a:rPr lang="de-DE" sz="2400" dirty="0" err="1"/>
              <a:t>format</a:t>
            </a:r>
            <a:r>
              <a:rPr lang="de-DE" sz="2400" dirty="0"/>
              <a:t>, sample</a:t>
            </a:r>
          </a:p>
          <a:p>
            <a:pPr algn="ctr"/>
            <a:r>
              <a:rPr lang="de-DE" sz="2400" dirty="0"/>
              <a:t>Annotation anno</a:t>
            </a:r>
          </a:p>
          <a:p>
            <a:pPr algn="ctr"/>
            <a:r>
              <a:rPr lang="de-DE" sz="2400" dirty="0"/>
              <a:t>------------</a:t>
            </a:r>
          </a:p>
          <a:p>
            <a:pPr algn="ctr"/>
            <a:r>
              <a:rPr lang="de-DE" sz="2400" dirty="0"/>
              <a:t>Getter/Setter</a:t>
            </a:r>
          </a:p>
          <a:p>
            <a:pPr algn="ctr"/>
            <a:r>
              <a:rPr lang="de-DE" sz="2400" dirty="0" err="1"/>
              <a:t>getHgvsNotation</a:t>
            </a:r>
            <a:r>
              <a:rPr lang="de-DE" sz="2400" dirty="0"/>
              <a:t>(): </a:t>
            </a:r>
            <a:r>
              <a:rPr lang="de-DE" sz="2400" dirty="0" err="1"/>
              <a:t>QString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675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Monitor, Computer, Laptop enthält.&#10;&#10;Automatisch generierte Beschreibung">
            <a:extLst>
              <a:ext uri="{FF2B5EF4-FFF2-40B4-BE49-F238E27FC236}">
                <a16:creationId xmlns:a16="http://schemas.microsoft.com/office/drawing/2014/main" id="{E7307187-9FEA-47FC-93D7-BC0C502CC7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23582" r="30729" b="15186"/>
          <a:stretch/>
        </p:blipFill>
        <p:spPr>
          <a:xfrm>
            <a:off x="0" y="282833"/>
            <a:ext cx="8335039" cy="62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4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Screenshot, Monitor, Computer enthält.&#10;&#10;Automatisch generierte Beschreibung">
            <a:extLst>
              <a:ext uri="{FF2B5EF4-FFF2-40B4-BE49-F238E27FC236}">
                <a16:creationId xmlns:a16="http://schemas.microsoft.com/office/drawing/2014/main" id="{2F4FFDE7-C5F6-4335-8D0C-D25C241FF6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7" t="13610" r="7917" b="28444"/>
          <a:stretch/>
        </p:blipFill>
        <p:spPr>
          <a:xfrm>
            <a:off x="0" y="397510"/>
            <a:ext cx="10261600" cy="3973970"/>
          </a:xfrm>
          <a:prstGeom prst="rect">
            <a:avLst/>
          </a:prstGeom>
        </p:spPr>
      </p:pic>
      <p:pic>
        <p:nvPicPr>
          <p:cNvPr id="5" name="Grafik 4" descr="Ein Bild, das Screenshot, Monitor, Computer enthält.&#10;&#10;Automatisch generierte Beschreibung">
            <a:extLst>
              <a:ext uri="{FF2B5EF4-FFF2-40B4-BE49-F238E27FC236}">
                <a16:creationId xmlns:a16="http://schemas.microsoft.com/office/drawing/2014/main" id="{F0C46BA4-0244-4C63-B4E6-9F7E2ECA1F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54149" r="9250" b="16444"/>
          <a:stretch/>
        </p:blipFill>
        <p:spPr>
          <a:xfrm>
            <a:off x="0" y="4371480"/>
            <a:ext cx="10104755" cy="201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Breitbild</PresentationFormat>
  <Paragraphs>44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VCFtable &amp; VCFline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Jasmin Katz</dc:creator>
  <cp:lastModifiedBy>Jasmin Katz</cp:lastModifiedBy>
  <cp:revision>11</cp:revision>
  <dcterms:created xsi:type="dcterms:W3CDTF">2020-04-06T09:24:13Z</dcterms:created>
  <dcterms:modified xsi:type="dcterms:W3CDTF">2020-04-10T10:54:19Z</dcterms:modified>
</cp:coreProperties>
</file>