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2"/>
  </p:sldMasterIdLst>
  <p:notesMasterIdLst>
    <p:notesMasterId r:id="rId47"/>
  </p:notesMasterIdLst>
  <p:handoutMasterIdLst>
    <p:handoutMasterId r:id="rId48"/>
  </p:handoutMasterIdLst>
  <p:sldIdLst>
    <p:sldId id="274" r:id="rId3"/>
    <p:sldId id="581" r:id="rId4"/>
    <p:sldId id="522" r:id="rId5"/>
    <p:sldId id="523" r:id="rId6"/>
    <p:sldId id="534" r:id="rId7"/>
    <p:sldId id="525" r:id="rId8"/>
    <p:sldId id="526" r:id="rId9"/>
    <p:sldId id="531" r:id="rId10"/>
    <p:sldId id="533" r:id="rId11"/>
    <p:sldId id="470" r:id="rId12"/>
    <p:sldId id="451" r:id="rId13"/>
    <p:sldId id="449" r:id="rId14"/>
    <p:sldId id="476" r:id="rId15"/>
    <p:sldId id="473" r:id="rId16"/>
    <p:sldId id="395" r:id="rId17"/>
    <p:sldId id="477" r:id="rId18"/>
    <p:sldId id="478" r:id="rId19"/>
    <p:sldId id="481" r:id="rId20"/>
    <p:sldId id="494" r:id="rId21"/>
    <p:sldId id="495" r:id="rId22"/>
    <p:sldId id="445" r:id="rId23"/>
    <p:sldId id="480" r:id="rId24"/>
    <p:sldId id="475" r:id="rId25"/>
    <p:sldId id="479" r:id="rId26"/>
    <p:sldId id="583" r:id="rId27"/>
    <p:sldId id="584" r:id="rId28"/>
    <p:sldId id="585" r:id="rId29"/>
    <p:sldId id="496" r:id="rId30"/>
    <p:sldId id="460" r:id="rId31"/>
    <p:sldId id="485" r:id="rId32"/>
    <p:sldId id="483" r:id="rId33"/>
    <p:sldId id="507" r:id="rId34"/>
    <p:sldId id="497" r:id="rId35"/>
    <p:sldId id="464" r:id="rId36"/>
    <p:sldId id="465" r:id="rId37"/>
    <p:sldId id="498" r:id="rId38"/>
    <p:sldId id="499" r:id="rId39"/>
    <p:sldId id="459" r:id="rId40"/>
    <p:sldId id="577" r:id="rId41"/>
    <p:sldId id="504" r:id="rId42"/>
    <p:sldId id="562" r:id="rId43"/>
    <p:sldId id="580" r:id="rId44"/>
    <p:sldId id="505" r:id="rId45"/>
    <p:sldId id="506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екция по подразбиране" id="{F8AD34D4-D614-43EA-B9FF-88C5A002BD94}">
          <p14:sldIdLst>
            <p14:sldId id="274"/>
            <p14:sldId id="581"/>
          </p14:sldIdLst>
        </p14:section>
        <p14:section name="Преговор" id="{9BD36AB8-D128-4446-9651-8B4F36F33FF3}">
          <p14:sldIdLst>
            <p14:sldId id="522"/>
            <p14:sldId id="523"/>
            <p14:sldId id="534"/>
            <p14:sldId id="525"/>
            <p14:sldId id="526"/>
            <p14:sldId id="531"/>
            <p14:sldId id="533"/>
          </p14:sldIdLst>
        </p14:section>
        <p14:section name="Логически изрази и проверки" id="{77969A1A-1AF1-49D1-A343-CF3A6F92A89C}">
          <p14:sldIdLst>
            <p14:sldId id="470"/>
            <p14:sldId id="451"/>
            <p14:sldId id="449"/>
            <p14:sldId id="476"/>
          </p14:sldIdLst>
        </p14:section>
        <p14:section name="Прости проверки" id="{144E5D77-4598-406A-9329-E70590034374}">
          <p14:sldIdLst>
            <p14:sldId id="473"/>
            <p14:sldId id="395"/>
            <p14:sldId id="477"/>
            <p14:sldId id="478"/>
            <p14:sldId id="481"/>
            <p14:sldId id="494"/>
            <p14:sldId id="495"/>
            <p14:sldId id="445"/>
            <p14:sldId id="480"/>
            <p14:sldId id="475"/>
            <p14:sldId id="479"/>
          </p14:sldIdLst>
        </p14:section>
        <p14:section name="Дебъгване" id="{B0F901CA-661C-481E-A603-3C372CC859CB}">
          <p14:sldIdLst>
            <p14:sldId id="583"/>
            <p14:sldId id="584"/>
            <p14:sldId id="585"/>
          </p14:sldIdLst>
        </p14:section>
        <p14:section name="Серии от проверки" id="{3725D4CB-CB64-445B-AA46-5DE2133116F1}">
          <p14:sldIdLst>
            <p14:sldId id="496"/>
            <p14:sldId id="460"/>
            <p14:sldId id="485"/>
            <p14:sldId id="483"/>
            <p14:sldId id="507"/>
            <p14:sldId id="497"/>
          </p14:sldIdLst>
        </p14:section>
        <p14:section name="Живот на променлива" id="{25DC6E02-3E57-4C14-BA77-0B3BCBEF6A1F}">
          <p14:sldIdLst>
            <p14:sldId id="464"/>
            <p14:sldId id="465"/>
          </p14:sldIdLst>
        </p14:section>
        <p14:section name="Условни конструкции" id="{F8982027-F7AE-41EA-A954-36397021B42A}">
          <p14:sldIdLst>
            <p14:sldId id="498"/>
            <p14:sldId id="499"/>
          </p14:sldIdLst>
        </p14:section>
        <p14:section name="Задачи" id="{48A48566-C0F0-44CF-B4D2-7F643DCE30DE}">
          <p14:sldIdLst>
            <p14:sldId id="459"/>
            <p14:sldId id="577"/>
            <p14:sldId id="504"/>
            <p14:sldId id="562"/>
            <p14:sldId id="580"/>
            <p14:sldId id="505"/>
            <p14:sldId id="506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34" d="100"/>
          <a:sy n="34" d="100"/>
        </p:scale>
        <p:origin x="-77" y="-28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16.4.2020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81B86BDB-9B77-43CE-9901-2AA4B216EC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9861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95CDB89B-1A49-41EA-9C79-D88AB9A824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13455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D36E20D3-90A3-4568-A45C-044A8D7640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47381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A3E3AB49-1911-4D17-9F0B-9E678D45AD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6682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D7118F35-B615-4A8D-8A9C-979F42F1726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06933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="" xmlns:a16="http://schemas.microsoft.com/office/drawing/2014/main" id="{5FAB174C-5ABA-4CEC-B027-B8ECB4672A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4296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="" xmlns:a16="http://schemas.microsoft.com/office/drawing/2014/main" id="{98DF325C-BAA0-4209-B12E-72598E3FF3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19954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AFCDE49C-9807-4B9F-ACE9-823E6F1394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08542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7E915783-CE50-43F6-888C-AFB0D9D3EE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6088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089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judge.softuni.bg/Contests/Compete/Index/1012#0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2#2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2#1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2#3" TargetMode="Externa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2#6" TargetMode="Externa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8.png"/><Relationship Id="rId26" Type="http://schemas.openxmlformats.org/officeDocument/2006/relationships/image" Target="../media/image52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5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7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1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4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41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6.png"/><Relationship Id="rId22" Type="http://schemas.openxmlformats.org/officeDocument/2006/relationships/image" Target="../media/image5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4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56.gif"/><Relationship Id="rId4" Type="http://schemas.openxmlformats.org/officeDocument/2006/relationships/image" Target="../media/image53.jpeg"/><Relationship Id="rId9" Type="http://schemas.openxmlformats.org/officeDocument/2006/relationships/hyperlink" Target="https://www.lukanet.com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7.png"/><Relationship Id="rId4" Type="http://schemas.openxmlformats.org/officeDocument/2006/relationships/hyperlink" Target="https://softuni.bg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/>
              <a:t>Логически изрази и проверки. Условна конструкция If-else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Проверки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E56EE64-F729-46D8-B4CA-F4FD759B45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>
                <a:hlinkClick r:id="rId3"/>
              </a:rPr>
              <a:t>https://softuni.bg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AE79899-7F6E-4987-BF3F-4142E14AF7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dirty="0"/>
              <a:t>СофтУни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8A4B75EC-3A12-4118-93FA-E522A9B331C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289840" cy="444536"/>
          </a:xfrm>
        </p:spPr>
        <p:txBody>
          <a:bodyPr/>
          <a:lstStyle/>
          <a:p>
            <a:r>
              <a:rPr lang="bg-BG" dirty="0"/>
              <a:t>Преподавателски екип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AF8FBE10-68FB-4F89-AFAE-33E8219FD1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40922"/>
            <a:ext cx="3979956" cy="258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24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C8364A-0440-45DF-89D7-C2843C929C1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Логически изрази и проверки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="" xmlns:a16="http://schemas.microsoft.com/office/drawing/2014/main" id="{E8B16A68-00FB-42E5-A129-006C168C797A}"/>
              </a:ext>
            </a:extLst>
          </p:cNvPr>
          <p:cNvSpPr txBox="1">
            <a:spLocks/>
          </p:cNvSpPr>
          <p:nvPr/>
        </p:nvSpPr>
        <p:spPr>
          <a:xfrm>
            <a:off x="4573665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="" xmlns:a16="http://schemas.microsoft.com/office/drawing/2014/main" id="{17ACA524-E9EE-4EBE-9763-3F030E62E30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Оператори за сравнение</a:t>
            </a:r>
          </a:p>
        </p:txBody>
      </p:sp>
    </p:spTree>
    <p:extLst>
      <p:ext uri="{BB962C8B-B14F-4D97-AF65-F5344CB8AC3E}">
        <p14:creationId xmlns:p14="http://schemas.microsoft.com/office/powerpoint/2010/main" val="343001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765874806"/>
              </p:ext>
            </p:extLst>
          </p:nvPr>
        </p:nvGraphicFramePr>
        <p:xfrm>
          <a:off x="2275771" y="1143001"/>
          <a:ext cx="9503572" cy="4876799"/>
        </p:xfrm>
        <a:graphic>
          <a:graphicData uri="http://schemas.openxmlformats.org/drawingml/2006/table">
            <a:tbl>
              <a:tblPr/>
              <a:tblGrid>
                <a:gridCol w="36783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572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76803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8473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Работи за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56352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Равенство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 дати, други сравними типове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Различно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AEE82A9A-0864-4E58-8AAC-F953E5045DB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58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C25F7F24-02DB-49BE-8061-8335A43E3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/>
              <a:t>В програмирането можем да сравняваме стойности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/>
              <a:t>Резултатът от логическите изрази е </a:t>
            </a:r>
            <a:r>
              <a:rPr lang="en-US" b="1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/>
              <a:t> или </a:t>
            </a:r>
            <a:r>
              <a:rPr lang="en-US" b="1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C53C533D-090D-47AC-BE82-7A8FD9F698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4400" y="2470735"/>
            <a:ext cx="7239000" cy="4379954"/>
          </a:xfr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int a = 5;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int b = 10;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Console.WriteLine(a &lt; b); 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Console.WriteLine(a &gt; 0); 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Console.WriteLine(a &gt; 100);     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Console.WriteLine(a &lt; a); 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Console.WriteLine(a &lt;= 5); 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Console.WriteLine(b == 2 * a);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Сравняване на стойности (</a:t>
            </a:r>
            <a:r>
              <a:rPr lang="en-US" dirty="0"/>
              <a:t>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97C50AD-1F1D-4A98-B6B2-88B08D062A7F}"/>
              </a:ext>
            </a:extLst>
          </p:cNvPr>
          <p:cNvSpPr txBox="1"/>
          <p:nvPr/>
        </p:nvSpPr>
        <p:spPr>
          <a:xfrm>
            <a:off x="6122321" y="3604340"/>
            <a:ext cx="163362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9DA7808-0FEF-4865-A3D0-B8AAACC438D2}"/>
              </a:ext>
            </a:extLst>
          </p:cNvPr>
          <p:cNvSpPr txBox="1"/>
          <p:nvPr/>
        </p:nvSpPr>
        <p:spPr>
          <a:xfrm>
            <a:off x="6107881" y="4080561"/>
            <a:ext cx="163362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5881A1D-3553-42A6-9C19-1C06BB283849}"/>
              </a:ext>
            </a:extLst>
          </p:cNvPr>
          <p:cNvSpPr txBox="1"/>
          <p:nvPr/>
        </p:nvSpPr>
        <p:spPr>
          <a:xfrm>
            <a:off x="6107881" y="5146036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false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0E1AA29-1A71-4C85-A803-9E18B36AFB2E}"/>
              </a:ext>
            </a:extLst>
          </p:cNvPr>
          <p:cNvSpPr txBox="1"/>
          <p:nvPr/>
        </p:nvSpPr>
        <p:spPr>
          <a:xfrm>
            <a:off x="6111304" y="4601945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false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BB75A65-2BDF-4460-B668-BB7D7B986018}"/>
              </a:ext>
            </a:extLst>
          </p:cNvPr>
          <p:cNvSpPr txBox="1"/>
          <p:nvPr/>
        </p:nvSpPr>
        <p:spPr>
          <a:xfrm>
            <a:off x="6100198" y="5655625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49E8481-BE2B-4942-9059-F8C81C88B338}"/>
              </a:ext>
            </a:extLst>
          </p:cNvPr>
          <p:cNvSpPr txBox="1"/>
          <p:nvPr/>
        </p:nvSpPr>
        <p:spPr>
          <a:xfrm>
            <a:off x="6135387" y="6177009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true</a:t>
            </a:r>
          </a:p>
        </p:txBody>
      </p:sp>
      <p:pic>
        <p:nvPicPr>
          <p:cNvPr id="14" name="Picture 2" descr="Ð ÐµÐ·ÑÐ»ÑÐ°Ñ Ñ Ð¸Ð·Ð¾Ð±ÑÐ°Ð¶ÐµÐ½Ð¸Ðµ Ð·Ð° true or false">
            <a:extLst>
              <a:ext uri="{FF2B5EF4-FFF2-40B4-BE49-F238E27FC236}">
                <a16:creationId xmlns="" xmlns:a16="http://schemas.microsoft.com/office/drawing/2014/main" id="{A731ED7A-0F0B-4E0A-86DE-15AF92E8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325" y="3429000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6C4DA91B-74EC-47FF-BFCF-80D6FD0855E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61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animBg="1"/>
      <p:bldP spid="6" grpId="0"/>
      <p:bldP spid="7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25AEC26F-700D-4331-BB98-0959B03F56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/>
              <a:t>Сравняване на текст чрез оператор за равенство </a:t>
            </a:r>
            <a:r>
              <a:rPr lang="en-US" sz="3600"/>
              <a:t>(</a:t>
            </a:r>
            <a:r>
              <a:rPr lang="en-US" sz="3600">
                <a:solidFill>
                  <a:schemeClr val="bg1"/>
                </a:solidFill>
              </a:rPr>
              <a:t>==</a:t>
            </a:r>
            <a:r>
              <a:rPr lang="en-US" sz="3600"/>
              <a:t>) 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="" xmlns:a16="http://schemas.microsoft.com/office/drawing/2014/main" id="{F81F0D03-2DEE-45D7-9878-6400209601CB}"/>
              </a:ext>
            </a:extLst>
          </p:cNvPr>
          <p:cNvSpPr txBox="1">
            <a:spLocks/>
          </p:cNvSpPr>
          <p:nvPr/>
        </p:nvSpPr>
        <p:spPr>
          <a:xfrm>
            <a:off x="838201" y="4501958"/>
            <a:ext cx="6939293" cy="18718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/>
              <a:t>string a = </a:t>
            </a:r>
            <a:r>
              <a:rPr lang="en-US" sz="2700" dirty="0">
                <a:solidFill>
                  <a:schemeClr val="bg1"/>
                </a:solidFill>
              </a:rPr>
              <a:t>Console.ReadLine();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/>
              <a:t>string b = </a:t>
            </a:r>
            <a:r>
              <a:rPr lang="en-US" sz="2700" dirty="0">
                <a:solidFill>
                  <a:schemeClr val="bg1"/>
                </a:solidFill>
              </a:rPr>
              <a:t>Console.ReadLine();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/>
              <a:t>Console.WriteLine(a == b);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5599F69D-BF88-4EF8-9AFD-B4FF68F668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1" y="2015885"/>
            <a:ext cx="6939293" cy="1871832"/>
          </a:xfrm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/>
              <a:t>string </a:t>
            </a:r>
            <a:r>
              <a:rPr lang="en-US" sz="2700"/>
              <a:t>a = "Examplе";</a:t>
            </a:r>
            <a:endParaRPr lang="en-US" sz="2700" dirty="0"/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/>
              <a:t>string b = a;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/>
              <a:t>Console.WriteLine</a:t>
            </a:r>
            <a:r>
              <a:rPr lang="en-US" sz="2700"/>
              <a:t>(a </a:t>
            </a:r>
            <a:r>
              <a:rPr lang="en-US" sz="2700">
                <a:solidFill>
                  <a:schemeClr val="bg1"/>
                </a:solidFill>
              </a:rPr>
              <a:t>==</a:t>
            </a:r>
            <a:r>
              <a:rPr lang="en-US" sz="2700"/>
              <a:t> b</a:t>
            </a:r>
            <a:r>
              <a:rPr lang="en-US" sz="2700" dirty="0"/>
              <a:t>);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Сравняване на стойности </a:t>
            </a:r>
            <a:r>
              <a:rPr lang="en-US" dirty="0"/>
              <a:t>(2) 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="" xmlns:a16="http://schemas.microsoft.com/office/drawing/2014/main" id="{B950C23C-4046-4563-8617-FB879C22E55C}"/>
              </a:ext>
            </a:extLst>
          </p:cNvPr>
          <p:cNvSpPr txBox="1"/>
          <p:nvPr/>
        </p:nvSpPr>
        <p:spPr>
          <a:xfrm>
            <a:off x="5938507" y="3293527"/>
            <a:ext cx="1838986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700" i="0" noProof="1"/>
              <a:t> </a:t>
            </a:r>
            <a:r>
              <a:rPr lang="en-US" sz="2700" i="0" noProof="1">
                <a:solidFill>
                  <a:schemeClr val="accent2"/>
                </a:solidFill>
              </a:rPr>
              <a:t>// true</a:t>
            </a:r>
            <a:endParaRPr lang="en-US" sz="2700" i="0" dirty="0">
              <a:solidFill>
                <a:schemeClr val="accent2"/>
              </a:solidFill>
            </a:endParaRPr>
          </a:p>
        </p:txBody>
      </p:sp>
      <p:sp>
        <p:nvSpPr>
          <p:cNvPr id="13" name="Текстово поле 12">
            <a:extLst>
              <a:ext uri="{FF2B5EF4-FFF2-40B4-BE49-F238E27FC236}">
                <a16:creationId xmlns="" xmlns:a16="http://schemas.microsoft.com/office/drawing/2014/main" id="{BDDC5848-02C2-4BFE-BBAA-BF6EC8871B03}"/>
              </a:ext>
            </a:extLst>
          </p:cNvPr>
          <p:cNvSpPr txBox="1"/>
          <p:nvPr/>
        </p:nvSpPr>
        <p:spPr>
          <a:xfrm>
            <a:off x="6096001" y="5801998"/>
            <a:ext cx="1846769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700" i="0" noProof="1">
                <a:solidFill>
                  <a:schemeClr val="accent2"/>
                </a:solidFill>
              </a:rPr>
              <a:t>// true</a:t>
            </a:r>
            <a:endParaRPr lang="en-US" sz="2700" i="0" dirty="0">
              <a:solidFill>
                <a:schemeClr val="accent2"/>
              </a:solidFill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="" xmlns:a16="http://schemas.microsoft.com/office/drawing/2014/main" id="{591BD126-273C-4B42-B4CC-C8C5BBD0D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1" y="4359084"/>
            <a:ext cx="3058183" cy="971546"/>
          </a:xfrm>
          <a:prstGeom prst="wedgeRoundRectCallout">
            <a:avLst>
              <a:gd name="adj1" fmla="val -57003"/>
              <a:gd name="adj2" fmla="val 42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Въвеждане на еднаква стойност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0B688E1A-D3B0-450E-A6C3-8623D77072C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20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6829155-7F26-4E38-B4D8-35353F0F34A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Условни конструкции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23" y="1600201"/>
            <a:ext cx="2974554" cy="1928813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="" xmlns:a16="http://schemas.microsoft.com/office/drawing/2014/main" id="{AFB26E43-F36C-49C0-B568-8A068868593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Прости проверки</a:t>
            </a:r>
          </a:p>
        </p:txBody>
      </p:sp>
    </p:spTree>
    <p:extLst>
      <p:ext uri="{BB962C8B-B14F-4D97-AF65-F5344CB8AC3E}">
        <p14:creationId xmlns:p14="http://schemas.microsoft.com/office/powerpoint/2010/main" val="222438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21DD70F-8DB3-4420-81B0-AC342A529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sz="3200" dirty="0"/>
              <a:t>Често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проверяваме условия </a:t>
            </a:r>
            <a:r>
              <a:rPr lang="bg-BG" sz="3200" dirty="0"/>
              <a:t>и извършваме действия според резултата</a:t>
            </a:r>
          </a:p>
          <a:p>
            <a:pPr marL="0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bg-BG" sz="3200" b="1" dirty="0"/>
          </a:p>
          <a:p>
            <a:endParaRPr lang="en-US" sz="3200" b="1" dirty="0"/>
          </a:p>
          <a:p>
            <a:r>
              <a:rPr lang="bg-BG" sz="3200" dirty="0"/>
              <a:t>Резултатът от проверката 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или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=""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5278" y="3505200"/>
            <a:ext cx="4866922" cy="18589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 изпълнение</a:t>
            </a:r>
            <a:endParaRPr lang="it-IT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="" xmlns:a16="http://schemas.microsoft.com/office/drawing/2014/main" id="{5C78B4B6-930F-4D24-AADC-A9FA32A308B6}"/>
              </a:ext>
            </a:extLst>
          </p:cNvPr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3200401" y="2505322"/>
            <a:ext cx="2590801" cy="967641"/>
          </a:xfrm>
          <a:prstGeom prst="wedgeRoundRectCallout">
            <a:avLst>
              <a:gd name="adj1" fmla="val 58384"/>
              <a:gd name="adj2" fmla="val 576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rgbClr val="FFFFFF"/>
                </a:solidFill>
              </a:rPr>
              <a:t>булев израз</a:t>
            </a:r>
            <a:r>
              <a:rPr lang="en-US" sz="2800" b="1" dirty="0">
                <a:solidFill>
                  <a:srgbClr val="FFFFFF"/>
                </a:solidFill>
              </a:rPr>
              <a:t>)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="" xmlns:a16="http://schemas.microsoft.com/office/drawing/2014/main" id="{A24CEDDF-F83A-4AE0-8ACD-E70F839CA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6498" y="3581401"/>
            <a:ext cx="4267200" cy="940051"/>
          </a:xfrm>
          <a:prstGeom prst="wedgeRoundRectCallout">
            <a:avLst>
              <a:gd name="adj1" fmla="val -55711"/>
              <a:gd name="adj2" fmla="val 524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 за изпълнение при вярност на условието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7A8444DD-35AF-4B57-8B70-A880F755AE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13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38213A1-07CA-440A-8AA8-E6991FFA2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bg-BG" sz="3200" dirty="0"/>
              <a:t>Напишете </a:t>
            </a:r>
            <a:r>
              <a:rPr lang="bg-BG" sz="3200" dirty="0">
                <a:solidFill>
                  <a:schemeClr val="bg1"/>
                </a:solidFill>
              </a:rPr>
              <a:t>програма</a:t>
            </a:r>
            <a:r>
              <a:rPr lang="bg-BG" sz="3200" dirty="0"/>
              <a:t>, която:</a:t>
            </a:r>
          </a:p>
          <a:p>
            <a:pPr lvl="1"/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>
                <a:solidFill>
                  <a:schemeClr val="bg1"/>
                </a:solidFill>
              </a:rPr>
              <a:t>Чете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оценка </a:t>
            </a:r>
            <a:r>
              <a:rPr lang="en-US" sz="3000" dirty="0"/>
              <a:t>(</a:t>
            </a:r>
            <a:r>
              <a:rPr lang="bg-BG" sz="3000" dirty="0">
                <a:solidFill>
                  <a:schemeClr val="bg1"/>
                </a:solidFill>
              </a:rPr>
              <a:t>число</a:t>
            </a:r>
            <a:r>
              <a:rPr lang="en-US" sz="3000" dirty="0"/>
              <a:t>)</a:t>
            </a:r>
            <a:r>
              <a:rPr lang="bg-BG" sz="3000" dirty="0"/>
              <a:t>, въведена от потребителя</a:t>
            </a:r>
          </a:p>
          <a:p>
            <a:pPr lvl="1"/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>
                <a:solidFill>
                  <a:schemeClr val="bg1"/>
                </a:solidFill>
              </a:rPr>
              <a:t>Проверява</a:t>
            </a:r>
            <a:r>
              <a:rPr lang="bg-BG" sz="3000" dirty="0"/>
              <a:t> дали е отлична</a:t>
            </a:r>
            <a:endParaRPr lang="en-US" sz="3000" dirty="0"/>
          </a:p>
          <a:p>
            <a:pPr lvl="1"/>
            <a:r>
              <a:rPr lang="bg-BG" sz="3000" dirty="0"/>
              <a:t> </a:t>
            </a:r>
            <a:r>
              <a:rPr lang="bg-BG" sz="3000" dirty="0">
                <a:solidFill>
                  <a:schemeClr val="bg1"/>
                </a:solidFill>
              </a:rPr>
              <a:t>Отпечатва на конзолата </a:t>
            </a:r>
            <a:r>
              <a:rPr lang="en-US" sz="3000" dirty="0"/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Excellent!</a:t>
            </a:r>
            <a:r>
              <a:rPr lang="en-US" sz="3000" dirty="0"/>
              <a:t>"</a:t>
            </a:r>
            <a:r>
              <a:rPr lang="bg-BG" sz="3000" dirty="0"/>
              <a:t>, ако оценката е по-голяма или равна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50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3200" dirty="0"/>
              <a:t>Пример:</a:t>
            </a:r>
          </a:p>
          <a:p>
            <a:endParaRPr lang="bg-BG" sz="3200" dirty="0"/>
          </a:p>
          <a:p>
            <a:pPr marL="0" indent="0">
              <a:buNone/>
            </a:pPr>
            <a:endParaRPr lang="bg-BG" sz="32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Отлична оценка –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60D710A2-53C8-451A-AECF-A7C407279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808" y="5612958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5</a:t>
            </a:r>
            <a:r>
              <a:rPr lang="en-US" sz="2800" b="1" noProof="1">
                <a:latin typeface="Consolas" panose="020B0609020204030204" pitchFamily="49" charset="0"/>
              </a:rPr>
              <a:t>.50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E1E2843C-682A-42FD-B6F5-3C7F128DD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4160" y="5652969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Excellent!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D0073B7-7F8D-44E5-AACF-548D77BF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808" y="4823810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="" xmlns:a16="http://schemas.microsoft.com/office/drawing/2014/main" id="{3FF08FF1-073F-41D8-9BB9-ADFA49C3CDB0}"/>
              </a:ext>
            </a:extLst>
          </p:cNvPr>
          <p:cNvSpPr/>
          <p:nvPr/>
        </p:nvSpPr>
        <p:spPr>
          <a:xfrm>
            <a:off x="2089918" y="4943576"/>
            <a:ext cx="381000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925D27A-D699-4A71-8B84-D6BBE03A9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4161" y="4833327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няма изход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97F2E2BD-64C8-4799-A977-B2C67577D4D1}"/>
              </a:ext>
            </a:extLst>
          </p:cNvPr>
          <p:cNvGrpSpPr/>
          <p:nvPr/>
        </p:nvGrpSpPr>
        <p:grpSpPr>
          <a:xfrm>
            <a:off x="6775392" y="3995861"/>
            <a:ext cx="4279351" cy="2528764"/>
            <a:chOff x="7064651" y="3865533"/>
            <a:chExt cx="4279351" cy="2528764"/>
          </a:xfrm>
        </p:grpSpPr>
        <p:pic>
          <p:nvPicPr>
            <p:cNvPr id="4098" name="Picture 2" descr="Ð ÐµÐ·ÑÐ»ÑÐ°Ñ Ñ Ð¸Ð·Ð¾Ð±ÑÐ°Ð¶ÐµÐ½Ð¸Ðµ Ð·Ð° 6 png">
              <a:extLst>
                <a:ext uri="{FF2B5EF4-FFF2-40B4-BE49-F238E27FC236}">
                  <a16:creationId xmlns="" xmlns:a16="http://schemas.microsoft.com/office/drawing/2014/main" id="{55555C36-B2A3-4E1B-8341-D14B460541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2296" y="3865533"/>
              <a:ext cx="1501706" cy="2153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Ð¡Ð²ÑÑÐ·Ð°Ð½Ð¾ Ð¸Ð·Ð¾Ð±ÑÐ°Ð¶ÐµÐ½Ð¸Ðµ">
              <a:extLst>
                <a:ext uri="{FF2B5EF4-FFF2-40B4-BE49-F238E27FC236}">
                  <a16:creationId xmlns="" xmlns:a16="http://schemas.microsoft.com/office/drawing/2014/main" id="{A55922C6-6A36-4AE7-ACB1-C685FB17C4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8027" y="4622615"/>
              <a:ext cx="1252481" cy="17716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 descr="Ð ÐµÐ·ÑÐ»ÑÐ°Ñ Ñ Ð¸Ð·Ð¾Ð±ÑÐ°Ð¶ÐµÐ½Ð¸Ðµ Ð·Ð° 6 png">
              <a:extLst>
                <a:ext uri="{FF2B5EF4-FFF2-40B4-BE49-F238E27FC236}">
                  <a16:creationId xmlns="" xmlns:a16="http://schemas.microsoft.com/office/drawing/2014/main" id="{3845CA7E-CF43-46FD-B23B-27D2E6889C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4651" y="3865533"/>
              <a:ext cx="1252482" cy="17786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Right Arrow 11">
            <a:extLst>
              <a:ext uri="{FF2B5EF4-FFF2-40B4-BE49-F238E27FC236}">
                <a16:creationId xmlns="" xmlns:a16="http://schemas.microsoft.com/office/drawing/2014/main" id="{2E70BB2C-C564-4550-8828-3EFBC86E002C}"/>
              </a:ext>
            </a:extLst>
          </p:cNvPr>
          <p:cNvSpPr/>
          <p:nvPr/>
        </p:nvSpPr>
        <p:spPr>
          <a:xfrm>
            <a:off x="2089918" y="5692982"/>
            <a:ext cx="370185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Slide Number">
            <a:extLst>
              <a:ext uri="{FF2B5EF4-FFF2-40B4-BE49-F238E27FC236}">
                <a16:creationId xmlns="" xmlns:a16="http://schemas.microsoft.com/office/drawing/2014/main" id="{27307C56-04C5-4337-BD30-4E5B26FC10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074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90600" y="63275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https://judge.softuni.bg/Contests/Compete/Index/1012#0</a:t>
            </a:r>
            <a:r>
              <a:rPr lang="bg-BG" sz="2400" dirty="0"/>
              <a:t> </a:t>
            </a:r>
            <a:endParaRPr lang="en-US" sz="2400" dirty="0"/>
          </a:p>
        </p:txBody>
      </p:sp>
      <p:pic>
        <p:nvPicPr>
          <p:cNvPr id="8" name="Picture 2" descr="Ð ÐµÐ·ÑÐ»ÑÐ°Ñ Ñ Ð¸Ð·Ð¾Ð±ÑÐ°Ð¶ÐµÐ½Ð¸Ðµ Ð·Ð° 6 png">
            <a:extLst>
              <a:ext uri="{FF2B5EF4-FFF2-40B4-BE49-F238E27FC236}">
                <a16:creationId xmlns="" xmlns:a16="http://schemas.microsoft.com/office/drawing/2014/main" id="{20866895-1CC8-4B2F-8DF9-BA9E7A173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6000">
            <a:off x="8923149" y="3675107"/>
            <a:ext cx="1501706" cy="215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arallelogram 4"/>
          <p:cNvSpPr/>
          <p:nvPr/>
        </p:nvSpPr>
        <p:spPr bwMode="auto">
          <a:xfrm>
            <a:off x="3886200" y="609599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994287" y="1523999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898487" y="2057399"/>
            <a:ext cx="2240749" cy="1805077"/>
            <a:chOff x="4837112" y="1700123"/>
            <a:chExt cx="2240749" cy="1752600"/>
          </a:xfrm>
        </p:grpSpPr>
        <p:sp>
          <p:nvSpPr>
            <p:cNvPr id="20" name="Diamond 19"/>
            <p:cNvSpPr/>
            <p:nvPr/>
          </p:nvSpPr>
          <p:spPr bwMode="auto">
            <a:xfrm>
              <a:off x="4837112" y="1700123"/>
              <a:ext cx="2240749" cy="175260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006616" y="2363811"/>
              <a:ext cx="1930814" cy="4183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2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grade &gt;</a:t>
              </a:r>
              <a:r>
                <a:rPr lang="bg-BG" sz="22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=</a:t>
              </a:r>
              <a:r>
                <a:rPr lang="it-IT" sz="22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5.50</a:t>
              </a:r>
              <a:endParaRPr lang="en-US" sz="2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011834" y="3862475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139236" y="2959936"/>
            <a:ext cx="759433" cy="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134945" y="3768825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true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22223" y="2988884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false</a:t>
            </a:r>
          </a:p>
        </p:txBody>
      </p:sp>
      <p:sp>
        <p:nvSpPr>
          <p:cNvPr id="31" name="Parallelogram 30"/>
          <p:cNvSpPr/>
          <p:nvPr/>
        </p:nvSpPr>
        <p:spPr bwMode="auto">
          <a:xfrm>
            <a:off x="3886200" y="4419600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32" name="Parallelogram 31"/>
          <p:cNvSpPr/>
          <p:nvPr/>
        </p:nvSpPr>
        <p:spPr bwMode="auto">
          <a:xfrm>
            <a:off x="6781800" y="2534575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output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="" xmlns:a16="http://schemas.microsoft.com/office/drawing/2014/main" id="{BC6E3E6E-AA82-4D10-9342-F09B9B38E1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19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7" grpId="0"/>
      <p:bldP spid="28" grpId="0"/>
      <p:bldP spid="31" grpId="0" animBg="1"/>
      <p:bldP spid="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D24B30E-F116-4AA8-B8EE-B8A37EE7D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При </a:t>
            </a:r>
            <a:r>
              <a:rPr lang="bg-BG" sz="3200" dirty="0">
                <a:solidFill>
                  <a:schemeClr val="bg1"/>
                </a:solidFill>
              </a:rPr>
              <a:t>невярност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false</a:t>
            </a:r>
            <a:r>
              <a:rPr lang="en-US" sz="3200" dirty="0"/>
              <a:t>)</a:t>
            </a:r>
            <a:r>
              <a:rPr lang="bg-BG" sz="3200" dirty="0"/>
              <a:t> на условието, можем да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bg-BG" sz="3200" dirty="0"/>
              <a:t>изпълним други действия – чрез </a:t>
            </a:r>
            <a:r>
              <a:rPr lang="bg-BG" sz="3200" dirty="0">
                <a:solidFill>
                  <a:schemeClr val="bg1"/>
                </a:solidFill>
              </a:rPr>
              <a:t>е</a:t>
            </a:r>
            <a:r>
              <a:rPr lang="en-US" sz="3200" dirty="0">
                <a:solidFill>
                  <a:schemeClr val="bg1"/>
                </a:solidFill>
              </a:rPr>
              <a:t>lse </a:t>
            </a:r>
            <a:r>
              <a:rPr lang="bg-BG" sz="3200" dirty="0"/>
              <a:t>конструкция</a:t>
            </a:r>
          </a:p>
          <a:p>
            <a:pPr marL="0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endParaRPr lang="bg-BG" sz="2800" b="1" dirty="0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Прости проверки – </a:t>
            </a:r>
            <a:r>
              <a:rPr lang="en-US"/>
              <a:t>If-else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=""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355707"/>
            <a:ext cx="4876800" cy="34963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2800" b="1" noProof="1">
              <a:solidFill>
                <a:schemeClr val="accent2"/>
              </a:solidFill>
              <a:latin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</a:rPr>
              <a:t> код за изпълнение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it-IT" sz="2800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=""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8419230" y="3657600"/>
            <a:ext cx="3342558" cy="1340862"/>
          </a:xfrm>
          <a:prstGeom prst="wedgeRoundRectCallout">
            <a:avLst>
              <a:gd name="adj1" fmla="val -59928"/>
              <a:gd name="adj2" fmla="val 360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 за изпълнение при невярност на условието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17423204-50A6-449F-89E4-3A5C2466175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85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FB1B413F-6D07-4039-A542-96D46E866A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571D8332-6F94-44AD-B2F4-2E9C8D7055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Къдравите скоби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bg-BG" sz="3200" dirty="0"/>
              <a:t> въвеждат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блок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(</a:t>
            </a:r>
            <a:r>
              <a:rPr lang="bg-BG" sz="3200" dirty="0"/>
              <a:t>група команди</a:t>
            </a:r>
            <a:r>
              <a:rPr lang="en-US" sz="3200" dirty="0"/>
              <a:t>)</a:t>
            </a:r>
            <a:endParaRPr lang="bg-BG" sz="3200" dirty="0"/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1CA9AA6A-D54C-40B3-B3E6-BE7F1B46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</a:t>
            </a:r>
            <a:r>
              <a:rPr lang="bg-BG" dirty="0"/>
              <a:t>1</a:t>
            </a:r>
            <a:r>
              <a:rPr lang="en-US" dirty="0"/>
              <a:t>)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42B950A4-C5D5-47B0-8CAB-775A78A5A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198" y="2012747"/>
            <a:ext cx="6004327" cy="45388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string 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= "red";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 == 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"red")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bg-BG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it-IT" sz="2400" b="1" noProof="1">
                <a:latin typeface="Consolas" pitchFamily="49" charset="0"/>
              </a:rPr>
              <a:t>Console.WriteLine("</a:t>
            </a:r>
            <a:r>
              <a:rPr lang="en-US" sz="2400" b="1" noProof="1">
                <a:latin typeface="Consolas" pitchFamily="49" charset="0"/>
              </a:rPr>
              <a:t>tomato</a:t>
            </a:r>
            <a:r>
              <a:rPr lang="it-IT" sz="2400" b="1" noProof="1">
                <a:latin typeface="Consolas" pitchFamily="49" charset="0"/>
              </a:rPr>
              <a:t>");</a:t>
            </a:r>
            <a:endParaRPr lang="bg-BG" sz="2400" b="1" noProof="1"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Console.WriteLine("strawberry");</a:t>
            </a:r>
            <a:r>
              <a:rPr lang="it-IT" sz="2400" b="1" noProof="1">
                <a:latin typeface="Consolas" pitchFamily="49" charset="0"/>
              </a:rPr>
              <a:t> 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}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  <a:endParaRPr lang="it-IT" sz="24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it-IT" sz="2400" b="1" noProof="1">
                <a:latin typeface="Consolas" pitchFamily="49" charset="0"/>
              </a:rPr>
              <a:t>Console.WriteLine("banana");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</a:rPr>
              <a:t>  </a:t>
            </a:r>
            <a:r>
              <a:rPr lang="it-IT" sz="2400" b="1" noProof="1">
                <a:latin typeface="Consolas" pitchFamily="49" charset="0"/>
              </a:rPr>
              <a:t>Console.WriteLine</a:t>
            </a:r>
            <a:r>
              <a:rPr lang="en-US" sz="2400" b="1" noProof="1">
                <a:latin typeface="Consolas" pitchFamily="49" charset="0"/>
              </a:rPr>
              <a:t>("bye");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  <a:endParaRPr lang="it-IT" sz="2400" b="1" noProof="1">
              <a:latin typeface="Consolas" pitchFamily="49" charset="0"/>
            </a:endParaRPr>
          </a:p>
        </p:txBody>
      </p:sp>
      <p:sp>
        <p:nvSpPr>
          <p:cNvPr id="13" name="Speech Bubble: Rectangle with Corners Rounded 4">
            <a:extLst>
              <a:ext uri="{FF2B5EF4-FFF2-40B4-BE49-F238E27FC236}">
                <a16:creationId xmlns="" xmlns:a16="http://schemas.microsoft.com/office/drawing/2014/main" id="{46388A0F-E96B-4259-9987-7EFA4C752481}"/>
              </a:ext>
            </a:extLst>
          </p:cNvPr>
          <p:cNvSpPr/>
          <p:nvPr/>
        </p:nvSpPr>
        <p:spPr bwMode="auto">
          <a:xfrm>
            <a:off x="4696286" y="2033262"/>
            <a:ext cx="3761914" cy="1090939"/>
          </a:xfrm>
          <a:prstGeom prst="wedgeRoundRectCallout">
            <a:avLst>
              <a:gd name="adj1" fmla="val -62217"/>
              <a:gd name="adj2" fmla="val 397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500" b="1" dirty="0">
                <a:solidFill>
                  <a:srgbClr val="FFFFFF"/>
                </a:solidFill>
              </a:rPr>
              <a:t>Изпълняват се редовете в съответния блок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3204670-07F8-466A-909B-159C74A08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874" y="3381117"/>
            <a:ext cx="4972050" cy="1581150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9061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E03A285-4FAA-4FB7-87E0-09866E097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bg-BG" dirty="0"/>
              <a:t>Преговор</a:t>
            </a:r>
            <a:endParaRPr lang="en-US" dirty="0"/>
          </a:p>
          <a:p>
            <a:pPr marL="514350" indent="-514350"/>
            <a:r>
              <a:rPr lang="bg-BG" dirty="0"/>
              <a:t>Логически изрази и проверки</a:t>
            </a:r>
          </a:p>
          <a:p>
            <a:pPr marL="712788" lvl="1" indent="-409575"/>
            <a:r>
              <a:rPr lang="bg-BG" dirty="0"/>
              <a:t>Оператори за сравнение</a:t>
            </a:r>
            <a:r>
              <a:rPr lang="en-US" dirty="0"/>
              <a:t>.</a:t>
            </a:r>
          </a:p>
          <a:p>
            <a:pPr marL="514350" indent="-514350"/>
            <a:r>
              <a:rPr lang="bg-BG" dirty="0"/>
              <a:t>Условни</a:t>
            </a:r>
            <a:r>
              <a:rPr lang="en-US" dirty="0"/>
              <a:t> </a:t>
            </a:r>
            <a:r>
              <a:rPr lang="bg-BG" dirty="0"/>
              <a:t>конструкции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514350" indent="-514350"/>
            <a:r>
              <a:rPr lang="bg-BG" dirty="0"/>
              <a:t>Серия от проверки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514350" indent="-514350"/>
            <a:r>
              <a:rPr lang="bg-BG" dirty="0"/>
              <a:t>Живот на променлива</a:t>
            </a:r>
            <a:endParaRPr lang="en-US" dirty="0"/>
          </a:p>
          <a:p>
            <a:pPr marL="514350" indent="-514350"/>
            <a:r>
              <a:rPr lang="bg-BG" dirty="0"/>
              <a:t>Решаване на изпитна задача</a:t>
            </a:r>
            <a:endParaRPr lang="en-US" dirty="0"/>
          </a:p>
          <a:p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769187E8-DD8D-4AA1-8024-8ECA9838872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66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721D858-41A6-4BDF-8F21-E966E7B892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1588" y="1196125"/>
            <a:ext cx="11815018" cy="5201066"/>
          </a:xfrm>
        </p:spPr>
        <p:txBody>
          <a:bodyPr/>
          <a:lstStyle/>
          <a:p>
            <a:r>
              <a:rPr lang="bg-BG" sz="3600" dirty="0"/>
              <a:t>Ако </a:t>
            </a:r>
            <a:r>
              <a:rPr lang="bg-BG" sz="3600" dirty="0">
                <a:solidFill>
                  <a:schemeClr val="bg1"/>
                </a:solidFill>
              </a:rPr>
              <a:t>махнем скобите</a:t>
            </a:r>
            <a:r>
              <a:rPr lang="bg-BG" sz="3600" dirty="0"/>
              <a:t>, се изпълнява съответния блок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85801" y="2209801"/>
            <a:ext cx="5619053" cy="27087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string </a:t>
            </a:r>
            <a:r>
              <a:rPr lang="en-US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</a:t>
            </a:r>
            <a:r>
              <a:rPr lang="it-IT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= "</a:t>
            </a:r>
            <a:r>
              <a:rPr lang="en-US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red</a:t>
            </a:r>
            <a:r>
              <a:rPr lang="it-IT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</a:t>
            </a:r>
            <a:r>
              <a:rPr lang="en-US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 == </a:t>
            </a:r>
            <a:r>
              <a:rPr lang="it-IT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"red") 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</a:rPr>
              <a:t>Console.WriteLine("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tomato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</a:rPr>
              <a:t>");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</a:t>
            </a:r>
            <a:endParaRPr lang="it-IT" sz="26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</a:rPr>
              <a:t>Console.WriteLine("banana");</a:t>
            </a:r>
            <a:endParaRPr lang="bg-BG" sz="2600" b="1" noProof="1">
              <a:solidFill>
                <a:schemeClr val="bg1"/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Console.WriteLine</a:t>
            </a:r>
            <a:r>
              <a:rPr lang="en-US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("bye");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sp>
        <p:nvSpPr>
          <p:cNvPr id="12" name="Speech Bubble: Rectangle with Corners Rounded 4">
            <a:extLst>
              <a:ext uri="{FF2B5EF4-FFF2-40B4-BE49-F238E27FC236}">
                <a16:creationId xmlns=""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4876800" y="5029200"/>
            <a:ext cx="4751786" cy="1043326"/>
          </a:xfrm>
          <a:prstGeom prst="wedgeRoundRectCallout">
            <a:avLst>
              <a:gd name="adj1" fmla="val -58888"/>
              <a:gd name="adj2" fmla="val -547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b="1" dirty="0">
                <a:solidFill>
                  <a:srgbClr val="FFFFFF"/>
                </a:solidFill>
              </a:rPr>
              <a:t>Изпълнява се </a:t>
            </a:r>
            <a:r>
              <a:rPr lang="bg-BG" sz="2700" b="1" dirty="0">
                <a:solidFill>
                  <a:schemeClr val="bg2"/>
                </a:solidFill>
              </a:rPr>
              <a:t>винаги – не е част от </a:t>
            </a:r>
            <a:r>
              <a:rPr lang="en-US" sz="2700" b="1" dirty="0">
                <a:solidFill>
                  <a:schemeClr val="bg2"/>
                </a:solidFill>
              </a:rPr>
              <a:t>if/else</a:t>
            </a:r>
            <a:r>
              <a:rPr lang="bg-BG" sz="2700" b="1" dirty="0">
                <a:solidFill>
                  <a:schemeClr val="bg2"/>
                </a:solidFill>
              </a:rPr>
              <a:t> конструкцията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B6F3D1C4-3A5A-49D3-ACA7-B8A0F7E00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732" y="2209800"/>
            <a:ext cx="4948470" cy="1390752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6701820C-C2F4-498E-882C-1C125A5037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464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E0684CC8-5536-46BD-89EF-23076AC595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Чете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две </a:t>
            </a:r>
            <a:r>
              <a:rPr lang="bg-BG" dirty="0">
                <a:solidFill>
                  <a:schemeClr val="bg1"/>
                </a:solidFill>
              </a:rPr>
              <a:t>цели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числа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b="1" dirty="0">
                <a:latin typeface="Consolas" panose="020B0609020204030204" pitchFamily="49" charset="0"/>
              </a:rPr>
              <a:t>Greater number: </a:t>
            </a:r>
            <a:r>
              <a:rPr lang="en-US" dirty="0"/>
              <a:t>"</a:t>
            </a:r>
            <a:endParaRPr lang="bg-BG" dirty="0"/>
          </a:p>
          <a:p>
            <a:pPr lvl="1"/>
            <a:r>
              <a:rPr lang="bg-BG" dirty="0"/>
              <a:t>Отпечатва на конзолата </a:t>
            </a:r>
            <a:r>
              <a:rPr lang="bg-BG" dirty="0">
                <a:solidFill>
                  <a:schemeClr val="bg1"/>
                </a:solidFill>
              </a:rPr>
              <a:t>по-голямото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от тях</a:t>
            </a:r>
            <a:endParaRPr lang="en-US" dirty="0"/>
          </a:p>
          <a:p>
            <a:r>
              <a:rPr lang="bg-BG" dirty="0"/>
              <a:t>Пример</a:t>
            </a:r>
            <a:r>
              <a:rPr lang="en-US" dirty="0"/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5D99802E-FAA3-4F0C-9B2B-21C1D2846755}"/>
              </a:ext>
            </a:extLst>
          </p:cNvPr>
          <p:cNvGrpSpPr/>
          <p:nvPr/>
        </p:nvGrpSpPr>
        <p:grpSpPr>
          <a:xfrm>
            <a:off x="1116831" y="4876801"/>
            <a:ext cx="4951504" cy="1138773"/>
            <a:chOff x="1141412" y="4738550"/>
            <a:chExt cx="4243171" cy="744356"/>
          </a:xfrm>
        </p:grpSpPr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AFADA18B-75A6-43C0-BE1F-B879AE5AF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1412" y="4738550"/>
              <a:ext cx="381000" cy="74435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5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8</a:t>
              </a:r>
              <a:endParaRPr lang="it-IT" sz="3400" b="1" noProof="1">
                <a:latin typeface="Consolas" panose="020B0609020204030204" pitchFamily="49" charset="0"/>
              </a:endParaRPr>
            </a:p>
          </p:txBody>
        </p:sp>
        <p:sp>
          <p:nvSpPr>
            <p:cNvPr id="6" name="Right Arrow 11">
              <a:extLst>
                <a:ext uri="{FF2B5EF4-FFF2-40B4-BE49-F238E27FC236}">
                  <a16:creationId xmlns="" xmlns:a16="http://schemas.microsoft.com/office/drawing/2014/main" id="{91BA3807-E394-4F37-B52A-BB877C5ED1E1}"/>
                </a:ext>
              </a:extLst>
            </p:cNvPr>
            <p:cNvSpPr/>
            <p:nvPr/>
          </p:nvSpPr>
          <p:spPr>
            <a:xfrm>
              <a:off x="1702470" y="5023112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D8D5B51C-2ECB-4B8F-9DFF-BECC38526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4907" y="4967982"/>
              <a:ext cx="381000" cy="33885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8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8</a:t>
              </a:r>
              <a:endParaRPr lang="it-IT" sz="3400" b="1" noProof="1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5F3AAB06-2565-401E-98EB-780E7636E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9745" y="4738550"/>
              <a:ext cx="381000" cy="74435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400" b="1" noProof="1">
                  <a:latin typeface="Consolas" panose="020B0609020204030204" pitchFamily="49" charset="0"/>
                </a:rPr>
                <a:t>7</a:t>
              </a:r>
              <a:endParaRPr lang="bg-BG" sz="3400" b="1" noProof="1">
                <a:latin typeface="Consolas" panose="020B0609020204030204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3</a:t>
              </a:r>
              <a:endParaRPr lang="it-IT" sz="3400" b="1" noProof="1">
                <a:latin typeface="Consolas" panose="020B0609020204030204" pitchFamily="49" charset="0"/>
              </a:endParaRPr>
            </a:p>
          </p:txBody>
        </p:sp>
        <p:sp>
          <p:nvSpPr>
            <p:cNvPr id="9" name="Right Arrow 11">
              <a:extLst>
                <a:ext uri="{FF2B5EF4-FFF2-40B4-BE49-F238E27FC236}">
                  <a16:creationId xmlns="" xmlns:a16="http://schemas.microsoft.com/office/drawing/2014/main" id="{27F55289-FEFF-4505-A449-8AABEE27C818}"/>
                </a:ext>
              </a:extLst>
            </p:cNvPr>
            <p:cNvSpPr/>
            <p:nvPr/>
          </p:nvSpPr>
          <p:spPr>
            <a:xfrm>
              <a:off x="4427305" y="5012040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86B4AACC-5302-466A-86FB-25619E328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3583" y="4956910"/>
              <a:ext cx="381000" cy="33885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8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7</a:t>
              </a:r>
              <a:endParaRPr lang="it-IT" sz="3400" b="1" noProof="1">
                <a:latin typeface="Consolas" panose="020B0609020204030204" pitchFamily="49" charset="0"/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815B5348-69A4-4969-BC0D-8F19BE75D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31672" y="2514601"/>
            <a:ext cx="3334215" cy="3610479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="" xmlns:a16="http://schemas.microsoft.com/office/drawing/2014/main" id="{8C5016D6-9D64-4278-9F0A-1833C61444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57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7D405056-40A7-4B6A-90D9-35FFFC25DB3A}"/>
              </a:ext>
            </a:extLst>
          </p:cNvPr>
          <p:cNvSpPr/>
          <p:nvPr/>
        </p:nvSpPr>
        <p:spPr>
          <a:xfrm>
            <a:off x="1093788" y="630142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https://judge.softuni.bg/Contests/Compete/Index/1012#2</a:t>
            </a:r>
            <a:r>
              <a:rPr lang="bg-BG" sz="2400" dirty="0"/>
              <a:t> </a:t>
            </a:r>
            <a:endParaRPr lang="en-US" sz="2400" dirty="0"/>
          </a:p>
        </p:txBody>
      </p:sp>
      <p:sp>
        <p:nvSpPr>
          <p:cNvPr id="6" name="Parallelogram 5"/>
          <p:cNvSpPr/>
          <p:nvPr/>
        </p:nvSpPr>
        <p:spPr bwMode="auto">
          <a:xfrm>
            <a:off x="4648200" y="685799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756287" y="1600199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4660487" y="2133599"/>
            <a:ext cx="2240749" cy="1805077"/>
            <a:chOff x="4837112" y="1700123"/>
            <a:chExt cx="2240749" cy="1752600"/>
          </a:xfrm>
        </p:grpSpPr>
        <p:sp>
          <p:nvSpPr>
            <p:cNvPr id="10" name="Diamond 9"/>
            <p:cNvSpPr/>
            <p:nvPr/>
          </p:nvSpPr>
          <p:spPr bwMode="auto">
            <a:xfrm>
              <a:off x="4837112" y="1700123"/>
              <a:ext cx="2240749" cy="175260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03812" y="2328384"/>
              <a:ext cx="1621748" cy="3884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0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num1 &gt; num2</a:t>
              </a:r>
              <a:endParaRPr 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5773834" y="3938675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901236" y="3036136"/>
            <a:ext cx="759433" cy="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30170" y="3814175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true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96966" y="3029339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false</a:t>
            </a:r>
          </a:p>
        </p:txBody>
      </p:sp>
      <p:sp>
        <p:nvSpPr>
          <p:cNvPr id="16" name="Parallelogram 15"/>
          <p:cNvSpPr/>
          <p:nvPr/>
        </p:nvSpPr>
        <p:spPr bwMode="auto">
          <a:xfrm>
            <a:off x="4648200" y="4495800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17" name="Parallelogram 16"/>
          <p:cNvSpPr/>
          <p:nvPr/>
        </p:nvSpPr>
        <p:spPr bwMode="auto">
          <a:xfrm>
            <a:off x="7660668" y="2575402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="" xmlns:a16="http://schemas.microsoft.com/office/drawing/2014/main" id="{0779C6BB-FA76-45C6-8540-6EB44410366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9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7088342-68C1-405D-862E-5F02C9D239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Напишете програма, която: </a:t>
            </a:r>
          </a:p>
          <a:p>
            <a:pPr lvl="1"/>
            <a:r>
              <a:rPr lang="bg-BG" sz="3000" dirty="0"/>
              <a:t>Проверява дали едно число е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четно</a:t>
            </a:r>
            <a:r>
              <a:rPr lang="bg-BG" sz="3000" dirty="0"/>
              <a:t> или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нечетно</a:t>
            </a:r>
            <a:endParaRPr lang="bg-BG" sz="32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sz="3000" dirty="0"/>
              <a:t>Ако е четно отпечатва на конзолата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even</a:t>
            </a:r>
            <a:r>
              <a:rPr lang="en-US" sz="3000" dirty="0"/>
              <a:t>"</a:t>
            </a:r>
          </a:p>
          <a:p>
            <a:pPr lvl="1"/>
            <a:r>
              <a:rPr lang="bg-BG" sz="3000" dirty="0"/>
              <a:t>Ако е нечетно отпечатва на конзолата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odd</a:t>
            </a:r>
            <a:r>
              <a:rPr lang="en-US" sz="3000" dirty="0"/>
              <a:t>"</a:t>
            </a:r>
            <a:endParaRPr lang="bg-BG" sz="3000" dirty="0"/>
          </a:p>
          <a:p>
            <a:r>
              <a:rPr lang="bg-BG" sz="3200" dirty="0"/>
              <a:t>Пример:</a:t>
            </a:r>
          </a:p>
          <a:p>
            <a:pPr marL="0" indent="0">
              <a:buNone/>
            </a:pPr>
            <a:endParaRPr lang="en-US" sz="3200" dirty="0"/>
          </a:p>
          <a:p>
            <a:pPr marL="377887" lvl="1" indent="0">
              <a:buNone/>
            </a:pPr>
            <a:endParaRPr lang="en-US" sz="30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число –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563AC5D-69AE-4BB8-A164-408C5FEEB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985" y="4699884"/>
            <a:ext cx="6970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="" xmlns:a16="http://schemas.microsoft.com/office/drawing/2014/main" id="{61F52137-D1D7-44CB-B92D-240C63EEC1D1}"/>
              </a:ext>
            </a:extLst>
          </p:cNvPr>
          <p:cNvSpPr/>
          <p:nvPr/>
        </p:nvSpPr>
        <p:spPr>
          <a:xfrm>
            <a:off x="1937914" y="4847194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E55D5D7-0FA5-4F83-BC08-FB233509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8597" y="4699884"/>
            <a:ext cx="128149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even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7F0A0EB3-3A65-4915-9F03-9CDA88E83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984" y="5643917"/>
            <a:ext cx="69708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="" xmlns:a16="http://schemas.microsoft.com/office/drawing/2014/main" id="{BB8F9627-9039-4AE4-B3AC-7D471BA5F5F8}"/>
              </a:ext>
            </a:extLst>
          </p:cNvPr>
          <p:cNvSpPr/>
          <p:nvPr/>
        </p:nvSpPr>
        <p:spPr>
          <a:xfrm>
            <a:off x="1937914" y="5804749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EA9988D-0103-49D5-A846-703EEF511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8595" y="5657439"/>
            <a:ext cx="128149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odd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6CE074A9-6067-4F78-B446-16FC25CBE47A}"/>
              </a:ext>
            </a:extLst>
          </p:cNvPr>
          <p:cNvGrpSpPr/>
          <p:nvPr/>
        </p:nvGrpSpPr>
        <p:grpSpPr>
          <a:xfrm>
            <a:off x="7467600" y="3796658"/>
            <a:ext cx="3429000" cy="2590184"/>
            <a:chOff x="7151716" y="2783785"/>
            <a:chExt cx="4209777" cy="3350107"/>
          </a:xfrm>
        </p:grpSpPr>
        <p:pic>
          <p:nvPicPr>
            <p:cNvPr id="5122" name="Picture 2" descr="Ð¡Ð²ÑÑÐ·Ð°Ð½Ð¾ Ð¸Ð·Ð¾Ð±ÑÐ°Ð¶ÐµÐ½Ð¸Ðµ">
              <a:extLst>
                <a:ext uri="{FF2B5EF4-FFF2-40B4-BE49-F238E27FC236}">
                  <a16:creationId xmlns="" xmlns:a16="http://schemas.microsoft.com/office/drawing/2014/main" id="{1F26EB22-37C4-445E-A120-DE0C4A0B66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3270" y="2783785"/>
              <a:ext cx="2238223" cy="26529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Ð ÐµÐ·ÑÐ»ÑÐ°Ñ Ñ Ð¸Ð·Ð¾Ð±ÑÐ°Ð¶ÐµÐ½Ð¸Ðµ Ð·Ð° 4 toy story png">
              <a:extLst>
                <a:ext uri="{FF2B5EF4-FFF2-40B4-BE49-F238E27FC236}">
                  <a16:creationId xmlns="" xmlns:a16="http://schemas.microsoft.com/office/drawing/2014/main" id="{D2FC79D1-5560-4640-94F8-ACE1C44493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36398">
              <a:off x="7151716" y="3964927"/>
              <a:ext cx="1574006" cy="2168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Slide Number">
            <a:extLst>
              <a:ext uri="{FF2B5EF4-FFF2-40B4-BE49-F238E27FC236}">
                <a16:creationId xmlns="" xmlns:a16="http://schemas.microsoft.com/office/drawing/2014/main" id="{4A997525-DAF8-4DDC-A682-BC3D97578D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069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48DACA9-4366-4D58-B261-F18EF79A8E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05000" y="1447801"/>
            <a:ext cx="7924800" cy="3957595"/>
          </a:xfrm>
        </p:spPr>
        <p:txBody>
          <a:bodyPr/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/>
              <a:t>int num = int.Parse(Console.ReadLine());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/>
              <a:t>if (</a:t>
            </a:r>
            <a:r>
              <a:rPr lang="en-US" sz="2700" dirty="0">
                <a:solidFill>
                  <a:schemeClr val="bg1"/>
                </a:solidFill>
              </a:rPr>
              <a:t>num % 2 == 0</a:t>
            </a:r>
            <a:r>
              <a:rPr lang="en-US" sz="2700" dirty="0"/>
              <a:t>) 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/>
              <a:t>{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/>
              <a:t>  Console.WriteLine("even");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/>
              <a:t>}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/>
              <a:t>else 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/>
              <a:t>{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/>
              <a:t>  Console.WriteLine("odd");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Четно или нечетно – решение</a:t>
            </a: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B0D80D39-ACEE-438F-A3A6-E355C6B1971E}"/>
              </a:ext>
            </a:extLst>
          </p:cNvPr>
          <p:cNvSpPr/>
          <p:nvPr/>
        </p:nvSpPr>
        <p:spPr>
          <a:xfrm>
            <a:off x="762000" y="624577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 </a:t>
            </a:r>
            <a:r>
              <a:rPr lang="en-US" sz="2400" dirty="0">
                <a:hlinkClick r:id="rId2"/>
              </a:rPr>
              <a:t>https://judge.softuni.bg/Contests/Compete/Index/1012#1</a:t>
            </a:r>
            <a:endParaRPr lang="en-US" sz="2400" dirty="0"/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F6461635-0133-48C7-B0EE-509222A1147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169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499A811-D91A-4A90-948E-8F7272ECD8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E1FD0F5-6E2C-4A4E-939F-CBD48F7719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6535" y="5562601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Прости операции с дебъгер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8101FEB-F0AD-4A5D-8FBF-F51C6208C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908" y="1524001"/>
            <a:ext cx="2220185" cy="222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44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1" y="3391682"/>
            <a:ext cx="6410325" cy="31432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791523A-C4BB-413F-AFB1-48142DE8C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Процес на проследяване на изпълнението на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bg-BG" dirty="0"/>
              <a:t>програмата</a:t>
            </a:r>
          </a:p>
          <a:p>
            <a:pPr lvl="1"/>
            <a:r>
              <a:rPr lang="bg-BG" dirty="0"/>
              <a:t>Това ни позволява да откриваме грешки (бъгове)</a:t>
            </a:r>
            <a:endParaRPr lang="en-GB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sp>
        <p:nvSpPr>
          <p:cNvPr id="6" name="AutoShape 7">
            <a:extLst>
              <a:ext uri="{FF2B5EF4-FFF2-40B4-BE49-F238E27FC236}">
                <a16:creationId xmlns="" xmlns:a16="http://schemas.microsoft.com/office/drawing/2014/main" id="{68395007-9277-4C23-AD02-C91AFC9E8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5338" y="4495800"/>
            <a:ext cx="2095597" cy="662392"/>
          </a:xfrm>
          <a:prstGeom prst="wedgeRoundRectCallout">
            <a:avLst>
              <a:gd name="adj1" fmla="val 60374"/>
              <a:gd name="adj2" fmla="val -488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</a:rPr>
              <a:t>Breakpoint</a:t>
            </a:r>
            <a:endParaRPr lang="bg-BG" sz="3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60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във </a:t>
            </a:r>
            <a:r>
              <a:rPr lang="en-US" dirty="0"/>
              <a:t>Visual Studio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1424728D-C3ED-4376-8562-ED552A1B2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Натискане на </a:t>
            </a:r>
            <a:r>
              <a:rPr lang="en-US" sz="3000" dirty="0">
                <a:solidFill>
                  <a:schemeClr val="bg1"/>
                </a:solidFill>
              </a:rPr>
              <a:t>[F5]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ще стартира програмата в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debug</a:t>
            </a:r>
            <a:r>
              <a:rPr lang="bg-BG" sz="3000" dirty="0"/>
              <a:t> 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bg-BG" sz="3000" dirty="0"/>
              <a:t>режим</a:t>
            </a:r>
          </a:p>
          <a:p>
            <a:r>
              <a:rPr lang="bg-BG" sz="3000" dirty="0"/>
              <a:t>Можем да преминем към следващата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стъпка</a:t>
            </a:r>
            <a:r>
              <a:rPr lang="bg-BG" sz="3000" dirty="0"/>
              <a:t> с </a:t>
            </a:r>
            <a:r>
              <a:rPr lang="en-US" sz="3000" dirty="0">
                <a:solidFill>
                  <a:schemeClr val="bg1"/>
                </a:solidFill>
              </a:rPr>
              <a:t>[</a:t>
            </a:r>
            <a:r>
              <a:rPr lang="bg-BG" sz="3000" dirty="0">
                <a:solidFill>
                  <a:schemeClr val="bg1"/>
                </a:solidFill>
              </a:rPr>
              <a:t>F</a:t>
            </a:r>
            <a:r>
              <a:rPr lang="en-US" sz="3000" dirty="0">
                <a:solidFill>
                  <a:schemeClr val="bg1"/>
                </a:solidFill>
              </a:rPr>
              <a:t>10]</a:t>
            </a:r>
          </a:p>
          <a:p>
            <a:r>
              <a:rPr lang="bg-BG" sz="3000" dirty="0"/>
              <a:t>Можем да създаваме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bg1"/>
                </a:solidFill>
              </a:rPr>
              <a:t>[F9]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стопери –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breakpoints</a:t>
            </a:r>
          </a:p>
          <a:p>
            <a:pPr lvl="1"/>
            <a:r>
              <a:rPr lang="bg-BG" sz="3000" dirty="0"/>
              <a:t>До тях можем директно да стигнем използвайки </a:t>
            </a:r>
            <a:r>
              <a:rPr lang="en-US" sz="3000" dirty="0">
                <a:solidFill>
                  <a:schemeClr val="bg1"/>
                </a:solidFill>
              </a:rPr>
              <a:t>[F</a:t>
            </a:r>
            <a:r>
              <a:rPr lang="bg-BG" sz="3000" dirty="0">
                <a:solidFill>
                  <a:schemeClr val="bg1"/>
                </a:solidFill>
              </a:rPr>
              <a:t>9</a:t>
            </a:r>
            <a:r>
              <a:rPr lang="en-US" sz="3000" dirty="0">
                <a:solidFill>
                  <a:schemeClr val="bg1"/>
                </a:solidFill>
              </a:rPr>
              <a:t>]</a:t>
            </a:r>
            <a:endParaRPr lang="bg-BG" sz="3000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1" y="4163940"/>
            <a:ext cx="6486525" cy="2400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502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71EEA8-CF41-47A1-8691-A4813407461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Серии от проверки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5645202-705F-411B-A374-D00271DA2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272" y="1219201"/>
            <a:ext cx="2667457" cy="26674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ubtitle 6">
            <a:extLst>
              <a:ext uri="{FF2B5EF4-FFF2-40B4-BE49-F238E27FC236}">
                <a16:creationId xmlns="" xmlns:a16="http://schemas.microsoft.com/office/drawing/2014/main" id="{2B6F1E4D-5B1D-4261-AD48-4C2B6D73892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По-сложни условни конструкции</a:t>
            </a:r>
          </a:p>
        </p:txBody>
      </p:sp>
    </p:spTree>
    <p:extLst>
      <p:ext uri="{BB962C8B-B14F-4D97-AF65-F5344CB8AC3E}">
        <p14:creationId xmlns:p14="http://schemas.microsoft.com/office/powerpoint/2010/main" val="17273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0ADE8A7-C220-472D-BF70-6F690FF0A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9927138" cy="527604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</a:pPr>
            <a:r>
              <a:rPr lang="bg-BG" sz="3000" dirty="0"/>
              <a:t>Конструкцията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if/else-if/else…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е серия от проверки</a:t>
            </a:r>
            <a:endParaRPr lang="bg-BG" sz="300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 marL="0" indent="0">
              <a:lnSpc>
                <a:spcPct val="100000"/>
              </a:lnSpc>
              <a:buNone/>
            </a:pPr>
            <a:endParaRPr lang="bg-BG" sz="3000" dirty="0"/>
          </a:p>
          <a:p>
            <a:pPr marL="0" indent="0">
              <a:lnSpc>
                <a:spcPct val="100000"/>
              </a:lnSpc>
              <a:buNone/>
            </a:pPr>
            <a:endParaRPr lang="bg-BG" sz="3000" dirty="0"/>
          </a:p>
          <a:p>
            <a:pPr marL="457200" indent="-457200">
              <a:lnSpc>
                <a:spcPct val="100000"/>
              </a:lnSpc>
            </a:pPr>
            <a:r>
              <a:rPr lang="bg-BG" sz="3000" dirty="0"/>
              <a:t>При истинност на едно условие, </a:t>
            </a:r>
            <a:r>
              <a:rPr lang="bg-BG" sz="3000" dirty="0">
                <a:solidFill>
                  <a:schemeClr val="bg1"/>
                </a:solidFill>
              </a:rPr>
              <a:t>не се продължава </a:t>
            </a:r>
            <a:r>
              <a:rPr lang="bg-BG" sz="3000" dirty="0"/>
              <a:t>към 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bg-BG" sz="3000" dirty="0"/>
              <a:t>проверяване на следващите условия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0C413137-A048-4BA1-B23F-600250B4A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4237" y="1905000"/>
            <a:ext cx="3868964" cy="34027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</a:t>
            </a:r>
            <a:r>
              <a:rPr lang="bg-BG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...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2400" b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if (...)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код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за изпъленение</a:t>
            </a:r>
            <a:endParaRPr lang="en-US" sz="2400" b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if (...)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код</a:t>
            </a:r>
            <a:endParaRPr lang="en-US" sz="24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1030" name="Picture 6" descr="Image result for true or false png">
            <a:extLst>
              <a:ext uri="{FF2B5EF4-FFF2-40B4-BE49-F238E27FC236}">
                <a16:creationId xmlns="" xmlns:a16="http://schemas.microsoft.com/office/drawing/2014/main" id="{15520DB1-CF14-4760-B61B-E61C58DC7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7273">
            <a:off x="7569810" y="3267543"/>
            <a:ext cx="3691043" cy="67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243C6FB-437B-4E49-AD70-1F134BE4FFB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30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361FDA-883B-4BC9-A69F-7326397C467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Преговор</a:t>
            </a:r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=""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385092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49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Серия от проверки – пример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362201"/>
            <a:ext cx="6611498" cy="39629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int a = 7;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(a &gt; 4)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Console.WriteLine("Bigger than 4");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if (a &gt; 5)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Console.WriteLine("Bigger than 5");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Console.WriteLine("Equal to 7"); 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="" xmlns:a16="http://schemas.microsoft.com/office/drawing/2014/main" id="{B8828551-2E72-4E18-8EDC-1743E152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3975" y="3886200"/>
            <a:ext cx="3345625" cy="1219200"/>
          </a:xfrm>
          <a:prstGeom prst="wedgeRoundRectCallout">
            <a:avLst>
              <a:gd name="adj1" fmla="val -60402"/>
              <a:gd name="adj2" fmla="val -377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Извежда на конзолата само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"Bigger than 4"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B633335E-CBA7-4C8A-9C1F-785990DA99B5}"/>
              </a:ext>
            </a:extLst>
          </p:cNvPr>
          <p:cNvSpPr/>
          <p:nvPr/>
        </p:nvSpPr>
        <p:spPr>
          <a:xfrm>
            <a:off x="1753152" y="1048155"/>
            <a:ext cx="1000863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200" dirty="0"/>
              <a:t>Програмата проверява първото условие, установява, </a:t>
            </a:r>
          </a:p>
          <a:p>
            <a:pPr>
              <a:lnSpc>
                <a:spcPct val="100000"/>
              </a:lnSpc>
            </a:pPr>
            <a:r>
              <a:rPr lang="bg-BG" sz="3200" dirty="0"/>
              <a:t>че е вярно и приключва</a:t>
            </a:r>
            <a:endParaRPr lang="en-US" sz="3200" dirty="0"/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9848CCA6-AA3A-47B5-9038-02FB7B17D69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87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1EF3B1B-7DB9-4F86-8747-6DAEF886D7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Чете </a:t>
            </a:r>
            <a:r>
              <a:rPr lang="bg-BG" sz="3000" dirty="0">
                <a:solidFill>
                  <a:schemeClr val="bg1"/>
                </a:solidFill>
              </a:rPr>
              <a:t>цяло число</a:t>
            </a:r>
            <a:r>
              <a:rPr lang="bg-BG" sz="3000" dirty="0"/>
              <a:t>, въведено 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Проверява неговата стойност </a:t>
            </a:r>
            <a:r>
              <a:rPr lang="en-US" sz="3000" dirty="0"/>
              <a:t>[</a:t>
            </a:r>
            <a:r>
              <a:rPr lang="bg-BG" sz="3000" dirty="0"/>
              <a:t>1,9</a:t>
            </a:r>
            <a:r>
              <a:rPr lang="en-US" sz="3000" dirty="0"/>
              <a:t>]</a:t>
            </a: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Ако числото 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по-голямо от 9 </a:t>
            </a:r>
            <a:r>
              <a:rPr lang="bg-BG" sz="3000" dirty="0"/>
              <a:t>отпечатва </a:t>
            </a:r>
            <a:r>
              <a:rPr lang="en-US" sz="3000" dirty="0"/>
              <a:t>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number too big</a:t>
            </a:r>
            <a:r>
              <a:rPr lang="en-US" sz="3000" dirty="0"/>
              <a:t>"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O</a:t>
            </a:r>
            <a:r>
              <a:rPr lang="bg-BG" sz="3000" dirty="0"/>
              <a:t>тпечатва стойността </a:t>
            </a:r>
            <a:r>
              <a:rPr lang="bg-BG" sz="3000" dirty="0">
                <a:solidFill>
                  <a:schemeClr val="bg1"/>
                </a:solidFill>
              </a:rPr>
              <a:t>с текст</a:t>
            </a:r>
            <a:endParaRPr lang="en-US" sz="30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200" dirty="0"/>
              <a:t>Пример:</a:t>
            </a:r>
          </a:p>
          <a:p>
            <a:pPr marL="377887" lvl="1" indent="0">
              <a:lnSpc>
                <a:spcPct val="100000"/>
              </a:lnSpc>
              <a:buNone/>
            </a:pPr>
            <a:endParaRPr lang="bg-BG" sz="30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Число от 1 до 9 с текст – условие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249" y="5268679"/>
            <a:ext cx="685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94BF8E0C-6B95-4567-B5C3-237CD1881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776" y="5263680"/>
            <a:ext cx="15167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seven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="" xmlns:a16="http://schemas.microsoft.com/office/drawing/2014/main" id="{A76C13AD-4C64-4614-8B2E-DE0A09A46015}"/>
              </a:ext>
            </a:extLst>
          </p:cNvPr>
          <p:cNvSpPr/>
          <p:nvPr/>
        </p:nvSpPr>
        <p:spPr>
          <a:xfrm>
            <a:off x="2303985" y="5391256"/>
            <a:ext cx="306250" cy="268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D8CA6E1B-A7E8-4303-8FC8-3021F9453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3100" y="5263680"/>
            <a:ext cx="685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455CFD6-BE33-454A-B678-35664097E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8904" y="5290512"/>
            <a:ext cx="31081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number too big</a:t>
            </a:r>
          </a:p>
        </p:txBody>
      </p:sp>
      <p:sp>
        <p:nvSpPr>
          <p:cNvPr id="15" name="Right Arrow 11">
            <a:extLst>
              <a:ext uri="{FF2B5EF4-FFF2-40B4-BE49-F238E27FC236}">
                <a16:creationId xmlns="" xmlns:a16="http://schemas.microsoft.com/office/drawing/2014/main" id="{551FB92F-315E-4BBC-8C4C-3FAA9DB3BA0E}"/>
              </a:ext>
            </a:extLst>
          </p:cNvPr>
          <p:cNvSpPr/>
          <p:nvPr/>
        </p:nvSpPr>
        <p:spPr>
          <a:xfrm>
            <a:off x="6671348" y="5385900"/>
            <a:ext cx="305109" cy="269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E8752B75-9DAF-4567-86FE-FE1C7E1851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85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A25CC99-FB4F-4B8C-BE77-95F6D79D4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44215" y="1828800"/>
            <a:ext cx="9503571" cy="3681365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dirty="0"/>
              <a:t>int num = int.Parse(Console.ReadLine());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dirty="0"/>
              <a:t>if (num == 1) Console.WriteLine("one");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dirty="0"/>
              <a:t>else if (num == 2) Console.WriteLine("two");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dirty="0"/>
              <a:t>else if (num == 3) Console.WriteLine("three"); 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dirty="0">
                <a:solidFill>
                  <a:schemeClr val="accent2"/>
                </a:solidFill>
              </a:rPr>
              <a:t>// TODO: add more conditions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dirty="0"/>
              <a:t>else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/>
              <a:t>Console.WriteLine("number too big");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Число от 1 до 9 с текст – решение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629558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на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решението:</a:t>
            </a:r>
            <a:r>
              <a:rPr lang="bg-BG" sz="2400" dirty="0">
                <a:solidFill>
                  <a:prstClr val="white"/>
                </a:solidFill>
              </a:rPr>
              <a:t>: </a:t>
            </a:r>
            <a:r>
              <a:rPr lang="en-US" sz="2400" dirty="0">
                <a:solidFill>
                  <a:prstClr val="white"/>
                </a:solidFill>
                <a:hlinkClick r:id="rId2"/>
              </a:rPr>
              <a:t>https://judge.softuni.bg/Contests/Compete/Index/1012#3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D09D80B5-F824-441C-BF9E-C283FF036AB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49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4B6AD0-CB6A-4739-A7A2-FB6E12AC7F1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Условни конструкции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23" y="1600201"/>
            <a:ext cx="2974554" cy="1928813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="" xmlns:a16="http://schemas.microsoft.com/office/drawing/2014/main" id="{F2F0E5F0-4B1A-4DAA-B880-97DF26B5ACB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Решаване на задачи в клас (лаб)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286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78F622-26E8-4E1A-82C5-5F615A00EA7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Живот на променлива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="" xmlns:a16="http://schemas.microsoft.com/office/drawing/2014/main" id="{AE170D94-392D-433B-BEF9-406CF390D5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295" y="1400332"/>
            <a:ext cx="2593411" cy="2471845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="" xmlns:a16="http://schemas.microsoft.com/office/drawing/2014/main" id="{A0575CFF-BFEC-4656-8776-ABA0246EBF1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Диапазон на използване</a:t>
            </a:r>
          </a:p>
        </p:txBody>
      </p:sp>
    </p:spTree>
    <p:extLst>
      <p:ext uri="{BB962C8B-B14F-4D97-AF65-F5344CB8AC3E}">
        <p14:creationId xmlns:p14="http://schemas.microsoft.com/office/powerpoint/2010/main" val="137331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A098C6A8-8D2A-4B99-A7CB-655CE4923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/>
              <a:t>Обхват, в който може да бъде използвана</a:t>
            </a:r>
            <a:endParaRPr lang="en-US" dirty="0"/>
          </a:p>
          <a:p>
            <a:pPr marL="1371029" lvl="2" indent="-457200"/>
            <a:r>
              <a:rPr lang="en-US"/>
              <a:t>Пример: Променливата </a:t>
            </a:r>
            <a:r>
              <a:rPr lang="en-US" b="1">
                <a:latin typeface="Consolas" panose="020B0609020204030204" pitchFamily="49" charset="0"/>
              </a:rPr>
              <a:t>salary</a:t>
            </a:r>
            <a:r>
              <a:rPr lang="en-US"/>
              <a:t> съществува </a:t>
            </a:r>
            <a:r>
              <a:rPr lang="en-US">
                <a:solidFill>
                  <a:schemeClr val="bg1"/>
                </a:solidFill>
              </a:rPr>
              <a:t>само</a:t>
            </a:r>
            <a:r>
              <a:rPr lang="en-US"/>
              <a:t> в блока </a:t>
            </a:r>
            <a:br>
              <a:rPr lang="en-US"/>
            </a:br>
            <a:r>
              <a:rPr lang="en-US"/>
              <a:t>от код на </a:t>
            </a:r>
            <a:r>
              <a:rPr lang="en-US" b="1">
                <a:latin typeface="Consolas" panose="020B0609020204030204" pitchFamily="49" charset="0"/>
              </a:rPr>
              <a:t>if</a:t>
            </a:r>
            <a:r>
              <a:rPr lang="en-US"/>
              <a:t>-конструкцията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/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A9881248-902E-4CD3-8362-E0C481902E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04900" y="3105742"/>
            <a:ext cx="9982200" cy="3488941"/>
          </a:xfrm>
          <a:solidFill>
            <a:schemeClr val="accent6">
              <a:lumMod val="75000"/>
              <a:alpha val="15000"/>
            </a:schemeClr>
          </a:solidFill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string currentDay = "Monday"; 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if (currentDay == "Monday") 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bg1"/>
                </a:solidFill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    double </a:t>
            </a:r>
            <a:r>
              <a:rPr lang="en-US" sz="2600" dirty="0">
                <a:solidFill>
                  <a:schemeClr val="bg1"/>
                </a:solidFill>
              </a:rPr>
              <a:t>salary</a:t>
            </a:r>
            <a:r>
              <a:rPr lang="en-US" sz="2600" dirty="0"/>
              <a:t> = double.Parse(Console.ReadLine());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bg1"/>
                </a:solidFill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Console.WriteLine(</a:t>
            </a:r>
            <a:r>
              <a:rPr lang="en-US" sz="2600" dirty="0">
                <a:solidFill>
                  <a:schemeClr val="bg1"/>
                </a:solidFill>
              </a:rPr>
              <a:t>salary</a:t>
            </a:r>
            <a:r>
              <a:rPr lang="en-US" sz="2600" dirty="0"/>
              <a:t>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Живот на променлива</a:t>
            </a:r>
            <a:endParaRPr lang="en-US" dirty="0"/>
          </a:p>
        </p:txBody>
      </p:sp>
      <p:sp>
        <p:nvSpPr>
          <p:cNvPr id="9" name="Текстово поле 8">
            <a:extLst>
              <a:ext uri="{FF2B5EF4-FFF2-40B4-BE49-F238E27FC236}">
                <a16:creationId xmlns="" xmlns:a16="http://schemas.microsoft.com/office/drawing/2014/main" id="{849E6DFA-6E18-4414-9EDD-4C12F42A396D}"/>
              </a:ext>
            </a:extLst>
          </p:cNvPr>
          <p:cNvSpPr txBox="1"/>
          <p:nvPr/>
        </p:nvSpPr>
        <p:spPr>
          <a:xfrm>
            <a:off x="6248401" y="5917018"/>
            <a:ext cx="18293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Error!</a:t>
            </a:r>
            <a:endParaRPr lang="en-US" sz="2600" dirty="0">
              <a:solidFill>
                <a:schemeClr val="accent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9015145E-3075-4835-9150-8D34C6943F6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06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875AD71-F8B3-41C1-B63C-7413A47B62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</a:t>
            </a:r>
            <a:r>
              <a:rPr lang="bg-BG" dirty="0">
                <a:solidFill>
                  <a:schemeClr val="bg1"/>
                </a:solidFill>
              </a:rPr>
              <a:t>вид</a:t>
            </a:r>
            <a:r>
              <a:rPr lang="bg-BG" dirty="0"/>
              <a:t> на </a:t>
            </a:r>
            <a:r>
              <a:rPr lang="bg-BG" dirty="0">
                <a:solidFill>
                  <a:schemeClr val="bg1"/>
                </a:solidFill>
              </a:rPr>
              <a:t>геометрична</a:t>
            </a:r>
            <a:r>
              <a:rPr lang="bg-BG" dirty="0"/>
              <a:t> </a:t>
            </a:r>
            <a:r>
              <a:rPr lang="bg-BG" dirty="0">
                <a:solidFill>
                  <a:schemeClr val="bg1"/>
                </a:solidFill>
              </a:rPr>
              <a:t>фигура</a:t>
            </a: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000" dirty="0"/>
              <a:t>("</a:t>
            </a:r>
            <a:r>
              <a:rPr lang="en-US" sz="3000" b="1" dirty="0">
                <a:latin typeface="Consolas" panose="020B0609020204030204" pitchFamily="49" charset="0"/>
              </a:rPr>
              <a:t>square</a:t>
            </a:r>
            <a:r>
              <a:rPr lang="en-US" sz="3000" b="1" dirty="0"/>
              <a:t>"</a:t>
            </a:r>
            <a:r>
              <a:rPr lang="bg-BG" sz="3000" dirty="0"/>
              <a:t>, </a:t>
            </a:r>
            <a:r>
              <a:rPr lang="en-US" sz="30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rectangle</a:t>
            </a:r>
            <a:r>
              <a:rPr lang="en-US" sz="3000" b="1" dirty="0"/>
              <a:t>"</a:t>
            </a:r>
            <a:r>
              <a:rPr lang="bg-BG" sz="3000" dirty="0"/>
              <a:t>, </a:t>
            </a:r>
            <a:r>
              <a:rPr lang="en-US" sz="30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circle</a:t>
            </a:r>
            <a:r>
              <a:rPr lang="en-US" sz="3000" b="1" dirty="0"/>
              <a:t>"</a:t>
            </a:r>
            <a:r>
              <a:rPr lang="en-US" sz="3000" dirty="0"/>
              <a:t> </a:t>
            </a:r>
            <a:r>
              <a:rPr lang="bg-BG" sz="3000" dirty="0"/>
              <a:t>или </a:t>
            </a:r>
            <a:r>
              <a:rPr lang="en-US" sz="30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triangle</a:t>
            </a:r>
            <a:r>
              <a:rPr lang="en-US" sz="3000" b="1" dirty="0"/>
              <a:t>"</a:t>
            </a:r>
            <a:r>
              <a:rPr lang="en-US" sz="3000" dirty="0"/>
              <a:t>)</a:t>
            </a:r>
            <a:endParaRPr lang="bg-BG" sz="3000" dirty="0"/>
          </a:p>
          <a:p>
            <a:pPr lvl="1"/>
            <a:r>
              <a:rPr lang="bg-BG" dirty="0"/>
              <a:t>Пресмята </a:t>
            </a:r>
            <a:r>
              <a:rPr lang="bg-BG" dirty="0">
                <a:solidFill>
                  <a:schemeClr val="bg1"/>
                </a:solidFill>
              </a:rPr>
              <a:t>лицето</a:t>
            </a:r>
            <a:r>
              <a:rPr lang="bg-BG" dirty="0"/>
              <a:t> спрямо вида на фигурата</a:t>
            </a:r>
          </a:p>
          <a:p>
            <a:r>
              <a:rPr lang="bg-BG" dirty="0"/>
              <a:t>Примерен вход и изход: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DBEA0B10-4A8D-4400-8F1F-A19738CF3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Лица на фигури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ED1E16B-E205-49C4-92AB-2E9E1D874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0922" y="3874025"/>
            <a:ext cx="203534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square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="" xmlns:a16="http://schemas.microsoft.com/office/drawing/2014/main" id="{ED98D4F7-CBBA-4143-A1B3-38D2411D7411}"/>
              </a:ext>
            </a:extLst>
          </p:cNvPr>
          <p:cNvSpPr/>
          <p:nvPr/>
        </p:nvSpPr>
        <p:spPr>
          <a:xfrm>
            <a:off x="8215528" y="4236777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AB984A81-C0C2-44B3-90FF-76CEEC186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8251" y="4089468"/>
            <a:ext cx="10287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5F24A24-C912-47F3-B788-5E29D8F58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0923" y="5034391"/>
            <a:ext cx="203534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rectangle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2.5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="" xmlns:a16="http://schemas.microsoft.com/office/drawing/2014/main" id="{50A3F34F-F326-4D95-8EE0-5BC4B7D5EEC5}"/>
              </a:ext>
            </a:extLst>
          </p:cNvPr>
          <p:cNvSpPr/>
          <p:nvPr/>
        </p:nvSpPr>
        <p:spPr>
          <a:xfrm>
            <a:off x="8206759" y="5547575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F83B9EC-2D98-48C7-A659-C97E7FEFA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8251" y="5400265"/>
            <a:ext cx="10287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17.5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="" xmlns:a16="http://schemas.microsoft.com/office/drawing/2014/main" id="{A1BA3B2B-36F5-45FD-BD3F-6C9724EDFD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55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A25CC99-FB4F-4B8C-BE77-95F6D79D4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97182" y="1371601"/>
            <a:ext cx="8797636" cy="497909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string shape = Console.ReadLine();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double area = 0;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bg1"/>
                </a:solidFill>
              </a:rPr>
              <a:t>if</a:t>
            </a:r>
            <a:r>
              <a:rPr lang="en-US" sz="2400" dirty="0"/>
              <a:t>(shape == "square")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double side = double.Parse(Console.ReadLine());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area = side * side;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bg1"/>
                </a:solidFill>
              </a:rPr>
              <a:t>else if</a:t>
            </a:r>
            <a:r>
              <a:rPr lang="en-US" sz="2400" dirty="0"/>
              <a:t>(shape == "rectangle")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double sideA = double.Parse(Console.ReadLine());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double sideB = double.Parse(Console.ReadLine());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area = sideA * sideB;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accent2"/>
                </a:solidFill>
              </a:rPr>
              <a:t>//TODO: add more conditions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Console.WriteLine(area);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Лица на фигури – решение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632013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на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решението</a:t>
            </a:r>
            <a:r>
              <a:rPr lang="bg-BG" sz="2400" dirty="0">
                <a:solidFill>
                  <a:prstClr val="white"/>
                </a:solidFill>
              </a:rPr>
              <a:t>: </a:t>
            </a:r>
            <a:r>
              <a:rPr lang="en-US" sz="2400" dirty="0">
                <a:solidFill>
                  <a:prstClr val="white"/>
                </a:solidFill>
                <a:hlinkClick r:id="rId2"/>
              </a:rPr>
              <a:t>https://judge.softuni.bg/Contests/Compete/Index/1012#6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F0121B50-A419-4D3B-8542-18EEB5357A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45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9985FE-4ADD-4B79-AAF0-8BF9B71ACE0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Условни конструкции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624BDAC5-EFFD-4C20-A30D-1354B9A707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061" y="1752600"/>
            <a:ext cx="2817878" cy="1827218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="" xmlns:a16="http://schemas.microsoft.com/office/drawing/2014/main" id="{070FE662-A0B5-4D60-AAAA-DE58988A894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Решаване на задачи в клас (лаб)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6433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=""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4" y="1624495"/>
            <a:ext cx="7581212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>
                <a:solidFill>
                  <a:schemeClr val="bg2"/>
                </a:solidFill>
              </a:rPr>
              <a:t>Конструкции за проверка на условие –</a:t>
            </a:r>
            <a:r>
              <a:rPr lang="en-US" sz="3200" dirty="0">
                <a:solidFill>
                  <a:schemeClr val="bg2"/>
                </a:solidFill>
              </a:rPr>
              <a:t>   </a:t>
            </a:r>
            <a:r>
              <a:rPr lang="en-US" sz="3200" b="1" dirty="0">
                <a:solidFill>
                  <a:schemeClr val="bg1"/>
                </a:solidFill>
              </a:rPr>
              <a:t>if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и </a:t>
            </a:r>
            <a:r>
              <a:rPr lang="en-US" sz="3200" b="1" dirty="0">
                <a:solidFill>
                  <a:schemeClr val="bg1"/>
                </a:solidFill>
              </a:rPr>
              <a:t>if-else</a:t>
            </a:r>
          </a:p>
          <a:p>
            <a:r>
              <a:rPr lang="en-US" sz="3200" dirty="0">
                <a:solidFill>
                  <a:schemeClr val="bg2"/>
                </a:solidFill>
              </a:rPr>
              <a:t>If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-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Else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If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-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Else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If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-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Else</a:t>
            </a:r>
          </a:p>
          <a:p>
            <a:r>
              <a:rPr lang="en-US" sz="3200" dirty="0">
                <a:solidFill>
                  <a:schemeClr val="bg2"/>
                </a:solidFill>
              </a:rPr>
              <a:t>Debugger</a:t>
            </a:r>
          </a:p>
          <a:p>
            <a:r>
              <a:rPr lang="bg-BG" sz="3200" dirty="0">
                <a:solidFill>
                  <a:schemeClr val="bg2"/>
                </a:solidFill>
              </a:rPr>
              <a:t>Живот на променливата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="" xmlns:a16="http://schemas.microsoft.com/office/drawing/2014/main" id="{926391E3-9032-4A4B-93E1-CBB723A0CE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149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Какъв е типът на променливата:</a:t>
            </a:r>
          </a:p>
          <a:p>
            <a:pPr marL="514350" indent="-514350">
              <a:buAutoNum type="arabicPeriod"/>
            </a:pPr>
            <a:endParaRPr lang="en-US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58000" y="1294072"/>
            <a:ext cx="3196538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... letter = 'a';</a:t>
            </a:r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066801" y="435627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=""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char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=""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290358" y="2590801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=""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487161" y="5122859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string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940728" y="2670689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=""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4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int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08494" y="4539601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=""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4151" y="4353735"/>
              <a:ext cx="3515717" cy="101523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double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="" xmlns:a16="http://schemas.microsoft.com/office/drawing/2014/main" id="{F26B7054-8924-4678-82A0-9A5F8D4A81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79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=""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69010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=""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2B341396-A601-4C66-AF17-E37DF94A54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041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AFB1BFB2-4644-4572-ABEA-54FA28D24A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882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=""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=""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=""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E40F08F7-D462-4436-A2FF-769EE87283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662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3BB044E-DDC1-48D8-ADE9-AEE758D3698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75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/>
              <a:t>Какъв е типът на променливата:</a:t>
            </a:r>
          </a:p>
          <a:p>
            <a:pPr marL="514350" indent="-514350">
              <a:buAutoNum type="arabicPeriod" startAt="2"/>
            </a:pPr>
            <a:endParaRPr lang="en-US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34200" y="1286526"/>
            <a:ext cx="3670832" cy="58789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... number </a:t>
            </a:r>
            <a:r>
              <a:rPr lang="en-US"/>
              <a:t>= "1000";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066801" y="435627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=""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char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=""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290358" y="2590801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=""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487161" y="5122859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string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940728" y="2670689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=""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4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int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08494" y="4539601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=""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4151" y="4353735"/>
              <a:ext cx="3515717" cy="101523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double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="" xmlns:a16="http://schemas.microsoft.com/office/drawing/2014/main" id="{184D17BE-589C-4BC6-A005-863D9B6812E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07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3371" y="1265983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/>
              <a:t>Как се нарича долепването на два текста (низа)?</a:t>
            </a:r>
          </a:p>
          <a:p>
            <a:pPr marL="514350" indent="-514350">
              <a:buAutoNum type="arabicPeriod" startAt="3"/>
            </a:pPr>
            <a:endParaRPr lang="en-US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859814" y="3034775"/>
            <a:ext cx="3893324" cy="1291944"/>
            <a:chOff x="1013370" y="4147371"/>
            <a:chExt cx="4114800" cy="1493675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=""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13370" y="4147371"/>
              <a:ext cx="4114800" cy="1493675"/>
            </a:xfrm>
            <a:prstGeom prst="wedgeRoundRectCallout">
              <a:avLst>
                <a:gd name="adj1" fmla="val -37238"/>
                <a:gd name="adj2" fmla="val 73402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06727" y="4376682"/>
              <a:ext cx="3752536" cy="995860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Конкатенация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2693051" y="2181601"/>
            <a:ext cx="3115107" cy="2264399"/>
            <a:chOff x="5240326" y="4570824"/>
            <a:chExt cx="3349243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=""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26432"/>
                <a:gd name="adj2" fmla="val 5498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240326" y="5393887"/>
              <a:ext cx="3206214" cy="8978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000" b="1" dirty="0">
                  <a:solidFill>
                    <a:schemeClr val="bg2"/>
                  </a:solidFill>
                </a:rPr>
                <a:t>Събиране</a:t>
              </a:r>
              <a:endParaRPr lang="en-US" sz="40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41886" y="4353154"/>
            <a:ext cx="3530995" cy="1533351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=""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0588"/>
                <a:gd name="adj2" fmla="val 6696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93401" y="3574271"/>
              <a:ext cx="3854257" cy="8390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Стрингосване</a:t>
              </a:r>
              <a:endParaRPr lang="en-US" sz="40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4EC2E06A-6FA6-427F-AC46-7BEEE60401AD}"/>
              </a:ext>
            </a:extLst>
          </p:cNvPr>
          <p:cNvGrpSpPr/>
          <p:nvPr/>
        </p:nvGrpSpPr>
        <p:grpSpPr>
          <a:xfrm>
            <a:off x="6324600" y="4587852"/>
            <a:ext cx="4495800" cy="1533351"/>
            <a:chOff x="10769418" y="4329152"/>
            <a:chExt cx="2951875" cy="1291944"/>
          </a:xfrm>
        </p:grpSpPr>
        <p:sp>
          <p:nvSpPr>
            <p:cNvPr id="4" name="Speech Bubble: Rectangle with Corners Rounded 3">
              <a:extLst>
                <a:ext uri="{FF2B5EF4-FFF2-40B4-BE49-F238E27FC236}">
                  <a16:creationId xmlns="" xmlns:a16="http://schemas.microsoft.com/office/drawing/2014/main" id="{6DA25475-41F6-4795-854D-7A0BAA0704D4}"/>
                </a:ext>
              </a:extLst>
            </p:cNvPr>
            <p:cNvSpPr/>
            <p:nvPr/>
          </p:nvSpPr>
          <p:spPr bwMode="auto">
            <a:xfrm>
              <a:off x="11159555" y="4329152"/>
              <a:ext cx="2171601" cy="1291944"/>
            </a:xfrm>
            <a:prstGeom prst="wedgeRoundRectCallout">
              <a:avLst>
                <a:gd name="adj1" fmla="val -34987"/>
                <a:gd name="adj2" fmla="val 65251"/>
                <a:gd name="adj3" fmla="val 16667"/>
              </a:avLst>
            </a:prstGeom>
            <a:solidFill>
              <a:srgbClr val="F4794D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10769418" y="4573702"/>
              <a:ext cx="2951875" cy="721042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bg-BG" sz="3800" dirty="0">
                  <a:solidFill>
                    <a:schemeClr val="bg2"/>
                  </a:solidFill>
                  <a:effectLst/>
                </a:rPr>
                <a:t>Съединяване</a:t>
              </a:r>
              <a:endParaRPr lang="en-US" sz="3800" dirty="0">
                <a:solidFill>
                  <a:schemeClr val="bg2"/>
                </a:solidFill>
                <a:effectLst/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="" xmlns:a16="http://schemas.microsoft.com/office/drawing/2014/main" id="{9ACD48D4-A528-4130-8E13-906E3D957A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46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/>
              <a:t>Какво ще се отпечата на конзолата, ако изпълним следната    команда:</a:t>
            </a:r>
            <a:endParaRPr lang="en-US" dirty="0"/>
          </a:p>
          <a:p>
            <a:pPr marL="514350" indent="-514350">
              <a:buAutoNum type="arabicPeriod" startAt="4"/>
            </a:pPr>
            <a:endParaRPr lang="en-US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3200" y="1828801"/>
            <a:ext cx="4724400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Console.WriteLine(10 % 3);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1806005" y="3348125"/>
            <a:ext cx="2619289" cy="1476242"/>
            <a:chOff x="1065712" y="4121282"/>
            <a:chExt cx="4114800" cy="1493675"/>
          </a:xfrm>
          <a:solidFill>
            <a:srgbClr val="60BFB7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=""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33585"/>
                <a:gd name="adj2" fmla="val 653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2" y="4428777"/>
              <a:ext cx="3515717" cy="871534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10</a:t>
              </a:r>
              <a:endParaRPr lang="en-US" sz="40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5908811" y="2744622"/>
            <a:ext cx="2386655" cy="1971803"/>
            <a:chOff x="5686304" y="4621864"/>
            <a:chExt cx="3048000" cy="2438818"/>
          </a:xfrm>
        </p:grpSpPr>
        <p:sp>
          <p:nvSpPr>
            <p:cNvPr id="12" name="Speech Bubble: Oval 11">
              <a:extLst>
                <a:ext uri="{FF2B5EF4-FFF2-40B4-BE49-F238E27FC236}">
                  <a16:creationId xmlns=""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621864"/>
              <a:ext cx="3048000" cy="2438818"/>
            </a:xfrm>
            <a:prstGeom prst="wedgeEllipseCallout">
              <a:avLst>
                <a:gd name="adj1" fmla="val -24856"/>
                <a:gd name="adj2" fmla="val 5724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6283860" y="5304664"/>
              <a:ext cx="2337722" cy="11072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400" b="1" dirty="0">
                  <a:solidFill>
                    <a:schemeClr val="bg2"/>
                  </a:solidFill>
                </a:rPr>
                <a:t>1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6897556" y="4858790"/>
            <a:ext cx="2619290" cy="1380594"/>
            <a:chOff x="1063130" y="3246971"/>
            <a:chExt cx="4114800" cy="1493675"/>
          </a:xfrm>
        </p:grpSpPr>
        <p:sp>
          <p:nvSpPr>
            <p:cNvPr id="15" name="Speech Bubble: Rectangle with Corners Rounded 14">
              <a:extLst>
                <a:ext uri="{FF2B5EF4-FFF2-40B4-BE49-F238E27FC236}">
                  <a16:creationId xmlns=""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-35466"/>
                <a:gd name="adj2" fmla="val 68120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43622" y="3545336"/>
              <a:ext cx="3153815" cy="9319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3</a:t>
              </a:r>
              <a:endParaRPr lang="en-US" sz="40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4032728" y="4680047"/>
            <a:ext cx="2311321" cy="1822572"/>
            <a:chOff x="8273212" y="2372594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=""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8736"/>
                <a:gd name="adj2" fmla="val 53171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386313" y="2904679"/>
              <a:ext cx="1777667" cy="108364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400" b="1" dirty="0">
                  <a:solidFill>
                    <a:schemeClr val="bg2"/>
                  </a:solidFill>
                </a:rPr>
                <a:t>0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0" name="Slide Number">
            <a:extLst>
              <a:ext uri="{FF2B5EF4-FFF2-40B4-BE49-F238E27FC236}">
                <a16:creationId xmlns="" xmlns:a16="http://schemas.microsoft.com/office/drawing/2014/main" id="{6A1DBB47-AFA7-4778-8B2D-E053D4CE6BE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41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/>
              <a:t>Каква стойност държи променливата </a:t>
            </a:r>
            <a:r>
              <a:rPr lang="en-US" sz="3200" b="1">
                <a:latin typeface="Consolas" panose="020B0609020204030204" pitchFamily="49" charset="0"/>
              </a:rPr>
              <a:t>result</a:t>
            </a:r>
            <a:r>
              <a:rPr lang="en-US" dirty="0"/>
              <a:t>:</a:t>
            </a:r>
          </a:p>
          <a:p>
            <a:pPr marL="514350" indent="-514350">
              <a:buAutoNum type="arabicPeriod" startAt="5"/>
            </a:pPr>
            <a:endParaRPr lang="en-US"/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4284" y="2440240"/>
            <a:ext cx="4085566" cy="1670623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lv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int a = 5;</a:t>
            </a: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int b = 2;</a:t>
            </a: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double result = a / b;</a:t>
            </a:r>
            <a:endParaRPr lang="en-US" sz="1800" dirty="0"/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133099" y="3800244"/>
            <a:ext cx="2460493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=""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8" y="4607138"/>
              <a:ext cx="5204849" cy="1168969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1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858000" y="4190858"/>
            <a:ext cx="2259994" cy="1752743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=""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6080446" y="5295184"/>
              <a:ext cx="1597310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67446" y="2735581"/>
            <a:ext cx="2542136" cy="1216634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=""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78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2.5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674957" y="2070699"/>
            <a:ext cx="2620229" cy="1266985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=""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535348" y="2632022"/>
              <a:ext cx="1228991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7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="" xmlns:a16="http://schemas.microsoft.com/office/drawing/2014/main" id="{A08EE566-0775-471C-A6BD-BCC4A696256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93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90" y="124706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en-US"/>
              <a:t>Какъв би бил резултатът, ако се опитамe да изпълним </a:t>
            </a:r>
            <a:br>
              <a:rPr lang="en-US"/>
            </a:br>
            <a:r>
              <a:rPr lang="en-US"/>
              <a:t>следната команда:</a:t>
            </a:r>
            <a:endParaRPr lang="en-US" dirty="0"/>
          </a:p>
          <a:p>
            <a:pPr marL="514350" indent="-514350">
              <a:buAutoNum type="arabicPeriod" startAt="6"/>
            </a:pPr>
            <a:endParaRPr lang="en-US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19600" y="1929850"/>
            <a:ext cx="6858000" cy="58475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Console.WriteLine(1 + 1 + "4" + 2 + 1);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920547" y="2876339"/>
            <a:ext cx="2636906" cy="1927074"/>
            <a:chOff x="5441159" y="4653849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=""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441159" y="4653849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635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243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1219200" y="4831796"/>
            <a:ext cx="2752636" cy="1139906"/>
            <a:chOff x="828202" y="1992406"/>
            <a:chExt cx="4160936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=""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1286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9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7391401" y="4873096"/>
            <a:ext cx="2973897" cy="1295400"/>
            <a:chOff x="8138855" y="2320388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=""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00290" y="2591684"/>
              <a:ext cx="1996357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2421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2857669" y="3228880"/>
            <a:ext cx="2722115" cy="1321907"/>
            <a:chOff x="1039935" y="4225124"/>
            <a:chExt cx="5767434" cy="2026248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=""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9" cy="195346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="" xmlns:a16="http://schemas.microsoft.com/office/drawing/2014/main" id="{4A8800EF-6B61-43C0-A7E5-8B18FD16CF0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20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78547a60-fe77-40a2-a8c9-bde463256757" Revision="1" Stencil="System.MyShapes" StencilVersion="1.0"/>
</Control>
</file>

<file path=customXml/itemProps1.xml><?xml version="1.0" encoding="utf-8"?>
<ds:datastoreItem xmlns:ds="http://schemas.openxmlformats.org/officeDocument/2006/customXml" ds:itemID="{D80FCFDE-7E2E-475C-96CE-B6AD00B8365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3704</TotalTime>
  <Words>1476</Words>
  <Application>Microsoft Office PowerPoint</Application>
  <PresentationFormat>Custom</PresentationFormat>
  <Paragraphs>403</Paragraphs>
  <Slides>44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SoftUni</vt:lpstr>
      <vt:lpstr>Проверки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Логически изрази и проверки</vt:lpstr>
      <vt:lpstr>Оператори за сравнение</vt:lpstr>
      <vt:lpstr>Сравняване на стойности (1)</vt:lpstr>
      <vt:lpstr>Сравняване на стойности (2) </vt:lpstr>
      <vt:lpstr>Условни конструкции</vt:lpstr>
      <vt:lpstr>Прости проверки</vt:lpstr>
      <vt:lpstr>Отлична оценка – условие</vt:lpstr>
      <vt:lpstr>PowerPoint Presentation</vt:lpstr>
      <vt:lpstr>Прости проверки – If-else</vt:lpstr>
      <vt:lpstr>Блок от код (1)</vt:lpstr>
      <vt:lpstr>Блок от код (2)</vt:lpstr>
      <vt:lpstr>По-голямото число – условие</vt:lpstr>
      <vt:lpstr>PowerPoint Presentation</vt:lpstr>
      <vt:lpstr>Четно или нечетно число – условие</vt:lpstr>
      <vt:lpstr>Четно или нечетно – решение</vt:lpstr>
      <vt:lpstr>PowerPoint Presentation</vt:lpstr>
      <vt:lpstr>Дебъгване</vt:lpstr>
      <vt:lpstr>Дебъгване във Visual Studio</vt:lpstr>
      <vt:lpstr>Серии от проверки</vt:lpstr>
      <vt:lpstr>Серии от проверки</vt:lpstr>
      <vt:lpstr>Серия от проверки – пример</vt:lpstr>
      <vt:lpstr>Число от 1 до 9 с текст – условие</vt:lpstr>
      <vt:lpstr>Число от 1 до 9 с текст – решение</vt:lpstr>
      <vt:lpstr>Условни конструкции</vt:lpstr>
      <vt:lpstr>Живот на променлива</vt:lpstr>
      <vt:lpstr>Живот на променлива</vt:lpstr>
      <vt:lpstr>Лица на фигури</vt:lpstr>
      <vt:lpstr>Лица на фигури – решение</vt:lpstr>
      <vt:lpstr>Условни конструкции</vt:lpstr>
      <vt:lpstr>Какво научихме днес?</vt:lpstr>
      <vt:lpstr>Въпроси?</vt:lpstr>
      <vt:lpstr>SoftUni Diamond Partners</vt:lpstr>
      <vt:lpstr>SoftUni Organizational Partners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Лази</cp:lastModifiedBy>
  <cp:revision>11</cp:revision>
  <dcterms:created xsi:type="dcterms:W3CDTF">2018-05-23T13:08:44Z</dcterms:created>
  <dcterms:modified xsi:type="dcterms:W3CDTF">2020-04-16T08:27:48Z</dcterms:modified>
  <cp:category>computer programming;programming;C#;програмиране;кодиране</cp:category>
</cp:coreProperties>
</file>