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353" r:id="rId4"/>
    <p:sldId id="389" r:id="rId5"/>
    <p:sldId id="453" r:id="rId6"/>
    <p:sldId id="447" r:id="rId7"/>
    <p:sldId id="449" r:id="rId8"/>
    <p:sldId id="450" r:id="rId9"/>
    <p:sldId id="439" r:id="rId10"/>
    <p:sldId id="455" r:id="rId11"/>
    <p:sldId id="579" r:id="rId12"/>
    <p:sldId id="454" r:id="rId13"/>
    <p:sldId id="396" r:id="rId14"/>
    <p:sldId id="432" r:id="rId15"/>
    <p:sldId id="399" r:id="rId16"/>
    <p:sldId id="403" r:id="rId17"/>
    <p:sldId id="400" r:id="rId18"/>
    <p:sldId id="411" r:id="rId19"/>
    <p:sldId id="401" r:id="rId20"/>
    <p:sldId id="459" r:id="rId21"/>
    <p:sldId id="426" r:id="rId22"/>
    <p:sldId id="493" r:id="rId23"/>
    <p:sldId id="496" r:id="rId24"/>
    <p:sldId id="282" r:id="rId25"/>
    <p:sldId id="504" r:id="rId26"/>
    <p:sldId id="562" r:id="rId27"/>
    <p:sldId id="575" r:id="rId28"/>
    <p:sldId id="505" r:id="rId29"/>
    <p:sldId id="5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399" y="4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E72EC7-FAE4-492F-A938-F089128D6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677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B69BD7-948D-4F5C-8F68-94172D3E8D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597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8CAB4-98FF-4BFD-AE50-867EC9B7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14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274504-569E-4F46-88E1-34A07C053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815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11F7C-D23B-4537-84B1-8EC5E950A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257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5B45EC-A32F-4FDC-8109-187DD20D52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299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8D6E6E-619E-4676-A307-117D59D68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9391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825FDC-E529-4621-9CD8-460C96BAA4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54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D99E03-F96E-43A3-9B46-09CED29698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82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C483AF-B2EB-46AC-850B-13F548B45F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81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068F491-36DE-4987-8C4E-BA8274B881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72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798F1-56EF-4976-9020-9F7D5B9DF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52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FB4B17-4E8B-49B3-B837-421602AC8B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6092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94EF87C-1804-4088-B66A-32657979BE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754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DCA0C0-F2B7-45E5-8CDF-414709449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1679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219C6-F597-42C6-8176-E17FF6042C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541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55A0DA-F9C3-486D-8632-1D30B96CCC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487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8CB46C-3BB1-4EB1-A60C-5EA4A4C97A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1AF20E-8BB7-4B22-94FC-50A9446B3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84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45D64E-91E4-4AAC-9CAA-C078400EF7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111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D6140E-24B0-48C9-9D15-1F87B951D1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61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2C196-86F2-4DAF-92ED-21D61ACA53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7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0A012-EE42-484B-A04C-D9FBF5F314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7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Compete/Index/1010#2" TargetMode="Externa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0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</a:t>
            </a:r>
            <a:r>
              <a:rPr lang="en-US" dirty="0"/>
              <a:t> Visual Studio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6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04AED2-5983-446C-B578-19A0C99C0D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1012385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В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на най-популярните езици за програмиране.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Около 31% от всички програмисти го използват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редовно.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със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теми.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се предлагат повече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/>
            </a:r>
            <a:b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позиции.</a:t>
            </a:r>
            <a:endParaRPr lang="bg-BG" sz="33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AB0279-863C-418C-ABA8-73449407A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65F-246C-4FEF-9B35-9033C90525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499AC92-799D-40CF-BFAB-8AE003324C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13299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/>
                </a:solidFill>
              </a:rPr>
              <a:t>За да програмирате, ви трябва среда за разработка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Integrated Development Environment (</a:t>
            </a:r>
            <a:r>
              <a:rPr lang="en-US" b="1" dirty="0">
                <a:solidFill>
                  <a:schemeClr val="tx2"/>
                </a:solidFill>
              </a:rPr>
              <a:t>IDE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bg-BG" dirty="0">
                <a:solidFill>
                  <a:schemeClr val="tx2"/>
                </a:solidFill>
              </a:rPr>
              <a:t>За</a:t>
            </a:r>
            <a:r>
              <a:rPr lang="en-US" dirty="0">
                <a:solidFill>
                  <a:schemeClr val="tx2"/>
                </a:solidFill>
              </a:rPr>
              <a:t> C#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Visual Studio; </a:t>
            </a:r>
            <a:r>
              <a:rPr lang="bg-BG" dirty="0">
                <a:solidFill>
                  <a:schemeClr val="tx2"/>
                </a:solidFill>
                <a:sym typeface="Wingdings" panose="05000000000000000000" pitchFamily="2" charset="2"/>
              </a:rPr>
              <a:t>за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 Java  IntelliJ; </a:t>
            </a:r>
            <a:r>
              <a:rPr lang="bg-BG" dirty="0">
                <a:solidFill>
                  <a:schemeClr val="tx2"/>
                </a:solidFill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Python  PyCharm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Инсталирайте си </a:t>
            </a:r>
            <a:r>
              <a:rPr lang="en-US" dirty="0">
                <a:solidFill>
                  <a:schemeClr val="tx2"/>
                </a:solidFill>
              </a:rPr>
              <a:t>Microsoft </a:t>
            </a:r>
            <a:r>
              <a:rPr lang="en-US" b="1" dirty="0">
                <a:solidFill>
                  <a:schemeClr val="tx2"/>
                </a:solidFill>
              </a:rPr>
              <a:t>Visual Studio Community 2019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Приложението е мултиплатформено 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(Linux, Mac OS, Windows)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9C27B3-39A3-4A53-BBC7-6D6BA6FFF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2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[Create a new project]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[Console App (.NET Core)]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61DB2-1A2F-468B-B831-73D72A845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71" t="4494" r="5879" b="61577"/>
          <a:stretch/>
        </p:blipFill>
        <p:spPr>
          <a:xfrm>
            <a:off x="388137" y="3380740"/>
            <a:ext cx="6484364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973BE-DE02-4A07-B7CD-ABE4DBC5EE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70" b="39483"/>
          <a:stretch/>
        </p:blipFill>
        <p:spPr>
          <a:xfrm>
            <a:off x="6916197" y="3094927"/>
            <a:ext cx="5003916" cy="3165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DD92B5-17DD-4507-8E30-69F5582A5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2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18528" cy="5528766"/>
          </a:xfrm>
        </p:spPr>
        <p:txBody>
          <a:bodyPr/>
          <a:lstStyle/>
          <a:p>
            <a:r>
              <a:rPr lang="bg-BG" sz="3200" dirty="0">
                <a:solidFill>
                  <a:schemeClr val="tx2"/>
                </a:solidFill>
              </a:rPr>
              <a:t>Сорс кодът на програма се пише в секцията 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Main(string[]</a:t>
            </a:r>
            <a:r>
              <a:rPr lang="en-US" sz="3000" b="1" noProof="1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>
                <a:solidFill>
                  <a:schemeClr val="tx2"/>
                </a:solidFill>
              </a:rPr>
              <a:t>Между отварящата и затварящата скоба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Натиснете </a:t>
            </a:r>
            <a:r>
              <a:rPr lang="en-US" sz="3000" dirty="0">
                <a:solidFill>
                  <a:schemeClr val="tx2"/>
                </a:solidFill>
              </a:rPr>
              <a:t>[Enter] </a:t>
            </a:r>
            <a:r>
              <a:rPr lang="bg-BG" sz="3000" dirty="0">
                <a:solidFill>
                  <a:schemeClr val="tx2"/>
                </a:solidFill>
              </a:rPr>
              <a:t>след отварящата скоба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7D498-FC4D-47D2-BB95-28DD2020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050" y="1899000"/>
            <a:ext cx="4874683" cy="3327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E04E33-8937-4A02-82BD-72B1694F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9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2606" y="1954078"/>
            <a:ext cx="6469889" cy="58744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Console.WriteLine("Hello SoftUni");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79" y="2842473"/>
            <a:ext cx="6580741" cy="3709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1A9F9A5-7382-45AD-9431-CF5AB25CD1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bg-BG" sz="3600" dirty="0"/>
              <a:t>(в белия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5A5A1-63AB-44A3-AC94-1EE34054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57648"/>
            <a:ext cx="6456480" cy="2206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35A6347-B803-47A9-BA15-F1C4F5F6D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https://judge.softuni.bg/Contests/Compete/Index/1010#0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E9B68-2783-4170-87A9-C30B59E6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2509286"/>
            <a:ext cx="4762500" cy="4100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D14AA61-312D-4503-B56F-FD91B75A2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7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43000"/>
            <a:ext cx="10033549" cy="5276048"/>
          </a:xfrm>
        </p:spPr>
        <p:txBody>
          <a:bodyPr/>
          <a:lstStyle/>
          <a:p>
            <a:r>
              <a:rPr lang="bg-BG" dirty="0">
                <a:solidFill>
                  <a:schemeClr val="tx2"/>
                </a:solidFill>
              </a:rPr>
              <a:t>Писане извън тялото на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>
                <a:solidFill>
                  <a:schemeClr val="tx2"/>
                </a:solidFill>
              </a:rPr>
              <a:t> метода: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Бъркане на малки и главни букви: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83" y="1905001"/>
            <a:ext cx="6924113" cy="60959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83" y="3429000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83" y="43434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3901198-088B-4140-AFC5-80FA6AD85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indent="-514350"/>
            <a:r>
              <a:rPr lang="bg-BG" dirty="0"/>
              <a:t>Първа програма със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br>
              <a:rPr lang="bg-BG" dirty="0"/>
            </a:b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AA82C8-CA93-417D-86AD-C3F8194660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8240" y="1248577"/>
            <a:ext cx="10033549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457977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400121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2033783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8D656D8-3652-46BA-9074-97F2A18225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C31E-314A-43F8-BB55-711DEB3378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със </a:t>
            </a:r>
            <a:r>
              <a:rPr lang="en-US"/>
              <a:t>C#</a:t>
            </a:r>
            <a:endParaRPr lang="bg-BG"/>
          </a:p>
        </p:txBody>
      </p:sp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53" y="1524001"/>
            <a:ext cx="2058694" cy="22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B17DED8-03A8-4EA5-ACFF-3E0170551D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91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577" y="3185529"/>
            <a:ext cx="3505200" cy="237254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5715000" y="4478073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9523" y="629758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5"/>
              </a:rPr>
              <a:t>https://judge.softuni.bg/Contests/Compete/Index/1010#2</a:t>
            </a:r>
            <a:endParaRPr lang="bg-BG" sz="2400" dirty="0"/>
          </a:p>
        </p:txBody>
      </p:sp>
      <p:pic>
        <p:nvPicPr>
          <p:cNvPr id="14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48A99AC6-D66D-4E4B-B31D-DE769768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543" y="4478073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33C0D1D-BF14-42F1-BC09-A8FC87743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371" y="1260823"/>
            <a:ext cx="11815018" cy="4455648"/>
          </a:xfrm>
        </p:spPr>
        <p:txBody>
          <a:bodyPr/>
          <a:lstStyle/>
          <a:p>
            <a:r>
              <a:rPr lang="bg-BG" dirty="0"/>
              <a:t>Напишете програма, която изчислява лицето на</a:t>
            </a:r>
            <a:br>
              <a:rPr lang="bg-BG" dirty="0"/>
            </a:br>
            <a:r>
              <a:rPr lang="bg-BG" dirty="0"/>
              <a:t>правоъгълник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314" y="3456338"/>
            <a:ext cx="670087" cy="58744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96" y="3267726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702405" y="6333473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https://judge.softuni.bg/Contests/Compete/Index/1010#3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48304" y="3644738"/>
            <a:ext cx="332896" cy="241463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57" y="4415110"/>
            <a:ext cx="4270691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bg-BG" sz="2200" b="1" noProof="1">
                <a:latin typeface="Consolas" panose="020B0609020204030204" pitchFamily="49" charset="0"/>
              </a:rPr>
              <a:t>2;</a:t>
            </a:r>
            <a:endParaRPr lang="en-US" sz="2200" b="1" noProof="1">
              <a:latin typeface="Consolas" panose="020B0609020204030204" pitchFamily="49" charset="0"/>
            </a:endParaRPr>
          </a:p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bg-BG" sz="2200" b="1" noProof="1">
                <a:latin typeface="Consolas" panose="020B0609020204030204" pitchFamily="49" charset="0"/>
              </a:rPr>
              <a:t>7;</a:t>
            </a:r>
            <a:endParaRPr lang="en-US" sz="2200" b="1" noProof="1">
              <a:latin typeface="Consolas" panose="020B0609020204030204" pitchFamily="49" charset="0"/>
            </a:endParaRPr>
          </a:p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200" b="1" noProof="1">
                <a:latin typeface="Consolas" panose="020B0609020204030204" pitchFamily="49" charset="0"/>
              </a:rPr>
              <a:t>*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200" b="1" noProof="1">
                <a:latin typeface="Consolas" panose="020B0609020204030204" pitchFamily="49" charset="0"/>
              </a:rPr>
              <a:t>Console.WriteLine(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200" b="1" noProof="1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315201" y="2094014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4DBB5F8D-48F5-4F02-94A0-4A8DD2B92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697999"/>
            <a:ext cx="8003238" cy="4697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solidFill>
                  <a:schemeClr val="bg2"/>
                </a:solidFill>
              </a:rPr>
              <a:t>Програмиране означава да пишем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команди за </a:t>
            </a:r>
            <a:br>
              <a:rPr lang="bg-BG" sz="2800" dirty="0">
                <a:solidFill>
                  <a:schemeClr val="bg2"/>
                </a:solidFill>
              </a:rPr>
            </a:br>
            <a:r>
              <a:rPr lang="bg-BG" sz="2800" dirty="0">
                <a:solidFill>
                  <a:schemeClr val="bg2"/>
                </a:solidFill>
              </a:rPr>
              <a:t>компютъра</a:t>
            </a: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Използва се език за програмиране </a:t>
            </a:r>
            <a:r>
              <a:rPr lang="en-US" sz="2800" dirty="0">
                <a:solidFill>
                  <a:schemeClr val="bg2"/>
                </a:solidFill>
              </a:rPr>
              <a:t/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bg-BG" sz="2800" dirty="0">
                <a:solidFill>
                  <a:schemeClr val="bg2"/>
                </a:solidFill>
              </a:rPr>
              <a:t>(например </a:t>
            </a:r>
            <a:r>
              <a:rPr lang="en-US" sz="2800" dirty="0">
                <a:solidFill>
                  <a:schemeClr val="bg2"/>
                </a:solidFill>
              </a:rPr>
              <a:t>C#</a:t>
            </a:r>
            <a:r>
              <a:rPr lang="bg-BG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2"/>
                </a:solidFill>
              </a:rPr>
              <a:t> +</a:t>
            </a:r>
            <a:r>
              <a:rPr lang="bg-BG" sz="2800" dirty="0">
                <a:solidFill>
                  <a:schemeClr val="bg2"/>
                </a:solidFill>
              </a:rPr>
              <a:t> среда за разработка </a:t>
            </a:r>
            <a:br>
              <a:rPr lang="bg-BG" sz="2800" dirty="0">
                <a:solidFill>
                  <a:schemeClr val="bg2"/>
                </a:solidFill>
              </a:rPr>
            </a:br>
            <a:r>
              <a:rPr lang="bg-BG" sz="2800" dirty="0">
                <a:solidFill>
                  <a:schemeClr val="bg2"/>
                </a:solidFill>
              </a:rPr>
              <a:t>(например </a:t>
            </a:r>
            <a:r>
              <a:rPr lang="en-US" sz="2800" dirty="0">
                <a:solidFill>
                  <a:schemeClr val="bg2"/>
                </a:solidFill>
              </a:rPr>
              <a:t>Visual Studio)</a:t>
            </a:r>
            <a:endParaRPr lang="bg-BG" sz="2800" dirty="0">
              <a:solidFill>
                <a:schemeClr val="bg2"/>
              </a:solidFill>
            </a:endParaRP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В </a:t>
            </a:r>
            <a:r>
              <a:rPr lang="en-US" sz="2800" dirty="0">
                <a:solidFill>
                  <a:schemeClr val="bg2"/>
                </a:solidFill>
              </a:rPr>
              <a:t>C#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частта </a:t>
            </a:r>
            <a:r>
              <a:rPr lang="en-US" sz="2800" dirty="0">
                <a:solidFill>
                  <a:schemeClr val="bg1"/>
                </a:solidFill>
              </a:rPr>
              <a:t>Main(…)</a:t>
            </a:r>
            <a:endParaRPr lang="bg-BG" sz="2800" dirty="0">
              <a:solidFill>
                <a:schemeClr val="bg1"/>
              </a:solidFill>
            </a:endParaRP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Печатаме с </a:t>
            </a:r>
            <a:r>
              <a:rPr lang="en-US" sz="2800" noProof="1">
                <a:solidFill>
                  <a:schemeClr val="bg1"/>
                </a:solidFill>
              </a:rPr>
              <a:t>Console.WriteLine(…)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bg-BG" sz="2800" dirty="0">
                <a:solidFill>
                  <a:schemeClr val="bg2"/>
                </a:solidFill>
              </a:rPr>
              <a:t>стартираме с </a:t>
            </a:r>
            <a:br>
              <a:rPr lang="bg-BG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[Ctrl+F5]</a:t>
            </a:r>
          </a:p>
          <a:p>
            <a:pPr marL="0" lvl="1" indent="0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0A1FEA1-20F5-4DF4-8F18-A6A896A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46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B888426-96B6-4151-A429-ACD0C3637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D3006A8-9F06-4724-B1DA-E05233EFF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6CC0A5-8F01-4052-8EB8-079D3C488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7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55EEE-6F4B-4DE5-B3C9-54BFB4ADC0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1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6C8-4A3D-40F9-A924-8B406AC34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99" y="3892960"/>
            <a:ext cx="2504233" cy="25042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7B4D685-0D37-4897-A386-25F6BD7A2B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0BE3C1-0064-4D52-948F-C94A28A168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7" y="1941958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09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403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7584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35482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653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15E7837-E14F-492C-8D8B-C05E8C291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4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1142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211420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617A305A-309C-401F-8D48-5BF1AE548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1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2ADA4CA-31C1-4F9A-8BF9-CED1D344C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51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Visual Studio)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A82D806-07F2-4956-BDAB-4A73BA5F9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1064</Words>
  <Application>Microsoft Office PowerPoint</Application>
  <PresentationFormat>Widescreen</PresentationFormat>
  <Paragraphs>209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C#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Конзолни програми със C#</vt:lpstr>
      <vt:lpstr>Числата от 1 до 10</vt:lpstr>
      <vt:lpstr>Лице на правоъгълник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12</cp:revision>
  <dcterms:created xsi:type="dcterms:W3CDTF">2018-05-23T13:08:44Z</dcterms:created>
  <dcterms:modified xsi:type="dcterms:W3CDTF">2020-04-23T10:15:09Z</dcterms:modified>
  <cp:category>computer programming;programming;C#;програмиране;кодиране</cp:category>
</cp:coreProperties>
</file>