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9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0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274" r:id="rId2"/>
    <p:sldId id="619" r:id="rId3"/>
    <p:sldId id="595" r:id="rId4"/>
    <p:sldId id="596" r:id="rId5"/>
    <p:sldId id="597" r:id="rId6"/>
    <p:sldId id="525" r:id="rId7"/>
    <p:sldId id="526" r:id="rId8"/>
    <p:sldId id="533" r:id="rId9"/>
    <p:sldId id="550" r:id="rId10"/>
    <p:sldId id="611" r:id="rId11"/>
    <p:sldId id="612" r:id="rId12"/>
    <p:sldId id="613" r:id="rId13"/>
    <p:sldId id="415" r:id="rId14"/>
    <p:sldId id="606" r:id="rId15"/>
    <p:sldId id="607" r:id="rId16"/>
    <p:sldId id="608" r:id="rId17"/>
    <p:sldId id="609" r:id="rId18"/>
    <p:sldId id="610" r:id="rId19"/>
    <p:sldId id="592" r:id="rId20"/>
    <p:sldId id="429" r:id="rId21"/>
    <p:sldId id="623" r:id="rId22"/>
    <p:sldId id="481" r:id="rId23"/>
    <p:sldId id="593" r:id="rId24"/>
    <p:sldId id="624" r:id="rId25"/>
    <p:sldId id="594" r:id="rId26"/>
    <p:sldId id="433" r:id="rId27"/>
    <p:sldId id="483" r:id="rId28"/>
    <p:sldId id="602" r:id="rId29"/>
    <p:sldId id="584" r:id="rId30"/>
    <p:sldId id="604" r:id="rId31"/>
    <p:sldId id="605" r:id="rId32"/>
    <p:sldId id="445" r:id="rId33"/>
    <p:sldId id="450" r:id="rId34"/>
    <p:sldId id="614" r:id="rId35"/>
    <p:sldId id="434" r:id="rId36"/>
    <p:sldId id="625" r:id="rId37"/>
    <p:sldId id="578" r:id="rId38"/>
    <p:sldId id="591" r:id="rId39"/>
    <p:sldId id="579" r:id="rId40"/>
    <p:sldId id="523" r:id="rId41"/>
    <p:sldId id="615" r:id="rId42"/>
    <p:sldId id="442" r:id="rId43"/>
    <p:sldId id="443" r:id="rId44"/>
    <p:sldId id="617" r:id="rId45"/>
    <p:sldId id="616" r:id="rId46"/>
    <p:sldId id="618" r:id="rId47"/>
    <p:sldId id="580" r:id="rId48"/>
    <p:sldId id="504" r:id="rId49"/>
    <p:sldId id="505" r:id="rId50"/>
    <p:sldId id="5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16DF2A-A749-4F23-A315-FAB03602D1BC}">
          <p14:sldIdLst>
            <p14:sldId id="274"/>
            <p14:sldId id="619"/>
          </p14:sldIdLst>
        </p14:section>
        <p14:section name="Преговор" id="{FFD41CDE-CD91-4C44-BC7E-8A3734C50623}">
          <p14:sldIdLst>
            <p14:sldId id="595"/>
            <p14:sldId id="596"/>
            <p14:sldId id="597"/>
            <p14:sldId id="525"/>
            <p14:sldId id="526"/>
            <p14:sldId id="533"/>
            <p14:sldId id="550"/>
            <p14:sldId id="611"/>
            <p14:sldId id="612"/>
            <p14:sldId id="613"/>
          </p14:sldIdLst>
        </p14:section>
        <p14:section name="Какво е цикъл?" id="{26BA2781-ED07-49BA-83C5-8832A2A75BA9}">
          <p14:sldIdLst/>
        </p14:section>
        <p14:section name="For – цикъл" id="{F692D121-744A-4A04-9C1E-50308C620FD7}">
          <p14:sldIdLst>
            <p14:sldId id="415"/>
            <p14:sldId id="606"/>
            <p14:sldId id="607"/>
            <p14:sldId id="608"/>
            <p14:sldId id="609"/>
            <p14:sldId id="610"/>
          </p14:sldIdLst>
        </p14:section>
        <p14:section name="Цикъл със стъпка" id="{DA091CBA-3092-492A-9AFD-EB6B3AADD285}">
          <p14:sldIdLst>
            <p14:sldId id="592"/>
            <p14:sldId id="429"/>
            <p14:sldId id="623"/>
            <p14:sldId id="481"/>
            <p14:sldId id="593"/>
            <p14:sldId id="624"/>
            <p14:sldId id="594"/>
            <p14:sldId id="433"/>
            <p14:sldId id="483"/>
          </p14:sldIdLst>
        </p14:section>
        <p14:section name="Работа с текст" id="{929EAE19-293B-4BE5-B5B2-CCF61EE14BDF}">
          <p14:sldIdLst>
            <p14:sldId id="602"/>
            <p14:sldId id="584"/>
            <p14:sldId id="604"/>
            <p14:sldId id="605"/>
            <p14:sldId id="445"/>
            <p14:sldId id="450"/>
            <p14:sldId id="614"/>
          </p14:sldIdLst>
        </p14:section>
        <p14:section name="Техники за използване на for" id="{07D3F225-031F-4B06-BBBD-851185DA79D8}">
          <p14:sldIdLst>
            <p14:sldId id="434"/>
            <p14:sldId id="625"/>
            <p14:sldId id="578"/>
            <p14:sldId id="591"/>
            <p14:sldId id="579"/>
            <p14:sldId id="523"/>
            <p14:sldId id="615"/>
            <p14:sldId id="442"/>
            <p14:sldId id="443"/>
            <p14:sldId id="617"/>
            <p14:sldId id="616"/>
            <p14:sldId id="618"/>
          </p14:sldIdLst>
        </p14:section>
        <p14:section name="End Section" id="{D298F9DE-B615-4816-A4FF-1792BB07043E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3" autoAdjust="0"/>
    <p:restoredTop sz="95214" autoAdjust="0"/>
  </p:normalViewPr>
  <p:slideViewPr>
    <p:cSldViewPr showGuides="1">
      <p:cViewPr varScale="1">
        <p:scale>
          <a:sx n="114" d="100"/>
          <a:sy n="114" d="100"/>
        </p:scale>
        <p:origin x="240" y="10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28.4.2020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25AE5B-7AC4-474C-982F-18A304D9DC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2093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87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E03C47-0538-43A8-8247-792DFC7939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2982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51C7896-7ACC-4419-A7F7-4A32F60F66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1031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23CCEA-622E-4A38-94BE-3B6C6155DC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8448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2E578A-3528-4C4F-AF30-3CA48FC326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8783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06CEA8-F3F4-479B-9D52-476FAEACF1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3909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B2BE6C-B9AF-42FB-B701-54EACF409B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145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F9EFDF-5052-4AA3-8D64-B99C269986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0063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1FA591-B62C-4BFD-8594-F6921E51FD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9579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32001B-F317-4896-9803-725F37D781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5547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C702B7-FDFA-42F9-AAD2-2A11EFCE77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7398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9BADD1-8B54-46FF-A2E1-8A7B0F0DC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5418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D5DBE4-9C40-4399-B4A2-DDA7E2CE20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63448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F7BA34A-37C3-4BD2-83E3-416BF46741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9175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505CA5-8F57-412A-853A-2095261B8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848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34EAB6-7364-453A-9558-5012C51CCC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0020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E1B076F-1A99-481D-B9D2-A707876407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4840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6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2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9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5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/>
          <a:lstStyle/>
          <a:p>
            <a:fld id="{055373AC-9AA7-423B-BA00-BA1C74164DBD}" type="datetime1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emf"/><Relationship Id="rId5" Type="http://schemas.openxmlformats.org/officeDocument/2006/relationships/customXml" Target="../ink/ink2.xml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0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0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0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38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judge.softuni.bg/Contests/2380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38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380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/>
              <a:t>Прости повторения с </a:t>
            </a:r>
            <a:r>
              <a:rPr lang="en-US"/>
              <a:t>For-</a:t>
            </a:r>
            <a:r>
              <a:rPr lang="bg-BG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6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6234460" cy="3132874"/>
          </a:xfrm>
        </p:spPr>
        <p:txBody>
          <a:bodyPr vert="horz" lIns="108000" tIns="36000" rIns="108000" bIns="36000" rtlCol="0">
            <a:noAutofit/>
          </a:bodyPr>
          <a:lstStyle/>
          <a:p>
            <a:pPr marL="456915" indent="-456915" eaLnBrk="0" hangingPunct="0">
              <a:buChar char="§"/>
            </a:pPr>
            <a:r>
              <a:rPr lang="bg-BG" sz="3600" dirty="0"/>
              <a:t>Циклите в програмирането ни позволяват да повтаряме </a:t>
            </a:r>
            <a:r>
              <a:rPr lang="bg-BG" sz="3600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600" dirty="0"/>
              <a:t>определен брой пъти: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255275-5184-4AF1-800B-63BCBDDC73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4602159"/>
            <a:ext cx="6897524" cy="216059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latin typeface="Consolas" pitchFamily="49" charset="0"/>
              </a:rPr>
              <a:t>for (</a:t>
            </a:r>
            <a:r>
              <a:rPr lang="en-US" sz="2800" dirty="0" err="1">
                <a:latin typeface="Consolas" pitchFamily="49" charset="0"/>
              </a:rPr>
              <a:t>int</a:t>
            </a:r>
            <a:r>
              <a:rPr lang="en-US" sz="2800" dirty="0">
                <a:latin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</a:rPr>
              <a:t> = 1; </a:t>
            </a:r>
            <a:r>
              <a:rPr lang="en-US" sz="2800" dirty="0" err="1">
                <a:latin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</a:rPr>
              <a:t> &lt;= 12; </a:t>
            </a:r>
            <a:r>
              <a:rPr lang="en-US" sz="2800" dirty="0" err="1">
                <a:latin typeface="Consolas" pitchFamily="49" charset="0"/>
              </a:rPr>
              <a:t>i</a:t>
            </a:r>
            <a:r>
              <a:rPr lang="en-US" sz="2800" dirty="0">
                <a:latin typeface="Consolas" pitchFamily="49" charset="0"/>
              </a:rPr>
              <a:t> +=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</a:rPr>
              <a:t>Console.WriteLine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7118350" y="1359000"/>
            <a:ext cx="4534424" cy="3163048"/>
            <a:chOff x="1562100" y="2659188"/>
            <a:chExt cx="5645150" cy="3409372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2"/>
              <a:ext cx="2102332" cy="63318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400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endParaRPr lang="en-US" sz="2400" dirty="0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1723297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5" y="4836394"/>
              <a:ext cx="840893" cy="5161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29" y="4049443"/>
              <a:ext cx="2805021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 loop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2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0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20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5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65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i &lt;=</a:t>
                </a:r>
                <a:r>
                  <a:rPr lang="bg-BG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12</a:t>
                </a:r>
                <a:endPara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88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for</a:t>
            </a:r>
            <a:r>
              <a:rPr lang="en-US" sz="3000" dirty="0">
                <a:solidFill>
                  <a:schemeClr val="bg1"/>
                </a:solidFill>
              </a:rPr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20508" y="3268033"/>
            <a:ext cx="8098192" cy="24560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12;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8903" y="2269070"/>
            <a:ext cx="2940695" cy="93881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3456" y="2269070"/>
            <a:ext cx="2191890" cy="878660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91205" y="2269070"/>
            <a:ext cx="1981200" cy="87866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3962400"/>
            <a:ext cx="2070195" cy="708896"/>
          </a:xfrm>
          <a:custGeom>
            <a:avLst/>
            <a:gdLst>
              <a:gd name="connsiteX0" fmla="*/ 0 w 2070195"/>
              <a:gd name="connsiteY0" fmla="*/ 118152 h 708896"/>
              <a:gd name="connsiteX1" fmla="*/ 34606 w 2070195"/>
              <a:gd name="connsiteY1" fmla="*/ 34606 h 708896"/>
              <a:gd name="connsiteX2" fmla="*/ 118152 w 2070195"/>
              <a:gd name="connsiteY2" fmla="*/ 0 h 708896"/>
              <a:gd name="connsiteX3" fmla="*/ 345033 w 2070195"/>
              <a:gd name="connsiteY3" fmla="*/ 0 h 708896"/>
              <a:gd name="connsiteX4" fmla="*/ 345033 w 2070195"/>
              <a:gd name="connsiteY4" fmla="*/ 0 h 708896"/>
              <a:gd name="connsiteX5" fmla="*/ 862581 w 2070195"/>
              <a:gd name="connsiteY5" fmla="*/ 0 h 708896"/>
              <a:gd name="connsiteX6" fmla="*/ 1952043 w 2070195"/>
              <a:gd name="connsiteY6" fmla="*/ 0 h 708896"/>
              <a:gd name="connsiteX7" fmla="*/ 2035589 w 2070195"/>
              <a:gd name="connsiteY7" fmla="*/ 34606 h 708896"/>
              <a:gd name="connsiteX8" fmla="*/ 2070195 w 2070195"/>
              <a:gd name="connsiteY8" fmla="*/ 118152 h 708896"/>
              <a:gd name="connsiteX9" fmla="*/ 2070195 w 2070195"/>
              <a:gd name="connsiteY9" fmla="*/ 118149 h 708896"/>
              <a:gd name="connsiteX10" fmla="*/ 2070195 w 2070195"/>
              <a:gd name="connsiteY10" fmla="*/ 118149 h 708896"/>
              <a:gd name="connsiteX11" fmla="*/ 2070195 w 2070195"/>
              <a:gd name="connsiteY11" fmla="*/ 295373 h 708896"/>
              <a:gd name="connsiteX12" fmla="*/ 2070195 w 2070195"/>
              <a:gd name="connsiteY12" fmla="*/ 590744 h 708896"/>
              <a:gd name="connsiteX13" fmla="*/ 2035589 w 2070195"/>
              <a:gd name="connsiteY13" fmla="*/ 674290 h 708896"/>
              <a:gd name="connsiteX14" fmla="*/ 1952043 w 2070195"/>
              <a:gd name="connsiteY14" fmla="*/ 708896 h 708896"/>
              <a:gd name="connsiteX15" fmla="*/ 862581 w 2070195"/>
              <a:gd name="connsiteY15" fmla="*/ 708896 h 708896"/>
              <a:gd name="connsiteX16" fmla="*/ 345033 w 2070195"/>
              <a:gd name="connsiteY16" fmla="*/ 708896 h 708896"/>
              <a:gd name="connsiteX17" fmla="*/ 345033 w 2070195"/>
              <a:gd name="connsiteY17" fmla="*/ 708896 h 708896"/>
              <a:gd name="connsiteX18" fmla="*/ 118152 w 2070195"/>
              <a:gd name="connsiteY18" fmla="*/ 708896 h 708896"/>
              <a:gd name="connsiteX19" fmla="*/ 34606 w 2070195"/>
              <a:gd name="connsiteY19" fmla="*/ 674290 h 708896"/>
              <a:gd name="connsiteX20" fmla="*/ 0 w 2070195"/>
              <a:gd name="connsiteY20" fmla="*/ 590744 h 708896"/>
              <a:gd name="connsiteX21" fmla="*/ 0 w 2070195"/>
              <a:gd name="connsiteY21" fmla="*/ 295373 h 708896"/>
              <a:gd name="connsiteX22" fmla="*/ -187187 w 2070195"/>
              <a:gd name="connsiteY22" fmla="*/ -23443 h 708896"/>
              <a:gd name="connsiteX23" fmla="*/ 0 w 2070195"/>
              <a:gd name="connsiteY23" fmla="*/ 118149 h 708896"/>
              <a:gd name="connsiteX24" fmla="*/ 0 w 2070195"/>
              <a:gd name="connsiteY24" fmla="*/ 118152 h 708896"/>
              <a:gd name="connsiteX0" fmla="*/ 0 w 2070195"/>
              <a:gd name="connsiteY0" fmla="*/ 118152 h 708896"/>
              <a:gd name="connsiteX1" fmla="*/ 34606 w 2070195"/>
              <a:gd name="connsiteY1" fmla="*/ 34606 h 708896"/>
              <a:gd name="connsiteX2" fmla="*/ 118152 w 2070195"/>
              <a:gd name="connsiteY2" fmla="*/ 0 h 708896"/>
              <a:gd name="connsiteX3" fmla="*/ 345033 w 2070195"/>
              <a:gd name="connsiteY3" fmla="*/ 0 h 708896"/>
              <a:gd name="connsiteX4" fmla="*/ 345033 w 2070195"/>
              <a:gd name="connsiteY4" fmla="*/ 0 h 708896"/>
              <a:gd name="connsiteX5" fmla="*/ 862581 w 2070195"/>
              <a:gd name="connsiteY5" fmla="*/ 0 h 708896"/>
              <a:gd name="connsiteX6" fmla="*/ 1952043 w 2070195"/>
              <a:gd name="connsiteY6" fmla="*/ 0 h 708896"/>
              <a:gd name="connsiteX7" fmla="*/ 2035589 w 2070195"/>
              <a:gd name="connsiteY7" fmla="*/ 34606 h 708896"/>
              <a:gd name="connsiteX8" fmla="*/ 2070195 w 2070195"/>
              <a:gd name="connsiteY8" fmla="*/ 118152 h 708896"/>
              <a:gd name="connsiteX9" fmla="*/ 2070195 w 2070195"/>
              <a:gd name="connsiteY9" fmla="*/ 118149 h 708896"/>
              <a:gd name="connsiteX10" fmla="*/ 2070195 w 2070195"/>
              <a:gd name="connsiteY10" fmla="*/ 118149 h 708896"/>
              <a:gd name="connsiteX11" fmla="*/ 2070195 w 2070195"/>
              <a:gd name="connsiteY11" fmla="*/ 295373 h 708896"/>
              <a:gd name="connsiteX12" fmla="*/ 2070195 w 2070195"/>
              <a:gd name="connsiteY12" fmla="*/ 590744 h 708896"/>
              <a:gd name="connsiteX13" fmla="*/ 2035589 w 2070195"/>
              <a:gd name="connsiteY13" fmla="*/ 674290 h 708896"/>
              <a:gd name="connsiteX14" fmla="*/ 1952043 w 2070195"/>
              <a:gd name="connsiteY14" fmla="*/ 708896 h 708896"/>
              <a:gd name="connsiteX15" fmla="*/ 862581 w 2070195"/>
              <a:gd name="connsiteY15" fmla="*/ 708896 h 708896"/>
              <a:gd name="connsiteX16" fmla="*/ 345033 w 2070195"/>
              <a:gd name="connsiteY16" fmla="*/ 708896 h 708896"/>
              <a:gd name="connsiteX17" fmla="*/ 345033 w 2070195"/>
              <a:gd name="connsiteY17" fmla="*/ 708896 h 708896"/>
              <a:gd name="connsiteX18" fmla="*/ 118152 w 2070195"/>
              <a:gd name="connsiteY18" fmla="*/ 708896 h 708896"/>
              <a:gd name="connsiteX19" fmla="*/ 34606 w 2070195"/>
              <a:gd name="connsiteY19" fmla="*/ 674290 h 708896"/>
              <a:gd name="connsiteX20" fmla="*/ 0 w 2070195"/>
              <a:gd name="connsiteY20" fmla="*/ 590744 h 708896"/>
              <a:gd name="connsiteX21" fmla="*/ 0 w 2070195"/>
              <a:gd name="connsiteY21" fmla="*/ 295373 h 708896"/>
              <a:gd name="connsiteX22" fmla="*/ 0 w 2070195"/>
              <a:gd name="connsiteY22" fmla="*/ 118149 h 708896"/>
              <a:gd name="connsiteX23" fmla="*/ 0 w 2070195"/>
              <a:gd name="connsiteY23" fmla="*/ 118152 h 70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070195" h="708896">
                <a:moveTo>
                  <a:pt x="0" y="118152"/>
                </a:moveTo>
                <a:cubicBezTo>
                  <a:pt x="0" y="86816"/>
                  <a:pt x="12448" y="56764"/>
                  <a:pt x="34606" y="34606"/>
                </a:cubicBezTo>
                <a:cubicBezTo>
                  <a:pt x="56764" y="12448"/>
                  <a:pt x="86816" y="0"/>
                  <a:pt x="118152" y="0"/>
                </a:cubicBezTo>
                <a:lnTo>
                  <a:pt x="345033" y="0"/>
                </a:lnTo>
                <a:lnTo>
                  <a:pt x="345033" y="0"/>
                </a:lnTo>
                <a:lnTo>
                  <a:pt x="862581" y="0"/>
                </a:lnTo>
                <a:lnTo>
                  <a:pt x="1952043" y="0"/>
                </a:lnTo>
                <a:cubicBezTo>
                  <a:pt x="1983379" y="0"/>
                  <a:pt x="2013431" y="12448"/>
                  <a:pt x="2035589" y="34606"/>
                </a:cubicBezTo>
                <a:cubicBezTo>
                  <a:pt x="2057747" y="56764"/>
                  <a:pt x="2070195" y="86816"/>
                  <a:pt x="2070195" y="118152"/>
                </a:cubicBezTo>
                <a:lnTo>
                  <a:pt x="2070195" y="118149"/>
                </a:lnTo>
                <a:lnTo>
                  <a:pt x="2070195" y="118149"/>
                </a:lnTo>
                <a:lnTo>
                  <a:pt x="2070195" y="295373"/>
                </a:lnTo>
                <a:lnTo>
                  <a:pt x="2070195" y="590744"/>
                </a:lnTo>
                <a:cubicBezTo>
                  <a:pt x="2070195" y="622080"/>
                  <a:pt x="2057747" y="652132"/>
                  <a:pt x="2035589" y="674290"/>
                </a:cubicBezTo>
                <a:cubicBezTo>
                  <a:pt x="2013431" y="696448"/>
                  <a:pt x="1983379" y="708896"/>
                  <a:pt x="1952043" y="708896"/>
                </a:cubicBezTo>
                <a:lnTo>
                  <a:pt x="862581" y="708896"/>
                </a:lnTo>
                <a:lnTo>
                  <a:pt x="345033" y="708896"/>
                </a:lnTo>
                <a:lnTo>
                  <a:pt x="345033" y="708896"/>
                </a:lnTo>
                <a:lnTo>
                  <a:pt x="118152" y="708896"/>
                </a:lnTo>
                <a:cubicBezTo>
                  <a:pt x="86816" y="708896"/>
                  <a:pt x="56764" y="696448"/>
                  <a:pt x="34606" y="674290"/>
                </a:cubicBezTo>
                <a:cubicBezTo>
                  <a:pt x="12448" y="652132"/>
                  <a:pt x="0" y="622080"/>
                  <a:pt x="0" y="590744"/>
                </a:cubicBezTo>
                <a:lnTo>
                  <a:pt x="0" y="295373"/>
                </a:lnTo>
                <a:lnTo>
                  <a:pt x="0" y="118149"/>
                </a:lnTo>
                <a:lnTo>
                  <a:pt x="0" y="118152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Стъпка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567" y="5127690"/>
            <a:ext cx="5168434" cy="834960"/>
          </a:xfrm>
          <a:custGeom>
            <a:avLst/>
            <a:gdLst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861406 w 5168434"/>
              <a:gd name="connsiteY4" fmla="*/ 0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-640420 w 5168434"/>
              <a:gd name="connsiteY22" fmla="*/ -14094 h 834960"/>
              <a:gd name="connsiteX23" fmla="*/ 0 w 5168434"/>
              <a:gd name="connsiteY23" fmla="*/ 139160 h 834960"/>
              <a:gd name="connsiteX24" fmla="*/ 0 w 5168434"/>
              <a:gd name="connsiteY24" fmla="*/ 139163 h 834960"/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861406 w 5168434"/>
              <a:gd name="connsiteY4" fmla="*/ 0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0 w 5168434"/>
              <a:gd name="connsiteY22" fmla="*/ 139160 h 834960"/>
              <a:gd name="connsiteX23" fmla="*/ 0 w 5168434"/>
              <a:gd name="connsiteY23" fmla="*/ 139163 h 83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168434" h="834960">
                <a:moveTo>
                  <a:pt x="0" y="139163"/>
                </a:moveTo>
                <a:cubicBezTo>
                  <a:pt x="0" y="102255"/>
                  <a:pt x="14662" y="66858"/>
                  <a:pt x="40760" y="40760"/>
                </a:cubicBezTo>
                <a:cubicBezTo>
                  <a:pt x="66858" y="14662"/>
                  <a:pt x="102255" y="0"/>
                  <a:pt x="139163" y="0"/>
                </a:cubicBezTo>
                <a:lnTo>
                  <a:pt x="861406" y="0"/>
                </a:lnTo>
                <a:lnTo>
                  <a:pt x="861406" y="0"/>
                </a:lnTo>
                <a:lnTo>
                  <a:pt x="2153514" y="0"/>
                </a:lnTo>
                <a:lnTo>
                  <a:pt x="5029271" y="0"/>
                </a:lnTo>
                <a:cubicBezTo>
                  <a:pt x="5066179" y="0"/>
                  <a:pt x="5101576" y="14662"/>
                  <a:pt x="5127674" y="40760"/>
                </a:cubicBezTo>
                <a:cubicBezTo>
                  <a:pt x="5153772" y="66858"/>
                  <a:pt x="5168434" y="102255"/>
                  <a:pt x="5168434" y="139163"/>
                </a:cubicBezTo>
                <a:lnTo>
                  <a:pt x="5168434" y="139160"/>
                </a:lnTo>
                <a:lnTo>
                  <a:pt x="5168434" y="139160"/>
                </a:lnTo>
                <a:lnTo>
                  <a:pt x="5168434" y="347900"/>
                </a:lnTo>
                <a:lnTo>
                  <a:pt x="5168434" y="695797"/>
                </a:lnTo>
                <a:cubicBezTo>
                  <a:pt x="5168434" y="732705"/>
                  <a:pt x="5153772" y="768102"/>
                  <a:pt x="5127674" y="794200"/>
                </a:cubicBezTo>
                <a:cubicBezTo>
                  <a:pt x="5101576" y="820298"/>
                  <a:pt x="5066179" y="834960"/>
                  <a:pt x="5029271" y="834960"/>
                </a:cubicBezTo>
                <a:lnTo>
                  <a:pt x="2153514" y="834960"/>
                </a:lnTo>
                <a:lnTo>
                  <a:pt x="861406" y="834960"/>
                </a:lnTo>
                <a:lnTo>
                  <a:pt x="861406" y="834960"/>
                </a:lnTo>
                <a:lnTo>
                  <a:pt x="139163" y="834960"/>
                </a:lnTo>
                <a:cubicBezTo>
                  <a:pt x="102255" y="834960"/>
                  <a:pt x="66858" y="820298"/>
                  <a:pt x="40760" y="794200"/>
                </a:cubicBezTo>
                <a:cubicBezTo>
                  <a:pt x="14662" y="768102"/>
                  <a:pt x="0" y="732705"/>
                  <a:pt x="0" y="695797"/>
                </a:cubicBezTo>
                <a:lnTo>
                  <a:pt x="0" y="347900"/>
                </a:lnTo>
                <a:lnTo>
                  <a:pt x="0" y="139160"/>
                </a:lnTo>
                <a:lnTo>
                  <a:pt x="0" y="139163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285826" y="4596324"/>
            <a:ext cx="4521374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50902F8-FE50-429D-A58C-6D44BBDF86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385050" y="3384550"/>
            <a:ext cx="1511300" cy="4445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23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788842" y="5141974"/>
            <a:ext cx="10961783" cy="768084"/>
          </a:xfrm>
        </p:spPr>
        <p:txBody>
          <a:bodyPr/>
          <a:lstStyle/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DAFDBA25-671E-45C9-9CE0-F71A9CF15DF8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60731" y="5132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93A69E22-7FAF-41E1-8E20-09BD8AE616E3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268274" y="5079694"/>
                <a:ext cx="1800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043" y="1219201"/>
            <a:ext cx="2684510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5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latinLnBrk="0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</a:t>
            </a:r>
            <a:r>
              <a:rPr lang="bg-BG" dirty="0" err="1">
                <a:latin typeface="Calibri" panose="020F0502020204030204" pitchFamily="34" charset="0"/>
                <a:cs typeface="Calibri" panose="020F0502020204030204" pitchFamily="34" charset="0"/>
              </a:rPr>
              <a:t>инкрементиране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</a:pPr>
            <a:endParaRPr lang="bg-BG" sz="3000" dirty="0"/>
          </a:p>
          <a:p>
            <a:pPr lvl="1" latinLnBrk="0">
              <a:lnSpc>
                <a:spcPct val="100000"/>
              </a:lnSpc>
            </a:pPr>
            <a:endParaRPr lang="bg-BG" sz="3000" dirty="0"/>
          </a:p>
          <a:p>
            <a:pPr lvl="1" latinLnBrk="0">
              <a:lnSpc>
                <a:spcPct val="100000"/>
              </a:lnSpc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/>
        </p:nvGraphicFramePr>
        <p:xfrm>
          <a:off x="717550" y="4717796"/>
          <a:ext cx="10899438" cy="164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044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7445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6949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7946"/>
            <a:ext cx="9506047" cy="882654"/>
          </a:xfrm>
        </p:spPr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70" y="1891576"/>
            <a:ext cx="6175395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609201" y="2410950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70" y="4478506"/>
            <a:ext cx="6175395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612652" y="5012098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605866" y="2899684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605865" y="5549568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1" y="3733800"/>
            <a:ext cx="6385051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1" y="1219201"/>
            <a:ext cx="6385051" cy="1127503"/>
          </a:xfrm>
          <a:prstGeom prst="wedgeRoundRectCallout">
            <a:avLst>
              <a:gd name="adj1" fmla="val -57561"/>
              <a:gd name="adj2" fmla="val 48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229578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7071" y="1295400"/>
            <a:ext cx="11818096" cy="5201066"/>
          </a:xfrm>
        </p:spPr>
        <p:txBody>
          <a:bodyPr>
            <a:normAutofit/>
          </a:bodyPr>
          <a:lstStyle/>
          <a:p>
            <a:pPr latinLnBrk="0">
              <a:lnSpc>
                <a:spcPct val="11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</a:t>
            </a:r>
            <a:r>
              <a:rPr lang="bg-BG" sz="3198" dirty="0" err="1"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3198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sz="3198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198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58589"/>
              </p:ext>
            </p:extLst>
          </p:nvPr>
        </p:nvGraphicFramePr>
        <p:xfrm>
          <a:off x="584200" y="4851146"/>
          <a:ext cx="10975658" cy="164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986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7084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7588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34" y="1910884"/>
            <a:ext cx="6138944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4750" y="2427947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252" y="4534582"/>
            <a:ext cx="6138944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4750" y="5070112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782088" y="2940760"/>
            <a:ext cx="117051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766544" y="5605644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50" y="1219200"/>
            <a:ext cx="6250028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50" y="3886200"/>
            <a:ext cx="6250028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</p:spTree>
    <p:extLst>
      <p:ext uri="{BB962C8B-B14F-4D97-AF65-F5344CB8AC3E}">
        <p14:creationId xmlns:p14="http://schemas.microsoft.com/office/powerpoint/2010/main" val="34865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CCF1-6E75-4137-B951-A8C5C2C352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по-сложни </a:t>
            </a:r>
            <a:r>
              <a:rPr lang="en-US"/>
              <a:t>For-</a:t>
            </a:r>
            <a:r>
              <a:rPr lang="bg-BG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DFAEDD2-F18F-4455-91D0-440120D4103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389299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на променлива</a:t>
            </a:r>
          </a:p>
          <a:p>
            <a:r>
              <a:rPr lang="bg-BG" sz="3200" dirty="0">
                <a:latin typeface="Consolas" panose="020B0609020204030204" pitchFamily="49" charset="0"/>
              </a:rPr>
              <a:t>Работа с по-сложни </a:t>
            </a:r>
            <a:r>
              <a:rPr lang="en-US" sz="3200" dirty="0">
                <a:latin typeface="Consolas" panose="020B0609020204030204" pitchFamily="49" charset="0"/>
              </a:rPr>
              <a:t>for-</a:t>
            </a:r>
            <a:r>
              <a:rPr lang="bg-BG" sz="3200" dirty="0">
                <a:latin typeface="Consolas" panose="020B0609020204030204" pitchFamily="49" charset="0"/>
              </a:rPr>
              <a:t>цикли</a:t>
            </a:r>
            <a:endParaRPr lang="bg-BG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/>
              <a:t>Техники за използване на </a:t>
            </a:r>
            <a:r>
              <a:rPr lang="en-US" sz="3200" dirty="0"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400" dirty="0"/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4000" dirty="0"/>
              <a:t>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/>
              <a:t> </a:t>
            </a:r>
            <a:r>
              <a:rPr lang="bg-BG" sz="4000" dirty="0"/>
              <a:t>в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676401" y="5539979"/>
            <a:ext cx="1709041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3657600" y="5673865"/>
            <a:ext cx="685800" cy="415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615559" y="5528592"/>
            <a:ext cx="5486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D71F71-A5F0-4048-B40F-3A9F4B33A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" name="Групиране 22"/>
          <p:cNvGrpSpPr/>
          <p:nvPr/>
        </p:nvGrpSpPr>
        <p:grpSpPr>
          <a:xfrm>
            <a:off x="33795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3379567" y="5301478"/>
            <a:ext cx="2377440" cy="1005840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33795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34546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50777" y="1676400"/>
            <a:ext cx="9745873" cy="341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13400" y="2447487"/>
            <a:ext cx="159385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7300" y="2489851"/>
            <a:ext cx="853616" cy="45019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429500" y="3023351"/>
            <a:ext cx="3903270" cy="732501"/>
          </a:xfrm>
          <a:custGeom>
            <a:avLst/>
            <a:gdLst>
              <a:gd name="connsiteX0" fmla="*/ 0 w 3903270"/>
              <a:gd name="connsiteY0" fmla="*/ 96002 h 576003"/>
              <a:gd name="connsiteX1" fmla="*/ 28118 w 3903270"/>
              <a:gd name="connsiteY1" fmla="*/ 28118 h 576003"/>
              <a:gd name="connsiteX2" fmla="*/ 96002 w 3903270"/>
              <a:gd name="connsiteY2" fmla="*/ 0 h 576003"/>
              <a:gd name="connsiteX3" fmla="*/ 650545 w 3903270"/>
              <a:gd name="connsiteY3" fmla="*/ 0 h 576003"/>
              <a:gd name="connsiteX4" fmla="*/ 650545 w 3903270"/>
              <a:gd name="connsiteY4" fmla="*/ 0 h 576003"/>
              <a:gd name="connsiteX5" fmla="*/ 1626363 w 3903270"/>
              <a:gd name="connsiteY5" fmla="*/ 0 h 576003"/>
              <a:gd name="connsiteX6" fmla="*/ 3807268 w 3903270"/>
              <a:gd name="connsiteY6" fmla="*/ 0 h 576003"/>
              <a:gd name="connsiteX7" fmla="*/ 3875152 w 3903270"/>
              <a:gd name="connsiteY7" fmla="*/ 28118 h 576003"/>
              <a:gd name="connsiteX8" fmla="*/ 3903270 w 3903270"/>
              <a:gd name="connsiteY8" fmla="*/ 96002 h 576003"/>
              <a:gd name="connsiteX9" fmla="*/ 3903270 w 3903270"/>
              <a:gd name="connsiteY9" fmla="*/ 96001 h 576003"/>
              <a:gd name="connsiteX10" fmla="*/ 3903270 w 3903270"/>
              <a:gd name="connsiteY10" fmla="*/ 96001 h 576003"/>
              <a:gd name="connsiteX11" fmla="*/ 3903270 w 3903270"/>
              <a:gd name="connsiteY11" fmla="*/ 240001 h 576003"/>
              <a:gd name="connsiteX12" fmla="*/ 3903270 w 3903270"/>
              <a:gd name="connsiteY12" fmla="*/ 480001 h 576003"/>
              <a:gd name="connsiteX13" fmla="*/ 3875152 w 3903270"/>
              <a:gd name="connsiteY13" fmla="*/ 547885 h 576003"/>
              <a:gd name="connsiteX14" fmla="*/ 3807268 w 3903270"/>
              <a:gd name="connsiteY14" fmla="*/ 576003 h 576003"/>
              <a:gd name="connsiteX15" fmla="*/ 1626363 w 3903270"/>
              <a:gd name="connsiteY15" fmla="*/ 576003 h 576003"/>
              <a:gd name="connsiteX16" fmla="*/ 650545 w 3903270"/>
              <a:gd name="connsiteY16" fmla="*/ 576003 h 576003"/>
              <a:gd name="connsiteX17" fmla="*/ 650545 w 3903270"/>
              <a:gd name="connsiteY17" fmla="*/ 576003 h 576003"/>
              <a:gd name="connsiteX18" fmla="*/ 96002 w 3903270"/>
              <a:gd name="connsiteY18" fmla="*/ 576003 h 576003"/>
              <a:gd name="connsiteX19" fmla="*/ 28118 w 3903270"/>
              <a:gd name="connsiteY19" fmla="*/ 547885 h 576003"/>
              <a:gd name="connsiteX20" fmla="*/ 0 w 3903270"/>
              <a:gd name="connsiteY20" fmla="*/ 480001 h 576003"/>
              <a:gd name="connsiteX21" fmla="*/ 0 w 3903270"/>
              <a:gd name="connsiteY21" fmla="*/ 240001 h 576003"/>
              <a:gd name="connsiteX22" fmla="*/ -136966 w 3903270"/>
              <a:gd name="connsiteY22" fmla="*/ 191809 h 576003"/>
              <a:gd name="connsiteX23" fmla="*/ 0 w 3903270"/>
              <a:gd name="connsiteY23" fmla="*/ 96001 h 576003"/>
              <a:gd name="connsiteX24" fmla="*/ 0 w 3903270"/>
              <a:gd name="connsiteY24" fmla="*/ 96002 h 576003"/>
              <a:gd name="connsiteX0" fmla="*/ 0 w 3903270"/>
              <a:gd name="connsiteY0" fmla="*/ 96002 h 576003"/>
              <a:gd name="connsiteX1" fmla="*/ 28118 w 3903270"/>
              <a:gd name="connsiteY1" fmla="*/ 28118 h 576003"/>
              <a:gd name="connsiteX2" fmla="*/ 96002 w 3903270"/>
              <a:gd name="connsiteY2" fmla="*/ 0 h 576003"/>
              <a:gd name="connsiteX3" fmla="*/ 650545 w 3903270"/>
              <a:gd name="connsiteY3" fmla="*/ 0 h 576003"/>
              <a:gd name="connsiteX4" fmla="*/ 650545 w 3903270"/>
              <a:gd name="connsiteY4" fmla="*/ 0 h 576003"/>
              <a:gd name="connsiteX5" fmla="*/ 1626363 w 3903270"/>
              <a:gd name="connsiteY5" fmla="*/ 0 h 576003"/>
              <a:gd name="connsiteX6" fmla="*/ 3807268 w 3903270"/>
              <a:gd name="connsiteY6" fmla="*/ 0 h 576003"/>
              <a:gd name="connsiteX7" fmla="*/ 3875152 w 3903270"/>
              <a:gd name="connsiteY7" fmla="*/ 28118 h 576003"/>
              <a:gd name="connsiteX8" fmla="*/ 3903270 w 3903270"/>
              <a:gd name="connsiteY8" fmla="*/ 96002 h 576003"/>
              <a:gd name="connsiteX9" fmla="*/ 3903270 w 3903270"/>
              <a:gd name="connsiteY9" fmla="*/ 96001 h 576003"/>
              <a:gd name="connsiteX10" fmla="*/ 3903270 w 3903270"/>
              <a:gd name="connsiteY10" fmla="*/ 96001 h 576003"/>
              <a:gd name="connsiteX11" fmla="*/ 3903270 w 3903270"/>
              <a:gd name="connsiteY11" fmla="*/ 240001 h 576003"/>
              <a:gd name="connsiteX12" fmla="*/ 3903270 w 3903270"/>
              <a:gd name="connsiteY12" fmla="*/ 480001 h 576003"/>
              <a:gd name="connsiteX13" fmla="*/ 3875152 w 3903270"/>
              <a:gd name="connsiteY13" fmla="*/ 547885 h 576003"/>
              <a:gd name="connsiteX14" fmla="*/ 3807268 w 3903270"/>
              <a:gd name="connsiteY14" fmla="*/ 576003 h 576003"/>
              <a:gd name="connsiteX15" fmla="*/ 1626363 w 3903270"/>
              <a:gd name="connsiteY15" fmla="*/ 576003 h 576003"/>
              <a:gd name="connsiteX16" fmla="*/ 650545 w 3903270"/>
              <a:gd name="connsiteY16" fmla="*/ 576003 h 576003"/>
              <a:gd name="connsiteX17" fmla="*/ 650545 w 3903270"/>
              <a:gd name="connsiteY17" fmla="*/ 576003 h 576003"/>
              <a:gd name="connsiteX18" fmla="*/ 96002 w 3903270"/>
              <a:gd name="connsiteY18" fmla="*/ 576003 h 576003"/>
              <a:gd name="connsiteX19" fmla="*/ 28118 w 3903270"/>
              <a:gd name="connsiteY19" fmla="*/ 547885 h 576003"/>
              <a:gd name="connsiteX20" fmla="*/ 0 w 3903270"/>
              <a:gd name="connsiteY20" fmla="*/ 480001 h 576003"/>
              <a:gd name="connsiteX21" fmla="*/ 0 w 3903270"/>
              <a:gd name="connsiteY21" fmla="*/ 240001 h 576003"/>
              <a:gd name="connsiteX22" fmla="*/ 0 w 3903270"/>
              <a:gd name="connsiteY22" fmla="*/ 96001 h 576003"/>
              <a:gd name="connsiteX23" fmla="*/ 0 w 3903270"/>
              <a:gd name="connsiteY23" fmla="*/ 96002 h 57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03270" h="576003">
                <a:moveTo>
                  <a:pt x="0" y="96002"/>
                </a:moveTo>
                <a:cubicBezTo>
                  <a:pt x="0" y="70541"/>
                  <a:pt x="10115" y="46122"/>
                  <a:pt x="28118" y="28118"/>
                </a:cubicBezTo>
                <a:cubicBezTo>
                  <a:pt x="46122" y="10114"/>
                  <a:pt x="70540" y="0"/>
                  <a:pt x="96002" y="0"/>
                </a:cubicBezTo>
                <a:lnTo>
                  <a:pt x="650545" y="0"/>
                </a:lnTo>
                <a:lnTo>
                  <a:pt x="650545" y="0"/>
                </a:lnTo>
                <a:lnTo>
                  <a:pt x="1626363" y="0"/>
                </a:lnTo>
                <a:lnTo>
                  <a:pt x="3807268" y="0"/>
                </a:lnTo>
                <a:cubicBezTo>
                  <a:pt x="3832729" y="0"/>
                  <a:pt x="3857148" y="10115"/>
                  <a:pt x="3875152" y="28118"/>
                </a:cubicBezTo>
                <a:cubicBezTo>
                  <a:pt x="3893156" y="46122"/>
                  <a:pt x="3903270" y="70540"/>
                  <a:pt x="3903270" y="96002"/>
                </a:cubicBezTo>
                <a:lnTo>
                  <a:pt x="3903270" y="96001"/>
                </a:lnTo>
                <a:lnTo>
                  <a:pt x="3903270" y="96001"/>
                </a:lnTo>
                <a:lnTo>
                  <a:pt x="3903270" y="240001"/>
                </a:lnTo>
                <a:lnTo>
                  <a:pt x="3903270" y="480001"/>
                </a:lnTo>
                <a:cubicBezTo>
                  <a:pt x="3903270" y="505462"/>
                  <a:pt x="3893156" y="529881"/>
                  <a:pt x="3875152" y="547885"/>
                </a:cubicBezTo>
                <a:cubicBezTo>
                  <a:pt x="3857148" y="565889"/>
                  <a:pt x="3832730" y="576003"/>
                  <a:pt x="3807268" y="576003"/>
                </a:cubicBezTo>
                <a:lnTo>
                  <a:pt x="1626363" y="576003"/>
                </a:lnTo>
                <a:lnTo>
                  <a:pt x="650545" y="576003"/>
                </a:lnTo>
                <a:lnTo>
                  <a:pt x="650545" y="576003"/>
                </a:lnTo>
                <a:lnTo>
                  <a:pt x="96002" y="576003"/>
                </a:lnTo>
                <a:cubicBezTo>
                  <a:pt x="70541" y="576003"/>
                  <a:pt x="46122" y="565888"/>
                  <a:pt x="28118" y="547885"/>
                </a:cubicBezTo>
                <a:cubicBezTo>
                  <a:pt x="10114" y="529881"/>
                  <a:pt x="0" y="505463"/>
                  <a:pt x="0" y="480001"/>
                </a:cubicBezTo>
                <a:lnTo>
                  <a:pt x="0" y="240001"/>
                </a:lnTo>
                <a:lnTo>
                  <a:pt x="0" y="96001"/>
                </a:lnTo>
                <a:lnTo>
                  <a:pt x="0" y="96002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228850" y="3023351"/>
            <a:ext cx="4608758" cy="672349"/>
          </a:xfrm>
          <a:custGeom>
            <a:avLst/>
            <a:gdLst>
              <a:gd name="connsiteX0" fmla="*/ 0 w 4608758"/>
              <a:gd name="connsiteY0" fmla="*/ 112060 h 672349"/>
              <a:gd name="connsiteX1" fmla="*/ 32822 w 4608758"/>
              <a:gd name="connsiteY1" fmla="*/ 32822 h 672349"/>
              <a:gd name="connsiteX2" fmla="*/ 112060 w 4608758"/>
              <a:gd name="connsiteY2" fmla="*/ 1 h 672349"/>
              <a:gd name="connsiteX3" fmla="*/ 768126 w 4608758"/>
              <a:gd name="connsiteY3" fmla="*/ 0 h 672349"/>
              <a:gd name="connsiteX4" fmla="*/ 768126 w 4608758"/>
              <a:gd name="connsiteY4" fmla="*/ 0 h 672349"/>
              <a:gd name="connsiteX5" fmla="*/ 1920316 w 4608758"/>
              <a:gd name="connsiteY5" fmla="*/ 0 h 672349"/>
              <a:gd name="connsiteX6" fmla="*/ 4496698 w 4608758"/>
              <a:gd name="connsiteY6" fmla="*/ 0 h 672349"/>
              <a:gd name="connsiteX7" fmla="*/ 4575936 w 4608758"/>
              <a:gd name="connsiteY7" fmla="*/ 32822 h 672349"/>
              <a:gd name="connsiteX8" fmla="*/ 4608757 w 4608758"/>
              <a:gd name="connsiteY8" fmla="*/ 112060 h 672349"/>
              <a:gd name="connsiteX9" fmla="*/ 4608758 w 4608758"/>
              <a:gd name="connsiteY9" fmla="*/ 112058 h 672349"/>
              <a:gd name="connsiteX10" fmla="*/ 4608758 w 4608758"/>
              <a:gd name="connsiteY10" fmla="*/ 112058 h 672349"/>
              <a:gd name="connsiteX11" fmla="*/ 4608758 w 4608758"/>
              <a:gd name="connsiteY11" fmla="*/ 280145 h 672349"/>
              <a:gd name="connsiteX12" fmla="*/ 4608758 w 4608758"/>
              <a:gd name="connsiteY12" fmla="*/ 560289 h 672349"/>
              <a:gd name="connsiteX13" fmla="*/ 4575936 w 4608758"/>
              <a:gd name="connsiteY13" fmla="*/ 639527 h 672349"/>
              <a:gd name="connsiteX14" fmla="*/ 4496698 w 4608758"/>
              <a:gd name="connsiteY14" fmla="*/ 672349 h 672349"/>
              <a:gd name="connsiteX15" fmla="*/ 1920316 w 4608758"/>
              <a:gd name="connsiteY15" fmla="*/ 672349 h 672349"/>
              <a:gd name="connsiteX16" fmla="*/ 768126 w 4608758"/>
              <a:gd name="connsiteY16" fmla="*/ 672349 h 672349"/>
              <a:gd name="connsiteX17" fmla="*/ 768126 w 4608758"/>
              <a:gd name="connsiteY17" fmla="*/ 672349 h 672349"/>
              <a:gd name="connsiteX18" fmla="*/ 112060 w 4608758"/>
              <a:gd name="connsiteY18" fmla="*/ 672349 h 672349"/>
              <a:gd name="connsiteX19" fmla="*/ 32822 w 4608758"/>
              <a:gd name="connsiteY19" fmla="*/ 639527 h 672349"/>
              <a:gd name="connsiteX20" fmla="*/ 0 w 4608758"/>
              <a:gd name="connsiteY20" fmla="*/ 560289 h 672349"/>
              <a:gd name="connsiteX21" fmla="*/ 0 w 4608758"/>
              <a:gd name="connsiteY21" fmla="*/ 280145 h 672349"/>
              <a:gd name="connsiteX22" fmla="*/ -318696 w 4608758"/>
              <a:gd name="connsiteY22" fmla="*/ 21112 h 672349"/>
              <a:gd name="connsiteX23" fmla="*/ 0 w 4608758"/>
              <a:gd name="connsiteY23" fmla="*/ 112058 h 672349"/>
              <a:gd name="connsiteX24" fmla="*/ 0 w 4608758"/>
              <a:gd name="connsiteY24" fmla="*/ 112060 h 672349"/>
              <a:gd name="connsiteX0" fmla="*/ 0 w 4608758"/>
              <a:gd name="connsiteY0" fmla="*/ 112060 h 672349"/>
              <a:gd name="connsiteX1" fmla="*/ 32822 w 4608758"/>
              <a:gd name="connsiteY1" fmla="*/ 32822 h 672349"/>
              <a:gd name="connsiteX2" fmla="*/ 112060 w 4608758"/>
              <a:gd name="connsiteY2" fmla="*/ 1 h 672349"/>
              <a:gd name="connsiteX3" fmla="*/ 768126 w 4608758"/>
              <a:gd name="connsiteY3" fmla="*/ 0 h 672349"/>
              <a:gd name="connsiteX4" fmla="*/ 768126 w 4608758"/>
              <a:gd name="connsiteY4" fmla="*/ 0 h 672349"/>
              <a:gd name="connsiteX5" fmla="*/ 1920316 w 4608758"/>
              <a:gd name="connsiteY5" fmla="*/ 0 h 672349"/>
              <a:gd name="connsiteX6" fmla="*/ 4496698 w 4608758"/>
              <a:gd name="connsiteY6" fmla="*/ 0 h 672349"/>
              <a:gd name="connsiteX7" fmla="*/ 4575936 w 4608758"/>
              <a:gd name="connsiteY7" fmla="*/ 32822 h 672349"/>
              <a:gd name="connsiteX8" fmla="*/ 4608757 w 4608758"/>
              <a:gd name="connsiteY8" fmla="*/ 112060 h 672349"/>
              <a:gd name="connsiteX9" fmla="*/ 4608758 w 4608758"/>
              <a:gd name="connsiteY9" fmla="*/ 112058 h 672349"/>
              <a:gd name="connsiteX10" fmla="*/ 4608758 w 4608758"/>
              <a:gd name="connsiteY10" fmla="*/ 112058 h 672349"/>
              <a:gd name="connsiteX11" fmla="*/ 4608758 w 4608758"/>
              <a:gd name="connsiteY11" fmla="*/ 280145 h 672349"/>
              <a:gd name="connsiteX12" fmla="*/ 4608758 w 4608758"/>
              <a:gd name="connsiteY12" fmla="*/ 560289 h 672349"/>
              <a:gd name="connsiteX13" fmla="*/ 4575936 w 4608758"/>
              <a:gd name="connsiteY13" fmla="*/ 639527 h 672349"/>
              <a:gd name="connsiteX14" fmla="*/ 4496698 w 4608758"/>
              <a:gd name="connsiteY14" fmla="*/ 672349 h 672349"/>
              <a:gd name="connsiteX15" fmla="*/ 1920316 w 4608758"/>
              <a:gd name="connsiteY15" fmla="*/ 672349 h 672349"/>
              <a:gd name="connsiteX16" fmla="*/ 768126 w 4608758"/>
              <a:gd name="connsiteY16" fmla="*/ 672349 h 672349"/>
              <a:gd name="connsiteX17" fmla="*/ 768126 w 4608758"/>
              <a:gd name="connsiteY17" fmla="*/ 672349 h 672349"/>
              <a:gd name="connsiteX18" fmla="*/ 112060 w 4608758"/>
              <a:gd name="connsiteY18" fmla="*/ 672349 h 672349"/>
              <a:gd name="connsiteX19" fmla="*/ 32822 w 4608758"/>
              <a:gd name="connsiteY19" fmla="*/ 639527 h 672349"/>
              <a:gd name="connsiteX20" fmla="*/ 0 w 4608758"/>
              <a:gd name="connsiteY20" fmla="*/ 560289 h 672349"/>
              <a:gd name="connsiteX21" fmla="*/ 0 w 4608758"/>
              <a:gd name="connsiteY21" fmla="*/ 280145 h 672349"/>
              <a:gd name="connsiteX22" fmla="*/ 0 w 4608758"/>
              <a:gd name="connsiteY22" fmla="*/ 112058 h 672349"/>
              <a:gd name="connsiteX23" fmla="*/ 0 w 4608758"/>
              <a:gd name="connsiteY23" fmla="*/ 112060 h 672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08758" h="672349">
                <a:moveTo>
                  <a:pt x="0" y="112060"/>
                </a:moveTo>
                <a:cubicBezTo>
                  <a:pt x="0" y="82340"/>
                  <a:pt x="11806" y="53837"/>
                  <a:pt x="32822" y="32822"/>
                </a:cubicBezTo>
                <a:cubicBezTo>
                  <a:pt x="53837" y="11807"/>
                  <a:pt x="82340" y="0"/>
                  <a:pt x="112060" y="1"/>
                </a:cubicBezTo>
                <a:lnTo>
                  <a:pt x="768126" y="0"/>
                </a:lnTo>
                <a:lnTo>
                  <a:pt x="768126" y="0"/>
                </a:lnTo>
                <a:lnTo>
                  <a:pt x="1920316" y="0"/>
                </a:lnTo>
                <a:lnTo>
                  <a:pt x="4496698" y="0"/>
                </a:lnTo>
                <a:cubicBezTo>
                  <a:pt x="4526418" y="0"/>
                  <a:pt x="4554921" y="11806"/>
                  <a:pt x="4575936" y="32822"/>
                </a:cubicBezTo>
                <a:cubicBezTo>
                  <a:pt x="4596951" y="53837"/>
                  <a:pt x="4608758" y="82340"/>
                  <a:pt x="4608757" y="112060"/>
                </a:cubicBezTo>
                <a:cubicBezTo>
                  <a:pt x="4608757" y="112059"/>
                  <a:pt x="4608758" y="112059"/>
                  <a:pt x="4608758" y="112058"/>
                </a:cubicBezTo>
                <a:lnTo>
                  <a:pt x="4608758" y="112058"/>
                </a:lnTo>
                <a:lnTo>
                  <a:pt x="4608758" y="280145"/>
                </a:lnTo>
                <a:lnTo>
                  <a:pt x="4608758" y="560289"/>
                </a:lnTo>
                <a:cubicBezTo>
                  <a:pt x="4608758" y="590009"/>
                  <a:pt x="4596952" y="618512"/>
                  <a:pt x="4575936" y="639527"/>
                </a:cubicBezTo>
                <a:cubicBezTo>
                  <a:pt x="4554921" y="660542"/>
                  <a:pt x="4526418" y="672349"/>
                  <a:pt x="4496698" y="672349"/>
                </a:cubicBezTo>
                <a:lnTo>
                  <a:pt x="1920316" y="672349"/>
                </a:lnTo>
                <a:lnTo>
                  <a:pt x="768126" y="672349"/>
                </a:lnTo>
                <a:lnTo>
                  <a:pt x="768126" y="672349"/>
                </a:lnTo>
                <a:lnTo>
                  <a:pt x="112060" y="672349"/>
                </a:lnTo>
                <a:cubicBezTo>
                  <a:pt x="82340" y="672349"/>
                  <a:pt x="53837" y="660543"/>
                  <a:pt x="32822" y="639527"/>
                </a:cubicBezTo>
                <a:cubicBezTo>
                  <a:pt x="11807" y="618512"/>
                  <a:pt x="0" y="590009"/>
                  <a:pt x="0" y="560289"/>
                </a:cubicBezTo>
                <a:lnTo>
                  <a:pt x="0" y="280145"/>
                </a:lnTo>
                <a:lnTo>
                  <a:pt x="0" y="112058"/>
                </a:lnTo>
                <a:lnTo>
                  <a:pt x="0" y="112060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0886" y="6181752"/>
            <a:ext cx="990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400" dirty="0">
                <a:hlinkClick r:id="rId2"/>
              </a:rPr>
              <a:t>https://judge.softuni.bg/Contests/2380</a:t>
            </a:r>
            <a:endParaRPr lang="en-US" sz="22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9A008AA-CA0B-4747-8C86-1CC6F21D0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41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dirty="0"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dirty="0"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bg-BG" dirty="0"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dirty="0">
                <a:cs typeface="Calibri" panose="020F0502020204030204" pitchFamily="34" charset="0"/>
              </a:rPr>
              <a:t>Примерен вход и изход: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63094" y="2960923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9C22162-044D-4429-85FD-FA51E0303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239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3795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33795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33795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4546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5443" y="1828801"/>
            <a:ext cx="8781114" cy="30047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600" y="2514601"/>
            <a:ext cx="14478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9200" y="3050880"/>
            <a:ext cx="2819400" cy="911520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6248401"/>
            <a:ext cx="1127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400" dirty="0">
                <a:hlinkClick r:id="rId2"/>
              </a:rPr>
              <a:t>https://judge.softuni.bg/Contests/2380</a:t>
            </a:r>
            <a:endParaRPr lang="en-US" sz="2200" b="1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C7D47E8-556A-4ADA-A946-D565B215C3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83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lvl="1"/>
            <a:r>
              <a:rPr lang="bg-BG" dirty="0"/>
              <a:t>Отпечатва четните степени на </a:t>
            </a:r>
            <a:r>
              <a:rPr lang="bg-BG" b="1" dirty="0"/>
              <a:t>2</a:t>
            </a:r>
            <a:r>
              <a:rPr lang="bg-BG" dirty="0"/>
              <a:t> до </a:t>
            </a:r>
            <a:r>
              <a:rPr lang="en-US" b="1" dirty="0"/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2</a:t>
            </a:r>
            <a:r>
              <a:rPr lang="bg-BG" baseline="30000" dirty="0"/>
              <a:t>0</a:t>
            </a:r>
            <a:r>
              <a:rPr lang="bg-BG" dirty="0"/>
              <a:t>, 2</a:t>
            </a:r>
            <a:r>
              <a:rPr lang="bg-BG" baseline="30000" dirty="0"/>
              <a:t>2</a:t>
            </a:r>
            <a:r>
              <a:rPr lang="bg-BG" dirty="0"/>
              <a:t>, 2</a:t>
            </a:r>
            <a:r>
              <a:rPr lang="bg-BG" baseline="30000" dirty="0"/>
              <a:t>4</a:t>
            </a:r>
            <a:r>
              <a:rPr lang="bg-BG" dirty="0"/>
              <a:t>, 2</a:t>
            </a:r>
            <a:r>
              <a:rPr lang="bg-BG" baseline="30000" dirty="0"/>
              <a:t>8</a:t>
            </a:r>
            <a:r>
              <a:rPr lang="bg-BG" dirty="0"/>
              <a:t>, …, </a:t>
            </a:r>
            <a:r>
              <a:rPr lang="bg-BG" b="1" dirty="0"/>
              <a:t>2</a:t>
            </a:r>
            <a:r>
              <a:rPr lang="en-US" b="1" baseline="30000" dirty="0"/>
              <a:t>n</a:t>
            </a:r>
            <a:endParaRPr lang="bg-BG" b="1" dirty="0"/>
          </a:p>
          <a:p>
            <a:r>
              <a:rPr lang="bg-BG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3000" y="4191001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1684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01276" y="4191000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3000" y="5400584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1684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01276" y="5400583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FC110A6-2544-43FF-8DDB-C670BAE41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55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5900" y="1489515"/>
            <a:ext cx="8763000" cy="42288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Console.WriteLine(num);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934201" y="2770632"/>
            <a:ext cx="1388767" cy="457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4400" y="3400344"/>
            <a:ext cx="2133600" cy="943057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4900" y="6241259"/>
            <a:ext cx="998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400" dirty="0">
                <a:hlinkClick r:id="rId2"/>
              </a:rPr>
              <a:t>https://judge.softuni.bg/Contests/2380</a:t>
            </a:r>
            <a:endParaRPr lang="en-US" sz="2200" b="1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3515C7-93F4-4E06-B200-5E68B75989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241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4570-7423-4A41-81D9-01A4882480E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дължината на текст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Можем да вземем  символ от текст по индекс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21" y="4038601"/>
            <a:ext cx="7280479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</a:t>
            </a:r>
            <a:r>
              <a:rPr lang="bg-BG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r>
              <a:rPr lang="bg-BG" sz="2800" b="1" dirty="0">
                <a:latin typeface="Consolas" panose="020B0609020204030204" pitchFamily="49" charset="0"/>
              </a:rPr>
              <a:t>"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char letter = text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latin typeface="Consolas" panose="020B0609020204030204" pitchFamily="49" charset="0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b="1" dirty="0">
                <a:latin typeface="Consolas" panose="020B0609020204030204" pitchFamily="49" charset="0"/>
              </a:rPr>
              <a:t>;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21" y="1954863"/>
            <a:ext cx="7280479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</a:t>
            </a:r>
            <a:r>
              <a:rPr lang="bg-BG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r>
              <a:rPr lang="bg-BG" sz="2800" b="1" dirty="0">
                <a:latin typeface="Consolas" panose="020B0609020204030204" pitchFamily="49" charset="0"/>
              </a:rPr>
              <a:t>"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int length = </a:t>
            </a:r>
            <a:r>
              <a:rPr lang="en-US" sz="2800" b="1" dirty="0" err="1">
                <a:latin typeface="Consolas" panose="020B0609020204030204" pitchFamily="49" charset="0"/>
              </a:rPr>
              <a:t>text.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2800" b="1" dirty="0">
                <a:latin typeface="Consolas" panose="020B0609020204030204" pitchFamily="49" charset="0"/>
              </a:rPr>
              <a:t>;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5376ADB-9B94-436E-92D2-173C59D8C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6184900" y="2317750"/>
            <a:ext cx="1122649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480757" y="4526595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U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5733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ABE7-46B5-4935-888D-F4794220DA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64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 </a:t>
            </a:r>
          </a:p>
          <a:p>
            <a:pPr lvl="1"/>
            <a:r>
              <a:rPr lang="bg-BG" sz="3400" dirty="0"/>
              <a:t>чете текст(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9986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412" y="3368457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7848600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7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336" y="4066602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3743524" y="490627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996E799-6E97-4B09-B4C6-501943D3B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39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" y="1522418"/>
            <a:ext cx="10591800" cy="32947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input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input.Length; i++)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Console.WriteLine(input[i]);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126" y="1981200"/>
            <a:ext cx="3352800" cy="727552"/>
          </a:xfrm>
          <a:prstGeom prst="wedgeRoundRectCallout">
            <a:avLst>
              <a:gd name="adj1" fmla="val -58296"/>
              <a:gd name="adj2" fmla="val 4545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3962400"/>
            <a:ext cx="3595800" cy="792850"/>
          </a:xfrm>
          <a:prstGeom prst="wedgeRoundRectCallout">
            <a:avLst>
              <a:gd name="adj1" fmla="val -64411"/>
              <a:gd name="adj2" fmla="val -157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7A371D8-23AC-4572-832C-E91B22ECFD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6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текст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11787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962D8936-1A1F-4A2C-801B-B705E9808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77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1601" y="1371600"/>
            <a:ext cx="9524999" cy="4913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i = 0; i &lt; input.Length; i++)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switch (input[i])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Console.WriteLine("Vowels 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399" y="6374975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https://judge.softuni.bg/Contests/2380</a:t>
            </a:r>
            <a:endParaRPr lang="en-US" b="1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4D30C3-D0A4-4236-9502-1D8F0F30B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697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EF5F-9B11-435F-B76E-F522A09CE2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1105891" cy="768084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FC1C940-B02C-4169-880B-4146BC91C6B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5671A-1CC6-4052-83BC-A6D5563BA4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4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sz="3200" dirty="0">
                <a:cs typeface="Calibri" panose="020F0502020204030204" pitchFamily="34" charset="0"/>
              </a:rPr>
              <a:t>Прочита цяло число</a:t>
            </a:r>
            <a:r>
              <a:rPr lang="en-US" sz="3200" dirty="0"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bg-BG" sz="3200" dirty="0"/>
              <a:t> </a:t>
            </a:r>
            <a:r>
              <a:rPr lang="bg-BG" sz="3200" dirty="0"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sz="3200" dirty="0"/>
              <a:t>Прочита</a:t>
            </a:r>
            <a:r>
              <a:rPr lang="bg-BG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bg-BG" sz="3200" dirty="0"/>
              <a:t> последователни пъти числа и ги сумира</a:t>
            </a:r>
          </a:p>
          <a:p>
            <a:pPr lvl="1"/>
            <a:r>
              <a:rPr lang="bg-BG" sz="3200" dirty="0">
                <a:cs typeface="Calibri" panose="020F0502020204030204" pitchFamily="34" charset="0"/>
              </a:rPr>
              <a:t>Извежда пресметнатата сума</a:t>
            </a:r>
            <a:endParaRPr lang="en-US" sz="3200" dirty="0">
              <a:cs typeface="Calibri" panose="020F0502020204030204" pitchFamily="34" charset="0"/>
            </a:endParaRPr>
          </a:p>
          <a:p>
            <a:r>
              <a:rPr lang="bg-BG" sz="3200" dirty="0"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Сумиране на числа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9026" y="4535594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6260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5934" y="4630994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6279" y="5020596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2771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5421" y="4221620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9231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572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5618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EBED1E3-1604-46CF-86CC-85FFFF222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10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57505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85741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92131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11785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2895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79014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71584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3575050" y="1773792"/>
            <a:ext cx="2377440" cy="960120"/>
            <a:chOff x="4607560" y="1695450"/>
            <a:chExt cx="237744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07560" y="1697124"/>
              <a:ext cx="2377440" cy="9567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en-US" sz="2400" noProof="1">
                <a:solidFill>
                  <a:schemeClr val="bg2"/>
                </a:solidFill>
                <a:latin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650083" y="3322719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3025889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6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200" dirty="0"/>
              <a:t>Чете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на брой цели числа</a:t>
            </a:r>
            <a:endParaRPr lang="en-US" sz="3200" dirty="0"/>
          </a:p>
          <a:p>
            <a:pPr lvl="1" latinLnBrk="0"/>
            <a:r>
              <a:rPr lang="bg-BG" sz="3200" dirty="0"/>
              <a:t>Принтира най-голямото и най-малкото</a:t>
            </a:r>
            <a:r>
              <a:rPr lang="en-US" sz="3200" dirty="0"/>
              <a:t> </a:t>
            </a:r>
            <a:r>
              <a:rPr lang="bg-BG" sz="3200" dirty="0"/>
              <a:t>число</a:t>
            </a:r>
            <a:endParaRPr lang="en-US" sz="3200" dirty="0"/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6213952" y="3949056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350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  <a:p>
                <a:endPara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10134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350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1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990601" y="3949058"/>
            <a:ext cx="4516675" cy="2233244"/>
            <a:chOff x="1370012" y="4321112"/>
            <a:chExt cx="4516675" cy="22332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55BE0010-0BD5-41C7-8E9F-83FE55B4BE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601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340A36-4AB4-4CDD-9F96-D3B477088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18724D-33D5-42D6-9512-AC708876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grpSp>
        <p:nvGrpSpPr>
          <p:cNvPr id="16" name="Group 15"/>
          <p:cNvGrpSpPr/>
          <p:nvPr/>
        </p:nvGrpSpPr>
        <p:grpSpPr>
          <a:xfrm>
            <a:off x="6575768" y="5048776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6115398" y="2067621"/>
            <a:ext cx="6421" cy="3111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817824" y="2362200"/>
            <a:ext cx="2595147" cy="1524000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83426" y="2886802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366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7460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2261" y="4226072"/>
            <a:ext cx="1954683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18722" y="5519032"/>
              <a:ext cx="1773573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7679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2829" y="4728207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3602" y="4728202"/>
            <a:ext cx="2986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3599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3368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087138" y="-381000"/>
            <a:ext cx="6732299" cy="1477734"/>
            <a:chOff x="4266852" y="45856"/>
            <a:chExt cx="6820854" cy="15721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7981333" y="778106"/>
              <a:ext cx="2911028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271139" cy="1495518"/>
              <a:chOff x="4192090" y="201817"/>
              <a:chExt cx="6630213" cy="172938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383361" y="1476840"/>
                <a:ext cx="2438942" cy="4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int.MinValue</a:t>
                </a:r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7816596" y="807856"/>
              <a:ext cx="3271110" cy="39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6841" y="5712887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3368" y="3124200"/>
            <a:ext cx="2834456" cy="1604002"/>
          </a:xfrm>
          <a:prstGeom prst="bentConnector3">
            <a:avLst>
              <a:gd name="adj1" fmla="val -806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endCxn id="23" idx="1"/>
          </p:cNvCxnSpPr>
          <p:nvPr/>
        </p:nvCxnSpPr>
        <p:spPr>
          <a:xfrm flipV="1">
            <a:off x="1989174" y="3124200"/>
            <a:ext cx="2828650" cy="2804246"/>
          </a:xfrm>
          <a:prstGeom prst="bentConnector3">
            <a:avLst>
              <a:gd name="adj1" fmla="val -83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55061" y="2666429"/>
            <a:ext cx="851102" cy="539736"/>
            <a:chOff x="7353473" y="2274338"/>
            <a:chExt cx="851102" cy="978604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>
              <a:off x="7411382" y="3045866"/>
              <a:ext cx="793193" cy="611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385636" y="1295400"/>
            <a:ext cx="1484130" cy="879957"/>
            <a:chOff x="4615555" y="2052201"/>
            <a:chExt cx="1485906" cy="10242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10242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dirty="0">
                  <a:solidFill>
                    <a:schemeClr val="bg2"/>
                  </a:solidFill>
                </a:rPr>
                <a:t>Read n</a:t>
              </a:r>
              <a:endParaRPr lang="bg-BG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noProof="1">
                  <a:solidFill>
                    <a:schemeClr val="bg2"/>
                  </a:solidFill>
                </a:rPr>
                <a:t>i = 0</a:t>
              </a:r>
              <a:endParaRPr lang="bg-BG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</p:cNvCxnSpPr>
          <p:nvPr/>
        </p:nvCxnSpPr>
        <p:spPr>
          <a:xfrm>
            <a:off x="6111540" y="1105148"/>
            <a:ext cx="10279" cy="342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78579" y="3701402"/>
            <a:ext cx="1157688" cy="1502558"/>
          </a:xfrm>
          <a:prstGeom prst="bentConnector3">
            <a:avLst>
              <a:gd name="adj1" fmla="val 3849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7CBBB80A-A603-49C6-B2C3-5EF7B7B5EB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8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1249" y="1384300"/>
            <a:ext cx="7773951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smallest = int.MaxValue;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biggest = int.MinValue;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Console.WriteLine($"Max number: {biggest}");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Console.WriteLine($"Min number: {smallest}");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42899" y="6287398"/>
            <a:ext cx="1150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https://judge.softuni.bg/Contests/2380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8365721" y="2460653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960" y="2672744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10783527" y="3493727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D5A9850F-8A16-4E71-ACDC-3E0432CCDB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203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19201"/>
            <a:ext cx="11808021" cy="5185625"/>
          </a:xfrm>
        </p:spPr>
        <p:txBody>
          <a:bodyPr>
            <a:normAutofit/>
          </a:bodyPr>
          <a:lstStyle/>
          <a:p>
            <a:pPr latinLnBrk="0"/>
            <a:r>
              <a:rPr lang="en-US" sz="3200" dirty="0"/>
              <a:t>1. </a:t>
            </a:r>
            <a:r>
              <a:rPr lang="en-US" sz="3200" dirty="0" err="1"/>
              <a:t>Каква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е </a:t>
            </a:r>
            <a:r>
              <a:rPr lang="en-US" sz="3200" dirty="0" err="1"/>
              <a:t>стойността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променливата</a:t>
            </a:r>
            <a:r>
              <a:rPr lang="en-US" sz="3200" dirty="0"/>
              <a:t> </a:t>
            </a:r>
            <a:r>
              <a:rPr lang="en-US" sz="3200" b="1" dirty="0"/>
              <a:t>а </a:t>
            </a:r>
            <a:r>
              <a:rPr lang="en-US" sz="3200" dirty="0" err="1"/>
              <a:t>след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 err="1"/>
              <a:t>изпълнението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програма</a:t>
            </a:r>
            <a:r>
              <a:rPr lang="en-US" sz="32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8848" y="2380479"/>
            <a:ext cx="2973897" cy="427723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int a = 5;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switch (a)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case 5: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case 6: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a = a + 1;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break;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  default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a = a + 2;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break;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9600" y="2029131"/>
            <a:ext cx="2636906" cy="1927074"/>
            <a:chOff x="5209288" y="4647336"/>
            <a:chExt cx="3048000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9196" y="4396431"/>
            <a:ext cx="2752636" cy="1139906"/>
            <a:chOff x="828202" y="1992406"/>
            <a:chExt cx="4160936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3728" y="2895600"/>
            <a:ext cx="2636906" cy="1318666"/>
            <a:chOff x="8138855" y="2320388"/>
            <a:chExt cx="2993647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10201" y="4877004"/>
            <a:ext cx="2722115" cy="1318666"/>
            <a:chOff x="1039935" y="4225124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05F5E559-C2D1-48AD-A8CA-3066AEE756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600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/>
              <a:t>Прочита цяло число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от потребителя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/>
              <a:t>Прочита последователно </a:t>
            </a:r>
            <a:r>
              <a:rPr lang="en-US" sz="3600" b="1" dirty="0">
                <a:solidFill>
                  <a:schemeClr val="bg1"/>
                </a:solidFill>
              </a:rPr>
              <a:t>2*n</a:t>
            </a:r>
            <a:r>
              <a:rPr lang="en-US" sz="3600" dirty="0"/>
              <a:t> </a:t>
            </a:r>
            <a:r>
              <a:rPr lang="bg-BG" sz="3600" dirty="0"/>
              <a:t>числа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/>
              <a:t>Проверява дали сумите на </a:t>
            </a:r>
            <a:r>
              <a:rPr lang="bg-BG" sz="3600" b="1" dirty="0">
                <a:solidFill>
                  <a:schemeClr val="bg1"/>
                </a:solidFill>
              </a:rPr>
              <a:t>левите</a:t>
            </a:r>
            <a:r>
              <a:rPr lang="bg-BG" sz="3600" b="1" dirty="0"/>
              <a:t>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десните</a:t>
            </a:r>
            <a:r>
              <a:rPr lang="bg-BG" sz="3600" dirty="0"/>
              <a:t>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числа са равни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/>
              <a:t>При равенство извежда "</a:t>
            </a:r>
            <a:r>
              <a:rPr lang="en-US" sz="3600" b="1" dirty="0">
                <a:solidFill>
                  <a:schemeClr val="bg1"/>
                </a:solidFill>
              </a:rPr>
              <a:t>Yes</a:t>
            </a:r>
            <a:r>
              <a:rPr lang="bg-BG" sz="3600" dirty="0"/>
              <a:t>"</a:t>
            </a:r>
            <a:r>
              <a:rPr lang="en-US" sz="3600" dirty="0"/>
              <a:t> </a:t>
            </a:r>
            <a:r>
              <a:rPr lang="bg-BG" sz="3600" dirty="0"/>
              <a:t>и сумата, в противен случай -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</a:rPr>
              <a:t>No</a:t>
            </a:r>
            <a:r>
              <a:rPr lang="en-US" sz="3600" dirty="0"/>
              <a:t>"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разликата</a:t>
            </a:r>
            <a:r>
              <a:rPr lang="en-US" sz="3600" dirty="0"/>
              <a:t> (</a:t>
            </a:r>
            <a:r>
              <a:rPr lang="bg-BG" sz="3600" dirty="0"/>
              <a:t>изчислена като положително число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3BE56F0-D3AB-46D8-80B5-3AF914A8B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983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3928" y="2327472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7080" y="3315552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940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90689" y="2367820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6495" y="3315553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70178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4495" y="2868967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7373" y="3733801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409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EC4B6905-EC42-4E77-9BF6-C1A10DED3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0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0033" y="1327116"/>
            <a:ext cx="9351930" cy="49212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and calculate the rightSum</a:t>
            </a:r>
            <a:endParaRPr lang="bg-BG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Console.WriteLine("No, diff = " + diff);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1998" y="6282431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https://judge.softuni.bg/Contests/2380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762CDB-8F28-43BC-A909-A9E54FCF7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809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Прочита цяло число</a:t>
            </a:r>
            <a:r>
              <a:rPr lang="en-US" sz="3600" dirty="0">
                <a:cs typeface="Calibri" panose="020F0502020204030204" pitchFamily="34" charset="0"/>
              </a:rPr>
              <a:t>(</a:t>
            </a:r>
            <a:r>
              <a:rPr lang="en-US" sz="3600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sz="3600" dirty="0">
                <a:cs typeface="Calibri" panose="020F0502020204030204" pitchFamily="34" charset="0"/>
              </a:rPr>
              <a:t>) </a:t>
            </a:r>
            <a:r>
              <a:rPr lang="bg-BG" sz="3600" dirty="0">
                <a:cs typeface="Calibri" panose="020F0502020204030204" pitchFamily="34" charset="0"/>
              </a:rPr>
              <a:t>от потребителя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Прочита последователно </a:t>
            </a:r>
            <a:r>
              <a:rPr lang="en-US" sz="3600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bg-BG" sz="3600" dirty="0">
                <a:cs typeface="Calibri" panose="020F0502020204030204" pitchFamily="34" charset="0"/>
              </a:rPr>
              <a:t> на брой</a:t>
            </a:r>
            <a:r>
              <a:rPr lang="en-US" sz="3600" dirty="0">
                <a:cs typeface="Calibri" panose="020F0502020204030204" pitchFamily="34" charset="0"/>
              </a:rPr>
              <a:t> </a:t>
            </a:r>
            <a:r>
              <a:rPr lang="bg-BG" sz="3600" dirty="0">
                <a:cs typeface="Calibri" panose="020F0502020204030204" pitchFamily="34" charset="0"/>
              </a:rPr>
              <a:t>числа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600" b="1" dirty="0">
                <a:solidFill>
                  <a:schemeClr val="bg1"/>
                </a:solidFill>
                <a:cs typeface="Calibri" panose="020F0502020204030204" pitchFamily="34" charset="0"/>
              </a:rPr>
              <a:t>четни</a:t>
            </a:r>
            <a:r>
              <a:rPr lang="bg-BG" sz="3600" dirty="0">
                <a:cs typeface="Calibri" panose="020F0502020204030204" pitchFamily="34" charset="0"/>
              </a:rPr>
              <a:t> позиции е равна на сумата на числата на </a:t>
            </a:r>
            <a:r>
              <a:rPr lang="bg-BG" sz="3600" b="1" dirty="0">
                <a:solidFill>
                  <a:schemeClr val="bg1"/>
                </a:solidFill>
                <a:cs typeface="Calibri" panose="020F0502020204030204" pitchFamily="34" charset="0"/>
              </a:rPr>
              <a:t>нечетни</a:t>
            </a:r>
            <a:r>
              <a:rPr lang="bg-BG" sz="3600" dirty="0">
                <a:cs typeface="Calibri" panose="020F0502020204030204" pitchFamily="34" charset="0"/>
              </a:rPr>
              <a:t> позиции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При равенство печата "</a:t>
            </a:r>
            <a:r>
              <a:rPr lang="en-US" sz="3600" b="1" dirty="0">
                <a:solidFill>
                  <a:schemeClr val="bg1"/>
                </a:solidFill>
                <a:cs typeface="Calibri" panose="020F0502020204030204" pitchFamily="34" charset="0"/>
              </a:rPr>
              <a:t>Yes</a:t>
            </a:r>
            <a:r>
              <a:rPr lang="bg-BG" sz="3600" dirty="0">
                <a:cs typeface="Calibri" panose="020F0502020204030204" pitchFamily="34" charset="0"/>
              </a:rPr>
              <a:t>" и сумата; иначе печата </a:t>
            </a:r>
            <a:r>
              <a:rPr lang="en-US" sz="3600" dirty="0">
                <a:cs typeface="Calibri" panose="020F0502020204030204" pitchFamily="34" charset="0"/>
              </a:rPr>
              <a:t>"</a:t>
            </a:r>
            <a:r>
              <a:rPr lang="en-US" sz="3600" b="1" dirty="0">
                <a:solidFill>
                  <a:schemeClr val="bg1"/>
                </a:solidFill>
                <a:cs typeface="Calibri" panose="020F0502020204030204" pitchFamily="34" charset="0"/>
              </a:rPr>
              <a:t>No</a:t>
            </a:r>
            <a:r>
              <a:rPr lang="en-US" sz="3600" dirty="0">
                <a:cs typeface="Calibri" panose="020F0502020204030204" pitchFamily="34" charset="0"/>
              </a:rPr>
              <a:t>" </a:t>
            </a:r>
            <a:r>
              <a:rPr lang="bg-BG" sz="3600" dirty="0">
                <a:cs typeface="Calibri" panose="020F0502020204030204" pitchFamily="34" charset="0"/>
              </a:rPr>
              <a:t>и разликата</a:t>
            </a:r>
            <a:r>
              <a:rPr lang="en-US" sz="3600" dirty="0">
                <a:cs typeface="Calibri" panose="020F0502020204030204" pitchFamily="34" charset="0"/>
              </a:rPr>
              <a:t> (</a:t>
            </a:r>
            <a:r>
              <a:rPr lang="bg-BG" sz="3600" dirty="0">
                <a:cs typeface="Calibri" panose="020F0502020204030204" pitchFamily="34" charset="0"/>
              </a:rPr>
              <a:t>положително число).</a:t>
            </a:r>
            <a:endParaRPr lang="en-US" sz="3600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1444168-C79C-4AD8-B235-910108A55A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222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1464" y="2439851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4043" y="3070140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6400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115" y="2438398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71" y="3070139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743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663" y="2678147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6689" y="3070138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10800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E743840-0187-45C8-93F7-ED09053DA0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21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Решение: четна / нечетна сума</a:t>
            </a: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2317750" y="1206500"/>
            <a:ext cx="7200900" cy="49122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  <a:r>
              <a:rPr lang="bg-BG" sz="21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100" b="1" noProof="1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int element = int.Parse(Console.ReadLine());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if (i % 2 == 0) evenSum += element; 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1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191942" y="6361366"/>
            <a:ext cx="108587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bg-BG" sz="2000" dirty="0">
                <a:solidFill>
                  <a:srgbClr val="234465"/>
                </a:solidFill>
              </a:rPr>
              <a:t>Тестване на решението:</a:t>
            </a:r>
            <a:r>
              <a:rPr lang="en-US" sz="2000" dirty="0">
                <a:solidFill>
                  <a:srgbClr val="234465"/>
                </a:solidFill>
              </a:rPr>
              <a:t> </a:t>
            </a:r>
            <a:r>
              <a:rPr lang="en-US" sz="2000" dirty="0">
                <a:hlinkClick r:id="rId3"/>
              </a:rPr>
              <a:t>https://judge.softuni.bg/Contests/2380</a:t>
            </a:r>
            <a:endParaRPr lang="en-US" sz="2000" dirty="0">
              <a:solidFill>
                <a:srgbClr val="234465"/>
              </a:solidFill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A3BB03DA-AB97-4287-9B61-F0EF6BF4DF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710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F034-2096-471D-98AE-FF0C9DAF01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По-сложни задачи с цикли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19F0D0-26C2-4D5B-B0F6-59EF57611CC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8CB40-72B6-4450-9FE5-22022E2064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b="1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  <a:endParaRPr lang="en-US" sz="3600" dirty="0">
              <a:solidFill>
                <a:schemeClr val="bg2"/>
              </a:solidFill>
            </a:endParaRPr>
          </a:p>
          <a:p>
            <a:pPr lvl="0" latinLnBrk="0"/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 latinLnBrk="0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</a:p>
          <a:p>
            <a:pPr lvl="1" latinLnBrk="0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Вземане на символ по индекс от текст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146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A16F41-6BD2-400C-BED8-AEF698F4A3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788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latinLnBrk="0"/>
            <a:r>
              <a:rPr lang="en-US" sz="3200" dirty="0"/>
              <a:t>2. </a:t>
            </a:r>
            <a:r>
              <a:rPr lang="en-US" sz="3200" dirty="0" err="1"/>
              <a:t>Какво</a:t>
            </a:r>
            <a:r>
              <a:rPr lang="en-US" sz="3200" dirty="0"/>
              <a:t> ще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команда</a:t>
            </a:r>
            <a:r>
              <a:rPr lang="en-US" sz="32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0" y="1774211"/>
            <a:ext cx="7848600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Console.WriteLine(!(5 == 5) &amp;&amp; (4 + 1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81149" y="5159913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0C5E1BC4-2382-42A3-94E5-867A94157D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6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B960BA4-1845-4C61-8B0A-C13BF1516F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2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756" y="1209539"/>
            <a:ext cx="11808021" cy="5185625"/>
          </a:xfrm>
        </p:spPr>
        <p:txBody>
          <a:bodyPr>
            <a:normAutofit/>
          </a:bodyPr>
          <a:lstStyle/>
          <a:p>
            <a:pPr latinLnBrk="0"/>
            <a:r>
              <a:rPr lang="en-US" sz="3200" dirty="0"/>
              <a:t>3. </a:t>
            </a:r>
            <a:r>
              <a:rPr lang="en-US" sz="3200" dirty="0" err="1"/>
              <a:t>Какво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команда</a:t>
            </a:r>
            <a:r>
              <a:rPr lang="en-US" sz="32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5732" y="1822444"/>
            <a:ext cx="7190668" cy="58789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Console.WriteLine(!(3 == 3) || (3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D60D1DB0-7445-42C5-8ECF-715ED672CA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0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4. </a:t>
            </a:r>
            <a:r>
              <a:rPr lang="en-US" sz="3200" dirty="0" err="1"/>
              <a:t>Какво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   </a:t>
            </a:r>
            <a:r>
              <a:rPr lang="en-US" sz="3200" dirty="0" err="1"/>
              <a:t>проверка</a:t>
            </a:r>
            <a:r>
              <a:rPr lang="en-US" sz="3200" dirty="0"/>
              <a:t>: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4528" y="1790170"/>
            <a:ext cx="7162800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4"/>
            <a:chOff x="1065712" y="4121282"/>
            <a:chExt cx="4114800" cy="1505094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921955" y="5374470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F1CCBB57-161F-4255-B869-5F17904F1C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9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>
            <a:normAutofit/>
          </a:bodyPr>
          <a:lstStyle/>
          <a:p>
            <a:pPr latinLnBrk="0"/>
            <a:r>
              <a:rPr lang="en-US" sz="3200" dirty="0"/>
              <a:t>5. </a:t>
            </a:r>
            <a:r>
              <a:rPr lang="en-US" sz="3200" dirty="0" err="1"/>
              <a:t>Какво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логическа</a:t>
            </a:r>
            <a:r>
              <a:rPr lang="en-US" sz="3200" dirty="0"/>
              <a:t> </a:t>
            </a:r>
            <a:r>
              <a:rPr lang="en-US" sz="3200" dirty="0" err="1"/>
              <a:t>проверка</a:t>
            </a:r>
            <a:r>
              <a:rPr lang="en-US" sz="3200" dirty="0"/>
              <a:t>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614" y="2509468"/>
            <a:ext cx="6600362" cy="3296581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int number = 101;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&gt;=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Console.WriteLine("Larger than 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&lt;= 101)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Console.WriteLine("Less than 101");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Console.WriteLine("Equal to 101");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851900" y="3271238"/>
            <a:ext cx="3657600" cy="1927074"/>
            <a:chOff x="5152379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6000" y="2393072"/>
            <a:ext cx="3153550" cy="1246436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20096" y="1863859"/>
            <a:ext cx="3248104" cy="1295309"/>
            <a:chOff x="8967919" y="2302916"/>
            <a:chExt cx="321049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46CFC36D-1727-49E0-9AA7-93948691F6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dirty="0" err="1"/>
              <a:t>Какво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логическа</a:t>
            </a:r>
            <a:r>
              <a:rPr lang="en-US" sz="3200" dirty="0"/>
              <a:t> </a:t>
            </a:r>
            <a:r>
              <a:rPr lang="en-US" sz="3200" dirty="0" err="1"/>
              <a:t>проверка</a:t>
            </a:r>
            <a:r>
              <a:rPr lang="en-US" sz="3200" dirty="0"/>
              <a:t>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2448" y="2410501"/>
            <a:ext cx="5082590" cy="434289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string role = "Administrator";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string password = "SoftUni";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if(role == "SoftUni")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if(password == "SoftUni")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Console.WriteLine("Welcome!");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04698" y="4263624"/>
            <a:ext cx="2923122" cy="1901866"/>
            <a:chOff x="5177021" y="4570824"/>
            <a:chExt cx="3412548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7021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5247" y="2242604"/>
            <a:ext cx="3443170" cy="1266985"/>
            <a:chOff x="8967919" y="2302916"/>
            <a:chExt cx="3290638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AAF250-160E-4C3F-9001-C0918AA34F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3777</TotalTime>
  <Words>2920</Words>
  <Application>Microsoft Office PowerPoint</Application>
  <PresentationFormat>Широк екран</PresentationFormat>
  <Paragraphs>621</Paragraphs>
  <Slides>50</Slides>
  <Notes>25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Презентация на PowerPoint</vt:lpstr>
      <vt:lpstr>Увеличаване</vt:lpstr>
      <vt:lpstr>Увеличаване (2)</vt:lpstr>
      <vt:lpstr>Намаляване </vt:lpstr>
      <vt:lpstr>Намаляване (2)</vt:lpstr>
      <vt:lpstr>Работа с по-сложни For-цикли</vt:lpstr>
      <vt:lpstr>Числата от N до 1 в обратен ред – условие </vt:lpstr>
      <vt:lpstr>Презентация на PowerPoint</vt:lpstr>
      <vt:lpstr>Числата от N до 1 в обратен ред – решение </vt:lpstr>
      <vt:lpstr>Числата от 1 до N през 3 – условие </vt:lpstr>
      <vt:lpstr>Презентация на PowerPoint</vt:lpstr>
      <vt:lpstr>Числата от 1 до N през 3 – решение </vt:lpstr>
      <vt:lpstr>Четни степени на 2 – условие </vt:lpstr>
      <vt:lpstr>Четни степени на 2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Сумиране на гласни букви – условие</vt:lpstr>
      <vt:lpstr>Сумиране на гласни букви – решение</vt:lpstr>
      <vt:lpstr>Техники за използване на For-цикли</vt:lpstr>
      <vt:lpstr>Сумиране на числа – условие</vt:lpstr>
      <vt:lpstr>Презентация на PowerPoint</vt:lpstr>
      <vt:lpstr>Редица цели числа – условие</vt:lpstr>
      <vt:lpstr>Презентация на PowerPoint</vt:lpstr>
      <vt:lpstr>Редица цели числа – решение</vt:lpstr>
      <vt:lpstr>Лява и дясна сума – условие</vt:lpstr>
      <vt:lpstr>Лява и дясна сума – условие</vt:lpstr>
      <vt:lpstr>Решение: лява и дясна сума</vt:lpstr>
      <vt:lpstr>Четна / нечетна сума – условие</vt:lpstr>
      <vt:lpstr>Четна / нечетна сума – условие</vt:lpstr>
      <vt:lpstr>Решение: четна / нечетна сума</vt:lpstr>
      <vt:lpstr>По-сложни задачи с цикли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Adriana Avronieva</cp:lastModifiedBy>
  <cp:revision>22</cp:revision>
  <dcterms:created xsi:type="dcterms:W3CDTF">2018-05-23T13:08:44Z</dcterms:created>
  <dcterms:modified xsi:type="dcterms:W3CDTF">2020-04-28T07:46:48Z</dcterms:modified>
  <cp:category>computer programming;programming;C#;програмиране;кодиране</cp:category>
</cp:coreProperties>
</file>