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507" r:id="rId27"/>
    <p:sldId id="508" r:id="rId28"/>
    <p:sldId id="509" r:id="rId29"/>
    <p:sldId id="282" r:id="rId30"/>
    <p:sldId id="504" r:id="rId31"/>
    <p:sldId id="284" r:id="rId32"/>
    <p:sldId id="285" r:id="rId33"/>
    <p:sldId id="505" r:id="rId34"/>
    <p:sldId id="50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256D9C-845E-429C-9E27-E39020D02751}">
          <p14:sldIdLst>
            <p14:sldId id="256"/>
            <p14:sldId id="258"/>
          </p14:sldIdLst>
        </p14:section>
        <p14:section name="Променливи и типове данни" id="{816270F6-9AD1-4C8F-BBA4-4F89F921DBC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Прости операции" id="{CA6A6EC9-3284-4D38-B6D7-693C235D5763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Печатане на екрана" id="{82E534AE-DBE5-4ECA-AEF9-8C720E14C868}">
          <p14:sldIdLst>
            <p14:sldId id="277"/>
            <p14:sldId id="278"/>
          </p14:sldIdLst>
        </p14:section>
        <p14:section name="Преобразуване на типове" id="{5B0E1A20-C779-41EE-B50D-37492E1385A7}">
          <p14:sldIdLst>
            <p14:sldId id="279"/>
            <p14:sldId id="280"/>
            <p14:sldId id="281"/>
          </p14:sldIdLst>
        </p14:section>
        <p14:section name="Project" id="{5A115049-5910-4DF4-A300-AE5557635895}">
          <p14:sldIdLst>
            <p14:sldId id="507"/>
            <p14:sldId id="508"/>
            <p14:sldId id="509"/>
          </p14:sldIdLst>
        </p14:section>
        <p14:section name="Обобщение" id="{2ECE0847-40FE-4BC0-BC3B-A8C0E2B64204}">
          <p14:sldIdLst>
            <p14:sldId id="282"/>
            <p14:sldId id="504"/>
            <p14:sldId id="284"/>
            <p14:sldId id="285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n Paunov" initials="AP" lastIdx="1" clrIdx="0">
    <p:extLst>
      <p:ext uri="{19B8F6BF-5375-455C-9EA6-DF929625EA0E}">
        <p15:presenceInfo xmlns:p15="http://schemas.microsoft.com/office/powerpoint/2012/main" userId="S::a.paunov@softuni.bg::ff466fd3-8dd6-4724-a5dc-f69e7365ea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399" y="4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0AFC9-299D-4F4B-B955-A6FD5AD65E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425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80028E-2532-448A-A196-95521903D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834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764E0E-6ABC-498B-B376-A5300D3C1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8483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AF405-A971-4BD4-A4F5-65AE4BAC58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71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12AAF77-32D8-4700-9D5F-C2EB103F3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35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A1449E-D022-47A3-A7CD-D2D0A2991B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F348F7-28DB-4E5F-9270-363425623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639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A485AE-4253-4D08-9C08-413DFDE22E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5833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E9C43F-F781-430E-A30C-C1489B6DC2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398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81CB40-1B25-4476-BB6E-C2646782F6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9354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F348F7-28DB-4E5F-9270-363425623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048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F442BE2-63D8-4CF1-A5BE-64A0AAED1F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936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E5DD4D-F681-426C-AAD1-B45BC773BE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84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C75C1-02C0-449F-B4B5-5E053E5C9D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2752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37BC640-3DE3-4DC1-A294-4F6E647B2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6479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F2C78F-1369-4925-8089-33934AF7CC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7748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8F1F05-C8D8-4362-AE29-E7A4AF6BE3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2855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AA37CA-CB3E-4295-A135-DDB54BD3CB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829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7E7A13-4A32-4DA6-8935-12DF56BF6B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679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CF85B9-2DE5-43C8-8D62-5D719888E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764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A35DC48-7EA0-4C99-A989-F3DD5D03D4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657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00C6D1-0D1D-449C-995F-26C43BF11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416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1F59DA-3F96-4B25-BDA1-8E6A5BC4FC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088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7CCAE9-2F54-46F1-A1E1-73F2F704B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802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3F6D62-6C51-4B78-B48D-71A0202CF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8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Compete/Index/1011#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3.gif"/><Relationship Id="rId4" Type="http://schemas.openxmlformats.org/officeDocument/2006/relationships/image" Target="../media/image50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76879"/>
            <a:ext cx="1842040" cy="36355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1045"/>
            <a:ext cx="3213640" cy="460181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176939" y="2715416"/>
            <a:ext cx="2812373" cy="2229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91" y="2080338"/>
            <a:ext cx="1783249" cy="18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600" dirty="0"/>
              <a:t>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4010359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51000" y="1780284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300" y="4743798"/>
            <a:ext cx="3581400" cy="965716"/>
          </a:xfrm>
          <a:prstGeom prst="wedgeRoundRectCallout">
            <a:avLst>
              <a:gd name="adj1" fmla="val -61487"/>
              <a:gd name="adj2" fmla="val -523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7FA51-576B-4016-935D-8D2BA106ACC1}"/>
              </a:ext>
            </a:extLst>
          </p:cNvPr>
          <p:cNvSpPr/>
          <p:nvPr/>
        </p:nvSpPr>
        <p:spPr>
          <a:xfrm>
            <a:off x="1280447" y="632957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https://judge.softuni.bg/Contests/Compete/Index/1011#2</a:t>
            </a:r>
            <a:r>
              <a:rPr lang="en-US" sz="2400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A224A48-B113-4562-A0A6-925A1B6A0A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9717" y="3551288"/>
            <a:ext cx="90660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9717" y="1786351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61" y="4618863"/>
            <a:ext cx="3691075" cy="965716"/>
          </a:xfrm>
          <a:prstGeom prst="wedgeRoundRectCallout">
            <a:avLst>
              <a:gd name="adj1" fmla="val -37408"/>
              <a:gd name="adj2" fmla="val -1059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6A567-FCFD-405A-AC64-A9D503869A24}"/>
              </a:ext>
            </a:extLst>
          </p:cNvPr>
          <p:cNvSpPr/>
          <p:nvPr/>
        </p:nvSpPr>
        <p:spPr>
          <a:xfrm>
            <a:off x="1270630" y="625981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F716D6A-5BF4-4ADD-A4AD-1B2CB827B1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BE345C-B147-4A0C-A398-4FDBB72EF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Работа с текст и числа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DB3B559-3E27-4318-AF61-9DBBAF7D61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22154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b="1" dirty="0">
                <a:solidFill>
                  <a:schemeClr val="bg1"/>
                </a:solidFill>
              </a:rPr>
              <a:t>потребителя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>
                <a:solidFill>
                  <a:schemeClr val="tx2"/>
                </a:solidFill>
              </a:rPr>
              <a:t>"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chemeClr val="tx2"/>
                </a:solidFill>
              </a:rPr>
              <a:t>"</a:t>
            </a:r>
            <a:r>
              <a:rPr lang="bg-BG" dirty="0">
                <a:solidFill>
                  <a:schemeClr val="tx2"/>
                </a:solidFill>
              </a:rPr>
              <a:t>, където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въведеното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преди това </a:t>
            </a:r>
            <a:r>
              <a:rPr lang="bg-BG" b="1" dirty="0">
                <a:solidFill>
                  <a:schemeClr val="tx2"/>
                </a:solidFill>
              </a:rPr>
              <a:t>име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0"/>
            <a:ext cx="5010759" cy="579390"/>
            <a:chOff x="736384" y="4787519"/>
            <a:chExt cx="4739929" cy="5793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E5AB63-4FE1-446E-8742-E2FBB5D79A5C}"/>
              </a:ext>
            </a:extLst>
          </p:cNvPr>
          <p:cNvSpPr/>
          <p:nvPr/>
        </p:nvSpPr>
        <p:spPr>
          <a:xfrm>
            <a:off x="7620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78CDFC-CE66-4B30-91E5-C13074153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2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000" y="1542675"/>
            <a:ext cx="8649000" cy="201270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string name = </a:t>
            </a:r>
            <a:r>
              <a:rPr lang="en-US" sz="3600" dirty="0" err="1"/>
              <a:t>Console.ReadLine</a:t>
            </a:r>
            <a:r>
              <a:rPr lang="en-US" sz="36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 err="1"/>
              <a:t>Console.</a:t>
            </a:r>
            <a:r>
              <a:rPr lang="en-US" sz="3600" dirty="0" err="1">
                <a:solidFill>
                  <a:schemeClr val="bg1"/>
                </a:solidFill>
              </a:rPr>
              <a:t>Write</a:t>
            </a:r>
            <a:r>
              <a:rPr lang="en-US" sz="3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 err="1"/>
              <a:t>Console.</a:t>
            </a:r>
            <a:r>
              <a:rPr lang="en-US" sz="3600" dirty="0" err="1">
                <a:solidFill>
                  <a:schemeClr val="bg1"/>
                </a:solidFill>
              </a:rPr>
              <a:t>WriteLine</a:t>
            </a:r>
            <a:r>
              <a:rPr lang="en-US" sz="3600" dirty="0"/>
              <a:t>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000" y="3828894"/>
            <a:ext cx="8649000" cy="1486431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string name = </a:t>
            </a:r>
            <a:r>
              <a:rPr lang="en-US" sz="3600" dirty="0" err="1"/>
              <a:t>Console.ReadLine</a:t>
            </a:r>
            <a:r>
              <a:rPr lang="en-US" sz="36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 err="1"/>
              <a:t>Console.</a:t>
            </a:r>
            <a:r>
              <a:rPr lang="en-US" sz="3600" dirty="0" err="1">
                <a:solidFill>
                  <a:schemeClr val="bg1"/>
                </a:solidFill>
              </a:rPr>
              <a:t>Write</a:t>
            </a:r>
            <a:r>
              <a:rPr lang="en-US" sz="3600" dirty="0"/>
              <a:t>("Hello, " + name);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11000" y="5428020"/>
            <a:ext cx="2156052" cy="754871"/>
          </a:xfrm>
          <a:prstGeom prst="wedgeRoundRectCallout">
            <a:avLst>
              <a:gd name="adj1" fmla="val -29322"/>
              <a:gd name="adj2" fmla="val -78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795966" y="2572190"/>
            <a:ext cx="3080068" cy="913832"/>
          </a:xfrm>
          <a:prstGeom prst="wedgeRoundRectCallout">
            <a:avLst>
              <a:gd name="adj1" fmla="val -64435"/>
              <a:gd name="adj2" fmla="val -35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D4F9-6441-4455-AE6C-5113DE770744}"/>
              </a:ext>
            </a:extLst>
          </p:cNvPr>
          <p:cNvSpPr/>
          <p:nvPr/>
        </p:nvSpPr>
        <p:spPr>
          <a:xfrm>
            <a:off x="7620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499C275-D476-4E57-A3EB-3F7D2BA5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1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989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+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6" y="4395271"/>
            <a:ext cx="10268924" cy="20621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32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32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32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"The sum is: " + 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179579" y="3621812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844766" y="5868581"/>
            <a:ext cx="5090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3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044" y="4150675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C7D45B9-C6E3-4E43-9900-2A460C758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9011658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991791" y="2777951"/>
            <a:ext cx="1463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600" dirty="0">
                <a:solidFill>
                  <a:schemeClr val="accent2"/>
                </a:solidFill>
              </a:rPr>
              <a:t> </a:t>
            </a:r>
            <a:r>
              <a:rPr lang="bg-BG" sz="3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3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276114" y="773078"/>
            <a:ext cx="3529896" cy="352989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9DDCBAA5-DF3A-4515-BFA3-5357B0B492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1842665"/>
            <a:ext cx="600920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1000" y="4267509"/>
            <a:ext cx="94950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034958" y="2816637"/>
            <a:ext cx="131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dirty="0">
                <a:solidFill>
                  <a:schemeClr val="accent2"/>
                </a:solidFill>
              </a:rPr>
              <a:t> </a:t>
            </a:r>
            <a:r>
              <a:rPr lang="bg-BG" sz="32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32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768389" y="5316463"/>
            <a:ext cx="491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768389" y="5783485"/>
            <a:ext cx="491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623717" y="4816580"/>
            <a:ext cx="636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4856" y="1887680"/>
            <a:ext cx="1657930" cy="165793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1EE9965-74A4-48EF-95C6-8679D7BB66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7856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3F87687-49EE-433A-B1AE-4C76D981B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2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29806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5517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0826" y="35915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en-GB" noProof="1">
                <a:solidFill>
                  <a:schemeClr val="accent2"/>
                </a:solidFill>
              </a:rPr>
              <a:t>1</a:t>
            </a:r>
            <a:endParaRPr lang="nn-NO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60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1244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0 -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1243" y="5723106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E1AEAA0-22DF-4FDD-AB4E-251438F51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2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1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600" y="1763904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F8DF247-B463-419C-9AD4-EA81F8AB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61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821EFE4-D842-45B4-A7BF-5C01FCCB0B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8875B3-A1F2-42A0-8981-FBA3F91B1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Задачи с прости изчисления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615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0A684B-A236-4088-A80B-F2CF04C935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18529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форматираме изхода чрез </a:t>
            </a:r>
            <a:r>
              <a:rPr lang="bg-BG" sz="3200" b="1" dirty="0">
                <a:solidFill>
                  <a:schemeClr val="bg1"/>
                </a:solidFill>
              </a:rPr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r>
              <a:rPr lang="bg-BG" sz="3200" dirty="0"/>
              <a:t/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81E5B-0D3C-4177-B5ED-6DC6A2238C76}"/>
              </a:ext>
            </a:extLst>
          </p:cNvPr>
          <p:cNvSpPr/>
          <p:nvPr/>
        </p:nvSpPr>
        <p:spPr>
          <a:xfrm>
            <a:off x="762000" y="622133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https://judge.softuni.bg/Contests/Compete/Index/1011#1</a:t>
            </a:r>
            <a:r>
              <a:rPr lang="en-US" sz="2400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6258C8D-6711-446A-AD4A-A5C464DCD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DD28A3-9500-4B0A-9F06-B068B287BB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Преобразуване на типове</a:t>
            </a:r>
          </a:p>
        </p:txBody>
      </p:sp>
    </p:spTree>
    <p:extLst>
      <p:ext uri="{BB962C8B-B14F-4D97-AF65-F5344CB8AC3E}">
        <p14:creationId xmlns:p14="http://schemas.microsoft.com/office/powerpoint/2010/main" val="216264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1" y="25908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8862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00266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47E6590-F38A-4815-9D4B-96FF3D7DE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46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316739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806" y="3819733"/>
            <a:ext cx="3680359" cy="870141"/>
          </a:xfrm>
          <a:prstGeom prst="wedgeRoundRectCallout">
            <a:avLst>
              <a:gd name="adj1" fmla="val -67471"/>
              <a:gd name="adj2" fmla="val -652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1865027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2220" y="5346217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78288" y="1798496"/>
            <a:ext cx="184753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843875" y="3096039"/>
            <a:ext cx="2275906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9067800" y="5346218"/>
            <a:ext cx="2275906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25494" y="5814957"/>
            <a:ext cx="2275906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0FD878E-EBE3-4D51-9274-5383F9630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1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88512D9-7E94-420F-BED5-1F83803202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Simple Calculator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123C5-E6A2-4FC2-8152-80F6D9516F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WPF Project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CBA69B-E062-4E4B-BB1A-5FB44F7DFB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EA2E17-2B59-445F-A1E7-678136648E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43900" y="1314000"/>
            <a:ext cx="2704200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11EB-AD79-42F7-B06A-0388A16DD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WPF is graphical subsystem for rendering User Interface.</a:t>
            </a:r>
          </a:p>
          <a:p>
            <a:pPr lvl="1"/>
            <a:r>
              <a:rPr lang="en-US" dirty="0"/>
              <a:t>You can create desktop applications</a:t>
            </a:r>
          </a:p>
          <a:p>
            <a:pPr lvl="1"/>
            <a:r>
              <a:rPr lang="en-US" dirty="0"/>
              <a:t>Easy UI using drag end drop</a:t>
            </a:r>
          </a:p>
          <a:p>
            <a:r>
              <a:rPr lang="en-US" dirty="0"/>
              <a:t>Easy Learning curve and rich documentation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5040A3-F290-4538-925B-1876FC88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Presentation Foundation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67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821EFE4-D842-45B4-A7BF-5C01FCCB0B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Project - Live Demo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8875B3-A1F2-42A0-8981-FBA3F91B1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Simple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70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000490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dirty="0">
                <a:solidFill>
                  <a:schemeClr val="bg2"/>
                </a:solidFill>
              </a:rPr>
              <a:t>Въвеждане на текст</a:t>
            </a:r>
            <a:endParaRPr lang="en-US" sz="4000" dirty="0">
              <a:solidFill>
                <a:schemeClr val="bg2"/>
              </a:solidFill>
            </a:endParaRPr>
          </a:p>
          <a:p>
            <a:r>
              <a:rPr lang="bg-BG" sz="40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40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4000" b="1" dirty="0">
                <a:solidFill>
                  <a:schemeClr val="bg1"/>
                </a:solidFill>
              </a:rPr>
              <a:t>+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/>
                </a:solidFill>
              </a:rPr>
              <a:t>-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/>
                </a:solidFill>
              </a:rPr>
              <a:t>*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/>
                </a:solidFill>
              </a:rPr>
              <a:t>/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40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4000" dirty="0">
              <a:solidFill>
                <a:schemeClr val="bg2"/>
              </a:solidFill>
            </a:endParaRPr>
          </a:p>
          <a:p>
            <a:r>
              <a:rPr lang="bg-BG" sz="4000" dirty="0">
                <a:solidFill>
                  <a:schemeClr val="bg2"/>
                </a:solidFill>
              </a:rPr>
              <a:t>Създаване на </a:t>
            </a:r>
            <a:r>
              <a:rPr lang="en-US" sz="4000" dirty="0">
                <a:solidFill>
                  <a:schemeClr val="bg2"/>
                </a:solidFill>
              </a:rPr>
              <a:t>WPF </a:t>
            </a:r>
            <a:r>
              <a:rPr lang="bg-BG" sz="4000" dirty="0">
                <a:solidFill>
                  <a:schemeClr val="bg2"/>
                </a:solidFill>
              </a:rPr>
              <a:t>калкулатор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B8B49FB-2629-467E-A441-2EC17E427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4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141452"/>
            <a:ext cx="2941740" cy="1219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CAD3CF-F881-44C6-A04F-0E0A3E4703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6127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002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A9E9FA2-2B0C-4980-AE73-A7263BFB5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6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3D99045A-4485-4B94-A3A7-7B6A20378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64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B24696-ECC7-418F-BD55-D6CD4D0D2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9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3837BD-92E5-435C-9BFE-6480A1FA22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36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05369" y="4677406"/>
            <a:ext cx="910341" cy="578882"/>
          </a:xfrm>
          <a:prstGeom prst="wedgeRoundRectCallout">
            <a:avLst>
              <a:gd name="adj1" fmla="val 116162"/>
              <a:gd name="adj2" fmla="val 50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915196" y="4419600"/>
            <a:ext cx="3721979" cy="578882"/>
          </a:xfrm>
          <a:prstGeom prst="wedgeRoundRectCallout">
            <a:avLst>
              <a:gd name="adj1" fmla="val -63420"/>
              <a:gd name="adj2" fmla="val 576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086600" y="5820079"/>
            <a:ext cx="1995846" cy="578882"/>
          </a:xfrm>
          <a:prstGeom prst="wedgeRoundRectCallout">
            <a:avLst>
              <a:gd name="adj1" fmla="val -58013"/>
              <a:gd name="adj2" fmla="val -107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18B605-C5B5-46E0-979F-EBA710053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7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C0D75F-CA49-479B-966C-B08D8EAE78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217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62540"/>
              </p:ext>
            </p:extLst>
          </p:nvPr>
        </p:nvGraphicFramePr>
        <p:xfrm>
          <a:off x="2036737" y="1224000"/>
          <a:ext cx="9900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555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549708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670737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66710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98FA0A94-12E3-40BA-BFBC-D090B8FF98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AFCAC9-6121-49A3-92C6-846AE9A8B2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F0D9559-7ADB-4013-AB48-909E19EE483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Четене на потребителски вход</a:t>
            </a:r>
          </a:p>
        </p:txBody>
      </p:sp>
    </p:spTree>
    <p:extLst>
      <p:ext uri="{BB962C8B-B14F-4D97-AF65-F5344CB8AC3E}">
        <p14:creationId xmlns:p14="http://schemas.microsoft.com/office/powerpoint/2010/main" val="268127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0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идва под</a:t>
            </a:r>
            <a:r>
              <a:rPr lang="en-US" sz="3200" dirty="0"/>
              <a:t> </a:t>
            </a:r>
            <a:r>
              <a:rPr lang="bg-BG" sz="3200" dirty="0"/>
              <a:t>формата на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b="1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конзолата, се </a:t>
            </a:r>
            <a:r>
              <a:rPr lang="bg-BG" sz="3000" b="1" dirty="0">
                <a:solidFill>
                  <a:schemeClr val="bg1"/>
                </a:solidFill>
              </a:rPr>
              <a:t>преобразува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9400" y="4191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20D585-60E0-4D90-9FDE-CDFCA152F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24" y="3609000"/>
            <a:ext cx="6765751" cy="182690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401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3720" y="1939407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175" y="5049000"/>
            <a:ext cx="1430074" cy="578882"/>
          </a:xfrm>
          <a:prstGeom prst="wedgeRoundRectCallout">
            <a:avLst>
              <a:gd name="adj1" fmla="val 76867"/>
              <a:gd name="adj2" fmla="val -695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17" y="3233441"/>
            <a:ext cx="2302720" cy="1040284"/>
          </a:xfrm>
          <a:prstGeom prst="wedgeRoundRectCallout">
            <a:avLst>
              <a:gd name="adj1" fmla="val 60984"/>
              <a:gd name="adj2" fmla="val 43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E7411A3-AF1F-4ADB-B1C1-C9DCC95F0A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4115</TotalTime>
  <Words>1773</Words>
  <Application>Microsoft Office PowerPoint</Application>
  <PresentationFormat>Widescreen</PresentationFormat>
  <Paragraphs>325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Прости операции и пресмятания</vt:lpstr>
      <vt:lpstr>Съдържание</vt:lpstr>
      <vt:lpstr>Променливи и типове данни</vt:lpstr>
      <vt:lpstr>Променливи</vt:lpstr>
      <vt:lpstr>Типове данни</vt:lpstr>
      <vt:lpstr>Типове данни (2)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текст и числа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Решаване на задачи в клас (лаб)</vt:lpstr>
      <vt:lpstr>Печатане на конзолата</vt:lpstr>
      <vt:lpstr>Съединяване на текст и числа</vt:lpstr>
      <vt:lpstr>Преобразуване на типове</vt:lpstr>
      <vt:lpstr>Работа с числа</vt:lpstr>
      <vt:lpstr>Форматиране и Закръгляне</vt:lpstr>
      <vt:lpstr>WPF Project</vt:lpstr>
      <vt:lpstr>Windows Presentation Foundation</vt:lpstr>
      <vt:lpstr>Project - Live Demo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18</cp:revision>
  <dcterms:created xsi:type="dcterms:W3CDTF">2018-05-23T13:08:44Z</dcterms:created>
  <dcterms:modified xsi:type="dcterms:W3CDTF">2020-04-23T10:16:57Z</dcterms:modified>
  <cp:category>computer programming;programming;C#;програмиране;кодиране</cp:category>
</cp:coreProperties>
</file>