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2"/>
  </p:sldMasterIdLst>
  <p:notesMasterIdLst>
    <p:notesMasterId r:id="rId17"/>
  </p:notesMasterIdLst>
  <p:handoutMasterIdLst>
    <p:handoutMasterId r:id="rId18"/>
  </p:handoutMasterIdLst>
  <p:sldIdLst>
    <p:sldId id="471" r:id="rId3"/>
    <p:sldId id="456" r:id="rId4"/>
    <p:sldId id="463" r:id="rId5"/>
    <p:sldId id="475" r:id="rId6"/>
    <p:sldId id="577" r:id="rId7"/>
    <p:sldId id="437" r:id="rId8"/>
    <p:sldId id="474" r:id="rId9"/>
    <p:sldId id="455" r:id="rId10"/>
    <p:sldId id="439" r:id="rId11"/>
    <p:sldId id="444" r:id="rId12"/>
    <p:sldId id="468" r:id="rId13"/>
    <p:sldId id="562" r:id="rId14"/>
    <p:sldId id="580" r:id="rId15"/>
    <p:sldId id="466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60"/>
    <a:srgbClr val="0051A2"/>
    <a:srgbClr val="003A74"/>
    <a:srgbClr val="603A14"/>
    <a:srgbClr val="E85C0E"/>
    <a:srgbClr val="BAB398"/>
    <a:srgbClr val="ADA485"/>
    <a:srgbClr val="C6C0AA"/>
    <a:srgbClr val="663606"/>
    <a:srgbClr val="6631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1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114" y="4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4/2/2020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6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8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7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00993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hlinkClick r:id="rId2" tooltip="Software University Foundation"/>
            <a:extLst>
              <a:ext uri="{FF2B5EF4-FFF2-40B4-BE49-F238E27FC236}">
                <a16:creationId xmlns:a16="http://schemas.microsoft.com/office/drawing/2014/main" id="{BE91651A-CF0A-4560-AE3E-5F62639B8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304800"/>
            <a:ext cx="21385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3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2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8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4/2/2020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0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9" r:id="rId13"/>
    <p:sldLayoutId id="2147483700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partn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oftuni.bg/abou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softuni.bg/" TargetMode="External"/><Relationship Id="rId3" Type="http://schemas.openxmlformats.org/officeDocument/2006/relationships/hyperlink" Target="https://svetlina.softuni.bg/" TargetMode="External"/><Relationship Id="rId7" Type="http://schemas.openxmlformats.org/officeDocument/2006/relationships/hyperlink" Target="https://digital.softuni.bg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hyperlink" Target="https://kids.softuni.bg/" TargetMode="External"/><Relationship Id="rId5" Type="http://schemas.openxmlformats.org/officeDocument/2006/relationships/hyperlink" Target="https://creative.softuni.bg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://softuni.foundation/" TargetMode="Externa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oftuni.bg/courses/technology-fundamental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24036CC5-F240-41EB-955F-DBB26C91B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600" b="1" dirty="0"/>
              <a:t>Качествено образование, професия и работа за хиляди хора</a:t>
            </a:r>
          </a:p>
          <a:p>
            <a:endParaRPr lang="bg-BG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F778B9-79D8-48EB-8FF2-E1C5B86F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24C0F14-0B40-4935-8EEB-9DBCE106B8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F05C95-3D5E-44AE-AEF0-64728D401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www.softuni.bg</a:t>
            </a:r>
            <a:endParaRPr lang="bg-BG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EAC0F2-9EE8-4912-9A69-CB2EDB24CF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7080A3-9AD4-4462-B5E1-3E8CBA4DE7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43198"/>
            <a:ext cx="3442240" cy="895877"/>
          </a:xfrm>
        </p:spPr>
        <p:txBody>
          <a:bodyPr/>
          <a:lstStyle/>
          <a:p>
            <a:r>
              <a:rPr lang="bg-BG" sz="2600" dirty="0"/>
              <a:t>Преподавателски екип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1134-CF48-43A5-9E58-7E426004B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21" y="2174910"/>
            <a:ext cx="3581400" cy="31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3949E-1C97-45EE-BEA2-87E0A2E0C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26" y="1219200"/>
            <a:ext cx="12005371" cy="5201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bg-BG" b="1" noProof="1"/>
              <a:t>Кариерния център </a:t>
            </a:r>
            <a:r>
              <a:rPr lang="bg-BG" noProof="1"/>
              <a:t>на СофтУни</a:t>
            </a:r>
            <a:r>
              <a:rPr lang="bg-BG" dirty="0"/>
              <a:t> помага на студентите </a:t>
            </a:r>
            <a:br>
              <a:rPr lang="bg-BG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започнат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</a:p>
          <a:p>
            <a:pPr lvl="1">
              <a:lnSpc>
                <a:spcPct val="120000"/>
              </a:lnSpc>
            </a:pPr>
            <a:r>
              <a:rPr lang="bg-BG" dirty="0"/>
              <a:t>Договори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70+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ИТ фирми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наемане на студенти от </a:t>
            </a:r>
            <a:r>
              <a:rPr lang="bg-BG" noProof="1"/>
              <a:t>СофтУни</a:t>
            </a:r>
          </a:p>
          <a:p>
            <a:pPr lvl="1">
              <a:lnSpc>
                <a:spcPct val="120000"/>
              </a:lnSpc>
            </a:pPr>
            <a:r>
              <a:rPr lang="bg-BG" sz="3398" noProof="1"/>
              <a:t>Съдействие с изготвянето на резюме, мотивационно писмо, </a:t>
            </a:r>
            <a:br>
              <a:rPr lang="bg-BG" sz="3398" noProof="1"/>
            </a:br>
            <a:r>
              <a:rPr lang="en-US" sz="3398" noProof="1"/>
              <a:t>CV </a:t>
            </a:r>
            <a:r>
              <a:rPr lang="bg-BG" sz="3398" noProof="1"/>
              <a:t>и други документи</a:t>
            </a:r>
          </a:p>
          <a:p>
            <a:pPr lvl="1">
              <a:lnSpc>
                <a:spcPct val="120000"/>
              </a:lnSpc>
            </a:pPr>
            <a:r>
              <a:rPr lang="bg-BG" sz="3398" dirty="0"/>
              <a:t>Валидиране на знанията с технически </a:t>
            </a:r>
            <a:r>
              <a:rPr lang="bg-BG" sz="3398" b="1" dirty="0"/>
              <a:t>тест</a:t>
            </a:r>
            <a:r>
              <a:rPr lang="bg-BG" sz="3398" dirty="0"/>
              <a:t> за подготовка за </a:t>
            </a:r>
            <a:br>
              <a:rPr lang="bg-BG" sz="3398" dirty="0"/>
            </a:br>
            <a:r>
              <a:rPr lang="bg-BG" sz="3398" dirty="0"/>
              <a:t>реално интервю</a:t>
            </a:r>
          </a:p>
          <a:p>
            <a:pPr>
              <a:lnSpc>
                <a:spcPct val="120000"/>
              </a:lnSpc>
            </a:pPr>
            <a:r>
              <a:rPr lang="bg-BG" sz="3400" dirty="0"/>
              <a:t>Съдействие в бъдещ план по отношение на нова, </a:t>
            </a:r>
            <a:br>
              <a:rPr lang="bg-BG" sz="3400" dirty="0"/>
            </a:br>
            <a:r>
              <a:rPr lang="bg-BG" sz="3400" dirty="0"/>
              <a:t>по-интересна работа</a:t>
            </a:r>
            <a:endParaRPr lang="en-US" sz="3400" dirty="0"/>
          </a:p>
          <a:p>
            <a:pPr marL="609219" lvl="1" indent="0">
              <a:lnSpc>
                <a:spcPct val="120000"/>
              </a:lnSpc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за завършилите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182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 action="ppaction://hlinkfile"/>
              </a:rPr>
              <a:t>softuni.bg/about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503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bg-BG" sz="3200" dirty="0"/>
              <a:t/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1500" b="1" dirty="0"/>
              <a:t>#</a:t>
            </a:r>
            <a:r>
              <a:rPr lang="en-US" sz="11500" b="1" smtClean="0"/>
              <a:t>pb-april</a:t>
            </a:r>
            <a:endParaRPr lang="en-US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344F-EE38-496D-9951-F3A07F799C2C}"/>
              </a:ext>
            </a:extLst>
          </p:cNvPr>
          <p:cNvSpPr/>
          <p:nvPr/>
        </p:nvSpPr>
        <p:spPr>
          <a:xfrm>
            <a:off x="771209" y="5242157"/>
            <a:ext cx="1074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600" b="1" dirty="0"/>
              <a:t>Качествено дигитално образование</a:t>
            </a:r>
            <a:r>
              <a:rPr lang="en-US" sz="3600" b="1" dirty="0"/>
              <a:t> </a:t>
            </a:r>
            <a:r>
              <a:rPr lang="bg-BG" sz="3600" b="1" dirty="0"/>
              <a:t>за хиляди хора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9F90435-1E0C-4DF6-B21A-3998F8338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564506"/>
            <a:ext cx="1198589" cy="1198901"/>
          </a:xfrm>
          <a:prstGeom prst="rect">
            <a:avLst/>
          </a:prstGeom>
        </p:spPr>
      </p:pic>
      <p:pic>
        <p:nvPicPr>
          <p:cNvPr id="22" name="Picture 21">
            <a:hlinkClick r:id="rId3"/>
            <a:extLst>
              <a:ext uri="{FF2B5EF4-FFF2-40B4-BE49-F238E27FC236}">
                <a16:creationId xmlns:a16="http://schemas.microsoft.com/office/drawing/2014/main" id="{155DB321-8557-430C-BEAC-692783B77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5" y="3638326"/>
            <a:ext cx="1166096" cy="1402229"/>
          </a:xfrm>
          <a:prstGeom prst="rect">
            <a:avLst/>
          </a:prstGeom>
        </p:spPr>
      </p:pic>
      <p:pic>
        <p:nvPicPr>
          <p:cNvPr id="24" name="Picture 23">
            <a:hlinkClick r:id="rId5"/>
            <a:extLst>
              <a:ext uri="{FF2B5EF4-FFF2-40B4-BE49-F238E27FC236}">
                <a16:creationId xmlns:a16="http://schemas.microsoft.com/office/drawing/2014/main" id="{15C217AA-78FF-4CAF-AD33-8FC4075A9F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344" y="3638326"/>
            <a:ext cx="1166096" cy="1389257"/>
          </a:xfrm>
          <a:prstGeom prst="rect">
            <a:avLst/>
          </a:prstGeom>
        </p:spPr>
      </p:pic>
      <p:pic>
        <p:nvPicPr>
          <p:cNvPr id="26" name="Picture 25">
            <a:hlinkClick r:id="rId7"/>
            <a:extLst>
              <a:ext uri="{FF2B5EF4-FFF2-40B4-BE49-F238E27FC236}">
                <a16:creationId xmlns:a16="http://schemas.microsoft.com/office/drawing/2014/main" id="{D0B5AB7A-69A7-4592-93C0-49A6EBE026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3637696"/>
            <a:ext cx="1166096" cy="1567139"/>
          </a:xfrm>
          <a:prstGeom prst="rect">
            <a:avLst/>
          </a:prstGeom>
        </p:spPr>
      </p:pic>
      <p:pic>
        <p:nvPicPr>
          <p:cNvPr id="33" name="Picture 32">
            <a:hlinkClick r:id="rId9"/>
            <a:extLst>
              <a:ext uri="{FF2B5EF4-FFF2-40B4-BE49-F238E27FC236}">
                <a16:creationId xmlns:a16="http://schemas.microsoft.com/office/drawing/2014/main" id="{785D8FB0-38CF-4129-B573-946CA798395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94" y="3631793"/>
            <a:ext cx="1166096" cy="1433700"/>
          </a:xfrm>
          <a:prstGeom prst="rect">
            <a:avLst/>
          </a:prstGeom>
        </p:spPr>
      </p:pic>
      <p:pic>
        <p:nvPicPr>
          <p:cNvPr id="35" name="Picture 34">
            <a:hlinkClick r:id="rId11"/>
            <a:extLst>
              <a:ext uri="{FF2B5EF4-FFF2-40B4-BE49-F238E27FC236}">
                <a16:creationId xmlns:a16="http://schemas.microsoft.com/office/drawing/2014/main" id="{0434B66B-1327-4999-9634-476608607E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19" y="3638326"/>
            <a:ext cx="1166096" cy="1433701"/>
          </a:xfrm>
          <a:prstGeom prst="rect">
            <a:avLst/>
          </a:prstGeom>
        </p:spPr>
      </p:pic>
      <p:pic>
        <p:nvPicPr>
          <p:cNvPr id="37" name="Picture 36">
            <a:hlinkClick r:id="rId13"/>
            <a:extLst>
              <a:ext uri="{FF2B5EF4-FFF2-40B4-BE49-F238E27FC236}">
                <a16:creationId xmlns:a16="http://schemas.microsoft.com/office/drawing/2014/main" id="{86153542-942C-47F8-99F7-A5304F0BB0B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87" y="3638329"/>
            <a:ext cx="1164351" cy="1440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28AC31-22E1-4DE9-9FE8-E84634F78557}"/>
              </a:ext>
            </a:extLst>
          </p:cNvPr>
          <p:cNvCxnSpPr>
            <a:cxnSpLocks/>
          </p:cNvCxnSpPr>
          <p:nvPr/>
        </p:nvCxnSpPr>
        <p:spPr>
          <a:xfrm>
            <a:off x="2580346" y="3197599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C34701-F23F-45F5-BC26-F157C1F39E0D}"/>
              </a:ext>
            </a:extLst>
          </p:cNvPr>
          <p:cNvCxnSpPr/>
          <p:nvPr/>
        </p:nvCxnSpPr>
        <p:spPr>
          <a:xfrm>
            <a:off x="2580346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320A38-1F4C-4CBD-8D49-E6A318B0DB10}"/>
              </a:ext>
            </a:extLst>
          </p:cNvPr>
          <p:cNvCxnSpPr/>
          <p:nvPr/>
        </p:nvCxnSpPr>
        <p:spPr>
          <a:xfrm>
            <a:off x="3974569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625277-2FE6-4500-A0B5-56CA69D784E3}"/>
              </a:ext>
            </a:extLst>
          </p:cNvPr>
          <p:cNvCxnSpPr/>
          <p:nvPr/>
        </p:nvCxnSpPr>
        <p:spPr>
          <a:xfrm>
            <a:off x="542139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32A03E-9BE6-4F64-9EB9-94E37FE41E43}"/>
              </a:ext>
            </a:extLst>
          </p:cNvPr>
          <p:cNvCxnSpPr/>
          <p:nvPr/>
        </p:nvCxnSpPr>
        <p:spPr>
          <a:xfrm>
            <a:off x="6861017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7FCA8C-5D8B-481A-A41F-4341DCF2885E}"/>
              </a:ext>
            </a:extLst>
          </p:cNvPr>
          <p:cNvCxnSpPr>
            <a:cxnSpLocks/>
          </p:cNvCxnSpPr>
          <p:nvPr/>
        </p:nvCxnSpPr>
        <p:spPr>
          <a:xfrm>
            <a:off x="8300642" y="319124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A07ECD-876D-419A-A5E5-3956AD1348CA}"/>
              </a:ext>
            </a:extLst>
          </p:cNvPr>
          <p:cNvCxnSpPr>
            <a:cxnSpLocks/>
          </p:cNvCxnSpPr>
          <p:nvPr/>
        </p:nvCxnSpPr>
        <p:spPr>
          <a:xfrm>
            <a:off x="9740267" y="319759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5954-79E8-4930-AF9C-28122147FD52}"/>
              </a:ext>
            </a:extLst>
          </p:cNvPr>
          <p:cNvCxnSpPr/>
          <p:nvPr/>
        </p:nvCxnSpPr>
        <p:spPr>
          <a:xfrm>
            <a:off x="6160307" y="2955029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Вътрешна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C#, Java, Python, JavaScript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35" y="1851966"/>
            <a:ext cx="774490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2678A74-2541-49AB-95F2-266EF2042453}"/>
              </a:ext>
            </a:extLst>
          </p:cNvPr>
          <p:cNvGrpSpPr/>
          <p:nvPr/>
        </p:nvGrpSpPr>
        <p:grpSpPr>
          <a:xfrm>
            <a:off x="1598612" y="2209800"/>
            <a:ext cx="8367252" cy="5201067"/>
            <a:chOff x="2413460" y="1961731"/>
            <a:chExt cx="7742904" cy="52010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2D8F54-DEF8-49F7-9F44-030B4C281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3460" y="1961731"/>
              <a:ext cx="7742903" cy="52010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0B2F3-FDB6-49C5-8F92-277A675E40B3}"/>
                </a:ext>
              </a:extLst>
            </p:cNvPr>
            <p:cNvSpPr txBox="1"/>
            <p:nvPr/>
          </p:nvSpPr>
          <p:spPr>
            <a:xfrm>
              <a:off x="7237412" y="5351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PROGRAMMING BASICS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6A107-877F-43C9-982A-69C9E1CEF3DB}"/>
                </a:ext>
              </a:extLst>
            </p:cNvPr>
            <p:cNvSpPr txBox="1"/>
            <p:nvPr/>
          </p:nvSpPr>
          <p:spPr>
            <a:xfrm>
              <a:off x="6856412" y="4573967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FUNDAMENTALS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6895FB-0CA4-4752-AF33-08AE4AF6B62D}"/>
                </a:ext>
              </a:extLst>
            </p:cNvPr>
            <p:cNvSpPr txBox="1"/>
            <p:nvPr/>
          </p:nvSpPr>
          <p:spPr>
            <a:xfrm>
              <a:off x="6323012" y="3827466"/>
              <a:ext cx="2918952" cy="43973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/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bg2"/>
                  </a:solidFill>
                  <a:latin typeface="LATO"/>
                </a:rPr>
                <a:t>C++ ADVANCED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Отворена програма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A8DFF-4593-486A-8C6E-C61C12273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BA1E9-CC5E-474F-86AB-29F2B2715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Хардуер, </a:t>
            </a:r>
            <a:r>
              <a:rPr lang="en-US" dirty="0"/>
              <a:t>UX,</a:t>
            </a:r>
            <a:r>
              <a:rPr lang="bg-BG" dirty="0"/>
              <a:t> алгоритми и други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Пример: Направление </a:t>
            </a:r>
            <a:r>
              <a:rPr lang="en-US" dirty="0">
                <a:solidFill>
                  <a:schemeClr val="bg1"/>
                </a:solidFill>
              </a:rPr>
              <a:t>C++ 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Програма "Софтуерен университет" @ </a:t>
            </a:r>
            <a:r>
              <a:rPr lang="bg-BG" noProof="1"/>
              <a:t>СофтУни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Качествено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образование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професия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работа</a:t>
            </a:r>
            <a:br>
              <a:rPr lang="bg-BG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за софтуерни инженери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20+ </a:t>
            </a:r>
            <a:r>
              <a:rPr lang="bg-BG" dirty="0">
                <a:solidFill>
                  <a:schemeClr val="bg1"/>
                </a:solidFill>
              </a:rPr>
              <a:t>практически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курса</a:t>
            </a:r>
            <a:r>
              <a:rPr lang="en-US" dirty="0"/>
              <a:t>, 20+ </a:t>
            </a:r>
            <a:r>
              <a:rPr lang="bg-BG" dirty="0">
                <a:solidFill>
                  <a:schemeClr val="bg1"/>
                </a:solidFill>
              </a:rPr>
              <a:t>изпита</a:t>
            </a:r>
            <a:r>
              <a:rPr lang="en-US" dirty="0"/>
              <a:t>, 1</a:t>
            </a:r>
            <a:r>
              <a:rPr lang="bg-BG" dirty="0"/>
              <a:t>0</a:t>
            </a:r>
            <a:r>
              <a:rPr lang="en-US" dirty="0"/>
              <a:t>+ </a:t>
            </a:r>
            <a:r>
              <a:rPr lang="bg-BG" dirty="0">
                <a:solidFill>
                  <a:schemeClr val="bg1"/>
                </a:solidFill>
              </a:rPr>
              <a:t>проекта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~</a:t>
            </a:r>
            <a:r>
              <a:rPr lang="en-US" dirty="0">
                <a:sym typeface="Wingdings" panose="05000000000000000000" pitchFamily="2" charset="2"/>
              </a:rPr>
              <a:t> 2 </a:t>
            </a:r>
            <a:r>
              <a:rPr lang="bg-BG" dirty="0">
                <a:sym typeface="Wingdings" panose="05000000000000000000" pitchFamily="2" charset="2"/>
              </a:rPr>
              <a:t>години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Стажантска и стипендиантска програма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</a:t>
            </a:r>
            <a:r>
              <a:rPr lang="en-US" dirty="0"/>
              <a:t> </a:t>
            </a:r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30B252-30B6-4540-9F00-E00E96A7D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74" y="3889396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373638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CBEA6-396F-4B71-AE6F-A7ED36E71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76" y="1219200"/>
            <a:ext cx="11998472" cy="52010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Видове обучения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Group 134">
            <a:extLst>
              <a:ext uri="{FF2B5EF4-FFF2-40B4-BE49-F238E27FC236}">
                <a16:creationId xmlns:a16="http://schemas.microsoft.com/office/drawing/2014/main" id="{409154A4-5F7A-4288-BAEE-EA57F6E06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706984"/>
              </p:ext>
            </p:extLst>
          </p:nvPr>
        </p:nvGraphicFramePr>
        <p:xfrm>
          <a:off x="1141412" y="1447800"/>
          <a:ext cx="9677400" cy="2920941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Присъствено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Онлайн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Пряк достъп </a:t>
                      </a:r>
                      <a:r>
                        <a:rPr lang="bg-BG" b="0" dirty="0"/>
                        <a:t>до лектори и асистенти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Виртуална класна стая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Присъствени</a:t>
                      </a:r>
                      <a:r>
                        <a:rPr lang="bg-BG" b="0" dirty="0"/>
                        <a:t> упражнения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Достъп до учебни материали</a:t>
                      </a:r>
                      <a:endParaRPr lang="en-US" b="0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Пряк достъп до колеги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dirty="0"/>
                        <a:t>Контакт с лектора чрез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sli.do</a:t>
                      </a: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/>
                        <a:t>Възможност за </a:t>
                      </a:r>
                      <a:r>
                        <a:rPr lang="bg-BG" b="0" dirty="0">
                          <a:solidFill>
                            <a:schemeClr val="bg1"/>
                          </a:solidFill>
                        </a:rPr>
                        <a:t>работа в екип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6E29342-9880-4651-8C58-DECB7A07D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4192508"/>
            <a:ext cx="1937753" cy="2395876"/>
          </a:xfrm>
          <a:prstGeom prst="roundRect">
            <a:avLst>
              <a:gd name="adj" fmla="val 1873"/>
            </a:avLst>
          </a:prstGeom>
        </p:spPr>
      </p:pic>
    </p:spTree>
    <p:extLst>
      <p:ext uri="{BB962C8B-B14F-4D97-AF65-F5344CB8AC3E}">
        <p14:creationId xmlns:p14="http://schemas.microsoft.com/office/powerpoint/2010/main" val="24335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Учебен план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0200" y="3706200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4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007" y="1473246"/>
            <a:ext cx="22280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Безплатен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входящ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0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0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2537" y="5499974"/>
            <a:ext cx="26001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Основни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модули</a:t>
            </a:r>
          </a:p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за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професии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970200" y="1548269"/>
            <a:ext cx="14670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2 </a:t>
            </a:r>
            <a:r>
              <a:rPr lang="bg-BG" sz="2600" dirty="0">
                <a:solidFill>
                  <a:schemeClr val="bg1"/>
                </a:solidFill>
              </a:rPr>
              <a:t>месец</a:t>
            </a:r>
            <a:r>
              <a:rPr lang="en-US" sz="2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845393" y="5811161"/>
            <a:ext cx="190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</a:rPr>
              <a:t>8-</a:t>
            </a:r>
            <a:r>
              <a:rPr lang="bg-BG" sz="2600" dirty="0">
                <a:solidFill>
                  <a:schemeClr val="bg1"/>
                </a:solidFill>
              </a:rPr>
              <a:t>16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bg-BG" sz="2600" dirty="0">
                <a:solidFill>
                  <a:schemeClr val="bg1"/>
                </a:solidFill>
              </a:rPr>
              <a:t>месеца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6170612" y="2484134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6170612" y="4655485"/>
            <a:ext cx="762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6170612" y="4655485"/>
            <a:ext cx="2052042" cy="84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H="1">
            <a:off x="4265612" y="4655485"/>
            <a:ext cx="1905000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 flipH="1">
            <a:off x="5523028" y="4655485"/>
            <a:ext cx="647584" cy="877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3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3173090" y="1221818"/>
            <a:ext cx="6045522" cy="109399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Programming Basics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b="1" noProof="1">
                <a:solidFill>
                  <a:schemeClr val="bg1"/>
                </a:solidFill>
                <a:cs typeface="Consolas" pitchFamily="49" charset="0"/>
              </a:rPr>
              <a:t>Програмиране за начинаещи</a:t>
            </a:r>
            <a:endParaRPr lang="bg-BG" b="1" dirty="0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31" name="Rounded Rectangle 8">
            <a:hlinkClick r:id="rId4"/>
            <a:extLst>
              <a:ext uri="{FF2B5EF4-FFF2-40B4-BE49-F238E27FC236}">
                <a16:creationId xmlns:a16="http://schemas.microsoft.com/office/drawing/2014/main" id="{A20D132C-11B6-4CA9-BD0C-C889476B9692}"/>
              </a:ext>
            </a:extLst>
          </p:cNvPr>
          <p:cNvSpPr/>
          <p:nvPr/>
        </p:nvSpPr>
        <p:spPr>
          <a:xfrm>
            <a:off x="4189413" y="3731478"/>
            <a:ext cx="4038599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Fundamentals Module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216951" y="3795267"/>
            <a:ext cx="35089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>
                <a:solidFill>
                  <a:schemeClr val="tx1">
                    <a:lumMod val="75000"/>
                  </a:schemeClr>
                </a:solidFill>
              </a:rPr>
              <a:t>Фундаментален модул</a:t>
            </a:r>
            <a:endParaRPr lang="en-US" sz="26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12F73F-98FE-497D-ABF2-E3D8629E03CA}"/>
              </a:ext>
            </a:extLst>
          </p:cNvPr>
          <p:cNvGrpSpPr/>
          <p:nvPr/>
        </p:nvGrpSpPr>
        <p:grpSpPr>
          <a:xfrm>
            <a:off x="3486233" y="5685724"/>
            <a:ext cx="5182165" cy="706802"/>
            <a:chOff x="3503612" y="5666405"/>
            <a:chExt cx="5182165" cy="706802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1B9F98C2-75C2-475C-8648-8F7F958186C5}"/>
                </a:ext>
              </a:extLst>
            </p:cNvPr>
            <p:cNvSpPr/>
            <p:nvPr/>
          </p:nvSpPr>
          <p:spPr>
            <a:xfrm>
              <a:off x="3503612" y="5666405"/>
              <a:ext cx="1239666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Java</a:t>
              </a:r>
            </a:p>
          </p:txBody>
        </p:sp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01259880-7BE3-4520-ABD5-A691CFEE7780}"/>
                </a:ext>
              </a:extLst>
            </p:cNvPr>
            <p:cNvSpPr/>
            <p:nvPr/>
          </p:nvSpPr>
          <p:spPr>
            <a:xfrm>
              <a:off x="5105926" y="5666405"/>
              <a:ext cx="762000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C#</a:t>
              </a: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2504244-89C6-479B-8313-D5B700D58A99}"/>
                </a:ext>
              </a:extLst>
            </p:cNvPr>
            <p:cNvSpPr/>
            <p:nvPr/>
          </p:nvSpPr>
          <p:spPr>
            <a:xfrm>
              <a:off x="6219509" y="5666405"/>
              <a:ext cx="1492482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Python</a:t>
              </a:r>
            </a:p>
          </p:txBody>
        </p:sp>
        <p:sp>
          <p:nvSpPr>
            <p:cNvPr id="24" name="Rounded Rectangle 8">
              <a:extLst>
                <a:ext uri="{FF2B5EF4-FFF2-40B4-BE49-F238E27FC236}">
                  <a16:creationId xmlns:a16="http://schemas.microsoft.com/office/drawing/2014/main" id="{F6A97AFF-BC20-4887-9742-09B7DE9601F1}"/>
                </a:ext>
              </a:extLst>
            </p:cNvPr>
            <p:cNvSpPr/>
            <p:nvPr/>
          </p:nvSpPr>
          <p:spPr>
            <a:xfrm>
              <a:off x="7940590" y="5666405"/>
              <a:ext cx="745187" cy="706802"/>
            </a:xfrm>
            <a:prstGeom prst="roundRect">
              <a:avLst>
                <a:gd name="adj" fmla="val 8117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tIns="72000" bIns="108000" anchor="ctr" anchorCtr="0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</a:pPr>
              <a:r>
                <a:rPr lang="en-US" sz="3200" b="1" noProof="1">
                  <a:solidFill>
                    <a:schemeClr val="tx2">
                      <a:lumMod val="75000"/>
                    </a:schemeClr>
                  </a:solidFill>
                  <a:cs typeface="Consolas" pitchFamily="49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31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C9B6B-E407-41AD-BA2E-829B4D0E2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525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Диплома за професия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noProof="1"/>
              <a:t>СофтУни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C#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Java Web Developer: 1</a:t>
            </a:r>
            <a:r>
              <a:rPr lang="bg-BG" dirty="0"/>
              <a:t>5</a:t>
            </a:r>
            <a:r>
              <a:rPr lang="en-US" dirty="0"/>
              <a:t>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bg-BG" noProof="1"/>
          </a:p>
          <a:p>
            <a:pPr lvl="1">
              <a:lnSpc>
                <a:spcPct val="110000"/>
              </a:lnSpc>
            </a:pPr>
            <a:r>
              <a:rPr lang="en-US" dirty="0"/>
              <a:t>JavaScript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Python Developer: 90</a:t>
            </a:r>
            <a:r>
              <a:rPr lang="bg-BG" dirty="0"/>
              <a:t>+</a:t>
            </a:r>
            <a:r>
              <a:rPr lang="en-US" dirty="0"/>
              <a:t> </a:t>
            </a:r>
            <a:r>
              <a:rPr lang="bg-BG" dirty="0"/>
              <a:t>кредита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Дипломи и сертификати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9400-E739-44E8-99F8-269B4474E06B}"/>
              </a:ext>
            </a:extLst>
          </p:cNvPr>
          <p:cNvSpPr txBox="1"/>
          <p:nvPr/>
        </p:nvSpPr>
        <p:spPr>
          <a:xfrm>
            <a:off x="7471395" y="2951663"/>
            <a:ext cx="4343400" cy="2458537"/>
          </a:xfrm>
          <a:prstGeom prst="roundRect">
            <a:avLst>
              <a:gd name="adj" fmla="val 7452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>
            <a:defPPr>
              <a:defRPr lang="en-US"/>
            </a:defPPr>
            <a:lvl1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2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bg-BG" b="0" dirty="0">
                <a:effectLst/>
              </a:rPr>
              <a:t>Всеки курс в СофтУни</a:t>
            </a:r>
            <a:br>
              <a:rPr lang="bg-BG" b="0" dirty="0">
                <a:effectLst/>
              </a:rPr>
            </a:br>
            <a:r>
              <a:rPr lang="bg-BG" b="0" dirty="0">
                <a:effectLst/>
              </a:rPr>
              <a:t>дава няколко кредита</a:t>
            </a:r>
            <a:endParaRPr lang="bg-BG" sz="2600" b="0" dirty="0">
              <a:solidFill>
                <a:srgbClr val="8CF4F2"/>
              </a:solidFill>
              <a:effectLst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</a:rPr>
              <a:t>(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зависи от трудността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, </a:t>
            </a:r>
            <a:r>
              <a:rPr lang="bg-BG" sz="2600" b="0" dirty="0">
                <a:solidFill>
                  <a:schemeClr val="bg1"/>
                </a:solidFill>
                <a:effectLst/>
              </a:rPr>
              <a:t>обхвата на курса и</a:t>
            </a:r>
          </a:p>
          <a:p>
            <a:r>
              <a:rPr lang="bg-BG" sz="2600" b="0" dirty="0">
                <a:solidFill>
                  <a:schemeClr val="bg1"/>
                </a:solidFill>
                <a:effectLst/>
              </a:rPr>
              <a:t>от оценката накрая</a:t>
            </a:r>
            <a:r>
              <a:rPr lang="en-US" sz="2600" b="0" dirty="0">
                <a:solidFill>
                  <a:schemeClr val="bg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457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Office PowerPoint</Application>
  <PresentationFormat>Custom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LATO</vt:lpstr>
      <vt:lpstr>Wingdings</vt:lpstr>
      <vt:lpstr>Wingdings 2</vt:lpstr>
      <vt:lpstr>SoftUni3_1</vt:lpstr>
      <vt:lpstr>Софтуерен университет</vt:lpstr>
      <vt:lpstr>Имате въпроси?</vt:lpstr>
      <vt:lpstr>PowerPoint Presentation</vt:lpstr>
      <vt:lpstr>Вътрешна програма</vt:lpstr>
      <vt:lpstr>Отворена програма</vt:lpstr>
      <vt:lpstr>Добре дошли в СофтУни</vt:lpstr>
      <vt:lpstr>Видове обучения</vt:lpstr>
      <vt:lpstr>Учебен план</vt:lpstr>
      <vt:lpstr>Дипломи и сертификати</vt:lpstr>
      <vt:lpstr>Работа за завършилите</vt:lpstr>
      <vt:lpstr>PowerPoint Presentation</vt:lpstr>
      <vt:lpstr>SoftUni Diamond Partners</vt:lpstr>
      <vt:lpstr>SoftUni Organizational Partners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 в СофтУни</dc:title>
  <dc:subject>C# Basics Course</dc:subject>
  <dc:creator/>
  <cp:keywords>Software University, SoftUni, courses, curriculum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2020-04-02T12:14:05Z</dcterms:modified>
  <cp:category>Software University, SoftUni, courses, curriculum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