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0"/>
  </p:notesMasterIdLst>
  <p:handoutMasterIdLst>
    <p:handoutMasterId r:id="rId21"/>
  </p:handoutMasterIdLst>
  <p:sldIdLst>
    <p:sldId id="256" r:id="rId2"/>
    <p:sldId id="258" r:id="rId3"/>
    <p:sldId id="259" r:id="rId4"/>
    <p:sldId id="262" r:id="rId5"/>
    <p:sldId id="263" r:id="rId6"/>
    <p:sldId id="264" r:id="rId7"/>
    <p:sldId id="265" r:id="rId8"/>
    <p:sldId id="266" r:id="rId9"/>
    <p:sldId id="267" r:id="rId10"/>
    <p:sldId id="261" r:id="rId11"/>
    <p:sldId id="268" r:id="rId12"/>
    <p:sldId id="274" r:id="rId13"/>
    <p:sldId id="269" r:id="rId14"/>
    <p:sldId id="271" r:id="rId15"/>
    <p:sldId id="270" r:id="rId16"/>
    <p:sldId id="272" r:id="rId17"/>
    <p:sldId id="273" r:id="rId18"/>
    <p:sldId id="260" r:id="rId19"/>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es-ES" noProof="0" dirty="0"/>
            <a:t>Importación de librerías	</a:t>
          </a:r>
        </a:p>
      </dgm:t>
    </dgm:pt>
    <dgm:pt modelId="{720680DC-AAA4-4434-A582-60EBCC5BA355}" type="parTrans" cxnId="{0B5DAE5F-BCDC-4BF7-A6E7-CF856886A64D}">
      <dgm:prSet/>
      <dgm:spPr/>
      <dgm:t>
        <a:bodyPr rtlCol="0"/>
        <a:lstStyle/>
        <a:p>
          <a:pPr rtl="0"/>
          <a:endParaRPr lang="es-ES" noProof="0" dirty="0"/>
        </a:p>
      </dgm:t>
    </dgm:pt>
    <dgm:pt modelId="{CA077D98-8478-47EA-B6A9-99ACE60C64D4}" type="sibTrans" cxnId="{0B5DAE5F-BCDC-4BF7-A6E7-CF856886A64D}">
      <dgm:prSet/>
      <dgm:spPr/>
      <dgm:t>
        <a:bodyPr rtlCol="0"/>
        <a:lstStyle/>
        <a:p>
          <a:pPr rtl="0"/>
          <a:endParaRPr lang="es-ES" noProof="0" dirty="0"/>
        </a:p>
      </dgm:t>
    </dgm:pt>
    <dgm:pt modelId="{0BEF68B8-1228-47BB-83B5-7B9CD1E3F84E}">
      <dgm:prSet phldrT="[Text]"/>
      <dgm:spPr/>
      <dgm:t>
        <a:bodyPr rtlCol="0"/>
        <a:lstStyle/>
        <a:p>
          <a:pPr rtl="0">
            <a:lnSpc>
              <a:spcPct val="100000"/>
            </a:lnSpc>
          </a:pPr>
          <a:r>
            <a:rPr lang="es-ES" noProof="0" dirty="0"/>
            <a:t>Base de datos – Análisis exploratorio</a:t>
          </a:r>
        </a:p>
      </dgm:t>
    </dgm:pt>
    <dgm:pt modelId="{ED3A4BC2-B75A-4952-A38B-A42B5995DF05}" type="parTrans" cxnId="{EDEF4F82-1237-4639-A0F7-385C1897CE66}">
      <dgm:prSet/>
      <dgm:spPr/>
      <dgm:t>
        <a:bodyPr rtlCol="0"/>
        <a:lstStyle/>
        <a:p>
          <a:pPr rtl="0"/>
          <a:endParaRPr lang="es-ES" noProof="0" dirty="0"/>
        </a:p>
      </dgm:t>
    </dgm:pt>
    <dgm:pt modelId="{FD949706-EDCC-4ADC-8EDF-8EDA49C92325}" type="sibTrans" cxnId="{EDEF4F82-1237-4639-A0F7-385C1897CE66}">
      <dgm:prSet/>
      <dgm:spPr/>
      <dgm:t>
        <a:bodyPr rtlCol="0"/>
        <a:lstStyle/>
        <a:p>
          <a:pPr rtl="0"/>
          <a:endParaRPr lang="es-ES" noProof="0" dirty="0"/>
        </a:p>
      </dgm:t>
    </dgm:pt>
    <dgm:pt modelId="{5605D28D-2CE6-4513-8566-952984E21E14}">
      <dgm:prSet phldrT="[Text]"/>
      <dgm:spPr/>
      <dgm:t>
        <a:bodyPr rtlCol="0"/>
        <a:lstStyle/>
        <a:p>
          <a:pPr rtl="0">
            <a:lnSpc>
              <a:spcPct val="100000"/>
            </a:lnSpc>
          </a:pPr>
          <a:r>
            <a:rPr lang="es-AR" noProof="0" dirty="0"/>
            <a:t>Preparación de los datos</a:t>
          </a:r>
          <a:endParaRPr lang="es-ES" noProof="0" dirty="0"/>
        </a:p>
      </dgm:t>
    </dgm:pt>
    <dgm:pt modelId="{EB15AB98-362B-4E70-A3DA-995FC3E8BA79}" type="parTrans" cxnId="{FAF3F884-F0CF-440F-8CB1-B7648AB1B138}">
      <dgm:prSet/>
      <dgm:spPr/>
      <dgm:t>
        <a:bodyPr rtlCol="0"/>
        <a:lstStyle/>
        <a:p>
          <a:pPr rtl="0"/>
          <a:endParaRPr lang="es-ES" noProof="0" dirty="0"/>
        </a:p>
      </dgm:t>
    </dgm:pt>
    <dgm:pt modelId="{823D1971-2C4D-4EC5-A874-2F463DE37109}" type="sibTrans" cxnId="{FAF3F884-F0CF-440F-8CB1-B7648AB1B138}">
      <dgm:prSet/>
      <dgm:spPr/>
      <dgm:t>
        <a:bodyPr rtlCol="0"/>
        <a:lstStyle/>
        <a:p>
          <a:pPr rtl="0"/>
          <a:endParaRPr lang="es-ES" noProof="0" dirty="0"/>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es-ES" noProof="0" dirty="0"/>
            <a:t>Modelos de regresión	</a:t>
          </a:r>
        </a:p>
      </dgm:t>
    </dgm:pt>
    <dgm:pt modelId="{720680DC-AAA4-4434-A582-60EBCC5BA355}" type="parTrans" cxnId="{0B5DAE5F-BCDC-4BF7-A6E7-CF856886A64D}">
      <dgm:prSet/>
      <dgm:spPr/>
      <dgm:t>
        <a:bodyPr rtlCol="0"/>
        <a:lstStyle/>
        <a:p>
          <a:pPr rtl="0"/>
          <a:endParaRPr lang="es-ES" noProof="0" dirty="0"/>
        </a:p>
      </dgm:t>
    </dgm:pt>
    <dgm:pt modelId="{CA077D98-8478-47EA-B6A9-99ACE60C64D4}" type="sibTrans" cxnId="{0B5DAE5F-BCDC-4BF7-A6E7-CF856886A64D}">
      <dgm:prSet/>
      <dgm:spPr/>
      <dgm:t>
        <a:bodyPr rtlCol="0"/>
        <a:lstStyle/>
        <a:p>
          <a:pPr rtl="0"/>
          <a:endParaRPr lang="es-ES" noProof="0" dirty="0"/>
        </a:p>
      </dgm:t>
    </dgm:pt>
    <dgm:pt modelId="{0BEF68B8-1228-47BB-83B5-7B9CD1E3F84E}">
      <dgm:prSet phldrT="[Text]"/>
      <dgm:spPr/>
      <dgm:t>
        <a:bodyPr rtlCol="0"/>
        <a:lstStyle/>
        <a:p>
          <a:pPr rtl="0">
            <a:lnSpc>
              <a:spcPct val="100000"/>
            </a:lnSpc>
          </a:pPr>
          <a:r>
            <a:rPr lang="es-AR" noProof="0" dirty="0"/>
            <a:t>Modelos de clasificación</a:t>
          </a:r>
          <a:endParaRPr lang="es-ES" noProof="0" dirty="0"/>
        </a:p>
      </dgm:t>
    </dgm:pt>
    <dgm:pt modelId="{ED3A4BC2-B75A-4952-A38B-A42B5995DF05}" type="parTrans" cxnId="{EDEF4F82-1237-4639-A0F7-385C1897CE66}">
      <dgm:prSet/>
      <dgm:spPr/>
      <dgm:t>
        <a:bodyPr rtlCol="0"/>
        <a:lstStyle/>
        <a:p>
          <a:pPr rtl="0"/>
          <a:endParaRPr lang="es-ES" noProof="0" dirty="0"/>
        </a:p>
      </dgm:t>
    </dgm:pt>
    <dgm:pt modelId="{FD949706-EDCC-4ADC-8EDF-8EDA49C92325}" type="sibTrans" cxnId="{EDEF4F82-1237-4639-A0F7-385C1897CE66}">
      <dgm:prSet/>
      <dgm:spPr/>
      <dgm:t>
        <a:bodyPr rtlCol="0"/>
        <a:lstStyle/>
        <a:p>
          <a:pPr rtl="0"/>
          <a:endParaRPr lang="es-ES" noProof="0" dirty="0"/>
        </a:p>
      </dgm:t>
    </dgm:pt>
    <dgm:pt modelId="{5605D28D-2CE6-4513-8566-952984E21E14}">
      <dgm:prSet phldrT="[Text]"/>
      <dgm:spPr/>
      <dgm:t>
        <a:bodyPr rtlCol="0"/>
        <a:lstStyle/>
        <a:p>
          <a:pPr rtl="0">
            <a:lnSpc>
              <a:spcPct val="100000"/>
            </a:lnSpc>
          </a:pPr>
          <a:r>
            <a:rPr lang="es-AR" noProof="0" dirty="0"/>
            <a:t>Modelos de agrupación</a:t>
          </a:r>
          <a:endParaRPr lang="es-ES" noProof="0" dirty="0"/>
        </a:p>
      </dgm:t>
    </dgm:pt>
    <dgm:pt modelId="{EB15AB98-362B-4E70-A3DA-995FC3E8BA79}" type="parTrans" cxnId="{FAF3F884-F0CF-440F-8CB1-B7648AB1B138}">
      <dgm:prSet/>
      <dgm:spPr/>
      <dgm:t>
        <a:bodyPr rtlCol="0"/>
        <a:lstStyle/>
        <a:p>
          <a:pPr rtl="0"/>
          <a:endParaRPr lang="es-ES" noProof="0" dirty="0"/>
        </a:p>
      </dgm:t>
    </dgm:pt>
    <dgm:pt modelId="{823D1971-2C4D-4EC5-A874-2F463DE37109}" type="sibTrans" cxnId="{FAF3F884-F0CF-440F-8CB1-B7648AB1B138}">
      <dgm:prSet/>
      <dgm:spPr/>
      <dgm:t>
        <a:bodyPr rtlCol="0"/>
        <a:lstStyle/>
        <a:p>
          <a:pPr rtl="0"/>
          <a:endParaRPr lang="es-ES" noProof="0" dirty="0"/>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es-ES" noProof="0" dirty="0"/>
            <a:t>Conclusiones	</a:t>
          </a:r>
        </a:p>
      </dgm:t>
    </dgm:pt>
    <dgm:pt modelId="{720680DC-AAA4-4434-A582-60EBCC5BA355}" type="parTrans" cxnId="{0B5DAE5F-BCDC-4BF7-A6E7-CF856886A64D}">
      <dgm:prSet/>
      <dgm:spPr/>
      <dgm:t>
        <a:bodyPr rtlCol="0"/>
        <a:lstStyle/>
        <a:p>
          <a:pPr rtl="0"/>
          <a:endParaRPr lang="es-ES" noProof="0" dirty="0"/>
        </a:p>
      </dgm:t>
    </dgm:pt>
    <dgm:pt modelId="{CA077D98-8478-47EA-B6A9-99ACE60C64D4}" type="sibTrans" cxnId="{0B5DAE5F-BCDC-4BF7-A6E7-CF856886A64D}">
      <dgm:prSet/>
      <dgm:spPr/>
      <dgm:t>
        <a:bodyPr rtlCol="0"/>
        <a:lstStyle/>
        <a:p>
          <a:pPr rtl="0"/>
          <a:endParaRPr lang="es-ES" noProof="0" dirty="0"/>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1"/>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1"/>
      <dgm:spPr/>
    </dgm:pt>
    <dgm:pt modelId="{429CABD1-4116-474B-81BF-735E2CA9DD00}" type="pres">
      <dgm:prSet presAssocID="{7E5AA53B-3EEE-4DE4-BB81-9044890C2946}" presName="dstNode" presStyleLbl="node1" presStyleIdx="0" presStyleCnt="1"/>
      <dgm:spPr/>
    </dgm:pt>
    <dgm:pt modelId="{58319267-C71E-43C9-94E1-827D0616C7A7}" type="pres">
      <dgm:prSet presAssocID="{6750AC01-D39D-4F3A-9DC8-2A211EE986A2}" presName="text_1" presStyleLbl="node1" presStyleIdx="0" presStyleCnt="1">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1"/>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rtlCol="0"/>
        <a:lstStyle/>
        <a:p>
          <a:pPr rtl="0"/>
          <a:r>
            <a:rPr lang="es-ES" noProof="0" dirty="0"/>
            <a:t>Clasificación</a:t>
          </a:r>
        </a:p>
      </dgm:t>
    </dgm:pt>
    <dgm:pt modelId="{9617668C-C38C-4017-8DDF-37855B15D110}" type="parTrans" cxnId="{C4BA385D-31ED-40EF-A5D6-98DFBA64E71A}">
      <dgm:prSet/>
      <dgm:spPr/>
      <dgm:t>
        <a:bodyPr rtlCol="0"/>
        <a:lstStyle/>
        <a:p>
          <a:pPr rtl="0"/>
          <a:endParaRPr lang="es-ES" noProof="0" dirty="0"/>
        </a:p>
      </dgm:t>
    </dgm:pt>
    <dgm:pt modelId="{0C95B389-AC0C-4055-9AA3-38815EFC8B0A}" type="sibTrans" cxnId="{C4BA385D-31ED-40EF-A5D6-98DFBA64E71A}">
      <dgm:prSet/>
      <dgm:spPr/>
      <dgm:t>
        <a:bodyPr rtlCol="0"/>
        <a:lstStyle/>
        <a:p>
          <a:pPr rtl="0"/>
          <a:endParaRPr lang="es-ES" noProof="0" dirty="0"/>
        </a:p>
      </dgm:t>
    </dgm:pt>
    <dgm:pt modelId="{91A66877-AC1C-46D9-BF2C-6024B638DEA9}">
      <dgm:prSet phldrT="[Text]"/>
      <dgm:spPr/>
      <dgm:t>
        <a:bodyPr rtlCol="0"/>
        <a:lstStyle/>
        <a:p>
          <a:pPr rtl="0"/>
          <a:r>
            <a:rPr lang="es-AR" noProof="0" dirty="0"/>
            <a:t>Regresión</a:t>
          </a:r>
          <a:endParaRPr lang="es-ES" noProof="0" dirty="0"/>
        </a:p>
      </dgm:t>
    </dgm:pt>
    <dgm:pt modelId="{913FED05-DF41-48A7-B1F8-81937A468EF9}" type="parTrans" cxnId="{7F0DAB6F-9257-4F2D-B31A-3418F73F6952}">
      <dgm:prSet/>
      <dgm:spPr/>
      <dgm:t>
        <a:bodyPr rtlCol="0"/>
        <a:lstStyle/>
        <a:p>
          <a:pPr rtl="0"/>
          <a:endParaRPr lang="es-ES" noProof="0" dirty="0"/>
        </a:p>
      </dgm:t>
    </dgm:pt>
    <dgm:pt modelId="{BFCE4A28-C381-46FF-935A-B11534EF7D87}" type="sibTrans" cxnId="{7F0DAB6F-9257-4F2D-B31A-3418F73F6952}">
      <dgm:prSet/>
      <dgm:spPr/>
      <dgm:t>
        <a:bodyPr rtlCol="0"/>
        <a:lstStyle/>
        <a:p>
          <a:pPr rtl="0"/>
          <a:endParaRPr lang="es-ES" noProof="0" dirty="0"/>
        </a:p>
      </dgm:t>
    </dgm:pt>
    <dgm:pt modelId="{76CC3289-2662-43F0-A3C6-BA04A135F08C}">
      <dgm:prSet phldrT="[Text]"/>
      <dgm:spPr/>
      <dgm:t>
        <a:bodyPr rtlCol="0"/>
        <a:lstStyle/>
        <a:p>
          <a:pPr rtl="0"/>
          <a:r>
            <a:rPr lang="es-ES" noProof="0" dirty="0"/>
            <a:t>Agrupación</a:t>
          </a:r>
        </a:p>
      </dgm:t>
    </dgm:pt>
    <dgm:pt modelId="{D46DB4DA-1442-4ECE-89FE-BBB1E3489E3D}" type="parTrans" cxnId="{0400886E-8A1A-44C2-95A7-DB0EF4911494}">
      <dgm:prSet/>
      <dgm:spPr/>
      <dgm:t>
        <a:bodyPr rtlCol="0"/>
        <a:lstStyle/>
        <a:p>
          <a:pPr rtl="0"/>
          <a:endParaRPr lang="es-ES" noProof="0" dirty="0"/>
        </a:p>
      </dgm:t>
    </dgm:pt>
    <dgm:pt modelId="{FA28C9D6-476E-43CD-BA23-D6D990FD78D0}" type="sibTrans" cxnId="{0400886E-8A1A-44C2-95A7-DB0EF4911494}">
      <dgm:prSet/>
      <dgm:spPr/>
      <dgm:t>
        <a:bodyPr rtlCol="0"/>
        <a:lstStyle/>
        <a:p>
          <a:pPr rtl="0"/>
          <a:endParaRPr lang="es-ES"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custLinFactX="100000" custLinFactNeighborX="160419" custLinFactNeighborY="-1665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custLinFactX="17189" custLinFactNeighborX="100000" custLinFactNeighborY="9756">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custLinFactX="-492525" custLinFactNeighborX="-500000" custLinFactNeighborY="1293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custLinFactX="-200000" custLinFactNeighborX="-247791" custLinFactNeighborY="11429">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79809" custLinFactX="323477" custLinFactNeighborX="400000" custLinFactNeighborY="-1715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custLinFactX="125565" custLinFactNeighborX="200000" custLinFactNeighborY="2617">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3118556" y="-480050"/>
          <a:ext cx="3719697" cy="3719697"/>
        </a:xfrm>
        <a:prstGeom prst="blockArc">
          <a:avLst>
            <a:gd name="adj1" fmla="val 18900000"/>
            <a:gd name="adj2" fmla="val 2700000"/>
            <a:gd name="adj3" fmla="val 581"/>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386529" y="275959"/>
          <a:ext cx="5290251" cy="55191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086" tIns="60960" rIns="60960" bIns="60960" numCol="1" spcCol="1270" rtlCol="0" anchor="ctr" anchorCtr="0">
          <a:noAutofit/>
        </a:bodyPr>
        <a:lstStyle/>
        <a:p>
          <a:pPr marL="0" lvl="0" indent="0" algn="l" defTabSz="1066800" rtl="0">
            <a:lnSpc>
              <a:spcPct val="100000"/>
            </a:lnSpc>
            <a:spcBef>
              <a:spcPct val="0"/>
            </a:spcBef>
            <a:spcAft>
              <a:spcPct val="35000"/>
            </a:spcAft>
            <a:buNone/>
          </a:pPr>
          <a:r>
            <a:rPr lang="es-ES" sz="2400" kern="1200" noProof="0" dirty="0"/>
            <a:t>Importación de librerías	</a:t>
          </a:r>
        </a:p>
      </dsp:txBody>
      <dsp:txXfrm>
        <a:off x="386529" y="275959"/>
        <a:ext cx="5290251" cy="551919"/>
      </dsp:txXfrm>
    </dsp:sp>
    <dsp:sp modelId="{07CB3071-D555-47DA-A36A-69EB91531FD8}">
      <dsp:nvSpPr>
        <dsp:cNvPr id="0" name=""/>
        <dsp:cNvSpPr/>
      </dsp:nvSpPr>
      <dsp:spPr>
        <a:xfrm>
          <a:off x="41579" y="206969"/>
          <a:ext cx="689899" cy="68989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587152" y="1103838"/>
          <a:ext cx="5089629" cy="55191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086" tIns="60960" rIns="60960" bIns="60960" numCol="1" spcCol="1270" rtlCol="0" anchor="ctr" anchorCtr="0">
          <a:noAutofit/>
        </a:bodyPr>
        <a:lstStyle/>
        <a:p>
          <a:pPr marL="0" lvl="0" indent="0" algn="l" defTabSz="1066800" rtl="0">
            <a:lnSpc>
              <a:spcPct val="100000"/>
            </a:lnSpc>
            <a:spcBef>
              <a:spcPct val="0"/>
            </a:spcBef>
            <a:spcAft>
              <a:spcPct val="35000"/>
            </a:spcAft>
            <a:buNone/>
          </a:pPr>
          <a:r>
            <a:rPr lang="es-ES" sz="2400" kern="1200" noProof="0" dirty="0"/>
            <a:t>Base de datos – Análisis exploratorio</a:t>
          </a:r>
        </a:p>
      </dsp:txBody>
      <dsp:txXfrm>
        <a:off x="587152" y="1103838"/>
        <a:ext cx="5089629" cy="551919"/>
      </dsp:txXfrm>
    </dsp:sp>
    <dsp:sp modelId="{3F8116AC-FAC3-4E95-9865-93CCFEB191B9}">
      <dsp:nvSpPr>
        <dsp:cNvPr id="0" name=""/>
        <dsp:cNvSpPr/>
      </dsp:nvSpPr>
      <dsp:spPr>
        <a:xfrm>
          <a:off x="242202" y="1034848"/>
          <a:ext cx="689899" cy="68989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386529" y="1931717"/>
          <a:ext cx="5290251" cy="55191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086" tIns="60960" rIns="60960" bIns="60960" numCol="1" spcCol="1270" rtlCol="0" anchor="ctr" anchorCtr="0">
          <a:noAutofit/>
        </a:bodyPr>
        <a:lstStyle/>
        <a:p>
          <a:pPr marL="0" lvl="0" indent="0" algn="l" defTabSz="1066800" rtl="0">
            <a:lnSpc>
              <a:spcPct val="100000"/>
            </a:lnSpc>
            <a:spcBef>
              <a:spcPct val="0"/>
            </a:spcBef>
            <a:spcAft>
              <a:spcPct val="35000"/>
            </a:spcAft>
            <a:buNone/>
          </a:pPr>
          <a:r>
            <a:rPr lang="es-AR" sz="2400" kern="1200" noProof="0" dirty="0"/>
            <a:t>Preparación de los datos</a:t>
          </a:r>
          <a:endParaRPr lang="es-ES" sz="2400" kern="1200" noProof="0" dirty="0"/>
        </a:p>
      </dsp:txBody>
      <dsp:txXfrm>
        <a:off x="386529" y="1931717"/>
        <a:ext cx="5290251" cy="551919"/>
      </dsp:txXfrm>
    </dsp:sp>
    <dsp:sp modelId="{A965097E-32F1-4AB8-8C4E-2814A7596B2F}">
      <dsp:nvSpPr>
        <dsp:cNvPr id="0" name=""/>
        <dsp:cNvSpPr/>
      </dsp:nvSpPr>
      <dsp:spPr>
        <a:xfrm>
          <a:off x="41579" y="1862727"/>
          <a:ext cx="689899" cy="68989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3118556" y="-480050"/>
          <a:ext cx="3719697" cy="3719697"/>
        </a:xfrm>
        <a:prstGeom prst="blockArc">
          <a:avLst>
            <a:gd name="adj1" fmla="val 18900000"/>
            <a:gd name="adj2" fmla="val 2700000"/>
            <a:gd name="adj3" fmla="val 581"/>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386529" y="275959"/>
          <a:ext cx="5290251" cy="55191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086" tIns="68580" rIns="68580" bIns="68580" numCol="1" spcCol="1270" rtlCol="0" anchor="ctr" anchorCtr="0">
          <a:noAutofit/>
        </a:bodyPr>
        <a:lstStyle/>
        <a:p>
          <a:pPr marL="0" lvl="0" indent="0" algn="l" defTabSz="1200150" rtl="0">
            <a:lnSpc>
              <a:spcPct val="100000"/>
            </a:lnSpc>
            <a:spcBef>
              <a:spcPct val="0"/>
            </a:spcBef>
            <a:spcAft>
              <a:spcPct val="35000"/>
            </a:spcAft>
            <a:buNone/>
          </a:pPr>
          <a:r>
            <a:rPr lang="es-ES" sz="2700" kern="1200" noProof="0" dirty="0"/>
            <a:t>Modelos de regresión	</a:t>
          </a:r>
        </a:p>
      </dsp:txBody>
      <dsp:txXfrm>
        <a:off x="386529" y="275959"/>
        <a:ext cx="5290251" cy="551919"/>
      </dsp:txXfrm>
    </dsp:sp>
    <dsp:sp modelId="{07CB3071-D555-47DA-A36A-69EB91531FD8}">
      <dsp:nvSpPr>
        <dsp:cNvPr id="0" name=""/>
        <dsp:cNvSpPr/>
      </dsp:nvSpPr>
      <dsp:spPr>
        <a:xfrm>
          <a:off x="41579" y="206969"/>
          <a:ext cx="689899" cy="68989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587152" y="1103838"/>
          <a:ext cx="5089629" cy="55191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086" tIns="68580" rIns="68580" bIns="68580" numCol="1" spcCol="1270" rtlCol="0" anchor="ctr" anchorCtr="0">
          <a:noAutofit/>
        </a:bodyPr>
        <a:lstStyle/>
        <a:p>
          <a:pPr marL="0" lvl="0" indent="0" algn="l" defTabSz="1200150" rtl="0">
            <a:lnSpc>
              <a:spcPct val="100000"/>
            </a:lnSpc>
            <a:spcBef>
              <a:spcPct val="0"/>
            </a:spcBef>
            <a:spcAft>
              <a:spcPct val="35000"/>
            </a:spcAft>
            <a:buNone/>
          </a:pPr>
          <a:r>
            <a:rPr lang="es-AR" sz="2700" kern="1200" noProof="0" dirty="0"/>
            <a:t>Modelos de clasificación</a:t>
          </a:r>
          <a:endParaRPr lang="es-ES" sz="2700" kern="1200" noProof="0" dirty="0"/>
        </a:p>
      </dsp:txBody>
      <dsp:txXfrm>
        <a:off x="587152" y="1103838"/>
        <a:ext cx="5089629" cy="551919"/>
      </dsp:txXfrm>
    </dsp:sp>
    <dsp:sp modelId="{3F8116AC-FAC3-4E95-9865-93CCFEB191B9}">
      <dsp:nvSpPr>
        <dsp:cNvPr id="0" name=""/>
        <dsp:cNvSpPr/>
      </dsp:nvSpPr>
      <dsp:spPr>
        <a:xfrm>
          <a:off x="242202" y="1034848"/>
          <a:ext cx="689899" cy="68989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386529" y="1931717"/>
          <a:ext cx="5290251" cy="55191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086" tIns="68580" rIns="68580" bIns="68580" numCol="1" spcCol="1270" rtlCol="0" anchor="ctr" anchorCtr="0">
          <a:noAutofit/>
        </a:bodyPr>
        <a:lstStyle/>
        <a:p>
          <a:pPr marL="0" lvl="0" indent="0" algn="l" defTabSz="1200150" rtl="0">
            <a:lnSpc>
              <a:spcPct val="100000"/>
            </a:lnSpc>
            <a:spcBef>
              <a:spcPct val="0"/>
            </a:spcBef>
            <a:spcAft>
              <a:spcPct val="35000"/>
            </a:spcAft>
            <a:buNone/>
          </a:pPr>
          <a:r>
            <a:rPr lang="es-AR" sz="2700" kern="1200" noProof="0" dirty="0"/>
            <a:t>Modelos de agrupación</a:t>
          </a:r>
          <a:endParaRPr lang="es-ES" sz="2700" kern="1200" noProof="0" dirty="0"/>
        </a:p>
      </dsp:txBody>
      <dsp:txXfrm>
        <a:off x="386529" y="1931717"/>
        <a:ext cx="5290251" cy="551919"/>
      </dsp:txXfrm>
    </dsp:sp>
    <dsp:sp modelId="{A965097E-32F1-4AB8-8C4E-2814A7596B2F}">
      <dsp:nvSpPr>
        <dsp:cNvPr id="0" name=""/>
        <dsp:cNvSpPr/>
      </dsp:nvSpPr>
      <dsp:spPr>
        <a:xfrm>
          <a:off x="41579" y="1862727"/>
          <a:ext cx="689899" cy="68989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1384580" y="-234807"/>
          <a:ext cx="1803382" cy="1803382"/>
        </a:xfrm>
        <a:prstGeom prst="blockArc">
          <a:avLst>
            <a:gd name="adj1" fmla="val 18900000"/>
            <a:gd name="adj2" fmla="val 2700000"/>
            <a:gd name="adj3" fmla="val 1198"/>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05938" y="342132"/>
          <a:ext cx="3940030" cy="64950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29339" tIns="81280" rIns="81280" bIns="81280" numCol="1" spcCol="1270" rtlCol="0" anchor="ctr" anchorCtr="0">
          <a:noAutofit/>
        </a:bodyPr>
        <a:lstStyle/>
        <a:p>
          <a:pPr marL="0" lvl="0" indent="0" algn="l" defTabSz="1422400" rtl="0">
            <a:lnSpc>
              <a:spcPct val="100000"/>
            </a:lnSpc>
            <a:spcBef>
              <a:spcPct val="0"/>
            </a:spcBef>
            <a:spcAft>
              <a:spcPct val="35000"/>
            </a:spcAft>
            <a:buNone/>
          </a:pPr>
          <a:r>
            <a:rPr lang="es-ES" sz="3200" kern="1200" noProof="0" dirty="0"/>
            <a:t>Conclusiones	</a:t>
          </a:r>
        </a:p>
      </dsp:txBody>
      <dsp:txXfrm>
        <a:off x="405938" y="342132"/>
        <a:ext cx="3940030" cy="649501"/>
      </dsp:txXfrm>
    </dsp:sp>
    <dsp:sp modelId="{07CB3071-D555-47DA-A36A-69EB91531FD8}">
      <dsp:nvSpPr>
        <dsp:cNvPr id="0" name=""/>
        <dsp:cNvSpPr/>
      </dsp:nvSpPr>
      <dsp:spPr>
        <a:xfrm>
          <a:off x="0" y="260944"/>
          <a:ext cx="811877" cy="811877"/>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146791" y="129647"/>
          <a:ext cx="607210" cy="60721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022372" y="851852"/>
          <a:ext cx="856054" cy="34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577850" rtl="0">
            <a:lnSpc>
              <a:spcPct val="90000"/>
            </a:lnSpc>
            <a:spcBef>
              <a:spcPct val="0"/>
            </a:spcBef>
            <a:spcAft>
              <a:spcPct val="35000"/>
            </a:spcAft>
            <a:buNone/>
          </a:pPr>
          <a:r>
            <a:rPr lang="es-ES" sz="1300" kern="1200" noProof="0" dirty="0"/>
            <a:t>Clasificación</a:t>
          </a:r>
        </a:p>
      </dsp:txBody>
      <dsp:txXfrm>
        <a:off x="5022372" y="851852"/>
        <a:ext cx="856054" cy="342421"/>
      </dsp:txXfrm>
    </dsp:sp>
    <dsp:sp modelId="{CE9DF0E8-B0DE-4E1E-9FF4-6006AD8428DB}">
      <dsp:nvSpPr>
        <dsp:cNvPr id="0" name=""/>
        <dsp:cNvSpPr/>
      </dsp:nvSpPr>
      <dsp:spPr>
        <a:xfrm>
          <a:off x="1326006" y="243612"/>
          <a:ext cx="607210" cy="6072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1191699" y="857581"/>
          <a:ext cx="856054" cy="34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577850" rtl="0">
            <a:lnSpc>
              <a:spcPct val="90000"/>
            </a:lnSpc>
            <a:spcBef>
              <a:spcPct val="0"/>
            </a:spcBef>
            <a:spcAft>
              <a:spcPct val="35000"/>
            </a:spcAft>
            <a:buNone/>
          </a:pPr>
          <a:r>
            <a:rPr lang="es-AR" sz="1300" kern="1200" noProof="0" dirty="0"/>
            <a:t>Regresión</a:t>
          </a:r>
          <a:endParaRPr lang="es-ES" sz="1300" kern="1200" noProof="0" dirty="0"/>
        </a:p>
      </dsp:txBody>
      <dsp:txXfrm>
        <a:off x="1191699" y="857581"/>
        <a:ext cx="856054" cy="342421"/>
      </dsp:txXfrm>
    </dsp:sp>
    <dsp:sp modelId="{6DB1FE51-13D0-4A38-AD6E-48D4371A1AF3}">
      <dsp:nvSpPr>
        <dsp:cNvPr id="0" name=""/>
        <dsp:cNvSpPr/>
      </dsp:nvSpPr>
      <dsp:spPr>
        <a:xfrm>
          <a:off x="8942333" y="106368"/>
          <a:ext cx="607210" cy="6926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8817913" y="848771"/>
          <a:ext cx="856054" cy="34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577850" rtl="0">
            <a:lnSpc>
              <a:spcPct val="90000"/>
            </a:lnSpc>
            <a:spcBef>
              <a:spcPct val="0"/>
            </a:spcBef>
            <a:spcAft>
              <a:spcPct val="35000"/>
            </a:spcAft>
            <a:buNone/>
          </a:pPr>
          <a:r>
            <a:rPr lang="es-ES" sz="1300" kern="1200" noProof="0" dirty="0"/>
            <a:t>Agrupación</a:t>
          </a:r>
        </a:p>
      </dsp:txBody>
      <dsp:txXfrm>
        <a:off x="8817913" y="848771"/>
        <a:ext cx="856054" cy="34242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o de lista de etiquetas"/>
  <dgm:desc val="Se usa para mostrar fragmentos no secuenciales o agrupados de información acompañados de elementos visuales relacionados. Funciona mejor con iconos o imágenes pequeñas con leyendas de texto brev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16/07/2023</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16/07/2023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10</a:t>
            </a:fld>
            <a:endParaRPr lang="es-ES"/>
          </a:p>
        </p:txBody>
      </p:sp>
    </p:spTree>
    <p:extLst>
      <p:ext uri="{BB962C8B-B14F-4D97-AF65-F5344CB8AC3E}">
        <p14:creationId xmlns:p14="http://schemas.microsoft.com/office/powerpoint/2010/main" val="431927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11</a:t>
            </a:fld>
            <a:endParaRPr lang="es-ES"/>
          </a:p>
        </p:txBody>
      </p:sp>
    </p:spTree>
    <p:extLst>
      <p:ext uri="{BB962C8B-B14F-4D97-AF65-F5344CB8AC3E}">
        <p14:creationId xmlns:p14="http://schemas.microsoft.com/office/powerpoint/2010/main" val="4015112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12</a:t>
            </a:fld>
            <a:endParaRPr lang="es-ES"/>
          </a:p>
        </p:txBody>
      </p:sp>
    </p:spTree>
    <p:extLst>
      <p:ext uri="{BB962C8B-B14F-4D97-AF65-F5344CB8AC3E}">
        <p14:creationId xmlns:p14="http://schemas.microsoft.com/office/powerpoint/2010/main" val="1399460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13</a:t>
            </a:fld>
            <a:endParaRPr lang="es-ES"/>
          </a:p>
        </p:txBody>
      </p:sp>
    </p:spTree>
    <p:extLst>
      <p:ext uri="{BB962C8B-B14F-4D97-AF65-F5344CB8AC3E}">
        <p14:creationId xmlns:p14="http://schemas.microsoft.com/office/powerpoint/2010/main" val="3752894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14</a:t>
            </a:fld>
            <a:endParaRPr lang="es-ES"/>
          </a:p>
        </p:txBody>
      </p:sp>
    </p:spTree>
    <p:extLst>
      <p:ext uri="{BB962C8B-B14F-4D97-AF65-F5344CB8AC3E}">
        <p14:creationId xmlns:p14="http://schemas.microsoft.com/office/powerpoint/2010/main" val="3315433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15</a:t>
            </a:fld>
            <a:endParaRPr lang="es-ES"/>
          </a:p>
        </p:txBody>
      </p:sp>
    </p:spTree>
    <p:extLst>
      <p:ext uri="{BB962C8B-B14F-4D97-AF65-F5344CB8AC3E}">
        <p14:creationId xmlns:p14="http://schemas.microsoft.com/office/powerpoint/2010/main" val="1099287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16</a:t>
            </a:fld>
            <a:endParaRPr lang="es-ES"/>
          </a:p>
        </p:txBody>
      </p:sp>
    </p:spTree>
    <p:extLst>
      <p:ext uri="{BB962C8B-B14F-4D97-AF65-F5344CB8AC3E}">
        <p14:creationId xmlns:p14="http://schemas.microsoft.com/office/powerpoint/2010/main" val="2165015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17</a:t>
            </a:fld>
            <a:endParaRPr lang="es-ES" dirty="0"/>
          </a:p>
        </p:txBody>
      </p:sp>
    </p:spTree>
    <p:extLst>
      <p:ext uri="{BB962C8B-B14F-4D97-AF65-F5344CB8AC3E}">
        <p14:creationId xmlns:p14="http://schemas.microsoft.com/office/powerpoint/2010/main" val="3905568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18</a:t>
            </a:fld>
            <a:endParaRPr lang="es-ES"/>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2</a:t>
            </a:fld>
            <a:endParaRPr lang="es-ES" dirty="0"/>
          </a:p>
        </p:txBody>
      </p:sp>
    </p:spTree>
    <p:extLst>
      <p:ext uri="{BB962C8B-B14F-4D97-AF65-F5344CB8AC3E}">
        <p14:creationId xmlns:p14="http://schemas.microsoft.com/office/powerpoint/2010/main" val="4082966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3</a:t>
            </a:fld>
            <a:endParaRPr lang="es-E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4</a:t>
            </a:fld>
            <a:endParaRPr lang="es-ES" dirty="0"/>
          </a:p>
        </p:txBody>
      </p:sp>
    </p:spTree>
    <p:extLst>
      <p:ext uri="{BB962C8B-B14F-4D97-AF65-F5344CB8AC3E}">
        <p14:creationId xmlns:p14="http://schemas.microsoft.com/office/powerpoint/2010/main" val="3688294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5</a:t>
            </a:fld>
            <a:endParaRPr lang="es-ES" dirty="0"/>
          </a:p>
        </p:txBody>
      </p:sp>
    </p:spTree>
    <p:extLst>
      <p:ext uri="{BB962C8B-B14F-4D97-AF65-F5344CB8AC3E}">
        <p14:creationId xmlns:p14="http://schemas.microsoft.com/office/powerpoint/2010/main" val="3507196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6</a:t>
            </a:fld>
            <a:endParaRPr lang="es-ES" dirty="0"/>
          </a:p>
        </p:txBody>
      </p:sp>
    </p:spTree>
    <p:extLst>
      <p:ext uri="{BB962C8B-B14F-4D97-AF65-F5344CB8AC3E}">
        <p14:creationId xmlns:p14="http://schemas.microsoft.com/office/powerpoint/2010/main" val="1183910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7</a:t>
            </a:fld>
            <a:endParaRPr lang="es-ES" dirty="0"/>
          </a:p>
        </p:txBody>
      </p:sp>
    </p:spTree>
    <p:extLst>
      <p:ext uri="{BB962C8B-B14F-4D97-AF65-F5344CB8AC3E}">
        <p14:creationId xmlns:p14="http://schemas.microsoft.com/office/powerpoint/2010/main" val="678855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8</a:t>
            </a:fld>
            <a:endParaRPr lang="es-ES"/>
          </a:p>
        </p:txBody>
      </p:sp>
    </p:spTree>
    <p:extLst>
      <p:ext uri="{BB962C8B-B14F-4D97-AF65-F5344CB8AC3E}">
        <p14:creationId xmlns:p14="http://schemas.microsoft.com/office/powerpoint/2010/main" val="1032512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9</a:t>
            </a:fld>
            <a:endParaRPr lang="es-ES"/>
          </a:p>
        </p:txBody>
      </p:sp>
    </p:spTree>
    <p:extLst>
      <p:ext uri="{BB962C8B-B14F-4D97-AF65-F5344CB8AC3E}">
        <p14:creationId xmlns:p14="http://schemas.microsoft.com/office/powerpoint/2010/main" val="901765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16/07/2023</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16/07/2023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16/07/2023</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16/07/2023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16/07/2023</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16/07/2023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16/07/2023</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16/07/2023</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16/07/2023</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16/07/2023</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16/07/2023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16/07/2023</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4.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5.sv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8.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9.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mailto:emilsebover@gmail.com"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image" Target="../media/image2.jpe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notesSlide" Target="../notesSlides/notesSlide3.xml"/><Relationship Id="rId16" Type="http://schemas.openxmlformats.org/officeDocument/2006/relationships/diagramQuickStyle" Target="../diagrams/quickStyl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6000" dirty="0">
                <a:solidFill>
                  <a:schemeClr val="bg1"/>
                </a:solidFill>
              </a:rPr>
              <a:t>PROYECTO FINAL</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s-AR" dirty="0">
                <a:solidFill>
                  <a:srgbClr val="7CEBFF"/>
                </a:solidFill>
              </a:rPr>
              <a:t>CARRERA DATA SCIENTIST – CODERHOUSE – EMILSE BOVER- JULIO 2023</a:t>
            </a:r>
            <a:endParaRPr lang="es-E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MACHINE LEARNING</a:t>
            </a:r>
          </a:p>
        </p:txBody>
      </p:sp>
      <p:graphicFrame>
        <p:nvGraphicFramePr>
          <p:cNvPr id="4" name="Marcador de contenido 3" descr="Gráfico de SmartArt, icono">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462386031"/>
              </p:ext>
            </p:extLst>
          </p:nvPr>
        </p:nvGraphicFramePr>
        <p:xfrm>
          <a:off x="640184" y="538618"/>
          <a:ext cx="10906125" cy="1354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uadroTexto 2">
            <a:extLst>
              <a:ext uri="{FF2B5EF4-FFF2-40B4-BE49-F238E27FC236}">
                <a16:creationId xmlns:a16="http://schemas.microsoft.com/office/drawing/2014/main" id="{AC52D180-546F-6435-E3BE-860BF7EA731C}"/>
              </a:ext>
            </a:extLst>
          </p:cNvPr>
          <p:cNvSpPr txBox="1"/>
          <p:nvPr/>
        </p:nvSpPr>
        <p:spPr>
          <a:xfrm>
            <a:off x="447817" y="2015798"/>
            <a:ext cx="3713366" cy="1323439"/>
          </a:xfrm>
          <a:prstGeom prst="rect">
            <a:avLst/>
          </a:prstGeom>
          <a:noFill/>
        </p:spPr>
        <p:txBody>
          <a:bodyPr wrap="square">
            <a:spAutoFit/>
          </a:bodyPr>
          <a:lstStyle/>
          <a:p>
            <a:pPr marL="285750" indent="-285750">
              <a:buFont typeface="Wingdings" panose="05000000000000000000" pitchFamily="2" charset="2"/>
              <a:buChar char="ü"/>
            </a:pPr>
            <a:r>
              <a:rPr lang="es-ES" sz="1600" dirty="0" err="1">
                <a:latin typeface="Consolas" panose="020B0609020204030204" pitchFamily="49" charset="0"/>
              </a:rPr>
              <a:t>LinearRegression</a:t>
            </a:r>
            <a:endParaRPr lang="es-ES" sz="1600" b="0" dirty="0">
              <a:effectLst/>
              <a:latin typeface="Consolas" panose="020B0609020204030204" pitchFamily="49" charset="0"/>
            </a:endParaRPr>
          </a:p>
          <a:p>
            <a:pPr marL="285750" indent="-285750">
              <a:buFont typeface="Wingdings" panose="05000000000000000000" pitchFamily="2" charset="2"/>
              <a:buChar char="ü"/>
            </a:pPr>
            <a:r>
              <a:rPr lang="es-ES" sz="1600" b="0" dirty="0">
                <a:effectLst/>
                <a:latin typeface="Consolas" panose="020B0609020204030204" pitchFamily="49" charset="0"/>
              </a:rPr>
              <a:t>KNN</a:t>
            </a:r>
          </a:p>
          <a:p>
            <a:pPr marL="285750" indent="-285750">
              <a:buFont typeface="Wingdings" panose="05000000000000000000" pitchFamily="2" charset="2"/>
              <a:buChar char="ü"/>
            </a:pPr>
            <a:r>
              <a:rPr lang="es-ES" sz="1600" dirty="0" err="1">
                <a:latin typeface="Consolas" panose="020B0609020204030204" pitchFamily="49" charset="0"/>
              </a:rPr>
              <a:t>RandomForestRegressor</a:t>
            </a:r>
            <a:endParaRPr lang="es-ES" sz="1600" dirty="0">
              <a:latin typeface="Consolas" panose="020B0609020204030204" pitchFamily="49" charset="0"/>
            </a:endParaRPr>
          </a:p>
          <a:p>
            <a:pPr marL="285750" indent="-285750">
              <a:buFont typeface="Wingdings" panose="05000000000000000000" pitchFamily="2" charset="2"/>
              <a:buChar char="ü"/>
            </a:pPr>
            <a:r>
              <a:rPr lang="es-ES" sz="1600" b="0" dirty="0" err="1">
                <a:effectLst/>
                <a:latin typeface="Consolas" panose="020B0609020204030204" pitchFamily="49" charset="0"/>
              </a:rPr>
              <a:t>XGBoost</a:t>
            </a:r>
            <a:endParaRPr lang="es-ES" sz="1600" b="0" dirty="0">
              <a:effectLst/>
              <a:latin typeface="Consolas" panose="020B0609020204030204" pitchFamily="49" charset="0"/>
            </a:endParaRPr>
          </a:p>
          <a:p>
            <a:pPr marL="285750" indent="-285750">
              <a:buFont typeface="Wingdings" panose="05000000000000000000" pitchFamily="2" charset="2"/>
              <a:buChar char="ü"/>
            </a:pPr>
            <a:r>
              <a:rPr lang="es-ES" sz="1600" dirty="0">
                <a:latin typeface="Consolas" panose="020B0609020204030204" pitchFamily="49" charset="0"/>
              </a:rPr>
              <a:t>SVR</a:t>
            </a:r>
            <a:endParaRPr lang="es-ES" sz="1600" b="0" dirty="0">
              <a:effectLst/>
              <a:latin typeface="Consolas" panose="020B0609020204030204" pitchFamily="49" charset="0"/>
            </a:endParaRPr>
          </a:p>
        </p:txBody>
      </p:sp>
      <p:sp>
        <p:nvSpPr>
          <p:cNvPr id="5" name="CuadroTexto 4">
            <a:extLst>
              <a:ext uri="{FF2B5EF4-FFF2-40B4-BE49-F238E27FC236}">
                <a16:creationId xmlns:a16="http://schemas.microsoft.com/office/drawing/2014/main" id="{21004FE3-DF78-4C40-6275-FF15E4C761C8}"/>
              </a:ext>
            </a:extLst>
          </p:cNvPr>
          <p:cNvSpPr txBox="1"/>
          <p:nvPr/>
        </p:nvSpPr>
        <p:spPr>
          <a:xfrm>
            <a:off x="4463225" y="2015798"/>
            <a:ext cx="3713366" cy="1077218"/>
          </a:xfrm>
          <a:prstGeom prst="rect">
            <a:avLst/>
          </a:prstGeom>
          <a:noFill/>
        </p:spPr>
        <p:txBody>
          <a:bodyPr wrap="square">
            <a:spAutoFit/>
          </a:bodyPr>
          <a:lstStyle/>
          <a:p>
            <a:pPr marL="285750" indent="-285750">
              <a:buFont typeface="Wingdings" panose="05000000000000000000" pitchFamily="2" charset="2"/>
              <a:buChar char="ü"/>
            </a:pPr>
            <a:r>
              <a:rPr lang="es-ES" sz="1600" dirty="0" err="1">
                <a:latin typeface="Consolas" panose="020B0609020204030204" pitchFamily="49" charset="0"/>
              </a:rPr>
              <a:t>RandomForestClassifier</a:t>
            </a:r>
            <a:r>
              <a:rPr lang="es-ES" sz="1600" dirty="0">
                <a:latin typeface="Consolas" panose="020B0609020204030204" pitchFamily="49" charset="0"/>
              </a:rPr>
              <a:t> 4n</a:t>
            </a:r>
            <a:endParaRPr lang="es-ES" sz="1600" b="0" dirty="0">
              <a:effectLst/>
              <a:latin typeface="Consolas" panose="020B0609020204030204" pitchFamily="49" charset="0"/>
            </a:endParaRPr>
          </a:p>
          <a:p>
            <a:pPr marL="285750" indent="-285750">
              <a:buFont typeface="Wingdings" panose="05000000000000000000" pitchFamily="2" charset="2"/>
              <a:buChar char="ü"/>
            </a:pPr>
            <a:r>
              <a:rPr lang="es-ES" sz="1600" dirty="0" err="1">
                <a:latin typeface="Consolas" panose="020B0609020204030204" pitchFamily="49" charset="0"/>
              </a:rPr>
              <a:t>RandomForestClassifier</a:t>
            </a:r>
            <a:r>
              <a:rPr lang="es-ES" sz="1600" dirty="0">
                <a:latin typeface="Consolas" panose="020B0609020204030204" pitchFamily="49" charset="0"/>
              </a:rPr>
              <a:t> 7n</a:t>
            </a:r>
          </a:p>
          <a:p>
            <a:pPr marL="285750" indent="-285750">
              <a:buFont typeface="Wingdings" panose="05000000000000000000" pitchFamily="2" charset="2"/>
              <a:buChar char="ü"/>
            </a:pPr>
            <a:r>
              <a:rPr lang="es-ES" sz="1600" dirty="0">
                <a:latin typeface="Consolas" panose="020B0609020204030204" pitchFamily="49" charset="0"/>
              </a:rPr>
              <a:t>BRFC</a:t>
            </a:r>
          </a:p>
          <a:p>
            <a:pPr marL="285750" indent="-285750">
              <a:buFont typeface="Wingdings" panose="05000000000000000000" pitchFamily="2" charset="2"/>
              <a:buChar char="ü"/>
            </a:pPr>
            <a:r>
              <a:rPr lang="es-ES" sz="1600" b="0" dirty="0">
                <a:effectLst/>
                <a:latin typeface="Consolas" panose="020B0609020204030204" pitchFamily="49" charset="0"/>
              </a:rPr>
              <a:t>KNN </a:t>
            </a:r>
            <a:r>
              <a:rPr lang="es-ES" sz="1600" b="0" dirty="0" err="1">
                <a:effectLst/>
                <a:latin typeface="Consolas" panose="020B0609020204030204" pitchFamily="49" charset="0"/>
              </a:rPr>
              <a:t>Classifier</a:t>
            </a:r>
            <a:endParaRPr lang="es-ES" sz="1600" b="0" dirty="0">
              <a:effectLst/>
              <a:latin typeface="Consolas" panose="020B0609020204030204" pitchFamily="49" charset="0"/>
            </a:endParaRPr>
          </a:p>
        </p:txBody>
      </p:sp>
      <p:sp>
        <p:nvSpPr>
          <p:cNvPr id="6" name="CuadroTexto 5">
            <a:extLst>
              <a:ext uri="{FF2B5EF4-FFF2-40B4-BE49-F238E27FC236}">
                <a16:creationId xmlns:a16="http://schemas.microsoft.com/office/drawing/2014/main" id="{0E3ABA89-620D-D3AF-DF01-2E04D01E8CF1}"/>
              </a:ext>
            </a:extLst>
          </p:cNvPr>
          <p:cNvSpPr txBox="1"/>
          <p:nvPr/>
        </p:nvSpPr>
        <p:spPr>
          <a:xfrm>
            <a:off x="8839201" y="2015798"/>
            <a:ext cx="2093844" cy="584775"/>
          </a:xfrm>
          <a:prstGeom prst="rect">
            <a:avLst/>
          </a:prstGeom>
          <a:noFill/>
        </p:spPr>
        <p:txBody>
          <a:bodyPr wrap="square">
            <a:spAutoFit/>
          </a:bodyPr>
          <a:lstStyle/>
          <a:p>
            <a:pPr marL="285750" indent="-285750">
              <a:buFont typeface="Wingdings" panose="05000000000000000000" pitchFamily="2" charset="2"/>
              <a:buChar char="ü"/>
            </a:pPr>
            <a:r>
              <a:rPr lang="es-ES" sz="1600" b="0" dirty="0">
                <a:effectLst/>
                <a:latin typeface="Consolas" panose="020B0609020204030204" pitchFamily="49" charset="0"/>
              </a:rPr>
              <a:t>BSCA</a:t>
            </a:r>
            <a:r>
              <a:rPr lang="es-ES" sz="1600" dirty="0">
                <a:latin typeface="Consolas" panose="020B0609020204030204" pitchFamily="49" charset="0"/>
              </a:rPr>
              <a:t>N</a:t>
            </a:r>
            <a:endParaRPr lang="es-ES" sz="1600" b="0" dirty="0">
              <a:effectLst/>
              <a:latin typeface="Consolas" panose="020B0609020204030204" pitchFamily="49" charset="0"/>
            </a:endParaRPr>
          </a:p>
          <a:p>
            <a:pPr marL="285750" indent="-285750">
              <a:buFont typeface="Wingdings" panose="05000000000000000000" pitchFamily="2" charset="2"/>
              <a:buChar char="ü"/>
            </a:pPr>
            <a:r>
              <a:rPr lang="es-ES" sz="1600" b="0" dirty="0" err="1">
                <a:effectLst/>
                <a:latin typeface="Consolas" panose="020B0609020204030204" pitchFamily="49" charset="0"/>
              </a:rPr>
              <a:t>KMeans</a:t>
            </a:r>
            <a:endParaRPr lang="es-ES" sz="1600" b="0" dirty="0">
              <a:effectLst/>
              <a:latin typeface="Consolas" panose="020B0609020204030204" pitchFamily="49" charset="0"/>
            </a:endParaRPr>
          </a:p>
        </p:txBody>
      </p:sp>
    </p:spTree>
    <p:extLst>
      <p:ext uri="{BB962C8B-B14F-4D97-AF65-F5344CB8AC3E}">
        <p14:creationId xmlns:p14="http://schemas.microsoft.com/office/powerpoint/2010/main" val="170334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MACHINE LEARNING</a:t>
            </a:r>
          </a:p>
        </p:txBody>
      </p:sp>
      <p:sp>
        <p:nvSpPr>
          <p:cNvPr id="3" name="CuadroTexto 2">
            <a:extLst>
              <a:ext uri="{FF2B5EF4-FFF2-40B4-BE49-F238E27FC236}">
                <a16:creationId xmlns:a16="http://schemas.microsoft.com/office/drawing/2014/main" id="{AC52D180-546F-6435-E3BE-860BF7EA731C}"/>
              </a:ext>
            </a:extLst>
          </p:cNvPr>
          <p:cNvSpPr txBox="1"/>
          <p:nvPr/>
        </p:nvSpPr>
        <p:spPr>
          <a:xfrm>
            <a:off x="533604" y="1618164"/>
            <a:ext cx="4583845" cy="830997"/>
          </a:xfrm>
          <a:prstGeom prst="rect">
            <a:avLst/>
          </a:prstGeom>
          <a:noFill/>
        </p:spPr>
        <p:txBody>
          <a:bodyPr wrap="square">
            <a:spAutoFit/>
          </a:bodyPr>
          <a:lstStyle/>
          <a:p>
            <a:pPr marL="285750" indent="-285750" algn="ctr">
              <a:buFont typeface="Wingdings" panose="05000000000000000000" pitchFamily="2" charset="2"/>
              <a:buChar char="ü"/>
            </a:pPr>
            <a:r>
              <a:rPr lang="es-ES" sz="1600" b="0" dirty="0">
                <a:effectLst/>
                <a:latin typeface="Consolas" panose="020B0609020204030204" pitchFamily="49" charset="0"/>
              </a:rPr>
              <a:t>Métricas de los modelo</a:t>
            </a:r>
            <a:r>
              <a:rPr lang="es-ES" sz="1600" dirty="0">
                <a:latin typeface="Consolas" panose="020B0609020204030204" pitchFamily="49" charset="0"/>
              </a:rPr>
              <a:t>s para los datos de prueba</a:t>
            </a:r>
            <a:endParaRPr lang="es-ES" sz="1600" b="0" dirty="0">
              <a:effectLst/>
              <a:latin typeface="Consolas" panose="020B0609020204030204" pitchFamily="49" charset="0"/>
            </a:endParaRPr>
          </a:p>
          <a:p>
            <a:pPr algn="ctr"/>
            <a:endParaRPr lang="es-ES" sz="1600" b="0" dirty="0">
              <a:effectLst/>
              <a:latin typeface="Consolas" panose="020B0609020204030204" pitchFamily="49" charset="0"/>
            </a:endParaRPr>
          </a:p>
        </p:txBody>
      </p:sp>
      <p:sp>
        <p:nvSpPr>
          <p:cNvPr id="7" name="Rectángulo 6" descr="Satellite">
            <a:extLst>
              <a:ext uri="{FF2B5EF4-FFF2-40B4-BE49-F238E27FC236}">
                <a16:creationId xmlns:a16="http://schemas.microsoft.com/office/drawing/2014/main" id="{9961FCF6-A874-0E54-C9B2-7290FB5B897C}"/>
              </a:ext>
            </a:extLst>
          </p:cNvPr>
          <p:cNvSpPr/>
          <p:nvPr/>
        </p:nvSpPr>
        <p:spPr>
          <a:xfrm>
            <a:off x="10629440" y="798940"/>
            <a:ext cx="607210" cy="60721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1" name="Imagen 10">
            <a:extLst>
              <a:ext uri="{FF2B5EF4-FFF2-40B4-BE49-F238E27FC236}">
                <a16:creationId xmlns:a16="http://schemas.microsoft.com/office/drawing/2014/main" id="{1ADA6955-DED4-D550-806B-6BDB355C5886}"/>
              </a:ext>
            </a:extLst>
          </p:cNvPr>
          <p:cNvPicPr>
            <a:picLocks noChangeAspect="1"/>
          </p:cNvPicPr>
          <p:nvPr/>
        </p:nvPicPr>
        <p:blipFill>
          <a:blip r:embed="rId5"/>
          <a:stretch>
            <a:fillRect/>
          </a:stretch>
        </p:blipFill>
        <p:spPr>
          <a:xfrm>
            <a:off x="581192" y="2433583"/>
            <a:ext cx="4583845" cy="1733964"/>
          </a:xfrm>
          <a:prstGeom prst="rect">
            <a:avLst/>
          </a:prstGeom>
        </p:spPr>
      </p:pic>
      <p:sp>
        <p:nvSpPr>
          <p:cNvPr id="12" name="CuadroTexto 11">
            <a:extLst>
              <a:ext uri="{FF2B5EF4-FFF2-40B4-BE49-F238E27FC236}">
                <a16:creationId xmlns:a16="http://schemas.microsoft.com/office/drawing/2014/main" id="{386B12CD-803D-FB85-126B-1696A4CCEC4D}"/>
              </a:ext>
            </a:extLst>
          </p:cNvPr>
          <p:cNvSpPr txBox="1"/>
          <p:nvPr/>
        </p:nvSpPr>
        <p:spPr>
          <a:xfrm>
            <a:off x="6174008" y="1665393"/>
            <a:ext cx="4354338" cy="830997"/>
          </a:xfrm>
          <a:prstGeom prst="rect">
            <a:avLst/>
          </a:prstGeom>
          <a:noFill/>
        </p:spPr>
        <p:txBody>
          <a:bodyPr wrap="square">
            <a:spAutoFit/>
          </a:bodyPr>
          <a:lstStyle/>
          <a:p>
            <a:pPr marL="285750" indent="-285750" algn="ctr">
              <a:buFont typeface="Wingdings" panose="05000000000000000000" pitchFamily="2" charset="2"/>
              <a:buChar char="ü"/>
            </a:pPr>
            <a:r>
              <a:rPr lang="es-ES" sz="1600" b="0" dirty="0">
                <a:effectLst/>
                <a:latin typeface="Consolas" panose="020B0609020204030204" pitchFamily="49" charset="0"/>
              </a:rPr>
              <a:t>Métricas de los modelo</a:t>
            </a:r>
            <a:r>
              <a:rPr lang="es-ES" sz="1600" dirty="0">
                <a:latin typeface="Consolas" panose="020B0609020204030204" pitchFamily="49" charset="0"/>
              </a:rPr>
              <a:t>s para los datos de entrenamiento</a:t>
            </a:r>
            <a:endParaRPr lang="es-ES" sz="1600" b="0" dirty="0">
              <a:effectLst/>
              <a:latin typeface="Consolas" panose="020B0609020204030204" pitchFamily="49" charset="0"/>
            </a:endParaRPr>
          </a:p>
          <a:p>
            <a:pPr algn="ctr"/>
            <a:endParaRPr lang="es-ES" sz="1600" b="0" dirty="0">
              <a:effectLst/>
              <a:latin typeface="Consolas" panose="020B0609020204030204" pitchFamily="49" charset="0"/>
            </a:endParaRPr>
          </a:p>
        </p:txBody>
      </p:sp>
      <p:pic>
        <p:nvPicPr>
          <p:cNvPr id="14" name="Imagen 13">
            <a:extLst>
              <a:ext uri="{FF2B5EF4-FFF2-40B4-BE49-F238E27FC236}">
                <a16:creationId xmlns:a16="http://schemas.microsoft.com/office/drawing/2014/main" id="{E45D9C1E-C9EC-1437-E1A9-63E9E7D3A2D0}"/>
              </a:ext>
            </a:extLst>
          </p:cNvPr>
          <p:cNvPicPr>
            <a:picLocks noChangeAspect="1"/>
          </p:cNvPicPr>
          <p:nvPr/>
        </p:nvPicPr>
        <p:blipFill>
          <a:blip r:embed="rId6"/>
          <a:stretch>
            <a:fillRect/>
          </a:stretch>
        </p:blipFill>
        <p:spPr>
          <a:xfrm>
            <a:off x="6144478" y="2424744"/>
            <a:ext cx="4484962" cy="1733963"/>
          </a:xfrm>
          <a:prstGeom prst="rect">
            <a:avLst/>
          </a:prstGeom>
        </p:spPr>
      </p:pic>
      <p:sp>
        <p:nvSpPr>
          <p:cNvPr id="16" name="CuadroTexto 15">
            <a:extLst>
              <a:ext uri="{FF2B5EF4-FFF2-40B4-BE49-F238E27FC236}">
                <a16:creationId xmlns:a16="http://schemas.microsoft.com/office/drawing/2014/main" id="{F4EEF2D9-66FA-5F09-3804-2E2683607120}"/>
              </a:ext>
            </a:extLst>
          </p:cNvPr>
          <p:cNvSpPr txBox="1"/>
          <p:nvPr/>
        </p:nvSpPr>
        <p:spPr>
          <a:xfrm>
            <a:off x="808383" y="4361610"/>
            <a:ext cx="10151166" cy="584775"/>
          </a:xfrm>
          <a:prstGeom prst="rect">
            <a:avLst/>
          </a:prstGeom>
          <a:noFill/>
        </p:spPr>
        <p:txBody>
          <a:bodyPr wrap="square">
            <a:spAutoFit/>
          </a:bodyPr>
          <a:lstStyle/>
          <a:p>
            <a:pPr algn="ctr"/>
            <a:r>
              <a:rPr lang="es-ES" sz="1600" b="0" dirty="0">
                <a:effectLst/>
                <a:latin typeface="Consolas" panose="020B0609020204030204" pitchFamily="49" charset="0"/>
              </a:rPr>
              <a:t>Comparando las métricas MSE, RMSE, MAE y R2 de los 4 modelos los mejores valores son para </a:t>
            </a:r>
            <a:r>
              <a:rPr lang="es-ES" sz="1600" b="0" dirty="0" err="1">
                <a:effectLst/>
                <a:latin typeface="Consolas" panose="020B0609020204030204" pitchFamily="49" charset="0"/>
              </a:rPr>
              <a:t>RandomForest</a:t>
            </a:r>
            <a:r>
              <a:rPr lang="es-ES" sz="1600" b="0" dirty="0">
                <a:effectLst/>
                <a:latin typeface="Consolas" panose="020B0609020204030204" pitchFamily="49" charset="0"/>
              </a:rPr>
              <a:t> en primer lugar y XGB en segundo lugar.</a:t>
            </a:r>
          </a:p>
        </p:txBody>
      </p:sp>
      <p:sp>
        <p:nvSpPr>
          <p:cNvPr id="17" name="CuadroTexto 16">
            <a:extLst>
              <a:ext uri="{FF2B5EF4-FFF2-40B4-BE49-F238E27FC236}">
                <a16:creationId xmlns:a16="http://schemas.microsoft.com/office/drawing/2014/main" id="{9D29BD57-A8C4-2EE4-FF5A-011B81C03CDF}"/>
              </a:ext>
            </a:extLst>
          </p:cNvPr>
          <p:cNvSpPr txBox="1"/>
          <p:nvPr/>
        </p:nvSpPr>
        <p:spPr>
          <a:xfrm>
            <a:off x="447817" y="850005"/>
            <a:ext cx="2891732" cy="369332"/>
          </a:xfrm>
          <a:prstGeom prst="rect">
            <a:avLst/>
          </a:prstGeom>
          <a:noFill/>
        </p:spPr>
        <p:txBody>
          <a:bodyPr wrap="square">
            <a:spAutoFit/>
          </a:bodyPr>
          <a:lstStyle/>
          <a:p>
            <a:r>
              <a:rPr lang="es-AR" b="1" dirty="0">
                <a:latin typeface="Consolas" panose="020B0609020204030204" pitchFamily="49" charset="0"/>
              </a:rPr>
              <a:t>M</a:t>
            </a:r>
            <a:r>
              <a:rPr lang="es-ES" b="1" dirty="0" err="1">
                <a:latin typeface="Consolas" panose="020B0609020204030204" pitchFamily="49" charset="0"/>
              </a:rPr>
              <a:t>odelos</a:t>
            </a:r>
            <a:r>
              <a:rPr lang="es-ES" b="1" dirty="0">
                <a:latin typeface="Consolas" panose="020B0609020204030204" pitchFamily="49" charset="0"/>
              </a:rPr>
              <a:t> de regresión</a:t>
            </a:r>
            <a:endParaRPr lang="es-ES" b="0" dirty="0">
              <a:effectLst/>
              <a:latin typeface="Consolas" panose="020B0609020204030204" pitchFamily="49" charset="0"/>
            </a:endParaRPr>
          </a:p>
        </p:txBody>
      </p:sp>
    </p:spTree>
    <p:extLst>
      <p:ext uri="{BB962C8B-B14F-4D97-AF65-F5344CB8AC3E}">
        <p14:creationId xmlns:p14="http://schemas.microsoft.com/office/powerpoint/2010/main" val="337253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Mejora de los modelos</a:t>
            </a:r>
          </a:p>
        </p:txBody>
      </p:sp>
      <p:sp>
        <p:nvSpPr>
          <p:cNvPr id="16" name="CuadroTexto 15">
            <a:extLst>
              <a:ext uri="{FF2B5EF4-FFF2-40B4-BE49-F238E27FC236}">
                <a16:creationId xmlns:a16="http://schemas.microsoft.com/office/drawing/2014/main" id="{E84E9E3F-E32F-94F7-5F0C-2A68870A0C11}"/>
              </a:ext>
            </a:extLst>
          </p:cNvPr>
          <p:cNvSpPr txBox="1"/>
          <p:nvPr/>
        </p:nvSpPr>
        <p:spPr>
          <a:xfrm>
            <a:off x="447816" y="850005"/>
            <a:ext cx="5462653" cy="338554"/>
          </a:xfrm>
          <a:prstGeom prst="rect">
            <a:avLst/>
          </a:prstGeom>
          <a:noFill/>
        </p:spPr>
        <p:txBody>
          <a:bodyPr wrap="square">
            <a:spAutoFit/>
          </a:bodyPr>
          <a:lstStyle/>
          <a:p>
            <a:r>
              <a:rPr lang="es-ES" sz="1600" b="1" dirty="0" err="1">
                <a:effectLst/>
                <a:latin typeface="Consolas" panose="020B0609020204030204" pitchFamily="49" charset="0"/>
              </a:rPr>
              <a:t>Stratified</a:t>
            </a:r>
            <a:r>
              <a:rPr lang="es-ES" sz="1600" b="1" dirty="0">
                <a:effectLst/>
                <a:latin typeface="Consolas" panose="020B0609020204030204" pitchFamily="49" charset="0"/>
              </a:rPr>
              <a:t>-K </a:t>
            </a:r>
            <a:r>
              <a:rPr lang="es-ES" sz="1600" b="1" dirty="0" err="1">
                <a:effectLst/>
                <a:latin typeface="Consolas" panose="020B0609020204030204" pitchFamily="49" charset="0"/>
              </a:rPr>
              <a:t>fold</a:t>
            </a:r>
            <a:r>
              <a:rPr lang="es-ES" sz="1600" b="1" dirty="0">
                <a:effectLst/>
                <a:latin typeface="Consolas" panose="020B0609020204030204" pitchFamily="49" charset="0"/>
              </a:rPr>
              <a:t> para </a:t>
            </a:r>
            <a:r>
              <a:rPr lang="es-ES" sz="1600" b="1" dirty="0" err="1">
                <a:effectLst/>
                <a:latin typeface="Consolas" panose="020B0609020204030204" pitchFamily="49" charset="0"/>
              </a:rPr>
              <a:t>Random</a:t>
            </a:r>
            <a:r>
              <a:rPr lang="es-ES" sz="1600" b="1" dirty="0">
                <a:effectLst/>
                <a:latin typeface="Consolas" panose="020B0609020204030204" pitchFamily="49" charset="0"/>
              </a:rPr>
              <a:t> Forest </a:t>
            </a:r>
            <a:r>
              <a:rPr lang="es-ES" sz="1600" b="1" dirty="0" err="1">
                <a:effectLst/>
                <a:latin typeface="Consolas" panose="020B0609020204030204" pitchFamily="49" charset="0"/>
              </a:rPr>
              <a:t>Regressor</a:t>
            </a:r>
            <a:endParaRPr lang="es-ES" sz="1600" b="0" dirty="0">
              <a:effectLst/>
              <a:latin typeface="Consolas" panose="020B0609020204030204" pitchFamily="49" charset="0"/>
            </a:endParaRPr>
          </a:p>
        </p:txBody>
      </p:sp>
      <p:sp>
        <p:nvSpPr>
          <p:cNvPr id="9" name="CuadroTexto 8">
            <a:extLst>
              <a:ext uri="{FF2B5EF4-FFF2-40B4-BE49-F238E27FC236}">
                <a16:creationId xmlns:a16="http://schemas.microsoft.com/office/drawing/2014/main" id="{F973B775-957A-4443-ECA3-869589AA6B15}"/>
              </a:ext>
            </a:extLst>
          </p:cNvPr>
          <p:cNvSpPr txBox="1"/>
          <p:nvPr/>
        </p:nvSpPr>
        <p:spPr>
          <a:xfrm>
            <a:off x="447816" y="1409058"/>
            <a:ext cx="6098344" cy="369332"/>
          </a:xfrm>
          <a:prstGeom prst="rect">
            <a:avLst/>
          </a:prstGeom>
          <a:noFill/>
        </p:spPr>
        <p:txBody>
          <a:bodyPr wrap="square">
            <a:spAutoFit/>
          </a:bodyPr>
          <a:lstStyle/>
          <a:p>
            <a:r>
              <a:rPr lang="es-ES" b="1" dirty="0">
                <a:effectLst/>
                <a:latin typeface="Consolas" panose="020B0609020204030204" pitchFamily="49" charset="0"/>
              </a:rPr>
              <a:t>Scores </a:t>
            </a:r>
            <a:r>
              <a:rPr lang="es-ES" b="1" dirty="0" err="1">
                <a:effectLst/>
                <a:latin typeface="Consolas" panose="020B0609020204030204" pitchFamily="49" charset="0"/>
              </a:rPr>
              <a:t>cross-validation</a:t>
            </a:r>
            <a:endParaRPr lang="es-ES" b="0" dirty="0">
              <a:effectLst/>
              <a:latin typeface="Consolas" panose="020B0609020204030204" pitchFamily="49" charset="0"/>
            </a:endParaRPr>
          </a:p>
        </p:txBody>
      </p:sp>
      <p:sp>
        <p:nvSpPr>
          <p:cNvPr id="3" name="Rectángulo 2" descr="Satellite">
            <a:extLst>
              <a:ext uri="{FF2B5EF4-FFF2-40B4-BE49-F238E27FC236}">
                <a16:creationId xmlns:a16="http://schemas.microsoft.com/office/drawing/2014/main" id="{8E9151B2-7588-4672-D1E6-4F3279588ECE}"/>
              </a:ext>
            </a:extLst>
          </p:cNvPr>
          <p:cNvSpPr/>
          <p:nvPr/>
        </p:nvSpPr>
        <p:spPr>
          <a:xfrm>
            <a:off x="10629440" y="798940"/>
            <a:ext cx="607210" cy="60721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6" name="Imagen 5">
            <a:extLst>
              <a:ext uri="{FF2B5EF4-FFF2-40B4-BE49-F238E27FC236}">
                <a16:creationId xmlns:a16="http://schemas.microsoft.com/office/drawing/2014/main" id="{32A2AD3B-6273-8B90-9E07-894819BA19C2}"/>
              </a:ext>
            </a:extLst>
          </p:cNvPr>
          <p:cNvPicPr>
            <a:picLocks noChangeAspect="1"/>
          </p:cNvPicPr>
          <p:nvPr/>
        </p:nvPicPr>
        <p:blipFill>
          <a:blip r:embed="rId5"/>
          <a:stretch>
            <a:fillRect/>
          </a:stretch>
        </p:blipFill>
        <p:spPr>
          <a:xfrm>
            <a:off x="447816" y="1845563"/>
            <a:ext cx="6641763" cy="662520"/>
          </a:xfrm>
          <a:prstGeom prst="rect">
            <a:avLst/>
          </a:prstGeom>
        </p:spPr>
      </p:pic>
      <p:sp>
        <p:nvSpPr>
          <p:cNvPr id="10" name="CuadroTexto 9">
            <a:extLst>
              <a:ext uri="{FF2B5EF4-FFF2-40B4-BE49-F238E27FC236}">
                <a16:creationId xmlns:a16="http://schemas.microsoft.com/office/drawing/2014/main" id="{6643084D-1EF7-F266-4E31-203154B78503}"/>
              </a:ext>
            </a:extLst>
          </p:cNvPr>
          <p:cNvSpPr txBox="1"/>
          <p:nvPr/>
        </p:nvSpPr>
        <p:spPr>
          <a:xfrm>
            <a:off x="447816" y="2575256"/>
            <a:ext cx="6641763" cy="923330"/>
          </a:xfrm>
          <a:prstGeom prst="rect">
            <a:avLst/>
          </a:prstGeom>
          <a:noFill/>
        </p:spPr>
        <p:txBody>
          <a:bodyPr wrap="square">
            <a:spAutoFit/>
          </a:bodyPr>
          <a:lstStyle/>
          <a:p>
            <a:pPr marL="285750" indent="-285750">
              <a:buFont typeface="Wingdings" panose="05000000000000000000" pitchFamily="2" charset="2"/>
              <a:buChar char="ü"/>
            </a:pPr>
            <a:r>
              <a:rPr lang="es-ES" dirty="0"/>
              <a:t>Se observó que el modelo es estable ya que al variar la conformación del grupo de datos de entrenamiento los valores de negative MAE obtenidos son similares.</a:t>
            </a:r>
          </a:p>
        </p:txBody>
      </p:sp>
      <p:pic>
        <p:nvPicPr>
          <p:cNvPr id="13" name="Imagen 12">
            <a:extLst>
              <a:ext uri="{FF2B5EF4-FFF2-40B4-BE49-F238E27FC236}">
                <a16:creationId xmlns:a16="http://schemas.microsoft.com/office/drawing/2014/main" id="{41CDF620-71E3-EB28-1ECC-436CE4914B17}"/>
              </a:ext>
            </a:extLst>
          </p:cNvPr>
          <p:cNvPicPr>
            <a:picLocks noChangeAspect="1"/>
          </p:cNvPicPr>
          <p:nvPr/>
        </p:nvPicPr>
        <p:blipFill>
          <a:blip r:embed="rId6"/>
          <a:stretch>
            <a:fillRect/>
          </a:stretch>
        </p:blipFill>
        <p:spPr>
          <a:xfrm>
            <a:off x="7537395" y="1456346"/>
            <a:ext cx="3603398" cy="3390697"/>
          </a:xfrm>
          <a:prstGeom prst="rect">
            <a:avLst/>
          </a:prstGeom>
        </p:spPr>
      </p:pic>
      <p:sp>
        <p:nvSpPr>
          <p:cNvPr id="14" name="Flecha: curvada hacia la izquierda 13">
            <a:extLst>
              <a:ext uri="{FF2B5EF4-FFF2-40B4-BE49-F238E27FC236}">
                <a16:creationId xmlns:a16="http://schemas.microsoft.com/office/drawing/2014/main" id="{C0B92A4F-B77B-43B8-1CE1-9EDBABCBB57C}"/>
              </a:ext>
            </a:extLst>
          </p:cNvPr>
          <p:cNvSpPr/>
          <p:nvPr/>
        </p:nvSpPr>
        <p:spPr>
          <a:xfrm rot="3853268">
            <a:off x="7154831" y="3888915"/>
            <a:ext cx="443650" cy="1347972"/>
          </a:xfrm>
          <a:prstGeom prst="curvedLeftArrow">
            <a:avLst>
              <a:gd name="adj1" fmla="val 21819"/>
              <a:gd name="adj2" fmla="val 500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5" name="CuadroTexto 14">
            <a:extLst>
              <a:ext uri="{FF2B5EF4-FFF2-40B4-BE49-F238E27FC236}">
                <a16:creationId xmlns:a16="http://schemas.microsoft.com/office/drawing/2014/main" id="{128C5994-F699-3AEC-741F-B4296AEE0D0E}"/>
              </a:ext>
            </a:extLst>
          </p:cNvPr>
          <p:cNvSpPr txBox="1"/>
          <p:nvPr/>
        </p:nvSpPr>
        <p:spPr>
          <a:xfrm>
            <a:off x="1447418" y="4221708"/>
            <a:ext cx="6089977" cy="584775"/>
          </a:xfrm>
          <a:prstGeom prst="rect">
            <a:avLst/>
          </a:prstGeom>
          <a:noFill/>
        </p:spPr>
        <p:txBody>
          <a:bodyPr wrap="square">
            <a:spAutoFit/>
          </a:bodyPr>
          <a:lstStyle/>
          <a:p>
            <a:r>
              <a:rPr lang="es-ES" sz="1600" dirty="0"/>
              <a:t>Las variables de mayor importancia en la regresión fueron el mes de levante, la edad y la mortalidad de las aves</a:t>
            </a:r>
          </a:p>
        </p:txBody>
      </p:sp>
    </p:spTree>
    <p:extLst>
      <p:ext uri="{BB962C8B-B14F-4D97-AF65-F5344CB8AC3E}">
        <p14:creationId xmlns:p14="http://schemas.microsoft.com/office/powerpoint/2010/main" val="171689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MACHINE LEARNING</a:t>
            </a:r>
          </a:p>
        </p:txBody>
      </p:sp>
      <p:sp>
        <p:nvSpPr>
          <p:cNvPr id="5" name="CuadroTexto 4">
            <a:extLst>
              <a:ext uri="{FF2B5EF4-FFF2-40B4-BE49-F238E27FC236}">
                <a16:creationId xmlns:a16="http://schemas.microsoft.com/office/drawing/2014/main" id="{21004FE3-DF78-4C40-6275-FF15E4C761C8}"/>
              </a:ext>
            </a:extLst>
          </p:cNvPr>
          <p:cNvSpPr txBox="1"/>
          <p:nvPr/>
        </p:nvSpPr>
        <p:spPr>
          <a:xfrm>
            <a:off x="395018" y="1193329"/>
            <a:ext cx="3713366" cy="338554"/>
          </a:xfrm>
          <a:prstGeom prst="rect">
            <a:avLst/>
          </a:prstGeom>
          <a:noFill/>
        </p:spPr>
        <p:txBody>
          <a:bodyPr wrap="square">
            <a:spAutoFit/>
          </a:bodyPr>
          <a:lstStyle/>
          <a:p>
            <a:pPr marL="285750" indent="-285750">
              <a:buFont typeface="Wingdings" panose="05000000000000000000" pitchFamily="2" charset="2"/>
              <a:buChar char="ü"/>
            </a:pPr>
            <a:r>
              <a:rPr lang="es-ES" sz="1600" dirty="0" err="1">
                <a:latin typeface="Consolas" panose="020B0609020204030204" pitchFamily="49" charset="0"/>
              </a:rPr>
              <a:t>RandomForestClassifier</a:t>
            </a:r>
            <a:r>
              <a:rPr lang="es-ES" sz="1600" dirty="0">
                <a:latin typeface="Consolas" panose="020B0609020204030204" pitchFamily="49" charset="0"/>
              </a:rPr>
              <a:t> 4n</a:t>
            </a:r>
            <a:endParaRPr lang="es-ES" sz="1600" b="0" dirty="0">
              <a:effectLst/>
              <a:latin typeface="Consolas" panose="020B0609020204030204" pitchFamily="49" charset="0"/>
            </a:endParaRPr>
          </a:p>
        </p:txBody>
      </p:sp>
      <p:sp>
        <p:nvSpPr>
          <p:cNvPr id="7" name="Rectángulo 6" descr="Network">
            <a:extLst>
              <a:ext uri="{FF2B5EF4-FFF2-40B4-BE49-F238E27FC236}">
                <a16:creationId xmlns:a16="http://schemas.microsoft.com/office/drawing/2014/main" id="{E5894844-11A3-F0C2-8A3C-83E1FC35B5A6}"/>
              </a:ext>
            </a:extLst>
          </p:cNvPr>
          <p:cNvSpPr/>
          <p:nvPr/>
        </p:nvSpPr>
        <p:spPr>
          <a:xfrm>
            <a:off x="10933045" y="669045"/>
            <a:ext cx="607210" cy="607210"/>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1" name="Imagen 10">
            <a:extLst>
              <a:ext uri="{FF2B5EF4-FFF2-40B4-BE49-F238E27FC236}">
                <a16:creationId xmlns:a16="http://schemas.microsoft.com/office/drawing/2014/main" id="{92A9939F-8F7D-D6CE-426E-48684C2AD800}"/>
              </a:ext>
            </a:extLst>
          </p:cNvPr>
          <p:cNvPicPr>
            <a:picLocks noChangeAspect="1"/>
          </p:cNvPicPr>
          <p:nvPr/>
        </p:nvPicPr>
        <p:blipFill>
          <a:blip r:embed="rId5"/>
          <a:stretch>
            <a:fillRect/>
          </a:stretch>
        </p:blipFill>
        <p:spPr>
          <a:xfrm>
            <a:off x="8478636" y="1408588"/>
            <a:ext cx="2805112" cy="2157412"/>
          </a:xfrm>
          <a:prstGeom prst="rect">
            <a:avLst/>
          </a:prstGeom>
        </p:spPr>
      </p:pic>
      <p:pic>
        <p:nvPicPr>
          <p:cNvPr id="13" name="Imagen 12">
            <a:extLst>
              <a:ext uri="{FF2B5EF4-FFF2-40B4-BE49-F238E27FC236}">
                <a16:creationId xmlns:a16="http://schemas.microsoft.com/office/drawing/2014/main" id="{D18623EF-6E0B-1BF6-FCCF-807D1FF54AB9}"/>
              </a:ext>
            </a:extLst>
          </p:cNvPr>
          <p:cNvPicPr>
            <a:picLocks noChangeAspect="1"/>
          </p:cNvPicPr>
          <p:nvPr/>
        </p:nvPicPr>
        <p:blipFill>
          <a:blip r:embed="rId6"/>
          <a:stretch>
            <a:fillRect/>
          </a:stretch>
        </p:blipFill>
        <p:spPr>
          <a:xfrm>
            <a:off x="624054" y="1614072"/>
            <a:ext cx="2990850" cy="1171575"/>
          </a:xfrm>
          <a:prstGeom prst="rect">
            <a:avLst/>
          </a:prstGeom>
        </p:spPr>
      </p:pic>
      <p:sp>
        <p:nvSpPr>
          <p:cNvPr id="14" name="CuadroTexto 13">
            <a:extLst>
              <a:ext uri="{FF2B5EF4-FFF2-40B4-BE49-F238E27FC236}">
                <a16:creationId xmlns:a16="http://schemas.microsoft.com/office/drawing/2014/main" id="{4D493F51-4EB3-2BCA-391A-C5282E28FCA7}"/>
              </a:ext>
            </a:extLst>
          </p:cNvPr>
          <p:cNvSpPr txBox="1"/>
          <p:nvPr/>
        </p:nvSpPr>
        <p:spPr>
          <a:xfrm>
            <a:off x="485895" y="2946148"/>
            <a:ext cx="3713366" cy="338554"/>
          </a:xfrm>
          <a:prstGeom prst="rect">
            <a:avLst/>
          </a:prstGeom>
          <a:noFill/>
        </p:spPr>
        <p:txBody>
          <a:bodyPr wrap="square">
            <a:spAutoFit/>
          </a:bodyPr>
          <a:lstStyle/>
          <a:p>
            <a:pPr marL="285750" indent="-285750">
              <a:buFont typeface="Wingdings" panose="05000000000000000000" pitchFamily="2" charset="2"/>
              <a:buChar char="ü"/>
            </a:pPr>
            <a:r>
              <a:rPr lang="es-ES" sz="1600" dirty="0" err="1">
                <a:latin typeface="Consolas" panose="020B0609020204030204" pitchFamily="49" charset="0"/>
              </a:rPr>
              <a:t>RandomForestClassifier</a:t>
            </a:r>
            <a:r>
              <a:rPr lang="es-ES" sz="1600" dirty="0">
                <a:latin typeface="Consolas" panose="020B0609020204030204" pitchFamily="49" charset="0"/>
              </a:rPr>
              <a:t> 7n</a:t>
            </a:r>
          </a:p>
        </p:txBody>
      </p:sp>
      <p:sp>
        <p:nvSpPr>
          <p:cNvPr id="15" name="CuadroTexto 14">
            <a:extLst>
              <a:ext uri="{FF2B5EF4-FFF2-40B4-BE49-F238E27FC236}">
                <a16:creationId xmlns:a16="http://schemas.microsoft.com/office/drawing/2014/main" id="{EC5FD647-CCDF-47CD-2933-8070FBDD17C7}"/>
              </a:ext>
            </a:extLst>
          </p:cNvPr>
          <p:cNvSpPr txBox="1"/>
          <p:nvPr/>
        </p:nvSpPr>
        <p:spPr>
          <a:xfrm>
            <a:off x="4391388" y="1193329"/>
            <a:ext cx="3713366" cy="338554"/>
          </a:xfrm>
          <a:prstGeom prst="rect">
            <a:avLst/>
          </a:prstGeom>
          <a:noFill/>
        </p:spPr>
        <p:txBody>
          <a:bodyPr wrap="square">
            <a:spAutoFit/>
          </a:bodyPr>
          <a:lstStyle/>
          <a:p>
            <a:pPr marL="285750" indent="-285750">
              <a:buFont typeface="Wingdings" panose="05000000000000000000" pitchFamily="2" charset="2"/>
              <a:buChar char="ü"/>
            </a:pPr>
            <a:r>
              <a:rPr lang="es-ES" sz="1600" dirty="0">
                <a:latin typeface="Consolas" panose="020B0609020204030204" pitchFamily="49" charset="0"/>
              </a:rPr>
              <a:t>BRFC</a:t>
            </a:r>
          </a:p>
        </p:txBody>
      </p:sp>
      <p:sp>
        <p:nvSpPr>
          <p:cNvPr id="16" name="CuadroTexto 15">
            <a:extLst>
              <a:ext uri="{FF2B5EF4-FFF2-40B4-BE49-F238E27FC236}">
                <a16:creationId xmlns:a16="http://schemas.microsoft.com/office/drawing/2014/main" id="{E84E9E3F-E32F-94F7-5F0C-2A68870A0C11}"/>
              </a:ext>
            </a:extLst>
          </p:cNvPr>
          <p:cNvSpPr txBox="1"/>
          <p:nvPr/>
        </p:nvSpPr>
        <p:spPr>
          <a:xfrm>
            <a:off x="4463227" y="2934131"/>
            <a:ext cx="3713366" cy="338554"/>
          </a:xfrm>
          <a:prstGeom prst="rect">
            <a:avLst/>
          </a:prstGeom>
          <a:noFill/>
        </p:spPr>
        <p:txBody>
          <a:bodyPr wrap="square">
            <a:spAutoFit/>
          </a:bodyPr>
          <a:lstStyle/>
          <a:p>
            <a:pPr marL="285750" indent="-285750">
              <a:buFont typeface="Wingdings" panose="05000000000000000000" pitchFamily="2" charset="2"/>
              <a:buChar char="ü"/>
            </a:pPr>
            <a:r>
              <a:rPr lang="es-ES" sz="1600" b="0" dirty="0">
                <a:effectLst/>
                <a:latin typeface="Consolas" panose="020B0609020204030204" pitchFamily="49" charset="0"/>
              </a:rPr>
              <a:t>KNN </a:t>
            </a:r>
            <a:r>
              <a:rPr lang="es-ES" sz="1600" b="0" dirty="0" err="1">
                <a:effectLst/>
                <a:latin typeface="Consolas" panose="020B0609020204030204" pitchFamily="49" charset="0"/>
              </a:rPr>
              <a:t>Classifier</a:t>
            </a:r>
            <a:endParaRPr lang="es-ES" sz="1600" b="0" dirty="0">
              <a:effectLst/>
              <a:latin typeface="Consolas" panose="020B0609020204030204" pitchFamily="49" charset="0"/>
            </a:endParaRPr>
          </a:p>
        </p:txBody>
      </p:sp>
      <p:pic>
        <p:nvPicPr>
          <p:cNvPr id="18" name="Imagen 17">
            <a:extLst>
              <a:ext uri="{FF2B5EF4-FFF2-40B4-BE49-F238E27FC236}">
                <a16:creationId xmlns:a16="http://schemas.microsoft.com/office/drawing/2014/main" id="{21CB4605-306C-9968-6DBA-705F29F24E1C}"/>
              </a:ext>
            </a:extLst>
          </p:cNvPr>
          <p:cNvPicPr>
            <a:picLocks noChangeAspect="1"/>
          </p:cNvPicPr>
          <p:nvPr/>
        </p:nvPicPr>
        <p:blipFill>
          <a:blip r:embed="rId7"/>
          <a:stretch>
            <a:fillRect/>
          </a:stretch>
        </p:blipFill>
        <p:spPr>
          <a:xfrm>
            <a:off x="624054" y="3396793"/>
            <a:ext cx="2905125" cy="1133475"/>
          </a:xfrm>
          <a:prstGeom prst="rect">
            <a:avLst/>
          </a:prstGeom>
        </p:spPr>
      </p:pic>
      <p:pic>
        <p:nvPicPr>
          <p:cNvPr id="22" name="Imagen 21">
            <a:extLst>
              <a:ext uri="{FF2B5EF4-FFF2-40B4-BE49-F238E27FC236}">
                <a16:creationId xmlns:a16="http://schemas.microsoft.com/office/drawing/2014/main" id="{E5FBE8C1-8831-0367-668C-57AFAA4A050E}"/>
              </a:ext>
            </a:extLst>
          </p:cNvPr>
          <p:cNvPicPr>
            <a:picLocks noChangeAspect="1"/>
          </p:cNvPicPr>
          <p:nvPr/>
        </p:nvPicPr>
        <p:blipFill>
          <a:blip r:embed="rId8"/>
          <a:stretch>
            <a:fillRect/>
          </a:stretch>
        </p:blipFill>
        <p:spPr>
          <a:xfrm>
            <a:off x="4474047" y="1603259"/>
            <a:ext cx="2857500" cy="1133475"/>
          </a:xfrm>
          <a:prstGeom prst="rect">
            <a:avLst/>
          </a:prstGeom>
        </p:spPr>
      </p:pic>
      <p:pic>
        <p:nvPicPr>
          <p:cNvPr id="24" name="Imagen 23">
            <a:extLst>
              <a:ext uri="{FF2B5EF4-FFF2-40B4-BE49-F238E27FC236}">
                <a16:creationId xmlns:a16="http://schemas.microsoft.com/office/drawing/2014/main" id="{2E51BBFA-48EE-A3A5-51E7-9B97FB1CE412}"/>
              </a:ext>
            </a:extLst>
          </p:cNvPr>
          <p:cNvPicPr>
            <a:picLocks noChangeAspect="1"/>
          </p:cNvPicPr>
          <p:nvPr/>
        </p:nvPicPr>
        <p:blipFill>
          <a:blip r:embed="rId9"/>
          <a:stretch>
            <a:fillRect/>
          </a:stretch>
        </p:blipFill>
        <p:spPr>
          <a:xfrm>
            <a:off x="4474047" y="3344061"/>
            <a:ext cx="2952750" cy="1133475"/>
          </a:xfrm>
          <a:prstGeom prst="rect">
            <a:avLst/>
          </a:prstGeom>
        </p:spPr>
      </p:pic>
      <p:sp>
        <p:nvSpPr>
          <p:cNvPr id="25" name="Rectángulo 24">
            <a:extLst>
              <a:ext uri="{FF2B5EF4-FFF2-40B4-BE49-F238E27FC236}">
                <a16:creationId xmlns:a16="http://schemas.microsoft.com/office/drawing/2014/main" id="{E26D9F5C-7267-F4DC-FEA7-15DC61755807}"/>
              </a:ext>
            </a:extLst>
          </p:cNvPr>
          <p:cNvSpPr/>
          <p:nvPr/>
        </p:nvSpPr>
        <p:spPr>
          <a:xfrm>
            <a:off x="2430074" y="3274798"/>
            <a:ext cx="663063" cy="1472382"/>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Flecha: curvada hacia la derecha 25">
            <a:extLst>
              <a:ext uri="{FF2B5EF4-FFF2-40B4-BE49-F238E27FC236}">
                <a16:creationId xmlns:a16="http://schemas.microsoft.com/office/drawing/2014/main" id="{6D7D4606-EF54-40AA-C10E-782799D1A7FF}"/>
              </a:ext>
            </a:extLst>
          </p:cNvPr>
          <p:cNvSpPr/>
          <p:nvPr/>
        </p:nvSpPr>
        <p:spPr>
          <a:xfrm rot="19186358">
            <a:off x="2916022" y="4501869"/>
            <a:ext cx="257103" cy="621197"/>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7" name="CuadroTexto 26">
            <a:extLst>
              <a:ext uri="{FF2B5EF4-FFF2-40B4-BE49-F238E27FC236}">
                <a16:creationId xmlns:a16="http://schemas.microsoft.com/office/drawing/2014/main" id="{1CF664E8-6A0F-F6C9-B561-A9881DE3180D}"/>
              </a:ext>
            </a:extLst>
          </p:cNvPr>
          <p:cNvSpPr txBox="1"/>
          <p:nvPr/>
        </p:nvSpPr>
        <p:spPr>
          <a:xfrm>
            <a:off x="3339549" y="4777279"/>
            <a:ext cx="3713366" cy="307777"/>
          </a:xfrm>
          <a:prstGeom prst="rect">
            <a:avLst/>
          </a:prstGeom>
          <a:noFill/>
        </p:spPr>
        <p:txBody>
          <a:bodyPr wrap="square">
            <a:spAutoFit/>
          </a:bodyPr>
          <a:lstStyle/>
          <a:p>
            <a:r>
              <a:rPr lang="es-ES" sz="1400" b="0" dirty="0">
                <a:effectLst/>
                <a:latin typeface="Consolas" panose="020B0609020204030204" pitchFamily="49" charset="0"/>
              </a:rPr>
              <a:t>Mejores valores de F1 y </a:t>
            </a:r>
            <a:r>
              <a:rPr lang="es-ES" sz="1400" b="0" i="1" dirty="0" err="1">
                <a:effectLst/>
                <a:latin typeface="Consolas" panose="020B0609020204030204" pitchFamily="49" charset="0"/>
              </a:rPr>
              <a:t>accuracy</a:t>
            </a:r>
            <a:endParaRPr lang="es-ES" sz="1400" b="0" i="1" dirty="0">
              <a:effectLst/>
              <a:latin typeface="Consolas" panose="020B0609020204030204" pitchFamily="49" charset="0"/>
            </a:endParaRPr>
          </a:p>
        </p:txBody>
      </p:sp>
      <p:sp>
        <p:nvSpPr>
          <p:cNvPr id="33" name="CuadroTexto 32">
            <a:extLst>
              <a:ext uri="{FF2B5EF4-FFF2-40B4-BE49-F238E27FC236}">
                <a16:creationId xmlns:a16="http://schemas.microsoft.com/office/drawing/2014/main" id="{C4759A94-C47F-B643-8B32-8D714C9B13A9}"/>
              </a:ext>
            </a:extLst>
          </p:cNvPr>
          <p:cNvSpPr txBox="1"/>
          <p:nvPr/>
        </p:nvSpPr>
        <p:spPr>
          <a:xfrm>
            <a:off x="485895" y="623215"/>
            <a:ext cx="4125862" cy="369332"/>
          </a:xfrm>
          <a:prstGeom prst="rect">
            <a:avLst/>
          </a:prstGeom>
          <a:noFill/>
        </p:spPr>
        <p:txBody>
          <a:bodyPr wrap="square">
            <a:spAutoFit/>
          </a:bodyPr>
          <a:lstStyle/>
          <a:p>
            <a:r>
              <a:rPr lang="es-AR" b="1" dirty="0">
                <a:latin typeface="Consolas" panose="020B0609020204030204" pitchFamily="49" charset="0"/>
              </a:rPr>
              <a:t>M</a:t>
            </a:r>
            <a:r>
              <a:rPr lang="es-ES" b="1" dirty="0" err="1">
                <a:latin typeface="Consolas" panose="020B0609020204030204" pitchFamily="49" charset="0"/>
              </a:rPr>
              <a:t>odelos</a:t>
            </a:r>
            <a:r>
              <a:rPr lang="es-ES" b="1" dirty="0">
                <a:latin typeface="Consolas" panose="020B0609020204030204" pitchFamily="49" charset="0"/>
              </a:rPr>
              <a:t> de clasificación</a:t>
            </a:r>
            <a:endParaRPr lang="es-ES" b="0" dirty="0">
              <a:effectLst/>
              <a:latin typeface="Consolas" panose="020B0609020204030204" pitchFamily="49" charset="0"/>
            </a:endParaRPr>
          </a:p>
        </p:txBody>
      </p:sp>
    </p:spTree>
    <p:extLst>
      <p:ext uri="{BB962C8B-B14F-4D97-AF65-F5344CB8AC3E}">
        <p14:creationId xmlns:p14="http://schemas.microsoft.com/office/powerpoint/2010/main" val="1587861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Mejora de los modelos</a:t>
            </a:r>
          </a:p>
        </p:txBody>
      </p:sp>
      <p:sp>
        <p:nvSpPr>
          <p:cNvPr id="5" name="CuadroTexto 4">
            <a:extLst>
              <a:ext uri="{FF2B5EF4-FFF2-40B4-BE49-F238E27FC236}">
                <a16:creationId xmlns:a16="http://schemas.microsoft.com/office/drawing/2014/main" id="{21004FE3-DF78-4C40-6275-FF15E4C761C8}"/>
              </a:ext>
            </a:extLst>
          </p:cNvPr>
          <p:cNvSpPr txBox="1"/>
          <p:nvPr/>
        </p:nvSpPr>
        <p:spPr>
          <a:xfrm>
            <a:off x="447817" y="1266743"/>
            <a:ext cx="7817222" cy="584775"/>
          </a:xfrm>
          <a:prstGeom prst="rect">
            <a:avLst/>
          </a:prstGeom>
          <a:noFill/>
        </p:spPr>
        <p:txBody>
          <a:bodyPr wrap="square">
            <a:spAutoFit/>
          </a:bodyPr>
          <a:lstStyle/>
          <a:p>
            <a:pPr marL="285750" indent="-285750">
              <a:buFont typeface="Arial" panose="020B0604020202020204" pitchFamily="34" charset="0"/>
              <a:buChar char="•"/>
            </a:pPr>
            <a:r>
              <a:rPr lang="es-AR" sz="1600" b="0" dirty="0">
                <a:effectLst/>
                <a:latin typeface="Consolas" panose="020B0609020204030204" pitchFamily="49" charset="0"/>
              </a:rPr>
              <a:t>B</a:t>
            </a:r>
            <a:r>
              <a:rPr lang="es-ES" sz="1600" b="0" dirty="0">
                <a:effectLst/>
                <a:latin typeface="Consolas" panose="020B0609020204030204" pitchFamily="49" charset="0"/>
              </a:rPr>
              <a:t>ase original sin </a:t>
            </a:r>
            <a:r>
              <a:rPr lang="es-ES" sz="1600" b="0" dirty="0" err="1">
                <a:effectLst/>
                <a:latin typeface="Consolas" panose="020B0609020204030204" pitchFamily="49" charset="0"/>
              </a:rPr>
              <a:t>oversampling</a:t>
            </a:r>
            <a:r>
              <a:rPr lang="es-ES" sz="1600" b="0" dirty="0">
                <a:effectLst/>
                <a:latin typeface="Consolas" panose="020B0609020204030204" pitchFamily="49" charset="0"/>
              </a:rPr>
              <a:t>: </a:t>
            </a:r>
            <a:r>
              <a:rPr lang="es-ES" sz="1600" b="0" dirty="0" err="1">
                <a:effectLst/>
                <a:latin typeface="Consolas" panose="020B0609020204030204" pitchFamily="49" charset="0"/>
              </a:rPr>
              <a:t>Accuracy</a:t>
            </a:r>
            <a:r>
              <a:rPr lang="es-ES" sz="1600" b="0" dirty="0">
                <a:effectLst/>
                <a:latin typeface="Consolas" panose="020B0609020204030204" pitchFamily="49" charset="0"/>
              </a:rPr>
              <a:t> 76,5 %</a:t>
            </a:r>
            <a:endParaRPr lang="es-ES" sz="1600" dirty="0">
              <a:latin typeface="Consolas" panose="020B0609020204030204" pitchFamily="49" charset="0"/>
            </a:endParaRPr>
          </a:p>
          <a:p>
            <a:pPr marL="285750" indent="-285750">
              <a:buFont typeface="Arial" panose="020B0604020202020204" pitchFamily="34" charset="0"/>
              <a:buChar char="•"/>
            </a:pPr>
            <a:r>
              <a:rPr lang="es-ES" sz="1600" b="0" dirty="0">
                <a:effectLst/>
                <a:latin typeface="Consolas" panose="020B0609020204030204" pitchFamily="49" charset="0"/>
              </a:rPr>
              <a:t>Base original agrupada con PCA: </a:t>
            </a:r>
            <a:r>
              <a:rPr lang="es-ES" sz="1600" dirty="0" err="1">
                <a:latin typeface="Consolas" panose="020B0609020204030204" pitchFamily="49" charset="0"/>
              </a:rPr>
              <a:t>Acurracy</a:t>
            </a:r>
            <a:r>
              <a:rPr lang="es-ES" sz="1600" dirty="0">
                <a:latin typeface="Consolas" panose="020B0609020204030204" pitchFamily="49" charset="0"/>
              </a:rPr>
              <a:t> 72,3 %</a:t>
            </a:r>
            <a:r>
              <a:rPr lang="es-ES" sz="1600" b="0" dirty="0">
                <a:effectLst/>
                <a:latin typeface="Consolas" panose="020B0609020204030204" pitchFamily="49" charset="0"/>
              </a:rPr>
              <a:t>  </a:t>
            </a:r>
          </a:p>
        </p:txBody>
      </p:sp>
      <p:sp>
        <p:nvSpPr>
          <p:cNvPr id="7" name="Rectángulo 6" descr="Network">
            <a:extLst>
              <a:ext uri="{FF2B5EF4-FFF2-40B4-BE49-F238E27FC236}">
                <a16:creationId xmlns:a16="http://schemas.microsoft.com/office/drawing/2014/main" id="{E5894844-11A3-F0C2-8A3C-83E1FC35B5A6}"/>
              </a:ext>
            </a:extLst>
          </p:cNvPr>
          <p:cNvSpPr/>
          <p:nvPr/>
        </p:nvSpPr>
        <p:spPr>
          <a:xfrm>
            <a:off x="10933045" y="669045"/>
            <a:ext cx="607210" cy="607210"/>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6" name="CuadroTexto 15">
            <a:extLst>
              <a:ext uri="{FF2B5EF4-FFF2-40B4-BE49-F238E27FC236}">
                <a16:creationId xmlns:a16="http://schemas.microsoft.com/office/drawing/2014/main" id="{E84E9E3F-E32F-94F7-5F0C-2A68870A0C11}"/>
              </a:ext>
            </a:extLst>
          </p:cNvPr>
          <p:cNvSpPr txBox="1"/>
          <p:nvPr/>
        </p:nvSpPr>
        <p:spPr>
          <a:xfrm>
            <a:off x="447817" y="850005"/>
            <a:ext cx="3713366" cy="338554"/>
          </a:xfrm>
          <a:prstGeom prst="rect">
            <a:avLst/>
          </a:prstGeom>
          <a:noFill/>
        </p:spPr>
        <p:txBody>
          <a:bodyPr wrap="square">
            <a:spAutoFit/>
          </a:bodyPr>
          <a:lstStyle/>
          <a:p>
            <a:pPr marL="285750" indent="-285750">
              <a:buFont typeface="Wingdings" panose="05000000000000000000" pitchFamily="2" charset="2"/>
              <a:buChar char="ü"/>
            </a:pPr>
            <a:r>
              <a:rPr lang="es-ES" sz="1600" b="0" dirty="0">
                <a:effectLst/>
                <a:latin typeface="Consolas" panose="020B0609020204030204" pitchFamily="49" charset="0"/>
              </a:rPr>
              <a:t>KNN </a:t>
            </a:r>
            <a:r>
              <a:rPr lang="es-ES" sz="1600" b="0" dirty="0" err="1">
                <a:effectLst/>
                <a:latin typeface="Consolas" panose="020B0609020204030204" pitchFamily="49" charset="0"/>
              </a:rPr>
              <a:t>Classifier</a:t>
            </a:r>
            <a:endParaRPr lang="es-ES" sz="1600" b="0" dirty="0">
              <a:effectLst/>
              <a:latin typeface="Consolas" panose="020B0609020204030204" pitchFamily="49" charset="0"/>
            </a:endParaRPr>
          </a:p>
        </p:txBody>
      </p:sp>
      <p:sp>
        <p:nvSpPr>
          <p:cNvPr id="9" name="CuadroTexto 8">
            <a:extLst>
              <a:ext uri="{FF2B5EF4-FFF2-40B4-BE49-F238E27FC236}">
                <a16:creationId xmlns:a16="http://schemas.microsoft.com/office/drawing/2014/main" id="{F973B775-957A-4443-ECA3-869589AA6B15}"/>
              </a:ext>
            </a:extLst>
          </p:cNvPr>
          <p:cNvSpPr txBox="1"/>
          <p:nvPr/>
        </p:nvSpPr>
        <p:spPr>
          <a:xfrm>
            <a:off x="447817" y="1925072"/>
            <a:ext cx="6098344" cy="369332"/>
          </a:xfrm>
          <a:prstGeom prst="rect">
            <a:avLst/>
          </a:prstGeom>
          <a:noFill/>
        </p:spPr>
        <p:txBody>
          <a:bodyPr wrap="square">
            <a:spAutoFit/>
          </a:bodyPr>
          <a:lstStyle/>
          <a:p>
            <a:r>
              <a:rPr lang="es-ES" b="1" dirty="0" err="1">
                <a:solidFill>
                  <a:srgbClr val="E78A4E"/>
                </a:solidFill>
                <a:effectLst/>
                <a:latin typeface="Consolas" panose="020B0609020204030204" pitchFamily="49" charset="0"/>
              </a:rPr>
              <a:t>GridSearchCV</a:t>
            </a:r>
            <a:endParaRPr lang="es-ES" b="0" dirty="0">
              <a:solidFill>
                <a:srgbClr val="D4BE98"/>
              </a:solidFill>
              <a:effectLst/>
              <a:latin typeface="Consolas" panose="020B0609020204030204" pitchFamily="49" charset="0"/>
            </a:endParaRPr>
          </a:p>
        </p:txBody>
      </p:sp>
      <p:pic>
        <p:nvPicPr>
          <p:cNvPr id="12" name="Imagen 11">
            <a:extLst>
              <a:ext uri="{FF2B5EF4-FFF2-40B4-BE49-F238E27FC236}">
                <a16:creationId xmlns:a16="http://schemas.microsoft.com/office/drawing/2014/main" id="{97B40055-DC5C-FD3D-1CD0-054DC172BC1F}"/>
              </a:ext>
            </a:extLst>
          </p:cNvPr>
          <p:cNvPicPr>
            <a:picLocks noChangeAspect="1"/>
          </p:cNvPicPr>
          <p:nvPr/>
        </p:nvPicPr>
        <p:blipFill>
          <a:blip r:embed="rId5"/>
          <a:stretch>
            <a:fillRect/>
          </a:stretch>
        </p:blipFill>
        <p:spPr>
          <a:xfrm>
            <a:off x="447817" y="2379300"/>
            <a:ext cx="7584793" cy="512486"/>
          </a:xfrm>
          <a:prstGeom prst="rect">
            <a:avLst/>
          </a:prstGeom>
        </p:spPr>
      </p:pic>
      <p:sp>
        <p:nvSpPr>
          <p:cNvPr id="19" name="CuadroTexto 18">
            <a:extLst>
              <a:ext uri="{FF2B5EF4-FFF2-40B4-BE49-F238E27FC236}">
                <a16:creationId xmlns:a16="http://schemas.microsoft.com/office/drawing/2014/main" id="{625E1863-41D8-F36A-42A0-219EF8420E27}"/>
              </a:ext>
            </a:extLst>
          </p:cNvPr>
          <p:cNvSpPr txBox="1"/>
          <p:nvPr/>
        </p:nvSpPr>
        <p:spPr>
          <a:xfrm>
            <a:off x="364651" y="2990576"/>
            <a:ext cx="6098344" cy="369332"/>
          </a:xfrm>
          <a:prstGeom prst="rect">
            <a:avLst/>
          </a:prstGeom>
          <a:noFill/>
        </p:spPr>
        <p:txBody>
          <a:bodyPr wrap="square">
            <a:spAutoFit/>
          </a:bodyPr>
          <a:lstStyle/>
          <a:p>
            <a:r>
              <a:rPr lang="es-ES" b="1" dirty="0" err="1">
                <a:solidFill>
                  <a:srgbClr val="EA6962"/>
                </a:solidFill>
                <a:effectLst/>
                <a:latin typeface="Consolas" panose="020B0609020204030204" pitchFamily="49" charset="0"/>
              </a:rPr>
              <a:t>Boosting</a:t>
            </a:r>
            <a:endParaRPr lang="es-ES" b="0" dirty="0">
              <a:solidFill>
                <a:srgbClr val="D4BE98"/>
              </a:solidFill>
              <a:effectLst/>
              <a:latin typeface="Consolas" panose="020B0609020204030204" pitchFamily="49" charset="0"/>
            </a:endParaRPr>
          </a:p>
        </p:txBody>
      </p:sp>
      <p:sp>
        <p:nvSpPr>
          <p:cNvPr id="20" name="CuadroTexto 19">
            <a:extLst>
              <a:ext uri="{FF2B5EF4-FFF2-40B4-BE49-F238E27FC236}">
                <a16:creationId xmlns:a16="http://schemas.microsoft.com/office/drawing/2014/main" id="{1E678B96-B7A4-4A6F-5D29-4EF165D0BDA5}"/>
              </a:ext>
            </a:extLst>
          </p:cNvPr>
          <p:cNvSpPr txBox="1"/>
          <p:nvPr/>
        </p:nvSpPr>
        <p:spPr>
          <a:xfrm>
            <a:off x="364651" y="3335210"/>
            <a:ext cx="3713366" cy="338554"/>
          </a:xfrm>
          <a:prstGeom prst="rect">
            <a:avLst/>
          </a:prstGeom>
          <a:noFill/>
        </p:spPr>
        <p:txBody>
          <a:bodyPr wrap="square">
            <a:spAutoFit/>
          </a:bodyPr>
          <a:lstStyle/>
          <a:p>
            <a:pPr marL="285750" indent="-285750">
              <a:buFont typeface="Wingdings" panose="05000000000000000000" pitchFamily="2" charset="2"/>
              <a:buChar char="ü"/>
            </a:pPr>
            <a:r>
              <a:rPr lang="es-ES" sz="1600" b="0" dirty="0" err="1">
                <a:effectLst/>
                <a:latin typeface="Consolas" panose="020B0609020204030204" pitchFamily="49" charset="0"/>
              </a:rPr>
              <a:t>XGBoost</a:t>
            </a:r>
            <a:r>
              <a:rPr lang="es-ES" sz="1600" b="0" dirty="0">
                <a:effectLst/>
                <a:latin typeface="Consolas" panose="020B0609020204030204" pitchFamily="49" charset="0"/>
              </a:rPr>
              <a:t> </a:t>
            </a:r>
            <a:r>
              <a:rPr lang="es-ES" sz="1600" b="0" dirty="0" err="1">
                <a:effectLst/>
                <a:latin typeface="Consolas" panose="020B0609020204030204" pitchFamily="49" charset="0"/>
              </a:rPr>
              <a:t>Classifier</a:t>
            </a:r>
            <a:endParaRPr lang="es-ES" sz="1600" b="0" dirty="0">
              <a:effectLst/>
              <a:latin typeface="Consolas" panose="020B0609020204030204" pitchFamily="49" charset="0"/>
            </a:endParaRPr>
          </a:p>
        </p:txBody>
      </p:sp>
      <p:pic>
        <p:nvPicPr>
          <p:cNvPr id="23" name="Imagen 22">
            <a:extLst>
              <a:ext uri="{FF2B5EF4-FFF2-40B4-BE49-F238E27FC236}">
                <a16:creationId xmlns:a16="http://schemas.microsoft.com/office/drawing/2014/main" id="{33913582-D233-285E-33BD-B532AE8272EB}"/>
              </a:ext>
            </a:extLst>
          </p:cNvPr>
          <p:cNvPicPr>
            <a:picLocks noChangeAspect="1"/>
          </p:cNvPicPr>
          <p:nvPr/>
        </p:nvPicPr>
        <p:blipFill>
          <a:blip r:embed="rId6"/>
          <a:stretch>
            <a:fillRect/>
          </a:stretch>
        </p:blipFill>
        <p:spPr>
          <a:xfrm>
            <a:off x="447817" y="3762614"/>
            <a:ext cx="3173076" cy="1258827"/>
          </a:xfrm>
          <a:prstGeom prst="rect">
            <a:avLst/>
          </a:prstGeom>
        </p:spPr>
      </p:pic>
    </p:spTree>
    <p:extLst>
      <p:ext uri="{BB962C8B-B14F-4D97-AF65-F5344CB8AC3E}">
        <p14:creationId xmlns:p14="http://schemas.microsoft.com/office/powerpoint/2010/main" val="1742125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MACHINE LEARNING</a:t>
            </a:r>
          </a:p>
        </p:txBody>
      </p:sp>
      <p:sp>
        <p:nvSpPr>
          <p:cNvPr id="6" name="CuadroTexto 5">
            <a:extLst>
              <a:ext uri="{FF2B5EF4-FFF2-40B4-BE49-F238E27FC236}">
                <a16:creationId xmlns:a16="http://schemas.microsoft.com/office/drawing/2014/main" id="{0E3ABA89-620D-D3AF-DF01-2E04D01E8CF1}"/>
              </a:ext>
            </a:extLst>
          </p:cNvPr>
          <p:cNvSpPr txBox="1"/>
          <p:nvPr/>
        </p:nvSpPr>
        <p:spPr>
          <a:xfrm>
            <a:off x="1219469" y="1034366"/>
            <a:ext cx="2093844" cy="338554"/>
          </a:xfrm>
          <a:prstGeom prst="rect">
            <a:avLst/>
          </a:prstGeom>
          <a:noFill/>
        </p:spPr>
        <p:txBody>
          <a:bodyPr wrap="square">
            <a:spAutoFit/>
          </a:bodyPr>
          <a:lstStyle/>
          <a:p>
            <a:pPr marL="285750" indent="-285750">
              <a:buFont typeface="Wingdings" panose="05000000000000000000" pitchFamily="2" charset="2"/>
              <a:buChar char="ü"/>
            </a:pPr>
            <a:r>
              <a:rPr lang="es-ES" sz="1600" b="0" dirty="0">
                <a:effectLst/>
                <a:latin typeface="Consolas" panose="020B0609020204030204" pitchFamily="49" charset="0"/>
              </a:rPr>
              <a:t>BSCA</a:t>
            </a:r>
            <a:r>
              <a:rPr lang="es-ES" sz="1600" dirty="0">
                <a:latin typeface="Consolas" panose="020B0609020204030204" pitchFamily="49" charset="0"/>
              </a:rPr>
              <a:t>N</a:t>
            </a:r>
            <a:endParaRPr lang="es-ES" sz="1600" b="0" dirty="0">
              <a:effectLst/>
              <a:latin typeface="Consolas" panose="020B0609020204030204" pitchFamily="49" charset="0"/>
            </a:endParaRPr>
          </a:p>
        </p:txBody>
      </p:sp>
      <p:sp>
        <p:nvSpPr>
          <p:cNvPr id="7" name="Rectángulo 6" descr="Link">
            <a:extLst>
              <a:ext uri="{FF2B5EF4-FFF2-40B4-BE49-F238E27FC236}">
                <a16:creationId xmlns:a16="http://schemas.microsoft.com/office/drawing/2014/main" id="{EC556FE3-00AB-16BD-3ECE-7756EAE20720}"/>
              </a:ext>
            </a:extLst>
          </p:cNvPr>
          <p:cNvSpPr/>
          <p:nvPr/>
        </p:nvSpPr>
        <p:spPr>
          <a:xfrm>
            <a:off x="11086970" y="623215"/>
            <a:ext cx="607210" cy="69266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1" name="Imagen 10">
            <a:extLst>
              <a:ext uri="{FF2B5EF4-FFF2-40B4-BE49-F238E27FC236}">
                <a16:creationId xmlns:a16="http://schemas.microsoft.com/office/drawing/2014/main" id="{66EDF58D-A0B5-887E-22AA-A0F11814AF91}"/>
              </a:ext>
            </a:extLst>
          </p:cNvPr>
          <p:cNvPicPr>
            <a:picLocks noChangeAspect="1"/>
          </p:cNvPicPr>
          <p:nvPr/>
        </p:nvPicPr>
        <p:blipFill>
          <a:blip r:embed="rId5"/>
          <a:stretch>
            <a:fillRect/>
          </a:stretch>
        </p:blipFill>
        <p:spPr>
          <a:xfrm>
            <a:off x="337470" y="1404535"/>
            <a:ext cx="3379662" cy="3429000"/>
          </a:xfrm>
          <a:prstGeom prst="rect">
            <a:avLst/>
          </a:prstGeom>
        </p:spPr>
      </p:pic>
      <p:pic>
        <p:nvPicPr>
          <p:cNvPr id="13" name="Imagen 12">
            <a:extLst>
              <a:ext uri="{FF2B5EF4-FFF2-40B4-BE49-F238E27FC236}">
                <a16:creationId xmlns:a16="http://schemas.microsoft.com/office/drawing/2014/main" id="{7312414D-C15E-8704-F992-B188F6ABD9EF}"/>
              </a:ext>
            </a:extLst>
          </p:cNvPr>
          <p:cNvPicPr>
            <a:picLocks noChangeAspect="1"/>
          </p:cNvPicPr>
          <p:nvPr/>
        </p:nvPicPr>
        <p:blipFill>
          <a:blip r:embed="rId6"/>
          <a:stretch>
            <a:fillRect/>
          </a:stretch>
        </p:blipFill>
        <p:spPr>
          <a:xfrm>
            <a:off x="8001395" y="1516398"/>
            <a:ext cx="3311163" cy="3236334"/>
          </a:xfrm>
          <a:prstGeom prst="rect">
            <a:avLst/>
          </a:prstGeom>
        </p:spPr>
      </p:pic>
      <p:pic>
        <p:nvPicPr>
          <p:cNvPr id="15" name="Imagen 14">
            <a:extLst>
              <a:ext uri="{FF2B5EF4-FFF2-40B4-BE49-F238E27FC236}">
                <a16:creationId xmlns:a16="http://schemas.microsoft.com/office/drawing/2014/main" id="{DD253F6D-85A0-9D38-FC61-E711F92D98FA}"/>
              </a:ext>
            </a:extLst>
          </p:cNvPr>
          <p:cNvPicPr>
            <a:picLocks noChangeAspect="1"/>
          </p:cNvPicPr>
          <p:nvPr/>
        </p:nvPicPr>
        <p:blipFill>
          <a:blip r:embed="rId7"/>
          <a:stretch>
            <a:fillRect/>
          </a:stretch>
        </p:blipFill>
        <p:spPr>
          <a:xfrm>
            <a:off x="4727410" y="1716026"/>
            <a:ext cx="2428875" cy="723900"/>
          </a:xfrm>
          <a:prstGeom prst="rect">
            <a:avLst/>
          </a:prstGeom>
        </p:spPr>
      </p:pic>
      <p:sp>
        <p:nvSpPr>
          <p:cNvPr id="16" name="CuadroTexto 15">
            <a:extLst>
              <a:ext uri="{FF2B5EF4-FFF2-40B4-BE49-F238E27FC236}">
                <a16:creationId xmlns:a16="http://schemas.microsoft.com/office/drawing/2014/main" id="{43DDA0E3-5DFA-D22F-8E8C-049EFCB6170D}"/>
              </a:ext>
            </a:extLst>
          </p:cNvPr>
          <p:cNvSpPr txBox="1"/>
          <p:nvPr/>
        </p:nvSpPr>
        <p:spPr>
          <a:xfrm>
            <a:off x="8993126" y="1081209"/>
            <a:ext cx="2093844" cy="338554"/>
          </a:xfrm>
          <a:prstGeom prst="rect">
            <a:avLst/>
          </a:prstGeom>
          <a:noFill/>
        </p:spPr>
        <p:txBody>
          <a:bodyPr wrap="square">
            <a:spAutoFit/>
          </a:bodyPr>
          <a:lstStyle/>
          <a:p>
            <a:pPr marL="285750" indent="-285750">
              <a:buFont typeface="Wingdings" panose="05000000000000000000" pitchFamily="2" charset="2"/>
              <a:buChar char="ü"/>
            </a:pPr>
            <a:r>
              <a:rPr lang="es-ES" sz="1600" b="0" dirty="0" err="1">
                <a:effectLst/>
                <a:latin typeface="Consolas" panose="020B0609020204030204" pitchFamily="49" charset="0"/>
              </a:rPr>
              <a:t>KMeans</a:t>
            </a:r>
            <a:endParaRPr lang="es-ES" sz="1600" b="0" dirty="0">
              <a:effectLst/>
              <a:latin typeface="Consolas" panose="020B0609020204030204" pitchFamily="49" charset="0"/>
            </a:endParaRPr>
          </a:p>
        </p:txBody>
      </p:sp>
      <p:pic>
        <p:nvPicPr>
          <p:cNvPr id="18" name="Imagen 17">
            <a:extLst>
              <a:ext uri="{FF2B5EF4-FFF2-40B4-BE49-F238E27FC236}">
                <a16:creationId xmlns:a16="http://schemas.microsoft.com/office/drawing/2014/main" id="{307DD149-F678-A7B2-647D-FA38539850EA}"/>
              </a:ext>
            </a:extLst>
          </p:cNvPr>
          <p:cNvPicPr>
            <a:picLocks noChangeAspect="1"/>
          </p:cNvPicPr>
          <p:nvPr/>
        </p:nvPicPr>
        <p:blipFill>
          <a:blip r:embed="rId8"/>
          <a:stretch>
            <a:fillRect/>
          </a:stretch>
        </p:blipFill>
        <p:spPr>
          <a:xfrm>
            <a:off x="4540707" y="2535174"/>
            <a:ext cx="2581067" cy="2024002"/>
          </a:xfrm>
          <a:prstGeom prst="rect">
            <a:avLst/>
          </a:prstGeom>
        </p:spPr>
      </p:pic>
      <p:sp>
        <p:nvSpPr>
          <p:cNvPr id="19" name="CuadroTexto 18">
            <a:extLst>
              <a:ext uri="{FF2B5EF4-FFF2-40B4-BE49-F238E27FC236}">
                <a16:creationId xmlns:a16="http://schemas.microsoft.com/office/drawing/2014/main" id="{8E144EE2-44F2-0436-A754-8A01ED033334}"/>
              </a:ext>
            </a:extLst>
          </p:cNvPr>
          <p:cNvSpPr txBox="1"/>
          <p:nvPr/>
        </p:nvSpPr>
        <p:spPr>
          <a:xfrm>
            <a:off x="4382661" y="1081209"/>
            <a:ext cx="3193700" cy="338554"/>
          </a:xfrm>
          <a:prstGeom prst="rect">
            <a:avLst/>
          </a:prstGeom>
          <a:noFill/>
        </p:spPr>
        <p:txBody>
          <a:bodyPr wrap="square">
            <a:spAutoFit/>
          </a:bodyPr>
          <a:lstStyle/>
          <a:p>
            <a:pPr marL="285750" indent="-285750">
              <a:buFont typeface="Wingdings" panose="05000000000000000000" pitchFamily="2" charset="2"/>
              <a:buChar char="ü"/>
            </a:pPr>
            <a:r>
              <a:rPr lang="es-AR" sz="1600" dirty="0">
                <a:latin typeface="Consolas" panose="020B0609020204030204" pitchFamily="49" charset="0"/>
              </a:rPr>
              <a:t>M</a:t>
            </a:r>
            <a:r>
              <a:rPr lang="es-ES" sz="1600" dirty="0">
                <a:latin typeface="Consolas" panose="020B0609020204030204" pitchFamily="49" charset="0"/>
              </a:rPr>
              <a:t>ejora hiperparámetros</a:t>
            </a:r>
            <a:endParaRPr lang="es-ES" sz="1600" b="0" dirty="0">
              <a:effectLst/>
              <a:latin typeface="Consolas" panose="020B0609020204030204" pitchFamily="49" charset="0"/>
            </a:endParaRPr>
          </a:p>
        </p:txBody>
      </p:sp>
      <p:sp>
        <p:nvSpPr>
          <p:cNvPr id="20" name="Flecha: a la derecha 19">
            <a:extLst>
              <a:ext uri="{FF2B5EF4-FFF2-40B4-BE49-F238E27FC236}">
                <a16:creationId xmlns:a16="http://schemas.microsoft.com/office/drawing/2014/main" id="{37ABE4A9-EA10-6877-F5CB-AB0C091D18F2}"/>
              </a:ext>
            </a:extLst>
          </p:cNvPr>
          <p:cNvSpPr/>
          <p:nvPr/>
        </p:nvSpPr>
        <p:spPr>
          <a:xfrm>
            <a:off x="3959851" y="2986515"/>
            <a:ext cx="436781" cy="2650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a la derecha 20">
            <a:extLst>
              <a:ext uri="{FF2B5EF4-FFF2-40B4-BE49-F238E27FC236}">
                <a16:creationId xmlns:a16="http://schemas.microsoft.com/office/drawing/2014/main" id="{02B6B1D7-72AD-8940-5AA3-0BA810467818}"/>
              </a:ext>
            </a:extLst>
          </p:cNvPr>
          <p:cNvSpPr/>
          <p:nvPr/>
        </p:nvSpPr>
        <p:spPr>
          <a:xfrm>
            <a:off x="7382631" y="2986514"/>
            <a:ext cx="436781" cy="2650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CuadroTexto 21">
            <a:extLst>
              <a:ext uri="{FF2B5EF4-FFF2-40B4-BE49-F238E27FC236}">
                <a16:creationId xmlns:a16="http://schemas.microsoft.com/office/drawing/2014/main" id="{2DF1B355-D070-6644-644A-F2B76E66EEF0}"/>
              </a:ext>
            </a:extLst>
          </p:cNvPr>
          <p:cNvSpPr txBox="1"/>
          <p:nvPr/>
        </p:nvSpPr>
        <p:spPr>
          <a:xfrm>
            <a:off x="6281624" y="4711086"/>
            <a:ext cx="5423004" cy="430887"/>
          </a:xfrm>
          <a:prstGeom prst="rect">
            <a:avLst/>
          </a:prstGeom>
          <a:noFill/>
        </p:spPr>
        <p:txBody>
          <a:bodyPr wrap="square">
            <a:spAutoFit/>
          </a:bodyPr>
          <a:lstStyle/>
          <a:p>
            <a:pPr algn="r"/>
            <a:r>
              <a:rPr lang="es-AR" sz="1100" dirty="0">
                <a:latin typeface="Consolas" panose="020B0609020204030204" pitchFamily="49" charset="0"/>
              </a:rPr>
              <a:t>Se analizaron localidades con KNN ya que los resultados de BSCAN no resultaron adecuados para la base de datos </a:t>
            </a:r>
            <a:endParaRPr lang="es-ES" sz="1100" b="0" dirty="0">
              <a:effectLst/>
              <a:latin typeface="Consolas" panose="020B0609020204030204" pitchFamily="49" charset="0"/>
            </a:endParaRPr>
          </a:p>
        </p:txBody>
      </p:sp>
      <p:sp>
        <p:nvSpPr>
          <p:cNvPr id="23" name="CuadroTexto 22">
            <a:extLst>
              <a:ext uri="{FF2B5EF4-FFF2-40B4-BE49-F238E27FC236}">
                <a16:creationId xmlns:a16="http://schemas.microsoft.com/office/drawing/2014/main" id="{919F6A0C-2341-ECCC-B5E2-18DF92ACF9CE}"/>
              </a:ext>
            </a:extLst>
          </p:cNvPr>
          <p:cNvSpPr txBox="1"/>
          <p:nvPr/>
        </p:nvSpPr>
        <p:spPr>
          <a:xfrm>
            <a:off x="485895" y="623215"/>
            <a:ext cx="4125862" cy="369332"/>
          </a:xfrm>
          <a:prstGeom prst="rect">
            <a:avLst/>
          </a:prstGeom>
          <a:noFill/>
        </p:spPr>
        <p:txBody>
          <a:bodyPr wrap="square">
            <a:spAutoFit/>
          </a:bodyPr>
          <a:lstStyle/>
          <a:p>
            <a:r>
              <a:rPr lang="es-AR" b="1" dirty="0">
                <a:latin typeface="Consolas" panose="020B0609020204030204" pitchFamily="49" charset="0"/>
              </a:rPr>
              <a:t>M</a:t>
            </a:r>
            <a:r>
              <a:rPr lang="es-ES" b="1" dirty="0" err="1">
                <a:latin typeface="Consolas" panose="020B0609020204030204" pitchFamily="49" charset="0"/>
              </a:rPr>
              <a:t>odelos</a:t>
            </a:r>
            <a:r>
              <a:rPr lang="es-ES" b="1" dirty="0">
                <a:latin typeface="Consolas" panose="020B0609020204030204" pitchFamily="49" charset="0"/>
              </a:rPr>
              <a:t> de agrupación</a:t>
            </a:r>
            <a:endParaRPr lang="es-ES" b="0" dirty="0">
              <a:effectLst/>
              <a:latin typeface="Consolas" panose="020B0609020204030204" pitchFamily="49" charset="0"/>
            </a:endParaRPr>
          </a:p>
        </p:txBody>
      </p:sp>
    </p:spTree>
    <p:extLst>
      <p:ext uri="{BB962C8B-B14F-4D97-AF65-F5344CB8AC3E}">
        <p14:creationId xmlns:p14="http://schemas.microsoft.com/office/powerpoint/2010/main" val="1591620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MACHINE LEARNING</a:t>
            </a:r>
          </a:p>
        </p:txBody>
      </p:sp>
      <p:sp>
        <p:nvSpPr>
          <p:cNvPr id="7" name="Rectángulo 6" descr="Link">
            <a:extLst>
              <a:ext uri="{FF2B5EF4-FFF2-40B4-BE49-F238E27FC236}">
                <a16:creationId xmlns:a16="http://schemas.microsoft.com/office/drawing/2014/main" id="{EC556FE3-00AB-16BD-3ECE-7756EAE20720}"/>
              </a:ext>
            </a:extLst>
          </p:cNvPr>
          <p:cNvSpPr/>
          <p:nvPr/>
        </p:nvSpPr>
        <p:spPr>
          <a:xfrm>
            <a:off x="11131467" y="766750"/>
            <a:ext cx="607210" cy="69266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6" name="CuadroTexto 15">
            <a:extLst>
              <a:ext uri="{FF2B5EF4-FFF2-40B4-BE49-F238E27FC236}">
                <a16:creationId xmlns:a16="http://schemas.microsoft.com/office/drawing/2014/main" id="{43DDA0E3-5DFA-D22F-8E8C-049EFCB6170D}"/>
              </a:ext>
            </a:extLst>
          </p:cNvPr>
          <p:cNvSpPr txBox="1"/>
          <p:nvPr/>
        </p:nvSpPr>
        <p:spPr>
          <a:xfrm>
            <a:off x="447817" y="705366"/>
            <a:ext cx="2093844" cy="338554"/>
          </a:xfrm>
          <a:prstGeom prst="rect">
            <a:avLst/>
          </a:prstGeom>
          <a:noFill/>
        </p:spPr>
        <p:txBody>
          <a:bodyPr wrap="square">
            <a:spAutoFit/>
          </a:bodyPr>
          <a:lstStyle/>
          <a:p>
            <a:pPr marL="285750" indent="-285750">
              <a:buFont typeface="Wingdings" panose="05000000000000000000" pitchFamily="2" charset="2"/>
              <a:buChar char="ü"/>
            </a:pPr>
            <a:r>
              <a:rPr lang="es-ES" sz="1600" b="0" dirty="0" err="1">
                <a:effectLst/>
                <a:latin typeface="Consolas" panose="020B0609020204030204" pitchFamily="49" charset="0"/>
              </a:rPr>
              <a:t>KMeans</a:t>
            </a:r>
            <a:endParaRPr lang="es-ES" sz="1600" b="0" dirty="0">
              <a:effectLst/>
              <a:latin typeface="Consolas" panose="020B0609020204030204" pitchFamily="49" charset="0"/>
            </a:endParaRPr>
          </a:p>
        </p:txBody>
      </p:sp>
      <p:sp>
        <p:nvSpPr>
          <p:cNvPr id="22" name="CuadroTexto 21">
            <a:extLst>
              <a:ext uri="{FF2B5EF4-FFF2-40B4-BE49-F238E27FC236}">
                <a16:creationId xmlns:a16="http://schemas.microsoft.com/office/drawing/2014/main" id="{2DF1B355-D070-6644-644A-F2B76E66EEF0}"/>
              </a:ext>
            </a:extLst>
          </p:cNvPr>
          <p:cNvSpPr txBox="1"/>
          <p:nvPr/>
        </p:nvSpPr>
        <p:spPr>
          <a:xfrm>
            <a:off x="871846" y="3697355"/>
            <a:ext cx="4971469" cy="1169551"/>
          </a:xfrm>
          <a:prstGeom prst="rect">
            <a:avLst/>
          </a:prstGeom>
          <a:noFill/>
        </p:spPr>
        <p:txBody>
          <a:bodyPr wrap="square">
            <a:spAutoFit/>
          </a:bodyPr>
          <a:lstStyle/>
          <a:p>
            <a:pPr algn="ctr"/>
            <a:r>
              <a:rPr lang="es-AR" sz="1400" b="0" dirty="0">
                <a:effectLst/>
                <a:latin typeface="Consolas" panose="020B0609020204030204" pitchFamily="49" charset="0"/>
              </a:rPr>
              <a:t>Se crearon 3 </a:t>
            </a:r>
            <a:r>
              <a:rPr lang="es-AR" sz="1400" b="0" dirty="0" err="1">
                <a:effectLst/>
                <a:latin typeface="Consolas" panose="020B0609020204030204" pitchFamily="49" charset="0"/>
              </a:rPr>
              <a:t>clústers</a:t>
            </a:r>
            <a:r>
              <a:rPr lang="es-AR" sz="1400" b="0" dirty="0">
                <a:effectLst/>
                <a:latin typeface="Consolas" panose="020B0609020204030204" pitchFamily="49" charset="0"/>
              </a:rPr>
              <a:t> con las variables: </a:t>
            </a:r>
            <a:r>
              <a:rPr lang="es-AR" sz="1400" dirty="0">
                <a:latin typeface="Consolas" panose="020B0609020204030204" pitchFamily="49" charset="0"/>
              </a:rPr>
              <a:t>Días de receso corregido, A.D. (ganancia media diaria de peso) y Densidad. </a:t>
            </a:r>
            <a:r>
              <a:rPr lang="es-AR" sz="1400" b="0" dirty="0">
                <a:effectLst/>
                <a:latin typeface="Consolas" panose="020B0609020204030204" pitchFamily="49" charset="0"/>
              </a:rPr>
              <a:t>Los </a:t>
            </a:r>
            <a:r>
              <a:rPr lang="es-AR" sz="1400" dirty="0">
                <a:latin typeface="Consolas" panose="020B0609020204030204" pitchFamily="49" charset="0"/>
              </a:rPr>
              <a:t>3 están representados en todas las localidades de ambas zonas de producción</a:t>
            </a:r>
            <a:endParaRPr lang="es-ES" sz="1400" b="0" dirty="0">
              <a:effectLst/>
              <a:latin typeface="Consolas" panose="020B0609020204030204" pitchFamily="49" charset="0"/>
            </a:endParaRPr>
          </a:p>
        </p:txBody>
      </p:sp>
      <p:pic>
        <p:nvPicPr>
          <p:cNvPr id="4" name="Imagen 3">
            <a:extLst>
              <a:ext uri="{FF2B5EF4-FFF2-40B4-BE49-F238E27FC236}">
                <a16:creationId xmlns:a16="http://schemas.microsoft.com/office/drawing/2014/main" id="{16A2CFF5-EE99-AFB7-E34F-E8C35385D7B8}"/>
              </a:ext>
            </a:extLst>
          </p:cNvPr>
          <p:cNvPicPr>
            <a:picLocks noChangeAspect="1"/>
          </p:cNvPicPr>
          <p:nvPr/>
        </p:nvPicPr>
        <p:blipFill>
          <a:blip r:embed="rId5"/>
          <a:stretch>
            <a:fillRect/>
          </a:stretch>
        </p:blipFill>
        <p:spPr>
          <a:xfrm>
            <a:off x="6348685" y="766750"/>
            <a:ext cx="4729073" cy="2006494"/>
          </a:xfrm>
          <a:prstGeom prst="rect">
            <a:avLst/>
          </a:prstGeom>
        </p:spPr>
      </p:pic>
      <p:pic>
        <p:nvPicPr>
          <p:cNvPr id="8" name="Imagen 7">
            <a:extLst>
              <a:ext uri="{FF2B5EF4-FFF2-40B4-BE49-F238E27FC236}">
                <a16:creationId xmlns:a16="http://schemas.microsoft.com/office/drawing/2014/main" id="{8A5BCB3D-C9C5-2036-33CE-3C3C46A3063C}"/>
              </a:ext>
            </a:extLst>
          </p:cNvPr>
          <p:cNvPicPr>
            <a:picLocks noChangeAspect="1"/>
          </p:cNvPicPr>
          <p:nvPr/>
        </p:nvPicPr>
        <p:blipFill>
          <a:blip r:embed="rId6"/>
          <a:stretch>
            <a:fillRect/>
          </a:stretch>
        </p:blipFill>
        <p:spPr>
          <a:xfrm>
            <a:off x="6348686" y="2880511"/>
            <a:ext cx="4729073" cy="2036029"/>
          </a:xfrm>
          <a:prstGeom prst="rect">
            <a:avLst/>
          </a:prstGeom>
        </p:spPr>
      </p:pic>
      <p:pic>
        <p:nvPicPr>
          <p:cNvPr id="10" name="Imagen 9">
            <a:extLst>
              <a:ext uri="{FF2B5EF4-FFF2-40B4-BE49-F238E27FC236}">
                <a16:creationId xmlns:a16="http://schemas.microsoft.com/office/drawing/2014/main" id="{F3392F38-D312-48C7-66C8-511D017383B8}"/>
              </a:ext>
            </a:extLst>
          </p:cNvPr>
          <p:cNvPicPr>
            <a:picLocks noChangeAspect="1"/>
          </p:cNvPicPr>
          <p:nvPr/>
        </p:nvPicPr>
        <p:blipFill>
          <a:blip r:embed="rId7"/>
          <a:stretch>
            <a:fillRect/>
          </a:stretch>
        </p:blipFill>
        <p:spPr>
          <a:xfrm>
            <a:off x="1295898" y="1263411"/>
            <a:ext cx="3938545" cy="2339325"/>
          </a:xfrm>
          <a:prstGeom prst="rect">
            <a:avLst/>
          </a:prstGeom>
        </p:spPr>
      </p:pic>
    </p:spTree>
    <p:extLst>
      <p:ext uri="{BB962C8B-B14F-4D97-AF65-F5344CB8AC3E}">
        <p14:creationId xmlns:p14="http://schemas.microsoft.com/office/powerpoint/2010/main" val="1747918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2" y="795131"/>
            <a:ext cx="11029616" cy="790338"/>
          </a:xfrm>
        </p:spPr>
        <p:txBody>
          <a:bodyPr rtlCol="0"/>
          <a:lstStyle/>
          <a:p>
            <a:pPr rtl="0"/>
            <a:r>
              <a:rPr lang="es-ES" dirty="0"/>
              <a:t>CONCLUSIONES Y CONSIDERACIONES FINALES</a:t>
            </a:r>
          </a:p>
        </p:txBody>
      </p:sp>
      <p:sp>
        <p:nvSpPr>
          <p:cNvPr id="8" name="Marcador de contenido 7">
            <a:extLst>
              <a:ext uri="{FF2B5EF4-FFF2-40B4-BE49-F238E27FC236}">
                <a16:creationId xmlns:a16="http://schemas.microsoft.com/office/drawing/2014/main" id="{81C14014-7725-1249-F94B-509DF27F42BF}"/>
              </a:ext>
            </a:extLst>
          </p:cNvPr>
          <p:cNvSpPr>
            <a:spLocks noGrp="1"/>
          </p:cNvSpPr>
          <p:nvPr>
            <p:ph sz="half" idx="1"/>
          </p:nvPr>
        </p:nvSpPr>
        <p:spPr>
          <a:xfrm>
            <a:off x="395662" y="1981199"/>
            <a:ext cx="11332511" cy="4472609"/>
          </a:xfrm>
        </p:spPr>
        <p:txBody>
          <a:bodyPr>
            <a:normAutofit fontScale="70000" lnSpcReduction="20000"/>
          </a:bodyPr>
          <a:lstStyle/>
          <a:p>
            <a:r>
              <a:rPr lang="es-ES" sz="2000" b="0" dirty="0">
                <a:solidFill>
                  <a:schemeClr val="tx1"/>
                </a:solidFill>
                <a:effectLst/>
                <a:latin typeface="Consolas" panose="020B0609020204030204" pitchFamily="49" charset="0"/>
              </a:rPr>
              <a:t>Del análisis del presente trabajo surge que el </a:t>
            </a:r>
            <a:r>
              <a:rPr lang="es-ES" sz="2000" b="1" u="sng" dirty="0">
                <a:solidFill>
                  <a:schemeClr val="tx1"/>
                </a:solidFill>
                <a:effectLst/>
                <a:latin typeface="Consolas" panose="020B0609020204030204" pitchFamily="49" charset="0"/>
              </a:rPr>
              <a:t>crecimiento de los pollos parrilleros depende de múltiples factores y no de una única variable</a:t>
            </a:r>
            <a:r>
              <a:rPr lang="es-ES" sz="2000" b="0" dirty="0">
                <a:solidFill>
                  <a:schemeClr val="tx1"/>
                </a:solidFill>
                <a:effectLst/>
                <a:latin typeface="Consolas" panose="020B0609020204030204" pitchFamily="49" charset="0"/>
              </a:rPr>
              <a:t>. El mes de ingreso de las aves a la granja y la estación del año en que se desarrolla la crianza indican que hay un impacto del </a:t>
            </a:r>
            <a:r>
              <a:rPr lang="es-ES" sz="2000" b="1" u="sng" dirty="0">
                <a:solidFill>
                  <a:schemeClr val="tx1"/>
                </a:solidFill>
                <a:effectLst/>
                <a:latin typeface="Consolas" panose="020B0609020204030204" pitchFamily="49" charset="0"/>
              </a:rPr>
              <a:t>clima</a:t>
            </a:r>
            <a:r>
              <a:rPr lang="es-ES" sz="2000" b="0" dirty="0">
                <a:solidFill>
                  <a:schemeClr val="tx1"/>
                </a:solidFill>
                <a:effectLst/>
                <a:latin typeface="Consolas" panose="020B0609020204030204" pitchFamily="49" charset="0"/>
              </a:rPr>
              <a:t> sobre el desempeño. </a:t>
            </a:r>
          </a:p>
          <a:p>
            <a:r>
              <a:rPr lang="es-ES" sz="2000" b="0" dirty="0">
                <a:solidFill>
                  <a:schemeClr val="tx1"/>
                </a:solidFill>
                <a:effectLst/>
                <a:latin typeface="Consolas" panose="020B0609020204030204" pitchFamily="49" charset="0"/>
              </a:rPr>
              <a:t>El </a:t>
            </a:r>
            <a:r>
              <a:rPr lang="es-ES" sz="2000" b="1" u="sng" dirty="0">
                <a:solidFill>
                  <a:schemeClr val="tx1"/>
                </a:solidFill>
                <a:effectLst/>
                <a:latin typeface="Consolas" panose="020B0609020204030204" pitchFamily="49" charset="0"/>
              </a:rPr>
              <a:t>sistema de ventilación de los galpones </a:t>
            </a:r>
            <a:r>
              <a:rPr lang="es-ES" sz="2000" b="0" dirty="0">
                <a:solidFill>
                  <a:schemeClr val="tx1"/>
                </a:solidFill>
                <a:effectLst/>
                <a:latin typeface="Consolas" panose="020B0609020204030204" pitchFamily="49" charset="0"/>
              </a:rPr>
              <a:t>de tipo ventilación forzada y/o ambiente controlado permite obtener, en promedio, mayores valores de ganancia media diaria de peso.</a:t>
            </a:r>
          </a:p>
          <a:p>
            <a:r>
              <a:rPr lang="es-ES" sz="2000" b="0" dirty="0">
                <a:solidFill>
                  <a:schemeClr val="tx1"/>
                </a:solidFill>
                <a:effectLst/>
                <a:latin typeface="Consolas" panose="020B0609020204030204" pitchFamily="49" charset="0"/>
              </a:rPr>
              <a:t>La </a:t>
            </a:r>
            <a:r>
              <a:rPr lang="es-ES" sz="2000" b="1" u="sng" dirty="0">
                <a:solidFill>
                  <a:schemeClr val="tx1"/>
                </a:solidFill>
                <a:effectLst/>
                <a:latin typeface="Consolas" panose="020B0609020204030204" pitchFamily="49" charset="0"/>
              </a:rPr>
              <a:t>zona de producción </a:t>
            </a:r>
            <a:r>
              <a:rPr lang="es-ES" sz="2000" b="0" dirty="0">
                <a:solidFill>
                  <a:schemeClr val="tx1"/>
                </a:solidFill>
                <a:effectLst/>
                <a:latin typeface="Consolas" panose="020B0609020204030204" pitchFamily="49" charset="0"/>
              </a:rPr>
              <a:t>Crespo tiene mejores resultados productivos pero la cantidad de datos de crianza es mucho menor que el resto de las zonas y, como se observó también, los resultados son diferentes comparando los distintos años productivos, por lo que no es posible concluir que esta zona es mejor por falta de datos.</a:t>
            </a:r>
          </a:p>
          <a:p>
            <a:r>
              <a:rPr lang="es-ES" sz="2000" b="0" dirty="0">
                <a:solidFill>
                  <a:schemeClr val="tx1"/>
                </a:solidFill>
                <a:effectLst/>
                <a:latin typeface="Consolas" panose="020B0609020204030204" pitchFamily="49" charset="0"/>
              </a:rPr>
              <a:t>El </a:t>
            </a:r>
            <a:r>
              <a:rPr lang="es-ES" sz="2000" b="1" u="sng" dirty="0">
                <a:solidFill>
                  <a:schemeClr val="tx1"/>
                </a:solidFill>
                <a:effectLst/>
                <a:latin typeface="Consolas" panose="020B0609020204030204" pitchFamily="49" charset="0"/>
              </a:rPr>
              <a:t>consumo de alimento </a:t>
            </a:r>
            <a:r>
              <a:rPr lang="es-ES" sz="2000" b="0" dirty="0">
                <a:solidFill>
                  <a:schemeClr val="tx1"/>
                </a:solidFill>
                <a:effectLst/>
                <a:latin typeface="Consolas" panose="020B0609020204030204" pitchFamily="49" charset="0"/>
              </a:rPr>
              <a:t>fue la variable que tuvo mayor correlación con la ganancia media diaria de peso, debido a ello se utilizaron modelos de regresión para predecir este indicador, el </a:t>
            </a:r>
            <a:r>
              <a:rPr lang="es-ES" sz="2000" b="1" u="sng" dirty="0">
                <a:solidFill>
                  <a:schemeClr val="tx1"/>
                </a:solidFill>
                <a:effectLst/>
                <a:latin typeface="Consolas" panose="020B0609020204030204" pitchFamily="49" charset="0"/>
              </a:rPr>
              <a:t>mes de levante</a:t>
            </a:r>
            <a:r>
              <a:rPr lang="es-ES" sz="2000" b="1" dirty="0">
                <a:solidFill>
                  <a:schemeClr val="tx1"/>
                </a:solidFill>
                <a:effectLst/>
                <a:latin typeface="Consolas" panose="020B0609020204030204" pitchFamily="49" charset="0"/>
              </a:rPr>
              <a:t> </a:t>
            </a:r>
            <a:r>
              <a:rPr lang="es-ES" sz="2000" b="0" dirty="0">
                <a:solidFill>
                  <a:schemeClr val="tx1"/>
                </a:solidFill>
                <a:effectLst/>
                <a:latin typeface="Consolas" panose="020B0609020204030204" pitchFamily="49" charset="0"/>
              </a:rPr>
              <a:t>fue la variable de mayor importancia.</a:t>
            </a:r>
          </a:p>
          <a:p>
            <a:r>
              <a:rPr lang="es-ES" sz="2000" b="0" dirty="0">
                <a:solidFill>
                  <a:schemeClr val="tx1"/>
                </a:solidFill>
                <a:effectLst/>
                <a:latin typeface="Consolas" panose="020B0609020204030204" pitchFamily="49" charset="0"/>
              </a:rPr>
              <a:t>Se utilizaron modelos de clasificación creando la variable ganancia que divide en tres partes iguales los valores de ganancia media diaria de peso: buena, regular y mala. Dadas las métricas obtenidas por los diferentes modelos, es posible asumir que las variables relacionadas con </a:t>
            </a:r>
            <a:r>
              <a:rPr lang="es-ES" sz="2000" b="1" u="sng" dirty="0">
                <a:solidFill>
                  <a:schemeClr val="tx1"/>
                </a:solidFill>
                <a:effectLst/>
                <a:latin typeface="Consolas" panose="020B0609020204030204" pitchFamily="49" charset="0"/>
              </a:rPr>
              <a:t>la ubicación geográfica, los días de receso, la densidad, la mortalidad de primera semana y la época del año</a:t>
            </a:r>
            <a:r>
              <a:rPr lang="es-ES" sz="2000" b="0" dirty="0">
                <a:solidFill>
                  <a:schemeClr val="tx1"/>
                </a:solidFill>
                <a:effectLst/>
                <a:latin typeface="Consolas" panose="020B0609020204030204" pitchFamily="49" charset="0"/>
              </a:rPr>
              <a:t> son determinantes para obtener una mejor o peor ganancia diaria de peso.</a:t>
            </a:r>
          </a:p>
          <a:p>
            <a:r>
              <a:rPr lang="es-ES" sz="2000" b="0" dirty="0">
                <a:solidFill>
                  <a:schemeClr val="tx1"/>
                </a:solidFill>
                <a:effectLst/>
                <a:latin typeface="Consolas" panose="020B0609020204030204" pitchFamily="49" charset="0"/>
              </a:rPr>
              <a:t>Finalmente evaluando las localidades geográficas por zona de producción utilizando modelos de agrupación se observó que </a:t>
            </a:r>
            <a:r>
              <a:rPr lang="es-ES" sz="2000" b="1" u="sng" dirty="0">
                <a:solidFill>
                  <a:schemeClr val="tx1"/>
                </a:solidFill>
                <a:effectLst/>
                <a:latin typeface="Consolas" panose="020B0609020204030204" pitchFamily="49" charset="0"/>
              </a:rPr>
              <a:t>no hay localidades que tengan resultados de ganancia de peso uniformes</a:t>
            </a:r>
            <a:r>
              <a:rPr lang="es-ES" sz="2000" b="1" dirty="0">
                <a:solidFill>
                  <a:schemeClr val="tx1"/>
                </a:solidFill>
                <a:effectLst/>
                <a:latin typeface="Consolas" panose="020B0609020204030204" pitchFamily="49" charset="0"/>
              </a:rPr>
              <a:t> </a:t>
            </a:r>
            <a:r>
              <a:rPr lang="es-ES" sz="2000" b="0" dirty="0">
                <a:solidFill>
                  <a:schemeClr val="tx1"/>
                </a:solidFill>
                <a:effectLst/>
                <a:latin typeface="Consolas" panose="020B0609020204030204" pitchFamily="49" charset="0"/>
              </a:rPr>
              <a:t>(siempre buenos, regulares o malos) si no que todas las posibilidades de resultados están presentes en todas ellas.</a:t>
            </a:r>
          </a:p>
          <a:p>
            <a:endParaRPr lang="es-ES" dirty="0"/>
          </a:p>
        </p:txBody>
      </p:sp>
    </p:spTree>
    <p:extLst>
      <p:ext uri="{BB962C8B-B14F-4D97-AF65-F5344CB8AC3E}">
        <p14:creationId xmlns:p14="http://schemas.microsoft.com/office/powerpoint/2010/main" val="3881199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dirty="0">
                <a:solidFill>
                  <a:srgbClr val="FFFFFF"/>
                </a:solidFill>
              </a:rPr>
              <a:t>Muchas Gracias</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es-ES" dirty="0">
                <a:solidFill>
                  <a:schemeClr val="bg2"/>
                </a:solidFill>
              </a:rPr>
              <a:t>Emilse </a:t>
            </a:r>
            <a:r>
              <a:rPr lang="es-ES" dirty="0" err="1">
                <a:solidFill>
                  <a:schemeClr val="bg2"/>
                </a:solidFill>
              </a:rPr>
              <a:t>bover</a:t>
            </a:r>
            <a:endParaRPr lang="es-ES" dirty="0">
              <a:solidFill>
                <a:schemeClr val="bg2"/>
              </a:solidFill>
            </a:endParaRPr>
          </a:p>
          <a:p>
            <a:pPr rtl="0"/>
            <a:r>
              <a:rPr lang="es-ES" dirty="0">
                <a:solidFill>
                  <a:schemeClr val="bg2"/>
                </a:solidFill>
                <a:latin typeface="+mj-lt"/>
                <a:hlinkClick r:id="rId3"/>
              </a:rPr>
              <a:t>emilsebover@gmail.com</a:t>
            </a:r>
            <a:endParaRPr lang="es-ES" dirty="0">
              <a:solidFill>
                <a:schemeClr val="bg2"/>
              </a:solidFill>
              <a:latin typeface="+mj-lt"/>
            </a:endParaRPr>
          </a:p>
          <a:p>
            <a:pPr rtl="0"/>
            <a:endParaRPr lang="es-ES" dirty="0">
              <a:solidFill>
                <a:schemeClr val="bg2"/>
              </a:solidFill>
            </a:endParaRPr>
          </a:p>
          <a:p>
            <a:pPr rtl="0"/>
            <a:endParaRPr lang="es-ES" dirty="0">
              <a:solidFill>
                <a:schemeClr val="bg2"/>
              </a:solidFill>
            </a:endParaRPr>
          </a:p>
          <a:p>
            <a:pPr rtl="0"/>
            <a:endParaRPr lang="es-ES" dirty="0">
              <a:solidFill>
                <a:schemeClr val="bg2"/>
              </a:solidFill>
            </a:endParaRP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2" y="795131"/>
            <a:ext cx="11029616" cy="790338"/>
          </a:xfrm>
        </p:spPr>
        <p:txBody>
          <a:bodyPr rtlCol="0"/>
          <a:lstStyle/>
          <a:p>
            <a:pPr rtl="0"/>
            <a:r>
              <a:rPr lang="es-ES" dirty="0"/>
              <a:t>ANÁLISIS DE PRODUCCIÓN DE POLLOS PARRILLEROS</a:t>
            </a:r>
          </a:p>
        </p:txBody>
      </p:sp>
      <p:sp>
        <p:nvSpPr>
          <p:cNvPr id="8" name="Marcador de contenido 7">
            <a:extLst>
              <a:ext uri="{FF2B5EF4-FFF2-40B4-BE49-F238E27FC236}">
                <a16:creationId xmlns:a16="http://schemas.microsoft.com/office/drawing/2014/main" id="{81C14014-7725-1249-F94B-509DF27F42BF}"/>
              </a:ext>
            </a:extLst>
          </p:cNvPr>
          <p:cNvSpPr>
            <a:spLocks noGrp="1"/>
          </p:cNvSpPr>
          <p:nvPr>
            <p:ph sz="half" idx="1"/>
          </p:nvPr>
        </p:nvSpPr>
        <p:spPr>
          <a:xfrm>
            <a:off x="422166" y="2007704"/>
            <a:ext cx="11188641" cy="4472609"/>
          </a:xfrm>
        </p:spPr>
        <p:txBody>
          <a:bodyPr>
            <a:normAutofit fontScale="25000" lnSpcReduction="20000"/>
          </a:bodyPr>
          <a:lstStyle/>
          <a:p>
            <a:pPr marL="0" indent="0">
              <a:buNone/>
            </a:pPr>
            <a:r>
              <a:rPr lang="es-ES" sz="4800" b="1" dirty="0">
                <a:solidFill>
                  <a:schemeClr val="tx1"/>
                </a:solidFill>
                <a:latin typeface="Consolas" panose="020B0609020204030204" pitchFamily="49" charset="0"/>
              </a:rPr>
              <a:t>Definición de objetivo</a:t>
            </a:r>
          </a:p>
          <a:p>
            <a:r>
              <a:rPr lang="es-ES" sz="4800" dirty="0">
                <a:solidFill>
                  <a:schemeClr val="tx1"/>
                </a:solidFill>
                <a:latin typeface="Consolas" panose="020B0609020204030204" pitchFamily="49" charset="0"/>
              </a:rPr>
              <a:t>El objetivo del presente trabajo es detectar el impacto de los factores que afectan al crecimiento de los pollos parrilleros para tomar decisiones que mejoren los resultados productivos. </a:t>
            </a:r>
          </a:p>
          <a:p>
            <a:pPr marL="0" indent="0">
              <a:buNone/>
            </a:pPr>
            <a:r>
              <a:rPr lang="es-ES" sz="4800" b="1" dirty="0">
                <a:solidFill>
                  <a:schemeClr val="tx1"/>
                </a:solidFill>
                <a:latin typeface="Consolas" panose="020B0609020204030204" pitchFamily="49" charset="0"/>
              </a:rPr>
              <a:t>Contexto comercial</a:t>
            </a:r>
          </a:p>
          <a:p>
            <a:r>
              <a:rPr lang="es-ES" sz="4800" dirty="0">
                <a:solidFill>
                  <a:schemeClr val="tx1"/>
                </a:solidFill>
                <a:latin typeface="Consolas" panose="020B0609020204030204" pitchFamily="49" charset="0"/>
              </a:rPr>
              <a:t>El retorno económico de la empresa productora de pollos parrilleros depende de la obtención de mejores resultados productivos. A mayor ganancia de peso diaria, por ejemplo, el consumo total de alimento será menor disminuyendo el costo. Otro impacto positivo del aumento de la ganancia de peso diaria es que se reduce la edad a faena de los animales ya que se alcanza el peso deseado en menor cantidad de días. Esta reducción de días permite: liberación de superficie de producción (metros cuadrados de galpón, rotación), menor propensión a sufrir enfermedades y accidentes (por ejemplo, cortes de luz). También el dueño de la granja tiene menores costos de luz y gas y por lo tanto obtiene mayor retorno económico al final de la crianza.</a:t>
            </a:r>
          </a:p>
          <a:p>
            <a:pPr marL="0" indent="0">
              <a:buNone/>
            </a:pPr>
            <a:r>
              <a:rPr lang="es-ES" sz="4800" b="1" dirty="0">
                <a:solidFill>
                  <a:schemeClr val="tx1"/>
                </a:solidFill>
                <a:latin typeface="Consolas" panose="020B0609020204030204" pitchFamily="49" charset="0"/>
              </a:rPr>
              <a:t>Motivación y audiencia</a:t>
            </a:r>
          </a:p>
          <a:p>
            <a:r>
              <a:rPr lang="es-ES" sz="4800" dirty="0">
                <a:solidFill>
                  <a:schemeClr val="tx1"/>
                </a:solidFill>
                <a:latin typeface="Consolas" panose="020B0609020204030204" pitchFamily="49" charset="0"/>
              </a:rPr>
              <a:t>La motivación del presente trabajo es hallar relaciones entre los datos provistos por la empresa para mejorar los resultados productivos, está dirigido a los directivos y los mandos superiores encargados de ejecutar las acciones de cada área productiva.</a:t>
            </a:r>
          </a:p>
          <a:p>
            <a:pPr marL="0" indent="0">
              <a:buNone/>
            </a:pPr>
            <a:r>
              <a:rPr lang="es-ES" sz="4800" b="1" dirty="0">
                <a:solidFill>
                  <a:schemeClr val="tx1"/>
                </a:solidFill>
                <a:latin typeface="Consolas" panose="020B0609020204030204" pitchFamily="49" charset="0"/>
              </a:rPr>
              <a:t>Problema comercial</a:t>
            </a:r>
          </a:p>
          <a:p>
            <a:r>
              <a:rPr lang="es-ES" sz="4800" dirty="0">
                <a:solidFill>
                  <a:schemeClr val="tx1"/>
                </a:solidFill>
                <a:latin typeface="Consolas" panose="020B0609020204030204" pitchFamily="49" charset="0"/>
              </a:rPr>
              <a:t>La empresa plantea los siguientes interrogantes: ¿Por qué la ganancia de peso no es similar en todas las granjas? ¿Por qué tampoco es uniforme a lo largo del año? ¿Es posible predecir el crecimiento en el futuro? ¿El consumo de alimento es el esperado? ¿Qué tiene mayor impacto, el consumo de alimento o las condiciones del ambiente? ¿Es posible mejorar los valores de ganancia de peso manteniendo iguales las condiciones de genética, nutrición y ambiente (en el sentido estricto de la localización geográfica de las granjas)?</a:t>
            </a:r>
          </a:p>
          <a:p>
            <a:pPr marL="0" indent="0">
              <a:buNone/>
            </a:pPr>
            <a:r>
              <a:rPr lang="es-ES" sz="4800" b="1" dirty="0">
                <a:solidFill>
                  <a:schemeClr val="tx1"/>
                </a:solidFill>
                <a:latin typeface="Consolas" panose="020B0609020204030204" pitchFamily="49" charset="0"/>
              </a:rPr>
              <a:t>Contexto analítico</a:t>
            </a:r>
          </a:p>
          <a:p>
            <a:r>
              <a:rPr lang="es-ES" sz="4800" dirty="0">
                <a:solidFill>
                  <a:schemeClr val="tx1"/>
                </a:solidFill>
                <a:latin typeface="Consolas" panose="020B0609020204030204" pitchFamily="49" charset="0"/>
              </a:rPr>
              <a:t>La empresa ha provisto un archivo Excel con información de resultados y otros parámetros con localización geográfica, tipo de granja y zona de producción.</a:t>
            </a:r>
            <a:endParaRPr lang="es-ES" sz="4800" dirty="0"/>
          </a:p>
          <a:p>
            <a:endParaRPr lang="es-ES" dirty="0"/>
          </a:p>
        </p:txBody>
      </p:sp>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ángulo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8" name="Marcador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upo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ángulo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ángulo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7F2616EE-270D-4F4C-BA1F-2708D387B800}"/>
              </a:ext>
            </a:extLst>
          </p:cNvPr>
          <p:cNvSpPr>
            <a:spLocks noGrp="1"/>
          </p:cNvSpPr>
          <p:nvPr>
            <p:ph type="title"/>
          </p:nvPr>
        </p:nvSpPr>
        <p:spPr>
          <a:xfrm>
            <a:off x="2660718" y="240350"/>
            <a:ext cx="7213600" cy="1121871"/>
          </a:xfrm>
        </p:spPr>
        <p:txBody>
          <a:bodyPr rtlCol="0" anchor="ctr">
            <a:normAutofit/>
          </a:bodyPr>
          <a:lstStyle/>
          <a:p>
            <a:pPr algn="ctr" rtl="0"/>
            <a:r>
              <a:rPr lang="es-AR" dirty="0"/>
              <a:t>Í</a:t>
            </a:r>
            <a:r>
              <a:rPr lang="es-ES" dirty="0"/>
              <a:t>NDICE DE CONTENIDO</a:t>
            </a:r>
          </a:p>
        </p:txBody>
      </p:sp>
      <p:graphicFrame>
        <p:nvGraphicFramePr>
          <p:cNvPr id="6" name="Marcador de contenid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671367432"/>
              </p:ext>
            </p:extLst>
          </p:nvPr>
        </p:nvGraphicFramePr>
        <p:xfrm>
          <a:off x="556152" y="926357"/>
          <a:ext cx="5711366" cy="27595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Marcador de contenido 5" descr="SmartArt">
            <a:extLst>
              <a:ext uri="{FF2B5EF4-FFF2-40B4-BE49-F238E27FC236}">
                <a16:creationId xmlns:a16="http://schemas.microsoft.com/office/drawing/2014/main" id="{32ED1393-054E-DCCB-16CE-9E94BB69B996}"/>
              </a:ext>
            </a:extLst>
          </p:cNvPr>
          <p:cNvGraphicFramePr>
            <a:graphicFrameLocks/>
          </p:cNvGraphicFramePr>
          <p:nvPr>
            <p:extLst>
              <p:ext uri="{D42A27DB-BD31-4B8C-83A1-F6EECF244321}">
                <p14:modId xmlns:p14="http://schemas.microsoft.com/office/powerpoint/2010/main" val="3767928254"/>
              </p:ext>
            </p:extLst>
          </p:nvPr>
        </p:nvGraphicFramePr>
        <p:xfrm>
          <a:off x="556152" y="3521543"/>
          <a:ext cx="5711366" cy="275959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4" name="Marcador de contenido 5" descr="SmartArt">
            <a:extLst>
              <a:ext uri="{FF2B5EF4-FFF2-40B4-BE49-F238E27FC236}">
                <a16:creationId xmlns:a16="http://schemas.microsoft.com/office/drawing/2014/main" id="{3484B067-9A37-112C-3598-F5652903198A}"/>
              </a:ext>
            </a:extLst>
          </p:cNvPr>
          <p:cNvGraphicFramePr>
            <a:graphicFrameLocks/>
          </p:cNvGraphicFramePr>
          <p:nvPr>
            <p:extLst>
              <p:ext uri="{D42A27DB-BD31-4B8C-83A1-F6EECF244321}">
                <p14:modId xmlns:p14="http://schemas.microsoft.com/office/powerpoint/2010/main" val="1160958657"/>
              </p:ext>
            </p:extLst>
          </p:nvPr>
        </p:nvGraphicFramePr>
        <p:xfrm>
          <a:off x="7407964" y="5124435"/>
          <a:ext cx="4345969" cy="1333767"/>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2" y="795131"/>
            <a:ext cx="11029616" cy="790338"/>
          </a:xfrm>
        </p:spPr>
        <p:txBody>
          <a:bodyPr rtlCol="0"/>
          <a:lstStyle/>
          <a:p>
            <a:pPr rtl="0"/>
            <a:r>
              <a:rPr lang="es-ES" dirty="0"/>
              <a:t>ANÁLISIS EXPLORATORIO DE DATOS</a:t>
            </a:r>
          </a:p>
        </p:txBody>
      </p:sp>
      <p:pic>
        <p:nvPicPr>
          <p:cNvPr id="11" name="Marcador de contenido 10">
            <a:extLst>
              <a:ext uri="{FF2B5EF4-FFF2-40B4-BE49-F238E27FC236}">
                <a16:creationId xmlns:a16="http://schemas.microsoft.com/office/drawing/2014/main" id="{42EAD4C9-6422-2B3F-24DF-0DAD1081F022}"/>
              </a:ext>
            </a:extLst>
          </p:cNvPr>
          <p:cNvPicPr>
            <a:picLocks noGrp="1" noChangeAspect="1"/>
          </p:cNvPicPr>
          <p:nvPr>
            <p:ph sz="half" idx="1"/>
          </p:nvPr>
        </p:nvPicPr>
        <p:blipFill>
          <a:blip r:embed="rId3"/>
          <a:stretch>
            <a:fillRect/>
          </a:stretch>
        </p:blipFill>
        <p:spPr>
          <a:xfrm>
            <a:off x="581192" y="2123483"/>
            <a:ext cx="11029615" cy="2370746"/>
          </a:xfrm>
        </p:spPr>
      </p:pic>
      <p:sp>
        <p:nvSpPr>
          <p:cNvPr id="13" name="CuadroTexto 12">
            <a:extLst>
              <a:ext uri="{FF2B5EF4-FFF2-40B4-BE49-F238E27FC236}">
                <a16:creationId xmlns:a16="http://schemas.microsoft.com/office/drawing/2014/main" id="{A29CD827-C9A5-0AD5-AEFC-F64D5BB12C9A}"/>
              </a:ext>
            </a:extLst>
          </p:cNvPr>
          <p:cNvSpPr txBox="1"/>
          <p:nvPr/>
        </p:nvSpPr>
        <p:spPr>
          <a:xfrm>
            <a:off x="581192" y="4632517"/>
            <a:ext cx="11154779" cy="738664"/>
          </a:xfrm>
          <a:prstGeom prst="rect">
            <a:avLst/>
          </a:prstGeom>
          <a:noFill/>
        </p:spPr>
        <p:txBody>
          <a:bodyPr wrap="square">
            <a:spAutoFit/>
          </a:bodyPr>
          <a:lstStyle/>
          <a:p>
            <a:r>
              <a:rPr lang="es-ES" sz="1400" dirty="0">
                <a:effectLst/>
                <a:latin typeface="Consolas" panose="020B0609020204030204" pitchFamily="49" charset="0"/>
              </a:rPr>
              <a:t>La base de datos posee 14.844 filas, cada una de las cuáles representa una crianza de una granja. La base tiene 61 columnas con información sobre las características de la granja, su ubicación y los resultados de producción obtenidos. Posee valores desde el año 2015 hasta el primer semestre del año 2023.</a:t>
            </a:r>
          </a:p>
        </p:txBody>
      </p:sp>
    </p:spTree>
    <p:extLst>
      <p:ext uri="{BB962C8B-B14F-4D97-AF65-F5344CB8AC3E}">
        <p14:creationId xmlns:p14="http://schemas.microsoft.com/office/powerpoint/2010/main" val="382025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2" y="795131"/>
            <a:ext cx="11029616" cy="790338"/>
          </a:xfrm>
        </p:spPr>
        <p:txBody>
          <a:bodyPr rtlCol="0"/>
          <a:lstStyle/>
          <a:p>
            <a:pPr rtl="0"/>
            <a:r>
              <a:rPr lang="es-ES" dirty="0"/>
              <a:t>ANÁLISIS EXPLORATORIO DE DATOS</a:t>
            </a:r>
          </a:p>
        </p:txBody>
      </p:sp>
      <p:pic>
        <p:nvPicPr>
          <p:cNvPr id="6" name="Marcador de contenido 5">
            <a:extLst>
              <a:ext uri="{FF2B5EF4-FFF2-40B4-BE49-F238E27FC236}">
                <a16:creationId xmlns:a16="http://schemas.microsoft.com/office/drawing/2014/main" id="{80FD3DEB-9256-B651-F7C3-A3171731D127}"/>
              </a:ext>
            </a:extLst>
          </p:cNvPr>
          <p:cNvPicPr>
            <a:picLocks noGrp="1" noChangeAspect="1"/>
          </p:cNvPicPr>
          <p:nvPr>
            <p:ph sz="half" idx="1"/>
          </p:nvPr>
        </p:nvPicPr>
        <p:blipFill>
          <a:blip r:embed="rId3"/>
          <a:stretch>
            <a:fillRect/>
          </a:stretch>
        </p:blipFill>
        <p:spPr>
          <a:xfrm>
            <a:off x="439599" y="2100653"/>
            <a:ext cx="4580336" cy="3633787"/>
          </a:xfrm>
        </p:spPr>
      </p:pic>
      <p:sp>
        <p:nvSpPr>
          <p:cNvPr id="8" name="CuadroTexto 7">
            <a:extLst>
              <a:ext uri="{FF2B5EF4-FFF2-40B4-BE49-F238E27FC236}">
                <a16:creationId xmlns:a16="http://schemas.microsoft.com/office/drawing/2014/main" id="{62DEAC1B-5480-62DF-04EA-CF1E2164D3D3}"/>
              </a:ext>
            </a:extLst>
          </p:cNvPr>
          <p:cNvSpPr txBox="1"/>
          <p:nvPr/>
        </p:nvSpPr>
        <p:spPr>
          <a:xfrm>
            <a:off x="5229721" y="2274838"/>
            <a:ext cx="6098458" cy="2308324"/>
          </a:xfrm>
          <a:prstGeom prst="rect">
            <a:avLst/>
          </a:prstGeom>
          <a:noFill/>
        </p:spPr>
        <p:txBody>
          <a:bodyPr wrap="square">
            <a:spAutoFit/>
          </a:bodyPr>
          <a:lstStyle/>
          <a:p>
            <a:pPr algn="just"/>
            <a:r>
              <a:rPr lang="es-ES" dirty="0">
                <a:effectLst/>
                <a:latin typeface="Consolas" panose="020B0609020204030204" pitchFamily="49" charset="0"/>
              </a:rPr>
              <a:t>La </a:t>
            </a:r>
            <a:r>
              <a:rPr lang="es-ES" b="1" dirty="0">
                <a:effectLst/>
                <a:latin typeface="Consolas" panose="020B0609020204030204" pitchFamily="49" charset="0"/>
              </a:rPr>
              <a:t>ganancia media diaria de peso </a:t>
            </a:r>
            <a:r>
              <a:rPr lang="es-ES" dirty="0">
                <a:effectLst/>
                <a:latin typeface="Consolas" panose="020B0609020204030204" pitchFamily="49" charset="0"/>
              </a:rPr>
              <a:t>es una medida que permite comparar resultados entre granjas y además permite ver la evolución de los resultados globales de la empresa a lo largo del tiempo. A mayor valor, mejor será el resultado. El valor medio es de </a:t>
            </a:r>
            <a:r>
              <a:rPr lang="es-ES" b="1" dirty="0">
                <a:effectLst/>
                <a:latin typeface="Consolas" panose="020B0609020204030204" pitchFamily="49" charset="0"/>
              </a:rPr>
              <a:t>57.84 gramos </a:t>
            </a:r>
            <a:r>
              <a:rPr lang="es-ES" dirty="0">
                <a:effectLst/>
                <a:latin typeface="Consolas" panose="020B0609020204030204" pitchFamily="49" charset="0"/>
              </a:rPr>
              <a:t>de peso ganados promedio por día y los valores se distribuyen de manera normal.</a:t>
            </a:r>
          </a:p>
        </p:txBody>
      </p:sp>
    </p:spTree>
    <p:extLst>
      <p:ext uri="{BB962C8B-B14F-4D97-AF65-F5344CB8AC3E}">
        <p14:creationId xmlns:p14="http://schemas.microsoft.com/office/powerpoint/2010/main" val="125003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2" y="795131"/>
            <a:ext cx="11029616" cy="790338"/>
          </a:xfrm>
        </p:spPr>
        <p:txBody>
          <a:bodyPr rtlCol="0"/>
          <a:lstStyle/>
          <a:p>
            <a:pPr rtl="0"/>
            <a:r>
              <a:rPr lang="es-ES" dirty="0"/>
              <a:t>ANÁLISIS EXPLORATORIO DE DATOS</a:t>
            </a:r>
          </a:p>
        </p:txBody>
      </p:sp>
      <p:pic>
        <p:nvPicPr>
          <p:cNvPr id="7" name="Marcador de contenido 6">
            <a:extLst>
              <a:ext uri="{FF2B5EF4-FFF2-40B4-BE49-F238E27FC236}">
                <a16:creationId xmlns:a16="http://schemas.microsoft.com/office/drawing/2014/main" id="{2BBE4FF6-32B6-713B-649B-4BE16B7931AD}"/>
              </a:ext>
            </a:extLst>
          </p:cNvPr>
          <p:cNvPicPr>
            <a:picLocks noGrp="1" noChangeAspect="1"/>
          </p:cNvPicPr>
          <p:nvPr>
            <p:ph sz="half" idx="1"/>
          </p:nvPr>
        </p:nvPicPr>
        <p:blipFill>
          <a:blip r:embed="rId3"/>
          <a:stretch>
            <a:fillRect/>
          </a:stretch>
        </p:blipFill>
        <p:spPr>
          <a:xfrm>
            <a:off x="355675" y="2219577"/>
            <a:ext cx="3795240" cy="3053719"/>
          </a:xfrm>
        </p:spPr>
      </p:pic>
      <p:pic>
        <p:nvPicPr>
          <p:cNvPr id="10" name="Imagen 9">
            <a:extLst>
              <a:ext uri="{FF2B5EF4-FFF2-40B4-BE49-F238E27FC236}">
                <a16:creationId xmlns:a16="http://schemas.microsoft.com/office/drawing/2014/main" id="{3893A6E9-C4F7-40F8-E192-CECC3BB3B93D}"/>
              </a:ext>
            </a:extLst>
          </p:cNvPr>
          <p:cNvPicPr>
            <a:picLocks noChangeAspect="1"/>
          </p:cNvPicPr>
          <p:nvPr/>
        </p:nvPicPr>
        <p:blipFill>
          <a:blip r:embed="rId4"/>
          <a:stretch>
            <a:fillRect/>
          </a:stretch>
        </p:blipFill>
        <p:spPr>
          <a:xfrm>
            <a:off x="4252859" y="2178933"/>
            <a:ext cx="3908997" cy="3152193"/>
          </a:xfrm>
          <a:prstGeom prst="rect">
            <a:avLst/>
          </a:prstGeom>
        </p:spPr>
      </p:pic>
      <p:pic>
        <p:nvPicPr>
          <p:cNvPr id="12" name="Imagen 11">
            <a:extLst>
              <a:ext uri="{FF2B5EF4-FFF2-40B4-BE49-F238E27FC236}">
                <a16:creationId xmlns:a16="http://schemas.microsoft.com/office/drawing/2014/main" id="{E2969F00-D597-DB15-2384-2E392FC4890C}"/>
              </a:ext>
            </a:extLst>
          </p:cNvPr>
          <p:cNvPicPr>
            <a:picLocks noChangeAspect="1"/>
          </p:cNvPicPr>
          <p:nvPr/>
        </p:nvPicPr>
        <p:blipFill>
          <a:blip r:embed="rId5"/>
          <a:stretch>
            <a:fillRect/>
          </a:stretch>
        </p:blipFill>
        <p:spPr>
          <a:xfrm>
            <a:off x="8161856" y="2178933"/>
            <a:ext cx="3674469" cy="2956544"/>
          </a:xfrm>
          <a:prstGeom prst="rect">
            <a:avLst/>
          </a:prstGeom>
        </p:spPr>
      </p:pic>
      <p:sp>
        <p:nvSpPr>
          <p:cNvPr id="14" name="CuadroTexto 13">
            <a:extLst>
              <a:ext uri="{FF2B5EF4-FFF2-40B4-BE49-F238E27FC236}">
                <a16:creationId xmlns:a16="http://schemas.microsoft.com/office/drawing/2014/main" id="{B4F93103-9EF4-9210-86F9-047E8E273426}"/>
              </a:ext>
            </a:extLst>
          </p:cNvPr>
          <p:cNvSpPr txBox="1"/>
          <p:nvPr/>
        </p:nvSpPr>
        <p:spPr>
          <a:xfrm>
            <a:off x="460715" y="5299872"/>
            <a:ext cx="11375609" cy="923330"/>
          </a:xfrm>
          <a:prstGeom prst="rect">
            <a:avLst/>
          </a:prstGeom>
          <a:noFill/>
        </p:spPr>
        <p:txBody>
          <a:bodyPr wrap="square">
            <a:spAutoFit/>
          </a:bodyPr>
          <a:lstStyle/>
          <a:p>
            <a:pPr algn="just"/>
            <a:r>
              <a:rPr lang="es-ES" dirty="0">
                <a:effectLst/>
                <a:latin typeface="Consolas" panose="020B0609020204030204" pitchFamily="49" charset="0"/>
              </a:rPr>
              <a:t>La </a:t>
            </a:r>
            <a:r>
              <a:rPr lang="es-ES" b="1" dirty="0">
                <a:effectLst/>
                <a:latin typeface="Consolas" panose="020B0609020204030204" pitchFamily="49" charset="0"/>
              </a:rPr>
              <a:t>ganancia media diaria de peso </a:t>
            </a:r>
            <a:r>
              <a:rPr lang="es-ES" dirty="0">
                <a:effectLst/>
                <a:latin typeface="Consolas" panose="020B0609020204030204" pitchFamily="49" charset="0"/>
              </a:rPr>
              <a:t>promedio es diferente entre años, estaciones del año y meses del año en que fueron criados los animales dando indicios del impacto del </a:t>
            </a:r>
            <a:r>
              <a:rPr lang="es-ES" b="1" dirty="0">
                <a:effectLst/>
                <a:latin typeface="Consolas" panose="020B0609020204030204" pitchFamily="49" charset="0"/>
              </a:rPr>
              <a:t>clima</a:t>
            </a:r>
            <a:r>
              <a:rPr lang="es-ES" dirty="0">
                <a:effectLst/>
                <a:latin typeface="Consolas" panose="020B0609020204030204" pitchFamily="49" charset="0"/>
              </a:rPr>
              <a:t> sobre el desempeño de las aves.</a:t>
            </a:r>
            <a:r>
              <a:rPr lang="es-ES" b="1" dirty="0">
                <a:effectLst/>
                <a:latin typeface="Consolas" panose="020B0609020204030204" pitchFamily="49" charset="0"/>
              </a:rPr>
              <a:t> </a:t>
            </a:r>
            <a:endParaRPr lang="es-ES" dirty="0">
              <a:effectLst/>
              <a:latin typeface="Consolas" panose="020B0609020204030204" pitchFamily="49" charset="0"/>
            </a:endParaRPr>
          </a:p>
        </p:txBody>
      </p:sp>
    </p:spTree>
    <p:extLst>
      <p:ext uri="{BB962C8B-B14F-4D97-AF65-F5344CB8AC3E}">
        <p14:creationId xmlns:p14="http://schemas.microsoft.com/office/powerpoint/2010/main" val="367132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2" y="795131"/>
            <a:ext cx="11029616" cy="790338"/>
          </a:xfrm>
        </p:spPr>
        <p:txBody>
          <a:bodyPr rtlCol="0"/>
          <a:lstStyle/>
          <a:p>
            <a:pPr rtl="0"/>
            <a:r>
              <a:rPr lang="es-ES" dirty="0"/>
              <a:t>ANÁLISIS EXPLORATORIO DE DATOS</a:t>
            </a:r>
          </a:p>
        </p:txBody>
      </p:sp>
      <p:pic>
        <p:nvPicPr>
          <p:cNvPr id="6" name="Marcador de contenido 5">
            <a:extLst>
              <a:ext uri="{FF2B5EF4-FFF2-40B4-BE49-F238E27FC236}">
                <a16:creationId xmlns:a16="http://schemas.microsoft.com/office/drawing/2014/main" id="{E6B2A964-6A94-F130-0451-9B0E91E2F9A5}"/>
              </a:ext>
            </a:extLst>
          </p:cNvPr>
          <p:cNvPicPr>
            <a:picLocks noGrp="1" noChangeAspect="1"/>
          </p:cNvPicPr>
          <p:nvPr>
            <p:ph sz="half" idx="1"/>
          </p:nvPr>
        </p:nvPicPr>
        <p:blipFill>
          <a:blip r:embed="rId3"/>
          <a:stretch>
            <a:fillRect/>
          </a:stretch>
        </p:blipFill>
        <p:spPr>
          <a:xfrm>
            <a:off x="4485711" y="2230237"/>
            <a:ext cx="3623740" cy="2856212"/>
          </a:xfrm>
        </p:spPr>
      </p:pic>
      <p:pic>
        <p:nvPicPr>
          <p:cNvPr id="9" name="Imagen 8">
            <a:extLst>
              <a:ext uri="{FF2B5EF4-FFF2-40B4-BE49-F238E27FC236}">
                <a16:creationId xmlns:a16="http://schemas.microsoft.com/office/drawing/2014/main" id="{FB8523AF-23E1-6F94-F4C0-7DE356E63E23}"/>
              </a:ext>
            </a:extLst>
          </p:cNvPr>
          <p:cNvPicPr>
            <a:picLocks noChangeAspect="1"/>
          </p:cNvPicPr>
          <p:nvPr/>
        </p:nvPicPr>
        <p:blipFill>
          <a:blip r:embed="rId4"/>
          <a:stretch>
            <a:fillRect/>
          </a:stretch>
        </p:blipFill>
        <p:spPr>
          <a:xfrm>
            <a:off x="451979" y="2156248"/>
            <a:ext cx="3941647" cy="3178522"/>
          </a:xfrm>
          <a:prstGeom prst="rect">
            <a:avLst/>
          </a:prstGeom>
        </p:spPr>
      </p:pic>
      <p:pic>
        <p:nvPicPr>
          <p:cNvPr id="15" name="Imagen 14">
            <a:extLst>
              <a:ext uri="{FF2B5EF4-FFF2-40B4-BE49-F238E27FC236}">
                <a16:creationId xmlns:a16="http://schemas.microsoft.com/office/drawing/2014/main" id="{43002159-3FA1-EAA1-EAFF-22CF7CA42350}"/>
              </a:ext>
            </a:extLst>
          </p:cNvPr>
          <p:cNvPicPr>
            <a:picLocks noChangeAspect="1"/>
          </p:cNvPicPr>
          <p:nvPr/>
        </p:nvPicPr>
        <p:blipFill>
          <a:blip r:embed="rId5"/>
          <a:stretch>
            <a:fillRect/>
          </a:stretch>
        </p:blipFill>
        <p:spPr>
          <a:xfrm>
            <a:off x="8201536" y="2333771"/>
            <a:ext cx="3501357" cy="2823475"/>
          </a:xfrm>
          <a:prstGeom prst="rect">
            <a:avLst/>
          </a:prstGeom>
        </p:spPr>
      </p:pic>
      <p:sp>
        <p:nvSpPr>
          <p:cNvPr id="16" name="CuadroTexto 15">
            <a:extLst>
              <a:ext uri="{FF2B5EF4-FFF2-40B4-BE49-F238E27FC236}">
                <a16:creationId xmlns:a16="http://schemas.microsoft.com/office/drawing/2014/main" id="{9B091BE2-AC1D-3F2A-8E78-A8DB2E3A20D3}"/>
              </a:ext>
            </a:extLst>
          </p:cNvPr>
          <p:cNvSpPr txBox="1"/>
          <p:nvPr/>
        </p:nvSpPr>
        <p:spPr>
          <a:xfrm>
            <a:off x="460715" y="5299872"/>
            <a:ext cx="11375609" cy="646331"/>
          </a:xfrm>
          <a:prstGeom prst="rect">
            <a:avLst/>
          </a:prstGeom>
          <a:noFill/>
        </p:spPr>
        <p:txBody>
          <a:bodyPr wrap="square">
            <a:spAutoFit/>
          </a:bodyPr>
          <a:lstStyle/>
          <a:p>
            <a:pPr algn="just"/>
            <a:r>
              <a:rPr lang="es-ES" dirty="0">
                <a:effectLst/>
                <a:latin typeface="Consolas" panose="020B0609020204030204" pitchFamily="49" charset="0"/>
              </a:rPr>
              <a:t>La </a:t>
            </a:r>
            <a:r>
              <a:rPr lang="es-ES" b="1" dirty="0">
                <a:effectLst/>
                <a:latin typeface="Consolas" panose="020B0609020204030204" pitchFamily="49" charset="0"/>
              </a:rPr>
              <a:t>ganancia media diaria de peso </a:t>
            </a:r>
            <a:r>
              <a:rPr lang="es-ES" dirty="0">
                <a:effectLst/>
                <a:latin typeface="Consolas" panose="020B0609020204030204" pitchFamily="49" charset="0"/>
              </a:rPr>
              <a:t>promedio también varía seg</a:t>
            </a:r>
            <a:r>
              <a:rPr lang="es-ES" dirty="0">
                <a:latin typeface="Consolas" panose="020B0609020204030204" pitchFamily="49" charset="0"/>
              </a:rPr>
              <a:t>ún el sistema de ventilación de los </a:t>
            </a:r>
            <a:r>
              <a:rPr lang="es-ES" b="1" dirty="0">
                <a:latin typeface="Consolas" panose="020B0609020204030204" pitchFamily="49" charset="0"/>
              </a:rPr>
              <a:t>galpones</a:t>
            </a:r>
            <a:r>
              <a:rPr lang="es-ES" dirty="0">
                <a:latin typeface="Consolas" panose="020B0609020204030204" pitchFamily="49" charset="0"/>
              </a:rPr>
              <a:t> y la </a:t>
            </a:r>
            <a:r>
              <a:rPr lang="es-ES" b="1" dirty="0">
                <a:latin typeface="Consolas" panose="020B0609020204030204" pitchFamily="49" charset="0"/>
              </a:rPr>
              <a:t>zona geográfica </a:t>
            </a:r>
            <a:r>
              <a:rPr lang="es-ES" dirty="0">
                <a:latin typeface="Consolas" panose="020B0609020204030204" pitchFamily="49" charset="0"/>
              </a:rPr>
              <a:t>de producción.</a:t>
            </a:r>
            <a:endParaRPr lang="es-ES" dirty="0">
              <a:effectLst/>
              <a:latin typeface="Consolas" panose="020B0609020204030204" pitchFamily="49" charset="0"/>
            </a:endParaRPr>
          </a:p>
        </p:txBody>
      </p:sp>
    </p:spTree>
    <p:extLst>
      <p:ext uri="{BB962C8B-B14F-4D97-AF65-F5344CB8AC3E}">
        <p14:creationId xmlns:p14="http://schemas.microsoft.com/office/powerpoint/2010/main" val="3370034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2" y="795131"/>
            <a:ext cx="11029616" cy="790338"/>
          </a:xfrm>
        </p:spPr>
        <p:txBody>
          <a:bodyPr rtlCol="0"/>
          <a:lstStyle/>
          <a:p>
            <a:pPr rtl="0"/>
            <a:r>
              <a:rPr lang="es-ES" dirty="0"/>
              <a:t>ANÁLISIS EXPLORATORIO DE DATOS</a:t>
            </a:r>
          </a:p>
        </p:txBody>
      </p:sp>
      <p:pic>
        <p:nvPicPr>
          <p:cNvPr id="7" name="Marcador de contenido 6">
            <a:extLst>
              <a:ext uri="{FF2B5EF4-FFF2-40B4-BE49-F238E27FC236}">
                <a16:creationId xmlns:a16="http://schemas.microsoft.com/office/drawing/2014/main" id="{2A9265B6-C0AA-700A-B114-C61A5F5A4BEC}"/>
              </a:ext>
            </a:extLst>
          </p:cNvPr>
          <p:cNvPicPr>
            <a:picLocks noGrp="1" noChangeAspect="1"/>
          </p:cNvPicPr>
          <p:nvPr>
            <p:ph sz="half" idx="1"/>
          </p:nvPr>
        </p:nvPicPr>
        <p:blipFill>
          <a:blip r:embed="rId3"/>
          <a:stretch>
            <a:fillRect/>
          </a:stretch>
        </p:blipFill>
        <p:spPr>
          <a:xfrm>
            <a:off x="698696" y="2186473"/>
            <a:ext cx="4640846" cy="3734109"/>
          </a:xfrm>
        </p:spPr>
      </p:pic>
      <p:sp>
        <p:nvSpPr>
          <p:cNvPr id="10" name="CuadroTexto 9">
            <a:extLst>
              <a:ext uri="{FF2B5EF4-FFF2-40B4-BE49-F238E27FC236}">
                <a16:creationId xmlns:a16="http://schemas.microsoft.com/office/drawing/2014/main" id="{76065A0C-1C56-B6AC-D981-238F8FFAA024}"/>
              </a:ext>
            </a:extLst>
          </p:cNvPr>
          <p:cNvSpPr txBox="1"/>
          <p:nvPr/>
        </p:nvSpPr>
        <p:spPr>
          <a:xfrm>
            <a:off x="5708023" y="2227264"/>
            <a:ext cx="5785282" cy="3693319"/>
          </a:xfrm>
          <a:prstGeom prst="rect">
            <a:avLst/>
          </a:prstGeom>
          <a:noFill/>
        </p:spPr>
        <p:txBody>
          <a:bodyPr wrap="square">
            <a:spAutoFit/>
          </a:bodyPr>
          <a:lstStyle/>
          <a:p>
            <a:r>
              <a:rPr lang="es-ES" b="0" dirty="0">
                <a:effectLst/>
                <a:latin typeface="Consolas" panose="020B0609020204030204" pitchFamily="49" charset="0"/>
              </a:rPr>
              <a:t>Se observa una alta correlación entre la ganancia media diaria de peso y el consumo de alimento. Debido a ello se utilizará la variable </a:t>
            </a:r>
            <a:r>
              <a:rPr lang="es-ES" b="1" dirty="0">
                <a:effectLst/>
                <a:latin typeface="Consolas" panose="020B0609020204030204" pitchFamily="49" charset="0"/>
              </a:rPr>
              <a:t>Consumo medio diario de alimento (g)</a:t>
            </a:r>
            <a:r>
              <a:rPr lang="es-ES" b="0" dirty="0">
                <a:effectLst/>
                <a:latin typeface="Consolas" panose="020B0609020204030204" pitchFamily="49" charset="0"/>
              </a:rPr>
              <a:t> como variable dependiente en los modelos de machine </a:t>
            </a:r>
            <a:r>
              <a:rPr lang="es-ES" b="0" dirty="0" err="1">
                <a:effectLst/>
                <a:latin typeface="Consolas" panose="020B0609020204030204" pitchFamily="49" charset="0"/>
              </a:rPr>
              <a:t>learning</a:t>
            </a:r>
            <a:r>
              <a:rPr lang="es-ES" b="0" dirty="0">
                <a:effectLst/>
                <a:latin typeface="Consolas" panose="020B0609020204030204" pitchFamily="49" charset="0"/>
              </a:rPr>
              <a:t> de </a:t>
            </a:r>
            <a:r>
              <a:rPr lang="es-ES" b="1" dirty="0">
                <a:effectLst/>
                <a:latin typeface="Consolas" panose="020B0609020204030204" pitchFamily="49" charset="0"/>
              </a:rPr>
              <a:t>regresión</a:t>
            </a:r>
            <a:r>
              <a:rPr lang="es-ES" b="0" dirty="0">
                <a:effectLst/>
                <a:latin typeface="Consolas" panose="020B0609020204030204" pitchFamily="49" charset="0"/>
              </a:rPr>
              <a:t> que se utilizarán. A continuación, se confeccionarán también modelos de </a:t>
            </a:r>
            <a:r>
              <a:rPr lang="es-ES" b="1" dirty="0">
                <a:effectLst/>
                <a:latin typeface="Consolas" panose="020B0609020204030204" pitchFamily="49" charset="0"/>
              </a:rPr>
              <a:t>clasificación</a:t>
            </a:r>
            <a:r>
              <a:rPr lang="es-ES" b="0" dirty="0">
                <a:effectLst/>
                <a:latin typeface="Consolas" panose="020B0609020204030204" pitchFamily="49" charset="0"/>
              </a:rPr>
              <a:t> y </a:t>
            </a:r>
            <a:r>
              <a:rPr lang="es-ES" b="1" dirty="0">
                <a:effectLst/>
                <a:latin typeface="Consolas" panose="020B0609020204030204" pitchFamily="49" charset="0"/>
              </a:rPr>
              <a:t>agrupación</a:t>
            </a:r>
            <a:r>
              <a:rPr lang="es-ES" b="0" dirty="0">
                <a:effectLst/>
                <a:latin typeface="Consolas" panose="020B0609020204030204" pitchFamily="49" charset="0"/>
              </a:rPr>
              <a:t> para relacionar la variable </a:t>
            </a:r>
            <a:r>
              <a:rPr lang="es-ES" b="1" dirty="0">
                <a:effectLst/>
                <a:latin typeface="Consolas" panose="020B0609020204030204" pitchFamily="49" charset="0"/>
              </a:rPr>
              <a:t>ganancia de peso </a:t>
            </a:r>
            <a:r>
              <a:rPr lang="es-ES" b="0" dirty="0">
                <a:effectLst/>
                <a:latin typeface="Consolas" panose="020B0609020204030204" pitchFamily="49" charset="0"/>
              </a:rPr>
              <a:t>con otros indicadores productivos y con las características de las granjas, su ubicación y el efecto del clima.</a:t>
            </a:r>
          </a:p>
        </p:txBody>
      </p:sp>
    </p:spTree>
    <p:extLst>
      <p:ext uri="{BB962C8B-B14F-4D97-AF65-F5344CB8AC3E}">
        <p14:creationId xmlns:p14="http://schemas.microsoft.com/office/powerpoint/2010/main" val="141272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2" y="795131"/>
            <a:ext cx="11029616" cy="790338"/>
          </a:xfrm>
        </p:spPr>
        <p:txBody>
          <a:bodyPr rtlCol="0"/>
          <a:lstStyle/>
          <a:p>
            <a:pPr rtl="0"/>
            <a:r>
              <a:rPr lang="es-ES" dirty="0"/>
              <a:t>PREPARACIÓN DE LOS DATOS</a:t>
            </a:r>
          </a:p>
        </p:txBody>
      </p:sp>
      <p:sp>
        <p:nvSpPr>
          <p:cNvPr id="10" name="CuadroTexto 9">
            <a:extLst>
              <a:ext uri="{FF2B5EF4-FFF2-40B4-BE49-F238E27FC236}">
                <a16:creationId xmlns:a16="http://schemas.microsoft.com/office/drawing/2014/main" id="{76065A0C-1C56-B6AC-D981-238F8FFAA024}"/>
              </a:ext>
            </a:extLst>
          </p:cNvPr>
          <p:cNvSpPr txBox="1"/>
          <p:nvPr/>
        </p:nvSpPr>
        <p:spPr>
          <a:xfrm>
            <a:off x="399747" y="1918909"/>
            <a:ext cx="11346776" cy="584775"/>
          </a:xfrm>
          <a:prstGeom prst="rect">
            <a:avLst/>
          </a:prstGeom>
          <a:noFill/>
        </p:spPr>
        <p:txBody>
          <a:bodyPr wrap="square">
            <a:spAutoFit/>
          </a:bodyPr>
          <a:lstStyle/>
          <a:p>
            <a:r>
              <a:rPr lang="es-ES" sz="1600" b="0" dirty="0">
                <a:effectLst/>
                <a:latin typeface="Consolas" panose="020B0609020204030204" pitchFamily="49" charset="0"/>
              </a:rPr>
              <a:t>Se confeccionaron diferentes </a:t>
            </a:r>
            <a:r>
              <a:rPr lang="es-ES" sz="1600" b="0" dirty="0" err="1">
                <a:effectLst/>
                <a:latin typeface="Consolas" panose="020B0609020204030204" pitchFamily="49" charset="0"/>
              </a:rPr>
              <a:t>subset</a:t>
            </a:r>
            <a:r>
              <a:rPr lang="es-ES" sz="1600" b="0" dirty="0">
                <a:effectLst/>
                <a:latin typeface="Consolas" panose="020B0609020204030204" pitchFamily="49" charset="0"/>
              </a:rPr>
              <a:t> de la base original para los distintos tipos modelos de Machine </a:t>
            </a:r>
            <a:r>
              <a:rPr lang="es-ES" sz="1600" b="0" dirty="0" err="1">
                <a:effectLst/>
                <a:latin typeface="Consolas" panose="020B0609020204030204" pitchFamily="49" charset="0"/>
              </a:rPr>
              <a:t>Learning</a:t>
            </a:r>
            <a:r>
              <a:rPr lang="es-ES" sz="1600" b="0" dirty="0">
                <a:effectLst/>
                <a:latin typeface="Consolas" panose="020B0609020204030204" pitchFamily="49" charset="0"/>
              </a:rPr>
              <a:t> utilizados.</a:t>
            </a:r>
          </a:p>
        </p:txBody>
      </p:sp>
      <p:pic>
        <p:nvPicPr>
          <p:cNvPr id="6" name="Marcador de contenido 5">
            <a:extLst>
              <a:ext uri="{FF2B5EF4-FFF2-40B4-BE49-F238E27FC236}">
                <a16:creationId xmlns:a16="http://schemas.microsoft.com/office/drawing/2014/main" id="{08D3E79D-6BCC-AAEE-6D5B-0BA6CEBD4498}"/>
              </a:ext>
            </a:extLst>
          </p:cNvPr>
          <p:cNvPicPr>
            <a:picLocks noGrp="1" noChangeAspect="1"/>
          </p:cNvPicPr>
          <p:nvPr>
            <p:ph sz="half" idx="1"/>
          </p:nvPr>
        </p:nvPicPr>
        <p:blipFill>
          <a:blip r:embed="rId3"/>
          <a:stretch>
            <a:fillRect/>
          </a:stretch>
        </p:blipFill>
        <p:spPr>
          <a:xfrm>
            <a:off x="4894677" y="2507695"/>
            <a:ext cx="2356916" cy="1708868"/>
          </a:xfrm>
        </p:spPr>
      </p:pic>
      <p:pic>
        <p:nvPicPr>
          <p:cNvPr id="9" name="Imagen 8">
            <a:extLst>
              <a:ext uri="{FF2B5EF4-FFF2-40B4-BE49-F238E27FC236}">
                <a16:creationId xmlns:a16="http://schemas.microsoft.com/office/drawing/2014/main" id="{C1BD3150-AD5E-26E1-53A2-DF039BF99CD1}"/>
              </a:ext>
            </a:extLst>
          </p:cNvPr>
          <p:cNvPicPr>
            <a:picLocks noChangeAspect="1"/>
          </p:cNvPicPr>
          <p:nvPr/>
        </p:nvPicPr>
        <p:blipFill>
          <a:blip r:embed="rId4"/>
          <a:stretch>
            <a:fillRect/>
          </a:stretch>
        </p:blipFill>
        <p:spPr>
          <a:xfrm>
            <a:off x="5120100" y="5297880"/>
            <a:ext cx="6626423" cy="887174"/>
          </a:xfrm>
          <a:prstGeom prst="rect">
            <a:avLst/>
          </a:prstGeom>
        </p:spPr>
      </p:pic>
      <p:sp>
        <p:nvSpPr>
          <p:cNvPr id="12" name="CuadroTexto 11">
            <a:extLst>
              <a:ext uri="{FF2B5EF4-FFF2-40B4-BE49-F238E27FC236}">
                <a16:creationId xmlns:a16="http://schemas.microsoft.com/office/drawing/2014/main" id="{E35BD6DA-F821-E959-80F7-D8665F8D8D7D}"/>
              </a:ext>
            </a:extLst>
          </p:cNvPr>
          <p:cNvSpPr txBox="1"/>
          <p:nvPr/>
        </p:nvSpPr>
        <p:spPr>
          <a:xfrm>
            <a:off x="413549" y="3159877"/>
            <a:ext cx="4805298" cy="830997"/>
          </a:xfrm>
          <a:prstGeom prst="rect">
            <a:avLst/>
          </a:prstGeom>
          <a:noFill/>
        </p:spPr>
        <p:txBody>
          <a:bodyPr wrap="square">
            <a:spAutoFit/>
          </a:bodyPr>
          <a:lstStyle/>
          <a:p>
            <a:pPr marL="285750" indent="-285750">
              <a:buFont typeface="Wingdings" panose="05000000000000000000" pitchFamily="2" charset="2"/>
              <a:buChar char="ü"/>
            </a:pPr>
            <a:r>
              <a:rPr lang="es-ES" sz="1600" b="0" dirty="0">
                <a:effectLst/>
                <a:latin typeface="Consolas" panose="020B0609020204030204" pitchFamily="49" charset="0"/>
              </a:rPr>
              <a:t>Se eliminaron valores </a:t>
            </a:r>
            <a:r>
              <a:rPr lang="es-ES" sz="1600" b="0" dirty="0" err="1">
                <a:effectLst/>
                <a:latin typeface="Consolas" panose="020B0609020204030204" pitchFamily="49" charset="0"/>
              </a:rPr>
              <a:t>outliers</a:t>
            </a:r>
            <a:endParaRPr lang="es-ES" sz="1600" b="0" dirty="0">
              <a:effectLst/>
              <a:latin typeface="Consolas" panose="020B0609020204030204" pitchFamily="49" charset="0"/>
            </a:endParaRPr>
          </a:p>
          <a:p>
            <a:pPr marL="285750" indent="-285750">
              <a:buFont typeface="Wingdings" panose="05000000000000000000" pitchFamily="2" charset="2"/>
              <a:buChar char="ü"/>
            </a:pPr>
            <a:r>
              <a:rPr lang="es-ES" sz="1600" dirty="0" err="1">
                <a:latin typeface="Consolas" panose="020B0609020204030204" pitchFamily="49" charset="0"/>
              </a:rPr>
              <a:t>OneHotEncoder</a:t>
            </a:r>
            <a:r>
              <a:rPr lang="es-ES" sz="1600" dirty="0">
                <a:latin typeface="Consolas" panose="020B0609020204030204" pitchFamily="49" charset="0"/>
              </a:rPr>
              <a:t> para variables categóricas</a:t>
            </a:r>
            <a:endParaRPr lang="es-ES" sz="1600" b="0" dirty="0">
              <a:effectLst/>
              <a:latin typeface="Consolas" panose="020B0609020204030204" pitchFamily="49" charset="0"/>
            </a:endParaRPr>
          </a:p>
        </p:txBody>
      </p:sp>
      <p:grpSp>
        <p:nvGrpSpPr>
          <p:cNvPr id="13" name="Grupo 12">
            <a:extLst>
              <a:ext uri="{FF2B5EF4-FFF2-40B4-BE49-F238E27FC236}">
                <a16:creationId xmlns:a16="http://schemas.microsoft.com/office/drawing/2014/main" id="{7C2201C6-F5D9-F09E-E4F3-6E68B781F752}"/>
              </a:ext>
            </a:extLst>
          </p:cNvPr>
          <p:cNvGrpSpPr/>
          <p:nvPr/>
        </p:nvGrpSpPr>
        <p:grpSpPr>
          <a:xfrm>
            <a:off x="413549" y="2629086"/>
            <a:ext cx="4214456" cy="551919"/>
            <a:chOff x="386529" y="275959"/>
            <a:chExt cx="5290251" cy="551919"/>
          </a:xfrm>
        </p:grpSpPr>
        <p:sp>
          <p:nvSpPr>
            <p:cNvPr id="14" name="Rectángulo 13">
              <a:extLst>
                <a:ext uri="{FF2B5EF4-FFF2-40B4-BE49-F238E27FC236}">
                  <a16:creationId xmlns:a16="http://schemas.microsoft.com/office/drawing/2014/main" id="{FC82475F-6781-2236-A3E1-CEE8DEB9B5AB}"/>
                </a:ext>
              </a:extLst>
            </p:cNvPr>
            <p:cNvSpPr/>
            <p:nvPr/>
          </p:nvSpPr>
          <p:spPr>
            <a:xfrm>
              <a:off x="386529" y="275959"/>
              <a:ext cx="5290251" cy="551919"/>
            </a:xfrm>
            <a:prstGeom prst="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5" name="CuadroTexto 14">
              <a:extLst>
                <a:ext uri="{FF2B5EF4-FFF2-40B4-BE49-F238E27FC236}">
                  <a16:creationId xmlns:a16="http://schemas.microsoft.com/office/drawing/2014/main" id="{B20E1B3B-3FA6-95AB-9368-C0C5D2998D3D}"/>
                </a:ext>
              </a:extLst>
            </p:cNvPr>
            <p:cNvSpPr txBox="1"/>
            <p:nvPr/>
          </p:nvSpPr>
          <p:spPr>
            <a:xfrm>
              <a:off x="386529" y="275959"/>
              <a:ext cx="5290251" cy="551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8086" tIns="68580" rIns="68580" bIns="68580" numCol="1" spcCol="1270" rtlCol="0" anchor="ctr" anchorCtr="0">
              <a:noAutofit/>
            </a:bodyPr>
            <a:lstStyle/>
            <a:p>
              <a:pPr marL="0" lvl="0" indent="0" algn="l" defTabSz="1200150" rtl="0">
                <a:lnSpc>
                  <a:spcPct val="100000"/>
                </a:lnSpc>
                <a:spcBef>
                  <a:spcPct val="0"/>
                </a:spcBef>
                <a:spcAft>
                  <a:spcPct val="35000"/>
                </a:spcAft>
                <a:buNone/>
              </a:pPr>
              <a:r>
                <a:rPr lang="es-ES" sz="2700" kern="1200" noProof="0" dirty="0"/>
                <a:t>Modelos de regresión	</a:t>
              </a:r>
            </a:p>
          </p:txBody>
        </p:sp>
      </p:grpSp>
      <p:grpSp>
        <p:nvGrpSpPr>
          <p:cNvPr id="16" name="Grupo 15">
            <a:extLst>
              <a:ext uri="{FF2B5EF4-FFF2-40B4-BE49-F238E27FC236}">
                <a16:creationId xmlns:a16="http://schemas.microsoft.com/office/drawing/2014/main" id="{EDB24FEA-C173-E2B7-C71F-345B93803F80}"/>
              </a:ext>
            </a:extLst>
          </p:cNvPr>
          <p:cNvGrpSpPr/>
          <p:nvPr/>
        </p:nvGrpSpPr>
        <p:grpSpPr>
          <a:xfrm>
            <a:off x="350101" y="4225029"/>
            <a:ext cx="4557236" cy="577013"/>
            <a:chOff x="587152" y="1078744"/>
            <a:chExt cx="5167074" cy="577013"/>
          </a:xfrm>
        </p:grpSpPr>
        <p:sp>
          <p:nvSpPr>
            <p:cNvPr id="17" name="Rectángulo 16">
              <a:extLst>
                <a:ext uri="{FF2B5EF4-FFF2-40B4-BE49-F238E27FC236}">
                  <a16:creationId xmlns:a16="http://schemas.microsoft.com/office/drawing/2014/main" id="{CDBA8445-4362-1E87-9515-83A03B0C6D13}"/>
                </a:ext>
              </a:extLst>
            </p:cNvPr>
            <p:cNvSpPr/>
            <p:nvPr/>
          </p:nvSpPr>
          <p:spPr>
            <a:xfrm>
              <a:off x="587152" y="1103838"/>
              <a:ext cx="5089629" cy="551919"/>
            </a:xfrm>
            <a:prstGeom prst="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8" name="CuadroTexto 17">
              <a:extLst>
                <a:ext uri="{FF2B5EF4-FFF2-40B4-BE49-F238E27FC236}">
                  <a16:creationId xmlns:a16="http://schemas.microsoft.com/office/drawing/2014/main" id="{1FD4C2C5-6622-4832-343D-3A41B8232528}"/>
                </a:ext>
              </a:extLst>
            </p:cNvPr>
            <p:cNvSpPr txBox="1"/>
            <p:nvPr/>
          </p:nvSpPr>
          <p:spPr>
            <a:xfrm>
              <a:off x="664597" y="1078744"/>
              <a:ext cx="5089629" cy="551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8086" tIns="68580" rIns="68580" bIns="68580" numCol="1" spcCol="1270" rtlCol="0" anchor="ctr" anchorCtr="0">
              <a:noAutofit/>
            </a:bodyPr>
            <a:lstStyle/>
            <a:p>
              <a:pPr marL="0" lvl="0" indent="0" algn="l" defTabSz="1200150" rtl="0">
                <a:lnSpc>
                  <a:spcPct val="100000"/>
                </a:lnSpc>
                <a:spcBef>
                  <a:spcPct val="0"/>
                </a:spcBef>
                <a:spcAft>
                  <a:spcPct val="35000"/>
                </a:spcAft>
                <a:buNone/>
              </a:pPr>
              <a:r>
                <a:rPr lang="es-AR" sz="2700" kern="1200" noProof="0" dirty="0"/>
                <a:t>Modelos de clasificación</a:t>
              </a:r>
              <a:endParaRPr lang="es-ES" sz="2700" kern="1200" noProof="0" dirty="0"/>
            </a:p>
          </p:txBody>
        </p:sp>
      </p:grpSp>
      <p:grpSp>
        <p:nvGrpSpPr>
          <p:cNvPr id="19" name="Grupo 18">
            <a:extLst>
              <a:ext uri="{FF2B5EF4-FFF2-40B4-BE49-F238E27FC236}">
                <a16:creationId xmlns:a16="http://schemas.microsoft.com/office/drawing/2014/main" id="{70FE6AA6-37A3-4B28-21DD-C9FC2EA6AE92}"/>
              </a:ext>
            </a:extLst>
          </p:cNvPr>
          <p:cNvGrpSpPr/>
          <p:nvPr/>
        </p:nvGrpSpPr>
        <p:grpSpPr>
          <a:xfrm>
            <a:off x="7518265" y="2624261"/>
            <a:ext cx="4214456" cy="567594"/>
            <a:chOff x="386529" y="1916042"/>
            <a:chExt cx="5290251" cy="567594"/>
          </a:xfrm>
        </p:grpSpPr>
        <p:sp>
          <p:nvSpPr>
            <p:cNvPr id="20" name="Rectángulo 19">
              <a:extLst>
                <a:ext uri="{FF2B5EF4-FFF2-40B4-BE49-F238E27FC236}">
                  <a16:creationId xmlns:a16="http://schemas.microsoft.com/office/drawing/2014/main" id="{9F6609FB-1440-0F54-8C81-12CE31498CA1}"/>
                </a:ext>
              </a:extLst>
            </p:cNvPr>
            <p:cNvSpPr/>
            <p:nvPr/>
          </p:nvSpPr>
          <p:spPr>
            <a:xfrm>
              <a:off x="386529" y="1931717"/>
              <a:ext cx="5290251" cy="551919"/>
            </a:xfrm>
            <a:prstGeom prst="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21" name="CuadroTexto 20">
              <a:extLst>
                <a:ext uri="{FF2B5EF4-FFF2-40B4-BE49-F238E27FC236}">
                  <a16:creationId xmlns:a16="http://schemas.microsoft.com/office/drawing/2014/main" id="{0F0C87BC-1AAB-FA56-F41B-6C59B883F68E}"/>
                </a:ext>
              </a:extLst>
            </p:cNvPr>
            <p:cNvSpPr txBox="1"/>
            <p:nvPr/>
          </p:nvSpPr>
          <p:spPr>
            <a:xfrm>
              <a:off x="386529" y="1916042"/>
              <a:ext cx="5290251" cy="5519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8086" tIns="68580" rIns="68580" bIns="68580" numCol="1" spcCol="1270" rtlCol="0" anchor="ctr" anchorCtr="0">
              <a:noAutofit/>
            </a:bodyPr>
            <a:lstStyle/>
            <a:p>
              <a:pPr marL="0" lvl="0" indent="0" algn="l" defTabSz="1200150" rtl="0">
                <a:lnSpc>
                  <a:spcPct val="100000"/>
                </a:lnSpc>
                <a:spcBef>
                  <a:spcPct val="0"/>
                </a:spcBef>
                <a:spcAft>
                  <a:spcPct val="35000"/>
                </a:spcAft>
                <a:buNone/>
              </a:pPr>
              <a:r>
                <a:rPr lang="es-AR" sz="2700" kern="1200" noProof="0" dirty="0"/>
                <a:t>Modelos de agrupación</a:t>
              </a:r>
              <a:endParaRPr lang="es-ES" sz="2700" kern="1200" noProof="0" dirty="0"/>
            </a:p>
          </p:txBody>
        </p:sp>
      </p:grpSp>
      <p:sp>
        <p:nvSpPr>
          <p:cNvPr id="22" name="CuadroTexto 21">
            <a:extLst>
              <a:ext uri="{FF2B5EF4-FFF2-40B4-BE49-F238E27FC236}">
                <a16:creationId xmlns:a16="http://schemas.microsoft.com/office/drawing/2014/main" id="{A335FCA3-A1E3-CAEF-3620-F21B57CE7D78}"/>
              </a:ext>
            </a:extLst>
          </p:cNvPr>
          <p:cNvSpPr txBox="1"/>
          <p:nvPr/>
        </p:nvSpPr>
        <p:spPr>
          <a:xfrm>
            <a:off x="350100" y="4802608"/>
            <a:ext cx="4488931" cy="1631216"/>
          </a:xfrm>
          <a:prstGeom prst="rect">
            <a:avLst/>
          </a:prstGeom>
          <a:noFill/>
        </p:spPr>
        <p:txBody>
          <a:bodyPr wrap="square">
            <a:spAutoFit/>
          </a:bodyPr>
          <a:lstStyle/>
          <a:p>
            <a:pPr marL="285750" indent="-285750">
              <a:buFont typeface="Wingdings" panose="05000000000000000000" pitchFamily="2" charset="2"/>
              <a:buChar char="ü"/>
            </a:pPr>
            <a:r>
              <a:rPr lang="es-ES" sz="1600" b="0" dirty="0">
                <a:effectLst/>
                <a:latin typeface="Consolas" panose="020B0609020204030204" pitchFamily="49" charset="0"/>
              </a:rPr>
              <a:t>Creación de variable “Ganancia”</a:t>
            </a:r>
          </a:p>
          <a:p>
            <a:pPr marL="285750" indent="-285750">
              <a:buFont typeface="Wingdings" panose="05000000000000000000" pitchFamily="2" charset="2"/>
              <a:buChar char="ü"/>
            </a:pPr>
            <a:r>
              <a:rPr lang="es-ES" sz="1600" dirty="0">
                <a:latin typeface="Consolas" panose="020B0609020204030204" pitchFamily="49" charset="0"/>
              </a:rPr>
              <a:t>Se eliminaron valores nulos</a:t>
            </a:r>
            <a:endParaRPr lang="es-ES" sz="1600" b="0" dirty="0">
              <a:effectLst/>
              <a:latin typeface="Consolas" panose="020B0609020204030204" pitchFamily="49" charset="0"/>
            </a:endParaRPr>
          </a:p>
          <a:p>
            <a:pPr marL="285750" indent="-285750">
              <a:buFont typeface="Wingdings" panose="05000000000000000000" pitchFamily="2" charset="2"/>
              <a:buChar char="ü"/>
            </a:pPr>
            <a:r>
              <a:rPr lang="es-ES" sz="1600" dirty="0" err="1">
                <a:latin typeface="Consolas" panose="020B0609020204030204" pitchFamily="49" charset="0"/>
              </a:rPr>
              <a:t>LabelEncoder</a:t>
            </a:r>
            <a:r>
              <a:rPr lang="es-ES" sz="1600" dirty="0">
                <a:latin typeface="Consolas" panose="020B0609020204030204" pitchFamily="49" charset="0"/>
              </a:rPr>
              <a:t> para variables categóricas</a:t>
            </a:r>
          </a:p>
          <a:p>
            <a:pPr marL="285750" indent="-285750">
              <a:buFont typeface="Wingdings" panose="05000000000000000000" pitchFamily="2" charset="2"/>
              <a:buChar char="ü"/>
            </a:pPr>
            <a:r>
              <a:rPr lang="es-ES" sz="1600" b="0" dirty="0" err="1">
                <a:effectLst/>
                <a:latin typeface="Consolas" panose="020B0609020204030204" pitchFamily="49" charset="0"/>
              </a:rPr>
              <a:t>Oversampling</a:t>
            </a:r>
            <a:r>
              <a:rPr lang="es-ES" sz="1600" b="0" dirty="0">
                <a:effectLst/>
                <a:latin typeface="Consolas" panose="020B0609020204030204" pitchFamily="49" charset="0"/>
              </a:rPr>
              <a:t> para balancear cantidad de muestras</a:t>
            </a:r>
          </a:p>
        </p:txBody>
      </p:sp>
      <p:sp>
        <p:nvSpPr>
          <p:cNvPr id="23" name="CuadroTexto 22">
            <a:extLst>
              <a:ext uri="{FF2B5EF4-FFF2-40B4-BE49-F238E27FC236}">
                <a16:creationId xmlns:a16="http://schemas.microsoft.com/office/drawing/2014/main" id="{E9B4CBEE-649A-7007-B3A7-7D0EECE1F4A7}"/>
              </a:ext>
            </a:extLst>
          </p:cNvPr>
          <p:cNvSpPr txBox="1"/>
          <p:nvPr/>
        </p:nvSpPr>
        <p:spPr>
          <a:xfrm>
            <a:off x="7468619" y="3243177"/>
            <a:ext cx="4277904" cy="584775"/>
          </a:xfrm>
          <a:prstGeom prst="rect">
            <a:avLst/>
          </a:prstGeom>
          <a:noFill/>
        </p:spPr>
        <p:txBody>
          <a:bodyPr wrap="square">
            <a:spAutoFit/>
          </a:bodyPr>
          <a:lstStyle/>
          <a:p>
            <a:pPr marL="285750" indent="-285750">
              <a:buFont typeface="Wingdings" panose="05000000000000000000" pitchFamily="2" charset="2"/>
              <a:buChar char="ü"/>
            </a:pPr>
            <a:r>
              <a:rPr lang="es-ES" sz="1600" b="0" dirty="0">
                <a:effectLst/>
                <a:latin typeface="Consolas" panose="020B0609020204030204" pitchFamily="49" charset="0"/>
              </a:rPr>
              <a:t>Se crearon </a:t>
            </a:r>
            <a:r>
              <a:rPr lang="es-ES" sz="1600" b="0" dirty="0" err="1">
                <a:effectLst/>
                <a:latin typeface="Consolas" panose="020B0609020204030204" pitchFamily="49" charset="0"/>
              </a:rPr>
              <a:t>subset</a:t>
            </a:r>
            <a:r>
              <a:rPr lang="es-ES" sz="1600" b="0" dirty="0">
                <a:effectLst/>
                <a:latin typeface="Consolas" panose="020B0609020204030204" pitchFamily="49" charset="0"/>
              </a:rPr>
              <a:t> diferentes para cada zona de producción</a:t>
            </a:r>
          </a:p>
        </p:txBody>
      </p:sp>
      <p:sp>
        <p:nvSpPr>
          <p:cNvPr id="24" name="CuadroTexto 23">
            <a:extLst>
              <a:ext uri="{FF2B5EF4-FFF2-40B4-BE49-F238E27FC236}">
                <a16:creationId xmlns:a16="http://schemas.microsoft.com/office/drawing/2014/main" id="{7F0D0B67-E855-F4FA-8E6B-8B200C8FA3F9}"/>
              </a:ext>
            </a:extLst>
          </p:cNvPr>
          <p:cNvSpPr txBox="1"/>
          <p:nvPr/>
        </p:nvSpPr>
        <p:spPr>
          <a:xfrm>
            <a:off x="5058175" y="4959326"/>
            <a:ext cx="6552633" cy="338554"/>
          </a:xfrm>
          <a:prstGeom prst="rect">
            <a:avLst/>
          </a:prstGeom>
          <a:noFill/>
        </p:spPr>
        <p:txBody>
          <a:bodyPr wrap="square">
            <a:spAutoFit/>
          </a:bodyPr>
          <a:lstStyle/>
          <a:p>
            <a:pPr marL="285750" indent="-285750">
              <a:buFont typeface="Wingdings" panose="05000000000000000000" pitchFamily="2" charset="2"/>
              <a:buChar char="ü"/>
            </a:pPr>
            <a:r>
              <a:rPr lang="es-ES" sz="1600" b="0" dirty="0">
                <a:effectLst/>
                <a:latin typeface="Consolas" panose="020B0609020204030204" pitchFamily="49" charset="0"/>
              </a:rPr>
              <a:t>Se renombraron valores en columnas de la base original</a:t>
            </a:r>
          </a:p>
        </p:txBody>
      </p:sp>
    </p:spTree>
    <p:extLst>
      <p:ext uri="{BB962C8B-B14F-4D97-AF65-F5344CB8AC3E}">
        <p14:creationId xmlns:p14="http://schemas.microsoft.com/office/powerpoint/2010/main" val="4037492941"/>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730493DC-5911-4636-A693-50D9F311C5D4}" vid="{C48B9032-91E5-4062-92EA-18F233085F2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375</TotalTime>
  <Words>1366</Words>
  <Application>Microsoft Office PowerPoint</Application>
  <PresentationFormat>Panorámica</PresentationFormat>
  <Paragraphs>121</Paragraphs>
  <Slides>18</Slides>
  <Notes>18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Calibri</vt:lpstr>
      <vt:lpstr>Consolas</vt:lpstr>
      <vt:lpstr>Gill Sans MT</vt:lpstr>
      <vt:lpstr>Wingdings</vt:lpstr>
      <vt:lpstr>Wingdings 2</vt:lpstr>
      <vt:lpstr>Dividendo</vt:lpstr>
      <vt:lpstr>PROYECTO FINAL</vt:lpstr>
      <vt:lpstr>ANÁLISIS DE PRODUCCIÓN DE POLLOS PARRILLEROS</vt:lpstr>
      <vt:lpstr>ÍNDICE DE CONTENIDO</vt:lpstr>
      <vt:lpstr>ANÁLISIS EXPLORATORIO DE DATOS</vt:lpstr>
      <vt:lpstr>ANÁLISIS EXPLORATORIO DE DATOS</vt:lpstr>
      <vt:lpstr>ANÁLISIS EXPLORATORIO DE DATOS</vt:lpstr>
      <vt:lpstr>ANÁLISIS EXPLORATORIO DE DATOS</vt:lpstr>
      <vt:lpstr>ANÁLISIS EXPLORATORIO DE DATOS</vt:lpstr>
      <vt:lpstr>PREPARACIÓN DE LOS DATOS</vt:lpstr>
      <vt:lpstr>MACHINE LEARNING</vt:lpstr>
      <vt:lpstr>MACHINE LEARNING</vt:lpstr>
      <vt:lpstr>Mejora de los modelos</vt:lpstr>
      <vt:lpstr>MACHINE LEARNING</vt:lpstr>
      <vt:lpstr>Mejora de los modelos</vt:lpstr>
      <vt:lpstr>MACHINE LEARNING</vt:lpstr>
      <vt:lpstr>MACHINE LEARNING</vt:lpstr>
      <vt:lpstr>CONCLUSIONES Y CONSIDERACIONES FINALES</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dc:title>
  <dc:creator>Emilse Bover</dc:creator>
  <cp:lastModifiedBy>Emilse Bover</cp:lastModifiedBy>
  <cp:revision>15</cp:revision>
  <dcterms:created xsi:type="dcterms:W3CDTF">2023-07-16T20:37:51Z</dcterms:created>
  <dcterms:modified xsi:type="dcterms:W3CDTF">2023-07-17T02:53:27Z</dcterms:modified>
</cp:coreProperties>
</file>