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
      <p:font typeface="Maven Pro"/>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iencedirect.com/science/article/pii/S2352304219301217" TargetMode="External"/><Relationship Id="rId3" Type="http://schemas.openxmlformats.org/officeDocument/2006/relationships/hyperlink" Target="https://docs.qiime2.org/2022.2/concepts/" TargetMode="External"/><Relationship Id="rId4" Type="http://schemas.openxmlformats.org/officeDocument/2006/relationships/hyperlink" Target="https://currentprotocols.onlinelibrary.wiley.com/doi/full/10.1002/cpbi.100"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228d579be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228d579be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228d579be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228d579be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228d579be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228d579be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228d579bec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228d579bec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228d579be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228d579be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228d579be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228d579be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228d579bec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228d579bec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228d579be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228d579be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61472e13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61472e13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261472e13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261472e13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261472e13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261472e13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https://www.sciencedirect.com/science/article/pii/S2352304219301217</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https://docs.qiime2.org/2022.2/concepts/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4"/>
              </a:rPr>
              <a:t>https://currentprotocols.onlinelibrary.wiley.com/doi/full/10.1002/cpbi.100</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261472e13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261472e13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261472e13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261472e13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261472e13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261472e13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228d579b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228d579b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228d579be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228d579be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oi.org/10.1016/j.gendis.2019.12.005" TargetMode="External"/><Relationship Id="rId4" Type="http://schemas.openxmlformats.org/officeDocument/2006/relationships/hyperlink" Target="https://docs.qiime2.org/2022.2/concepts/" TargetMode="External"/><Relationship Id="rId5" Type="http://schemas.openxmlformats.org/officeDocument/2006/relationships/hyperlink" Target="https://doi.org/10.7490/f1000research.1118734.1" TargetMode="External"/><Relationship Id="rId6" Type="http://schemas.openxmlformats.org/officeDocument/2006/relationships/hyperlink" Target="https://docs.qiime2.org/2022.2/tutorials/moving-pictur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Tutorial 4</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Emil Snyman, Peter Nguyen, and Lane Lerner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Feature Tables</a:t>
            </a:r>
            <a:endParaRPr/>
          </a:p>
        </p:txBody>
      </p:sp>
      <p:pic>
        <p:nvPicPr>
          <p:cNvPr id="335" name="Google Shape;335;p22"/>
          <p:cNvPicPr preferRelativeResize="0"/>
          <p:nvPr/>
        </p:nvPicPr>
        <p:blipFill>
          <a:blip r:embed="rId3">
            <a:alphaModFix/>
          </a:blip>
          <a:stretch>
            <a:fillRect/>
          </a:stretch>
        </p:blipFill>
        <p:spPr>
          <a:xfrm>
            <a:off x="1475388" y="1190100"/>
            <a:ext cx="6193226" cy="1776425"/>
          </a:xfrm>
          <a:prstGeom prst="rect">
            <a:avLst/>
          </a:prstGeom>
          <a:noFill/>
          <a:ln>
            <a:noFill/>
          </a:ln>
        </p:spPr>
      </p:pic>
      <p:pic>
        <p:nvPicPr>
          <p:cNvPr id="336" name="Google Shape;336;p22"/>
          <p:cNvPicPr preferRelativeResize="0"/>
          <p:nvPr/>
        </p:nvPicPr>
        <p:blipFill>
          <a:blip r:embed="rId4">
            <a:alphaModFix/>
          </a:blip>
          <a:stretch>
            <a:fillRect/>
          </a:stretch>
        </p:blipFill>
        <p:spPr>
          <a:xfrm>
            <a:off x="1217350" y="2928438"/>
            <a:ext cx="3091939" cy="2176975"/>
          </a:xfrm>
          <a:prstGeom prst="rect">
            <a:avLst/>
          </a:prstGeom>
          <a:noFill/>
          <a:ln>
            <a:noFill/>
          </a:ln>
        </p:spPr>
      </p:pic>
      <p:pic>
        <p:nvPicPr>
          <p:cNvPr id="337" name="Google Shape;337;p22"/>
          <p:cNvPicPr preferRelativeResize="0"/>
          <p:nvPr/>
        </p:nvPicPr>
        <p:blipFill>
          <a:blip r:embed="rId5">
            <a:alphaModFix/>
          </a:blip>
          <a:stretch>
            <a:fillRect/>
          </a:stretch>
        </p:blipFill>
        <p:spPr>
          <a:xfrm>
            <a:off x="4949750" y="2966537"/>
            <a:ext cx="3277949" cy="2100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Alpha Diversity Analysis</a:t>
            </a:r>
            <a:endParaRPr/>
          </a:p>
        </p:txBody>
      </p:sp>
      <p:sp>
        <p:nvSpPr>
          <p:cNvPr id="343" name="Google Shape;343;p23"/>
          <p:cNvSpPr txBox="1"/>
          <p:nvPr>
            <p:ph idx="1" type="body"/>
          </p:nvPr>
        </p:nvSpPr>
        <p:spPr>
          <a:xfrm>
            <a:off x="911000" y="1557550"/>
            <a:ext cx="2668500" cy="400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935"/>
              <a:buNone/>
            </a:pPr>
            <a:r>
              <a:rPr lang="en" sz="1405"/>
              <a:t>Evenness Group Significance</a:t>
            </a:r>
            <a:endParaRPr sz="1405"/>
          </a:p>
        </p:txBody>
      </p:sp>
      <p:pic>
        <p:nvPicPr>
          <p:cNvPr id="344" name="Google Shape;344;p23"/>
          <p:cNvPicPr preferRelativeResize="0"/>
          <p:nvPr/>
        </p:nvPicPr>
        <p:blipFill>
          <a:blip r:embed="rId3">
            <a:alphaModFix/>
          </a:blip>
          <a:stretch>
            <a:fillRect/>
          </a:stretch>
        </p:blipFill>
        <p:spPr>
          <a:xfrm>
            <a:off x="64500" y="1957750"/>
            <a:ext cx="4764574" cy="2677850"/>
          </a:xfrm>
          <a:prstGeom prst="rect">
            <a:avLst/>
          </a:prstGeom>
          <a:noFill/>
          <a:ln>
            <a:noFill/>
          </a:ln>
        </p:spPr>
      </p:pic>
      <p:pic>
        <p:nvPicPr>
          <p:cNvPr id="345" name="Google Shape;345;p23"/>
          <p:cNvPicPr preferRelativeResize="0"/>
          <p:nvPr/>
        </p:nvPicPr>
        <p:blipFill>
          <a:blip r:embed="rId4">
            <a:alphaModFix/>
          </a:blip>
          <a:stretch>
            <a:fillRect/>
          </a:stretch>
        </p:blipFill>
        <p:spPr>
          <a:xfrm>
            <a:off x="4772650" y="1957750"/>
            <a:ext cx="4371351" cy="2573900"/>
          </a:xfrm>
          <a:prstGeom prst="rect">
            <a:avLst/>
          </a:prstGeom>
          <a:noFill/>
          <a:ln>
            <a:noFill/>
          </a:ln>
        </p:spPr>
      </p:pic>
      <p:sp>
        <p:nvSpPr>
          <p:cNvPr id="346" name="Google Shape;346;p23"/>
          <p:cNvSpPr txBox="1"/>
          <p:nvPr/>
        </p:nvSpPr>
        <p:spPr>
          <a:xfrm>
            <a:off x="5562725" y="1557550"/>
            <a:ext cx="280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Faith pd group Significance</a:t>
            </a: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Results - Beta Diversity Analysis</a:t>
            </a:r>
            <a:endParaRPr/>
          </a:p>
        </p:txBody>
      </p:sp>
      <p:sp>
        <p:nvSpPr>
          <p:cNvPr id="352" name="Google Shape;352;p24"/>
          <p:cNvSpPr txBox="1"/>
          <p:nvPr>
            <p:ph idx="1" type="body"/>
          </p:nvPr>
        </p:nvSpPr>
        <p:spPr>
          <a:xfrm>
            <a:off x="3395325" y="1323050"/>
            <a:ext cx="4166400" cy="53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Unifrac Subject Body Significance</a:t>
            </a:r>
            <a:endParaRPr/>
          </a:p>
        </p:txBody>
      </p:sp>
      <p:pic>
        <p:nvPicPr>
          <p:cNvPr id="353" name="Google Shape;353;p24"/>
          <p:cNvPicPr preferRelativeResize="0"/>
          <p:nvPr/>
        </p:nvPicPr>
        <p:blipFill>
          <a:blip r:embed="rId3">
            <a:alphaModFix/>
          </a:blip>
          <a:stretch>
            <a:fillRect/>
          </a:stretch>
        </p:blipFill>
        <p:spPr>
          <a:xfrm>
            <a:off x="1739538" y="1657612"/>
            <a:ext cx="5664924" cy="1670301"/>
          </a:xfrm>
          <a:prstGeom prst="rect">
            <a:avLst/>
          </a:prstGeom>
          <a:noFill/>
          <a:ln>
            <a:noFill/>
          </a:ln>
        </p:spPr>
      </p:pic>
      <p:pic>
        <p:nvPicPr>
          <p:cNvPr id="354" name="Google Shape;354;p24"/>
          <p:cNvPicPr preferRelativeResize="0"/>
          <p:nvPr/>
        </p:nvPicPr>
        <p:blipFill>
          <a:blip r:embed="rId4">
            <a:alphaModFix/>
          </a:blip>
          <a:stretch>
            <a:fillRect/>
          </a:stretch>
        </p:blipFill>
        <p:spPr>
          <a:xfrm>
            <a:off x="1739537" y="3387620"/>
            <a:ext cx="5664925" cy="16349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Beta Diversity Analysis</a:t>
            </a:r>
            <a:endParaRPr/>
          </a:p>
        </p:txBody>
      </p:sp>
      <p:sp>
        <p:nvSpPr>
          <p:cNvPr id="360" name="Google Shape;360;p25"/>
          <p:cNvSpPr txBox="1"/>
          <p:nvPr>
            <p:ph idx="1" type="body"/>
          </p:nvPr>
        </p:nvSpPr>
        <p:spPr>
          <a:xfrm>
            <a:off x="193500" y="1348575"/>
            <a:ext cx="4143900" cy="4350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1200"/>
              </a:spcAft>
              <a:buNone/>
            </a:pPr>
            <a:r>
              <a:rPr lang="en" sz="1585"/>
              <a:t>Bray Curtis Emperor Days Since Experiment Start</a:t>
            </a:r>
            <a:endParaRPr sz="1585"/>
          </a:p>
        </p:txBody>
      </p:sp>
      <p:pic>
        <p:nvPicPr>
          <p:cNvPr id="361" name="Google Shape;361;p25"/>
          <p:cNvPicPr preferRelativeResize="0"/>
          <p:nvPr/>
        </p:nvPicPr>
        <p:blipFill>
          <a:blip r:embed="rId3">
            <a:alphaModFix/>
          </a:blip>
          <a:stretch>
            <a:fillRect/>
          </a:stretch>
        </p:blipFill>
        <p:spPr>
          <a:xfrm>
            <a:off x="39425" y="1735225"/>
            <a:ext cx="4685751" cy="2578125"/>
          </a:xfrm>
          <a:prstGeom prst="rect">
            <a:avLst/>
          </a:prstGeom>
          <a:noFill/>
          <a:ln>
            <a:noFill/>
          </a:ln>
        </p:spPr>
      </p:pic>
      <p:pic>
        <p:nvPicPr>
          <p:cNvPr id="362" name="Google Shape;362;p25"/>
          <p:cNvPicPr preferRelativeResize="0"/>
          <p:nvPr/>
        </p:nvPicPr>
        <p:blipFill>
          <a:blip r:embed="rId4">
            <a:alphaModFix/>
          </a:blip>
          <a:stretch>
            <a:fillRect/>
          </a:stretch>
        </p:blipFill>
        <p:spPr>
          <a:xfrm>
            <a:off x="4773550" y="1735225"/>
            <a:ext cx="4295776" cy="2578125"/>
          </a:xfrm>
          <a:prstGeom prst="rect">
            <a:avLst/>
          </a:prstGeom>
          <a:noFill/>
          <a:ln>
            <a:noFill/>
          </a:ln>
        </p:spPr>
      </p:pic>
      <p:pic>
        <p:nvPicPr>
          <p:cNvPr id="363" name="Google Shape;363;p25"/>
          <p:cNvPicPr preferRelativeResize="0"/>
          <p:nvPr/>
        </p:nvPicPr>
        <p:blipFill>
          <a:blip r:embed="rId5">
            <a:alphaModFix/>
          </a:blip>
          <a:stretch>
            <a:fillRect/>
          </a:stretch>
        </p:blipFill>
        <p:spPr>
          <a:xfrm>
            <a:off x="4110425" y="4313348"/>
            <a:ext cx="1581150" cy="793650"/>
          </a:xfrm>
          <a:prstGeom prst="rect">
            <a:avLst/>
          </a:prstGeom>
          <a:noFill/>
          <a:ln>
            <a:noFill/>
          </a:ln>
        </p:spPr>
      </p:pic>
      <p:sp>
        <p:nvSpPr>
          <p:cNvPr id="364" name="Google Shape;364;p25"/>
          <p:cNvSpPr txBox="1"/>
          <p:nvPr/>
        </p:nvSpPr>
        <p:spPr>
          <a:xfrm>
            <a:off x="4902553" y="1348575"/>
            <a:ext cx="4473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Nunito"/>
                <a:ea typeface="Nunito"/>
                <a:cs typeface="Nunito"/>
                <a:sym typeface="Nunito"/>
              </a:rPr>
              <a:t>Unweighted Unifrac Emperor Days Since Experiment Start</a:t>
            </a:r>
            <a:endParaRPr sz="1100">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Taxonomic Classifications</a:t>
            </a:r>
            <a:endParaRPr/>
          </a:p>
        </p:txBody>
      </p:sp>
      <p:pic>
        <p:nvPicPr>
          <p:cNvPr id="370" name="Google Shape;370;p26"/>
          <p:cNvPicPr preferRelativeResize="0"/>
          <p:nvPr/>
        </p:nvPicPr>
        <p:blipFill>
          <a:blip r:embed="rId3">
            <a:alphaModFix/>
          </a:blip>
          <a:stretch>
            <a:fillRect/>
          </a:stretch>
        </p:blipFill>
        <p:spPr>
          <a:xfrm>
            <a:off x="1435250" y="1331624"/>
            <a:ext cx="6273500" cy="3664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ANCOM Volcano Plot</a:t>
            </a:r>
            <a:endParaRPr/>
          </a:p>
        </p:txBody>
      </p:sp>
      <p:pic>
        <p:nvPicPr>
          <p:cNvPr id="376" name="Google Shape;376;p27"/>
          <p:cNvPicPr preferRelativeResize="0"/>
          <p:nvPr/>
        </p:nvPicPr>
        <p:blipFill>
          <a:blip r:embed="rId3">
            <a:alphaModFix/>
          </a:blip>
          <a:stretch>
            <a:fillRect/>
          </a:stretch>
        </p:blipFill>
        <p:spPr>
          <a:xfrm>
            <a:off x="2201227" y="1472249"/>
            <a:ext cx="4741550" cy="2454400"/>
          </a:xfrm>
          <a:prstGeom prst="rect">
            <a:avLst/>
          </a:prstGeom>
          <a:noFill/>
          <a:ln>
            <a:noFill/>
          </a:ln>
        </p:spPr>
      </p:pic>
      <p:pic>
        <p:nvPicPr>
          <p:cNvPr id="377" name="Google Shape;377;p27"/>
          <p:cNvPicPr preferRelativeResize="0"/>
          <p:nvPr/>
        </p:nvPicPr>
        <p:blipFill>
          <a:blip r:embed="rId4">
            <a:alphaModFix/>
          </a:blip>
          <a:stretch>
            <a:fillRect/>
          </a:stretch>
        </p:blipFill>
        <p:spPr>
          <a:xfrm>
            <a:off x="152400" y="4079049"/>
            <a:ext cx="8748246" cy="9120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ANCOM level 6 Volcano Plot</a:t>
            </a:r>
            <a:endParaRPr/>
          </a:p>
        </p:txBody>
      </p:sp>
      <p:pic>
        <p:nvPicPr>
          <p:cNvPr id="383" name="Google Shape;383;p28"/>
          <p:cNvPicPr preferRelativeResize="0"/>
          <p:nvPr/>
        </p:nvPicPr>
        <p:blipFill>
          <a:blip r:embed="rId3">
            <a:alphaModFix/>
          </a:blip>
          <a:stretch>
            <a:fillRect/>
          </a:stretch>
        </p:blipFill>
        <p:spPr>
          <a:xfrm>
            <a:off x="2006650" y="1597875"/>
            <a:ext cx="4669137" cy="2176374"/>
          </a:xfrm>
          <a:prstGeom prst="rect">
            <a:avLst/>
          </a:prstGeom>
          <a:noFill/>
          <a:ln>
            <a:noFill/>
          </a:ln>
        </p:spPr>
      </p:pic>
      <p:pic>
        <p:nvPicPr>
          <p:cNvPr id="384" name="Google Shape;384;p28"/>
          <p:cNvPicPr preferRelativeResize="0"/>
          <p:nvPr/>
        </p:nvPicPr>
        <p:blipFill>
          <a:blip r:embed="rId4">
            <a:alphaModFix/>
          </a:blip>
          <a:stretch>
            <a:fillRect/>
          </a:stretch>
        </p:blipFill>
        <p:spPr>
          <a:xfrm>
            <a:off x="216900" y="3958899"/>
            <a:ext cx="8839198" cy="72033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Works Cited</a:t>
            </a:r>
            <a:endParaRPr/>
          </a:p>
        </p:txBody>
      </p:sp>
      <p:sp>
        <p:nvSpPr>
          <p:cNvPr id="390" name="Google Shape;390;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292100" lvl="0" marL="457200" rtl="0" algn="l">
              <a:spcBef>
                <a:spcPts val="0"/>
              </a:spcBef>
              <a:spcAft>
                <a:spcPts val="0"/>
              </a:spcAft>
              <a:buSzPts val="1000"/>
              <a:buAutoNum type="arabicPeriod"/>
            </a:pPr>
            <a:r>
              <a:rPr lang="en" sz="1000"/>
              <a:t>Estaki, M., Jiang, L., Bokulich, N. A., McDonald, D., González, A., Kosciolek, T., Martino, C., Zhu, Q., Birmingham, A., Vázquez-Baeza, Y., Dillon, M. R., Bolyen, E., Caporaso, J. G., &amp; Knight, R. (2020). QIIME 2 enables comprehensive end-to-end analysis of diverse microbiome data and comparative studies with publicly available data. Current Protocols in Bioinformatics, 70, e100. doi: 10.1002/cpbi.100</a:t>
            </a:r>
            <a:endParaRPr sz="1000"/>
          </a:p>
          <a:p>
            <a:pPr indent="-292100" lvl="0" marL="457200" rtl="0" algn="l">
              <a:spcBef>
                <a:spcPts val="0"/>
              </a:spcBef>
              <a:spcAft>
                <a:spcPts val="0"/>
              </a:spcAft>
              <a:buSzPts val="1000"/>
              <a:buAutoNum type="arabicPeriod"/>
            </a:pPr>
            <a:r>
              <a:rPr lang="en" sz="1000"/>
              <a:t>Shesh N. Rai, Chen Qian, Jianmin Pan, Jayesh P. Rai, Ming Song, Juhi Bagaitkar, Michael Merchant, Matthew Cave, Nejat K. Egilmez, Craig J. McClain, Microbiome data analysis with applications to pre-clinical studies using QIIME2: Statistical considerations, Genes &amp; Diseases, Volume 8, Issue 2, 2021, Pages 215-223, ISSN 2352-3042, </a:t>
            </a:r>
            <a:r>
              <a:rPr lang="en" sz="1000" u="sng">
                <a:solidFill>
                  <a:schemeClr val="hlink"/>
                </a:solidFill>
                <a:hlinkClick r:id="rId3"/>
              </a:rPr>
              <a:t>https://doi.org/10.1016/j.gendis.2019.12.005</a:t>
            </a:r>
            <a:r>
              <a:rPr lang="en" sz="1000"/>
              <a:t>.</a:t>
            </a:r>
            <a:endParaRPr sz="1000"/>
          </a:p>
          <a:p>
            <a:pPr indent="-292100" lvl="0" marL="457200" rtl="0" algn="l">
              <a:spcBef>
                <a:spcPts val="0"/>
              </a:spcBef>
              <a:spcAft>
                <a:spcPts val="0"/>
              </a:spcAft>
              <a:buSzPts val="1000"/>
              <a:buAutoNum type="arabicPeriod"/>
            </a:pPr>
            <a:r>
              <a:rPr lang="en" sz="1000"/>
              <a:t>“Core Concepts¶.” QIIME 2 Docs, </a:t>
            </a:r>
            <a:r>
              <a:rPr lang="en" sz="1000" u="sng">
                <a:solidFill>
                  <a:schemeClr val="hlink"/>
                </a:solidFill>
                <a:hlinkClick r:id="rId4"/>
              </a:rPr>
              <a:t>https://docs.qiime2.org/2022.2/concepts/</a:t>
            </a:r>
            <a:r>
              <a:rPr lang="en" sz="1000"/>
              <a:t>.</a:t>
            </a:r>
            <a:endParaRPr sz="1000"/>
          </a:p>
          <a:p>
            <a:pPr indent="-292100" lvl="0" marL="457200" rtl="0" algn="l">
              <a:spcBef>
                <a:spcPts val="0"/>
              </a:spcBef>
              <a:spcAft>
                <a:spcPts val="0"/>
              </a:spcAft>
              <a:buSzPts val="1000"/>
              <a:buAutoNum type="arabicPeriod"/>
            </a:pPr>
            <a:r>
              <a:rPr lang="en" sz="1000"/>
              <a:t>Jimenez R. Practical metagenomics: microbiome tutorial with QIIME 2 [version 1; not peer reviewed]. F1000Research 2021, 10:798 (document) (</a:t>
            </a:r>
            <a:r>
              <a:rPr lang="en" sz="1000" u="sng">
                <a:solidFill>
                  <a:schemeClr val="hlink"/>
                </a:solidFill>
                <a:hlinkClick r:id="rId5"/>
              </a:rPr>
              <a:t>https://doi.org/10.7490/f1000research.1118734.1</a:t>
            </a:r>
            <a:r>
              <a:rPr lang="en" sz="1000"/>
              <a:t>)</a:t>
            </a:r>
            <a:endParaRPr sz="1000"/>
          </a:p>
          <a:p>
            <a:pPr indent="-292100" lvl="0" marL="457200" rtl="0" algn="l">
              <a:spcBef>
                <a:spcPts val="0"/>
              </a:spcBef>
              <a:spcAft>
                <a:spcPts val="0"/>
              </a:spcAft>
              <a:buSzPts val="1000"/>
              <a:buAutoNum type="arabicPeriod"/>
            </a:pPr>
            <a:r>
              <a:rPr lang="en" sz="1000"/>
              <a:t>“Moving Pictures” tutorial. QIIME 2 Docs, </a:t>
            </a:r>
            <a:r>
              <a:rPr lang="en" sz="1000" u="sng">
                <a:solidFill>
                  <a:schemeClr val="hlink"/>
                </a:solidFill>
                <a:hlinkClick r:id="rId6"/>
              </a:rPr>
              <a:t>https://docs.qiime2.org/2022.2/tutorials/moving-pictures/</a:t>
            </a:r>
            <a:r>
              <a:rPr lang="en" sz="1000"/>
              <a:t> </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QIIME2 Overview</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Quantitative Insights into Microbial Ecology Version 2 (QIIME2)</a:t>
            </a:r>
            <a:endParaRPr/>
          </a:p>
          <a:p>
            <a:pPr indent="-311150" lvl="0" marL="457200" rtl="0" algn="l">
              <a:spcBef>
                <a:spcPts val="0"/>
              </a:spcBef>
              <a:spcAft>
                <a:spcPts val="0"/>
              </a:spcAft>
              <a:buSzPts val="1300"/>
              <a:buChar char="●"/>
            </a:pPr>
            <a:r>
              <a:rPr lang="en"/>
              <a:t>Used to translate raw microbiome data (16s rRNA) into statistical analyses</a:t>
            </a:r>
            <a:endParaRPr/>
          </a:p>
          <a:p>
            <a:pPr indent="-311150" lvl="0" marL="457200" rtl="0" algn="l">
              <a:spcBef>
                <a:spcPts val="0"/>
              </a:spcBef>
              <a:spcAft>
                <a:spcPts val="0"/>
              </a:spcAft>
              <a:buSzPts val="1300"/>
              <a:buChar char="●"/>
            </a:pPr>
            <a:r>
              <a:rPr lang="en"/>
              <a:t>Basic Functions</a:t>
            </a:r>
            <a:endParaRPr/>
          </a:p>
          <a:p>
            <a:pPr indent="-298450" lvl="1" marL="914400" rtl="0" algn="l">
              <a:spcBef>
                <a:spcPts val="0"/>
              </a:spcBef>
              <a:spcAft>
                <a:spcPts val="0"/>
              </a:spcAft>
              <a:buSzPts val="1100"/>
              <a:buChar char="○"/>
            </a:pPr>
            <a:r>
              <a:rPr lang="en"/>
              <a:t>Data summary visualizations (summary statistics)</a:t>
            </a:r>
            <a:endParaRPr/>
          </a:p>
          <a:p>
            <a:pPr indent="-298450" lvl="1" marL="914400" rtl="0" algn="l">
              <a:spcBef>
                <a:spcPts val="0"/>
              </a:spcBef>
              <a:spcAft>
                <a:spcPts val="0"/>
              </a:spcAft>
              <a:buSzPts val="1100"/>
              <a:buChar char="○"/>
            </a:pPr>
            <a:r>
              <a:rPr lang="en"/>
              <a:t>Phylogenetic trees</a:t>
            </a:r>
            <a:endParaRPr/>
          </a:p>
          <a:p>
            <a:pPr indent="-298450" lvl="1" marL="914400" rtl="0" algn="l">
              <a:spcBef>
                <a:spcPts val="0"/>
              </a:spcBef>
              <a:spcAft>
                <a:spcPts val="0"/>
              </a:spcAft>
              <a:buSzPts val="1100"/>
              <a:buChar char="○"/>
            </a:pPr>
            <a:r>
              <a:rPr lang="en"/>
              <a:t>Taxonomic classification</a:t>
            </a:r>
            <a:endParaRPr/>
          </a:p>
          <a:p>
            <a:pPr indent="-298450" lvl="1" marL="914400" rtl="0" algn="l">
              <a:spcBef>
                <a:spcPts val="0"/>
              </a:spcBef>
              <a:spcAft>
                <a:spcPts val="0"/>
              </a:spcAft>
              <a:buSzPts val="1100"/>
              <a:buChar char="○"/>
            </a:pPr>
            <a:r>
              <a:rPr lang="en"/>
              <a:t>Data filtering</a:t>
            </a:r>
            <a:endParaRPr/>
          </a:p>
          <a:p>
            <a:pPr indent="-298450" lvl="1" marL="914400" rtl="0" algn="l">
              <a:spcBef>
                <a:spcPts val="0"/>
              </a:spcBef>
              <a:spcAft>
                <a:spcPts val="0"/>
              </a:spcAft>
              <a:buSzPts val="1100"/>
              <a:buChar char="○"/>
            </a:pPr>
            <a:r>
              <a:rPr lang="en"/>
              <a:t>Alpha rarefaction plots</a:t>
            </a:r>
            <a:endParaRPr/>
          </a:p>
          <a:p>
            <a:pPr indent="-298450" lvl="1" marL="914400" rtl="0" algn="l">
              <a:spcBef>
                <a:spcPts val="0"/>
              </a:spcBef>
              <a:spcAft>
                <a:spcPts val="0"/>
              </a:spcAft>
              <a:buSzPts val="1100"/>
              <a:buChar char="○"/>
            </a:pPr>
            <a:r>
              <a:rPr b="1" lang="en"/>
              <a:t>Diversity </a:t>
            </a:r>
            <a:r>
              <a:rPr b="1" lang="en"/>
              <a:t>analyses</a:t>
            </a:r>
            <a:endParaRPr b="1"/>
          </a:p>
          <a:p>
            <a:pPr indent="-298450" lvl="1" marL="914400" rtl="0" algn="l">
              <a:spcBef>
                <a:spcPts val="0"/>
              </a:spcBef>
              <a:spcAft>
                <a:spcPts val="0"/>
              </a:spcAft>
              <a:buSzPts val="1100"/>
              <a:buChar char="○"/>
            </a:pPr>
            <a:r>
              <a:rPr b="1" lang="en"/>
              <a:t>Statistical analyses</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QIIME2 Diversity Analyses </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Alpha Diversity Metrics</a:t>
            </a:r>
            <a:endParaRPr/>
          </a:p>
          <a:p>
            <a:pPr indent="-314325" lvl="1" marL="914400" rtl="0" algn="l">
              <a:spcBef>
                <a:spcPts val="0"/>
              </a:spcBef>
              <a:spcAft>
                <a:spcPts val="0"/>
              </a:spcAft>
              <a:buSzPts val="1350"/>
              <a:buChar char="○"/>
            </a:pPr>
            <a:r>
              <a:rPr lang="en" sz="1350">
                <a:highlight>
                  <a:srgbClr val="FFFFFF"/>
                </a:highlight>
              </a:rPr>
              <a:t>Shannon's diversity index</a:t>
            </a:r>
            <a:endParaRPr sz="1350">
              <a:highlight>
                <a:srgbClr val="FFFFFF"/>
              </a:highlight>
            </a:endParaRPr>
          </a:p>
          <a:p>
            <a:pPr indent="-314325" lvl="1" marL="914400" rtl="0" algn="l">
              <a:spcBef>
                <a:spcPts val="0"/>
              </a:spcBef>
              <a:spcAft>
                <a:spcPts val="0"/>
              </a:spcAft>
              <a:buSzPts val="1350"/>
              <a:buChar char="○"/>
            </a:pPr>
            <a:r>
              <a:rPr lang="en" sz="1350">
                <a:highlight>
                  <a:srgbClr val="FFFFFF"/>
                </a:highlight>
              </a:rPr>
              <a:t>Observed features</a:t>
            </a:r>
            <a:endParaRPr sz="1350">
              <a:highlight>
                <a:srgbClr val="FFFFFF"/>
              </a:highlight>
            </a:endParaRPr>
          </a:p>
          <a:p>
            <a:pPr indent="-314325" lvl="1" marL="914400" rtl="0" algn="l">
              <a:spcBef>
                <a:spcPts val="0"/>
              </a:spcBef>
              <a:spcAft>
                <a:spcPts val="0"/>
              </a:spcAft>
              <a:buSzPts val="1350"/>
              <a:buChar char="○"/>
            </a:pPr>
            <a:r>
              <a:rPr lang="en" sz="1350">
                <a:highlight>
                  <a:srgbClr val="FFFFFF"/>
                </a:highlight>
              </a:rPr>
              <a:t>Evenness</a:t>
            </a:r>
            <a:endParaRPr sz="1350">
              <a:highlight>
                <a:srgbClr val="FFFFFF"/>
              </a:highlight>
            </a:endParaRPr>
          </a:p>
          <a:p>
            <a:pPr indent="-314325" lvl="1" marL="914400" rtl="0" algn="l">
              <a:spcBef>
                <a:spcPts val="0"/>
              </a:spcBef>
              <a:spcAft>
                <a:spcPts val="0"/>
              </a:spcAft>
              <a:buSzPts val="1350"/>
              <a:buChar char="○"/>
            </a:pPr>
            <a:r>
              <a:rPr lang="en" sz="1350">
                <a:highlight>
                  <a:srgbClr val="FFFFFF"/>
                </a:highlight>
              </a:rPr>
              <a:t>Faith's Phylogenetic Diversity</a:t>
            </a:r>
            <a:endParaRPr sz="1350">
              <a:highlight>
                <a:srgbClr val="FFFFFF"/>
              </a:highlight>
            </a:endParaRPr>
          </a:p>
          <a:p>
            <a:pPr indent="-311150" lvl="0" marL="457200" rtl="0" algn="l">
              <a:spcBef>
                <a:spcPts val="0"/>
              </a:spcBef>
              <a:spcAft>
                <a:spcPts val="0"/>
              </a:spcAft>
              <a:buSzPts val="1300"/>
              <a:buChar char="●"/>
            </a:pPr>
            <a:r>
              <a:rPr lang="en">
                <a:highlight>
                  <a:srgbClr val="FFFFFF"/>
                </a:highlight>
              </a:rPr>
              <a:t>Beta Diversity Metrics</a:t>
            </a:r>
            <a:endParaRPr>
              <a:highlight>
                <a:srgbClr val="FFFFFF"/>
              </a:highlight>
            </a:endParaRPr>
          </a:p>
          <a:p>
            <a:pPr indent="-314325" lvl="1" marL="914400" rtl="0" algn="l">
              <a:spcBef>
                <a:spcPts val="0"/>
              </a:spcBef>
              <a:spcAft>
                <a:spcPts val="0"/>
              </a:spcAft>
              <a:buSzPts val="1350"/>
              <a:buChar char="○"/>
            </a:pPr>
            <a:r>
              <a:rPr lang="en" sz="1350">
                <a:highlight>
                  <a:srgbClr val="FFFFFF"/>
                </a:highlight>
              </a:rPr>
              <a:t>Jaccard distance</a:t>
            </a:r>
            <a:endParaRPr sz="1350">
              <a:highlight>
                <a:srgbClr val="FFFFFF"/>
              </a:highlight>
            </a:endParaRPr>
          </a:p>
          <a:p>
            <a:pPr indent="-314325" lvl="1" marL="914400" rtl="0" algn="l">
              <a:spcBef>
                <a:spcPts val="0"/>
              </a:spcBef>
              <a:spcAft>
                <a:spcPts val="0"/>
              </a:spcAft>
              <a:buSzPts val="1350"/>
              <a:buChar char="○"/>
            </a:pPr>
            <a:r>
              <a:rPr lang="en" sz="1350">
                <a:highlight>
                  <a:srgbClr val="FFFFFF"/>
                </a:highlight>
              </a:rPr>
              <a:t>Bray-Curtis distance</a:t>
            </a:r>
            <a:endParaRPr sz="1350">
              <a:highlight>
                <a:srgbClr val="FFFFFF"/>
              </a:highlight>
            </a:endParaRPr>
          </a:p>
          <a:p>
            <a:pPr indent="-314325" lvl="1" marL="914400" rtl="0" algn="l">
              <a:spcBef>
                <a:spcPts val="0"/>
              </a:spcBef>
              <a:spcAft>
                <a:spcPts val="0"/>
              </a:spcAft>
              <a:buSzPts val="1350"/>
              <a:buChar char="○"/>
            </a:pPr>
            <a:r>
              <a:rPr lang="en" sz="1350">
                <a:highlight>
                  <a:srgbClr val="FFFFFF"/>
                </a:highlight>
              </a:rPr>
              <a:t>Unweighted UniFrac distance</a:t>
            </a:r>
            <a:endParaRPr sz="1350">
              <a:highlight>
                <a:srgbClr val="FFFFFF"/>
              </a:highlight>
            </a:endParaRPr>
          </a:p>
          <a:p>
            <a:pPr indent="-314325" lvl="1" marL="914400" rtl="0" algn="l">
              <a:spcBef>
                <a:spcPts val="0"/>
              </a:spcBef>
              <a:spcAft>
                <a:spcPts val="0"/>
              </a:spcAft>
              <a:buSzPts val="1350"/>
              <a:buChar char="○"/>
            </a:pPr>
            <a:r>
              <a:rPr lang="en" sz="1350">
                <a:highlight>
                  <a:srgbClr val="FFFFFF"/>
                </a:highlight>
              </a:rPr>
              <a:t>Weighted UniFrac distance</a:t>
            </a:r>
            <a:endParaRPr sz="170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QIIME2 Statistical Analysis</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Longitudinal data analysis</a:t>
            </a:r>
            <a:endParaRPr/>
          </a:p>
          <a:p>
            <a:pPr indent="-287972" lvl="1" marL="914400" rtl="0" algn="l">
              <a:spcBef>
                <a:spcPts val="0"/>
              </a:spcBef>
              <a:spcAft>
                <a:spcPts val="0"/>
              </a:spcAft>
              <a:buSzPct val="100000"/>
              <a:buChar char="○"/>
            </a:pPr>
            <a:r>
              <a:rPr lang="en"/>
              <a:t>Q2-longitudinal plugin</a:t>
            </a:r>
            <a:endParaRPr/>
          </a:p>
          <a:p>
            <a:pPr indent="-287972" lvl="1" marL="914400" rtl="0" algn="l">
              <a:spcBef>
                <a:spcPts val="0"/>
              </a:spcBef>
              <a:spcAft>
                <a:spcPts val="0"/>
              </a:spcAft>
              <a:buSzPct val="100000"/>
              <a:buChar char="○"/>
            </a:pPr>
            <a:r>
              <a:rPr lang="en"/>
              <a:t>Visualization using volatility plots</a:t>
            </a:r>
            <a:endParaRPr/>
          </a:p>
          <a:p>
            <a:pPr indent="-287972" lvl="1" marL="914400" rtl="0" algn="l">
              <a:spcBef>
                <a:spcPts val="0"/>
              </a:spcBef>
              <a:spcAft>
                <a:spcPts val="0"/>
              </a:spcAft>
              <a:buSzPct val="100000"/>
              <a:buChar char="○"/>
            </a:pPr>
            <a:r>
              <a:rPr lang="en"/>
              <a:t>Testing temporal trends for alpha and beta diversities</a:t>
            </a:r>
            <a:endParaRPr/>
          </a:p>
          <a:p>
            <a:pPr indent="-298767" lvl="0" marL="457200" rtl="0" algn="l">
              <a:spcBef>
                <a:spcPts val="0"/>
              </a:spcBef>
              <a:spcAft>
                <a:spcPts val="0"/>
              </a:spcAft>
              <a:buSzPct val="100000"/>
              <a:buChar char="●"/>
            </a:pPr>
            <a:r>
              <a:rPr lang="en"/>
              <a:t>Linear mixed effects (LME) models</a:t>
            </a:r>
            <a:endParaRPr/>
          </a:p>
          <a:p>
            <a:pPr indent="-287972" lvl="1" marL="914400" rtl="0" algn="l">
              <a:spcBef>
                <a:spcPts val="0"/>
              </a:spcBef>
              <a:spcAft>
                <a:spcPts val="0"/>
              </a:spcAft>
              <a:buSzPct val="100000"/>
              <a:buChar char="○"/>
            </a:pPr>
            <a:r>
              <a:rPr lang="en"/>
              <a:t>Can account for random effects (clusters)</a:t>
            </a:r>
            <a:endParaRPr/>
          </a:p>
          <a:p>
            <a:pPr indent="-298767" lvl="0" marL="457200" rtl="0" algn="l">
              <a:spcBef>
                <a:spcPts val="0"/>
              </a:spcBef>
              <a:spcAft>
                <a:spcPts val="0"/>
              </a:spcAft>
              <a:buSzPct val="100000"/>
              <a:buChar char="●"/>
            </a:pPr>
            <a:r>
              <a:rPr lang="en"/>
              <a:t>Volatility visualizations</a:t>
            </a:r>
            <a:endParaRPr/>
          </a:p>
          <a:p>
            <a:pPr indent="-287972" lvl="1" marL="914400" rtl="0" algn="l">
              <a:spcBef>
                <a:spcPts val="0"/>
              </a:spcBef>
              <a:spcAft>
                <a:spcPts val="0"/>
              </a:spcAft>
              <a:buSzPct val="100000"/>
              <a:buChar char="○"/>
            </a:pPr>
            <a:r>
              <a:rPr lang="en"/>
              <a:t>Interactive line plots that show how volatile a given dependent variable is over a continuous independent variable</a:t>
            </a:r>
            <a:endParaRPr/>
          </a:p>
          <a:p>
            <a:pPr indent="-298767" lvl="0" marL="457200" rtl="0" algn="l">
              <a:spcBef>
                <a:spcPts val="0"/>
              </a:spcBef>
              <a:spcAft>
                <a:spcPts val="0"/>
              </a:spcAft>
              <a:buSzPct val="100000"/>
              <a:buChar char="●"/>
            </a:pPr>
            <a:r>
              <a:rPr lang="en"/>
              <a:t>Differential abundance testing</a:t>
            </a:r>
            <a:endParaRPr/>
          </a:p>
          <a:p>
            <a:pPr indent="-287972" lvl="1" marL="914400" rtl="0" algn="l">
              <a:spcBef>
                <a:spcPts val="0"/>
              </a:spcBef>
              <a:spcAft>
                <a:spcPts val="0"/>
              </a:spcAft>
              <a:buSzPct val="100000"/>
              <a:buChar char="○"/>
            </a:pPr>
            <a:r>
              <a:rPr lang="en"/>
              <a:t>Plugins</a:t>
            </a:r>
            <a:endParaRPr/>
          </a:p>
          <a:p>
            <a:pPr indent="-287972" lvl="2" marL="1371600" rtl="0" algn="l">
              <a:spcBef>
                <a:spcPts val="0"/>
              </a:spcBef>
              <a:spcAft>
                <a:spcPts val="0"/>
              </a:spcAft>
              <a:buSzPct val="100000"/>
              <a:buChar char="■"/>
            </a:pPr>
            <a:r>
              <a:rPr lang="en"/>
              <a:t>Q2-songbird</a:t>
            </a:r>
            <a:endParaRPr/>
          </a:p>
          <a:p>
            <a:pPr indent="-287972" lvl="2" marL="1371600" rtl="0" algn="l">
              <a:spcBef>
                <a:spcPts val="0"/>
              </a:spcBef>
              <a:spcAft>
                <a:spcPts val="0"/>
              </a:spcAft>
              <a:buSzPct val="100000"/>
              <a:buChar char="■"/>
            </a:pPr>
            <a:r>
              <a:rPr lang="en"/>
              <a:t>Q2-composition</a:t>
            </a:r>
            <a:endParaRPr/>
          </a:p>
          <a:p>
            <a:pPr indent="-287972" lvl="1" marL="914400" rtl="0" algn="l">
              <a:spcBef>
                <a:spcPts val="0"/>
              </a:spcBef>
              <a:spcAft>
                <a:spcPts val="0"/>
              </a:spcAft>
              <a:buSzPct val="100000"/>
              <a:buChar char="○"/>
            </a:pPr>
            <a:r>
              <a:rPr lang="en"/>
              <a:t>Types</a:t>
            </a:r>
            <a:endParaRPr/>
          </a:p>
          <a:p>
            <a:pPr indent="-287972" lvl="2" marL="1371600" rtl="0" algn="l">
              <a:spcBef>
                <a:spcPts val="0"/>
              </a:spcBef>
              <a:spcAft>
                <a:spcPts val="0"/>
              </a:spcAft>
              <a:buSzPct val="100000"/>
              <a:buChar char="■"/>
            </a:pPr>
            <a:r>
              <a:rPr lang="en"/>
              <a:t>Analysis of Composition of Microbiomes (ANCOM) - increases Type I and II error potential</a:t>
            </a:r>
            <a:endParaRPr/>
          </a:p>
          <a:p>
            <a:pPr indent="-287972" lvl="2" marL="1371600" rtl="0" algn="l">
              <a:spcBef>
                <a:spcPts val="0"/>
              </a:spcBef>
              <a:spcAft>
                <a:spcPts val="0"/>
              </a:spcAft>
              <a:buSzPct val="100000"/>
              <a:buChar char="■"/>
            </a:pPr>
            <a:r>
              <a:rPr lang="en"/>
              <a:t>Songbird - better for accounting for confounding variables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Before Getting Started  </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First port the QIIME2 </a:t>
            </a:r>
            <a:r>
              <a:rPr lang="en"/>
              <a:t>container</a:t>
            </a:r>
            <a:r>
              <a:rPr lang="en"/>
              <a:t> to Picotte</a:t>
            </a:r>
            <a:endParaRPr/>
          </a:p>
          <a:p>
            <a:pPr indent="-311150" lvl="0" marL="457200" rtl="0" algn="l">
              <a:spcBef>
                <a:spcPts val="0"/>
              </a:spcBef>
              <a:spcAft>
                <a:spcPts val="0"/>
              </a:spcAft>
              <a:buSzPts val="1300"/>
              <a:buChar char="●"/>
            </a:pPr>
            <a:r>
              <a:rPr lang="en"/>
              <a:t>Then get a sample metadata</a:t>
            </a:r>
            <a:endParaRPr/>
          </a:p>
          <a:p>
            <a:pPr indent="-311150" lvl="0" marL="457200" rtl="0" algn="l">
              <a:spcBef>
                <a:spcPts val="0"/>
              </a:spcBef>
              <a:spcAft>
                <a:spcPts val="0"/>
              </a:spcAft>
              <a:buSzPts val="1300"/>
              <a:buChar char="●"/>
            </a:pPr>
            <a:r>
              <a:rPr lang="en"/>
              <a:t>Finally, need to </a:t>
            </a:r>
            <a:r>
              <a:rPr lang="en"/>
              <a:t>acquire sequence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Sample </a:t>
            </a:r>
            <a:r>
              <a:rPr lang="en"/>
              <a:t>Metadata</a:t>
            </a:r>
            <a:endParaRPr/>
          </a:p>
        </p:txBody>
      </p:sp>
      <p:sp>
        <p:nvSpPr>
          <p:cNvPr id="308" name="Google Shape;308;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Can also be taken from public data</a:t>
            </a:r>
            <a:endParaRPr/>
          </a:p>
          <a:p>
            <a:pPr indent="-311150" lvl="0" marL="457200" rtl="0" algn="l">
              <a:spcBef>
                <a:spcPts val="0"/>
              </a:spcBef>
              <a:spcAft>
                <a:spcPts val="0"/>
              </a:spcAft>
              <a:buSzPts val="1300"/>
              <a:buChar char="●"/>
            </a:pPr>
            <a:r>
              <a:rPr lang="en"/>
              <a:t>Holds the samples to be used</a:t>
            </a:r>
            <a:endParaRPr/>
          </a:p>
          <a:p>
            <a:pPr indent="-298450" lvl="1" marL="914400" rtl="0" algn="l">
              <a:spcBef>
                <a:spcPts val="0"/>
              </a:spcBef>
              <a:spcAft>
                <a:spcPts val="0"/>
              </a:spcAft>
              <a:buSzPts val="1100"/>
              <a:buChar char="○"/>
            </a:pPr>
            <a:r>
              <a:rPr lang="en"/>
              <a:t>tab - s</a:t>
            </a:r>
            <a:r>
              <a:rPr lang="en"/>
              <a:t>eparated</a:t>
            </a:r>
            <a:r>
              <a:rPr lang="en"/>
              <a:t> text file </a:t>
            </a:r>
            <a:endParaRPr/>
          </a:p>
          <a:p>
            <a:pPr indent="-298450" lvl="1" marL="914400" rtl="0" algn="l">
              <a:spcBef>
                <a:spcPts val="0"/>
              </a:spcBef>
              <a:spcAft>
                <a:spcPts val="0"/>
              </a:spcAft>
              <a:buSzPts val="1100"/>
              <a:buChar char="○"/>
            </a:pPr>
            <a:r>
              <a:rPr lang="en"/>
              <a:t>Format:</a:t>
            </a:r>
            <a:endParaRPr/>
          </a:p>
          <a:p>
            <a:pPr indent="-298450" lvl="2" marL="1371600" rtl="0" algn="l">
              <a:spcBef>
                <a:spcPts val="0"/>
              </a:spcBef>
              <a:spcAft>
                <a:spcPts val="0"/>
              </a:spcAft>
              <a:buSzPts val="1100"/>
              <a:buChar char="■"/>
            </a:pPr>
            <a:r>
              <a:rPr lang="en"/>
              <a:t>Sample ID/BarcodeSequence/extra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Sequence Data</a:t>
            </a:r>
            <a:endParaRPr/>
          </a:p>
        </p:txBody>
      </p:sp>
      <p:sp>
        <p:nvSpPr>
          <p:cNvPr id="314" name="Google Shape;314;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Can be taken from public data</a:t>
            </a:r>
            <a:endParaRPr/>
          </a:p>
          <a:p>
            <a:pPr indent="-298450" lvl="1" marL="914400" rtl="0" algn="l">
              <a:spcBef>
                <a:spcPts val="0"/>
              </a:spcBef>
              <a:spcAft>
                <a:spcPts val="0"/>
              </a:spcAft>
              <a:buSzPts val="1100"/>
              <a:buChar char="○"/>
            </a:pPr>
            <a:r>
              <a:rPr lang="en"/>
              <a:t>FASTQ </a:t>
            </a:r>
            <a:endParaRPr/>
          </a:p>
          <a:p>
            <a:pPr indent="-298450" lvl="1" marL="914400" rtl="0" algn="l">
              <a:spcBef>
                <a:spcPts val="0"/>
              </a:spcBef>
              <a:spcAft>
                <a:spcPts val="0"/>
              </a:spcAft>
              <a:buSzPts val="1100"/>
              <a:buChar char="○"/>
            </a:pPr>
            <a:r>
              <a:rPr lang="en"/>
              <a:t>Using the EMP </a:t>
            </a:r>
            <a:r>
              <a:rPr lang="en"/>
              <a:t>Protocol</a:t>
            </a:r>
            <a:r>
              <a:rPr lang="en"/>
              <a:t> Format </a:t>
            </a:r>
            <a:endParaRPr/>
          </a:p>
          <a:p>
            <a:pPr indent="-298450" lvl="2" marL="1371600" rtl="0" algn="l">
              <a:spcBef>
                <a:spcPts val="0"/>
              </a:spcBef>
              <a:spcAft>
                <a:spcPts val="0"/>
              </a:spcAft>
              <a:buSzPts val="1100"/>
              <a:buChar char="■"/>
            </a:pPr>
            <a:r>
              <a:rPr lang="en"/>
              <a:t>Examples:</a:t>
            </a:r>
            <a:endParaRPr/>
          </a:p>
          <a:p>
            <a:pPr indent="-298450" lvl="3" marL="1828800" rtl="0" algn="l">
              <a:spcBef>
                <a:spcPts val="0"/>
              </a:spcBef>
              <a:spcAft>
                <a:spcPts val="0"/>
              </a:spcAft>
              <a:buSzPts val="1100"/>
              <a:buChar char="●"/>
            </a:pPr>
            <a:r>
              <a:rPr lang="en"/>
              <a:t>emp-single-end-sequences/barcodes.fastq.gz</a:t>
            </a:r>
            <a:endParaRPr/>
          </a:p>
          <a:p>
            <a:pPr indent="-298450" lvl="3" marL="1828800" rtl="0" algn="l">
              <a:spcBef>
                <a:spcPts val="0"/>
              </a:spcBef>
              <a:spcAft>
                <a:spcPts val="0"/>
              </a:spcAft>
              <a:buSzPts val="1100"/>
              <a:buChar char="●"/>
            </a:pPr>
            <a:r>
              <a:rPr lang="en"/>
              <a:t>emp-single-end-sequences/sequences.fastq.gz</a:t>
            </a:r>
            <a:endParaRPr/>
          </a:p>
          <a:p>
            <a:pPr indent="0" lvl="0" marL="0" rtl="0" algn="l">
              <a:spcBef>
                <a:spcPts val="1200"/>
              </a:spcBef>
              <a:spcAft>
                <a:spcPts val="1200"/>
              </a:spcAft>
              <a:buNone/>
            </a:pPr>
            <a:r>
              <a:t/>
            </a:r>
            <a:endParaRPr/>
          </a:p>
        </p:txBody>
      </p:sp>
      <p:pic>
        <p:nvPicPr>
          <p:cNvPr id="315" name="Google Shape;315;p19"/>
          <p:cNvPicPr preferRelativeResize="0"/>
          <p:nvPr/>
        </p:nvPicPr>
        <p:blipFill>
          <a:blip r:embed="rId3">
            <a:alphaModFix/>
          </a:blip>
          <a:stretch>
            <a:fillRect/>
          </a:stretch>
        </p:blipFill>
        <p:spPr>
          <a:xfrm>
            <a:off x="225750" y="1329900"/>
            <a:ext cx="8658474" cy="32460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Data Visualization for Sequence Quality</a:t>
            </a:r>
            <a:endParaRPr/>
          </a:p>
        </p:txBody>
      </p:sp>
      <p:sp>
        <p:nvSpPr>
          <p:cNvPr id="321" name="Google Shape;321;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2" name="Google Shape;322;p20"/>
          <p:cNvPicPr preferRelativeResize="0"/>
          <p:nvPr/>
        </p:nvPicPr>
        <p:blipFill>
          <a:blip r:embed="rId3">
            <a:alphaModFix/>
          </a:blip>
          <a:stretch>
            <a:fillRect/>
          </a:stretch>
        </p:blipFill>
        <p:spPr>
          <a:xfrm>
            <a:off x="1250775" y="1531175"/>
            <a:ext cx="7136551" cy="3459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Denoised Sequences</a:t>
            </a:r>
            <a:endParaRPr/>
          </a:p>
        </p:txBody>
      </p:sp>
      <p:sp>
        <p:nvSpPr>
          <p:cNvPr id="328" name="Google Shape;328;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9" name="Google Shape;329;p21"/>
          <p:cNvPicPr preferRelativeResize="0"/>
          <p:nvPr/>
        </p:nvPicPr>
        <p:blipFill>
          <a:blip r:embed="rId3">
            <a:alphaModFix/>
          </a:blip>
          <a:stretch>
            <a:fillRect/>
          </a:stretch>
        </p:blipFill>
        <p:spPr>
          <a:xfrm>
            <a:off x="177275" y="1906450"/>
            <a:ext cx="8886125" cy="2825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