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5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23523042193012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currentprotocols.onlinelibrary.wiley.com/doi/full/10.1002/cpbi.100" TargetMode="External"/><Relationship Id="rId4" Type="http://schemas.openxmlformats.org/officeDocument/2006/relationships/hyperlink" Target="https://docs.qiime2.org/2022.2/concep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28d579be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28d579b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28d579be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28d579be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28d579be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28d579be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28d579be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28d579be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28d579b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28d579b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228d579be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228d579b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28d579be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28d579b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28d579be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28d579be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1472e13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1472e1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61472e13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61472e1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61472e13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61472e13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https://www.sciencedirect.com/science/article/pii/S2352304219301217</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https://docs.qiime2.org/2022.2/concepts/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https://currentprotocols.onlinelibrary.wiley.com/doi/full/10.1002/cpbi.100</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61472e13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61472e1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61472e13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61472e1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1472e1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61472e1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8d579b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8d579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28d579b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28d579b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gendis.2019.12.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qiime2.org/2022.2/tutorials/moving-pictures/" TargetMode="External"/><Relationship Id="rId5" Type="http://schemas.openxmlformats.org/officeDocument/2006/relationships/hyperlink" Target="https://doi.org/10.7490/f1000research.1118734.1" TargetMode="External"/><Relationship Id="rId4" Type="http://schemas.openxmlformats.org/officeDocument/2006/relationships/hyperlink" Target="https://docs.qiime2.org/2022.2/concep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Tutorial 4</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Alpha Diversity Analysis</a:t>
            </a:r>
            <a:endParaRPr/>
          </a:p>
        </p:txBody>
      </p:sp>
      <p:sp>
        <p:nvSpPr>
          <p:cNvPr id="343" name="Google Shape;343;p23"/>
          <p:cNvSpPr txBox="1">
            <a:spLocks noGrp="1"/>
          </p:cNvSpPr>
          <p:nvPr>
            <p:ph type="body" idx="1"/>
          </p:nvPr>
        </p:nvSpPr>
        <p:spPr>
          <a:xfrm>
            <a:off x="911000" y="1557550"/>
            <a:ext cx="26685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a:spLocks noGrp="1"/>
          </p:cNvSpPr>
          <p:nvPr>
            <p:ph type="body" idx="1"/>
          </p:nvPr>
        </p:nvSpPr>
        <p:spPr>
          <a:xfrm>
            <a:off x="3395325" y="1323050"/>
            <a:ext cx="4166400" cy="53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Beta Diversity Analysis</a:t>
            </a:r>
            <a:endParaRPr/>
          </a:p>
        </p:txBody>
      </p:sp>
      <p:sp>
        <p:nvSpPr>
          <p:cNvPr id="360" name="Google Shape;360;p25"/>
          <p:cNvSpPr txBox="1">
            <a:spLocks noGrp="1"/>
          </p:cNvSpPr>
          <p:nvPr>
            <p:ph type="body" idx="1"/>
          </p:nvPr>
        </p:nvSpPr>
        <p:spPr>
          <a:xfrm>
            <a:off x="193500" y="1348575"/>
            <a:ext cx="4143900" cy="4350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Taxonomic Classifications</a:t>
            </a:r>
            <a:endParaRPr/>
          </a:p>
        </p:txBody>
      </p:sp>
      <p:pic>
        <p:nvPicPr>
          <p:cNvPr id="370" name="Google Shape;370;p26"/>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Volcano Plot</a:t>
            </a:r>
            <a:endParaRPr/>
          </a:p>
        </p:txBody>
      </p:sp>
      <p:pic>
        <p:nvPicPr>
          <p:cNvPr id="376" name="Google Shape;376;p27"/>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77" name="Google Shape;377;p27"/>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level 6 Volcano Plot</a:t>
            </a:r>
            <a:endParaRPr/>
          </a:p>
        </p:txBody>
      </p:sp>
      <p:pic>
        <p:nvPicPr>
          <p:cNvPr id="383" name="Google Shape;383;p28"/>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84" name="Google Shape;384;p28"/>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Works Cited</a:t>
            </a:r>
            <a:endParaRPr/>
          </a:p>
        </p:txBody>
      </p:sp>
      <p:sp>
        <p:nvSpPr>
          <p:cNvPr id="390" name="Google Shape;390;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marL="457200" lvl="0" indent="-292100" algn="l" rtl="0">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marL="457200" lvl="0" indent="-292100" algn="l" rtl="0">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marL="457200" lvl="0" indent="-292100" algn="l" rtl="0">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marL="457200" lvl="0" indent="-292100" algn="l" rtl="0">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Overview</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Quantitative Insights into Microbial Ecology Version 2 (QIIME2)</a:t>
            </a:r>
            <a:endParaRPr/>
          </a:p>
          <a:p>
            <a:pPr marL="457200" lvl="0" indent="-311150" algn="l" rtl="0">
              <a:spcBef>
                <a:spcPts val="0"/>
              </a:spcBef>
              <a:spcAft>
                <a:spcPts val="0"/>
              </a:spcAft>
              <a:buSzPts val="1300"/>
              <a:buChar char="●"/>
            </a:pPr>
            <a:r>
              <a:rPr lang="en"/>
              <a:t>Used to translate raw microbiome data (16s rRNA) into statistical analyses</a:t>
            </a:r>
            <a:endParaRPr/>
          </a:p>
          <a:p>
            <a:pPr marL="457200" lvl="0" indent="-311150" algn="l" rtl="0">
              <a:spcBef>
                <a:spcPts val="0"/>
              </a:spcBef>
              <a:spcAft>
                <a:spcPts val="0"/>
              </a:spcAft>
              <a:buSzPts val="1300"/>
              <a:buChar char="●"/>
            </a:pPr>
            <a:r>
              <a:rPr lang="en"/>
              <a:t>Basic Functions</a:t>
            </a:r>
            <a:endParaRPr/>
          </a:p>
          <a:p>
            <a:pPr marL="914400" lvl="1" indent="-298450" algn="l" rtl="0">
              <a:spcBef>
                <a:spcPts val="0"/>
              </a:spcBef>
              <a:spcAft>
                <a:spcPts val="0"/>
              </a:spcAft>
              <a:buSzPts val="1100"/>
              <a:buChar char="○"/>
            </a:pPr>
            <a:r>
              <a:rPr lang="en"/>
              <a:t>Data summary visualizations (summary statistics)</a:t>
            </a:r>
            <a:endParaRPr/>
          </a:p>
          <a:p>
            <a:pPr marL="914400" lvl="1" indent="-298450" algn="l" rtl="0">
              <a:spcBef>
                <a:spcPts val="0"/>
              </a:spcBef>
              <a:spcAft>
                <a:spcPts val="0"/>
              </a:spcAft>
              <a:buSzPts val="1100"/>
              <a:buChar char="○"/>
            </a:pPr>
            <a:r>
              <a:rPr lang="en"/>
              <a:t>Phylogenetic trees</a:t>
            </a:r>
            <a:endParaRPr/>
          </a:p>
          <a:p>
            <a:pPr marL="914400" lvl="1" indent="-298450" algn="l" rtl="0">
              <a:spcBef>
                <a:spcPts val="0"/>
              </a:spcBef>
              <a:spcAft>
                <a:spcPts val="0"/>
              </a:spcAft>
              <a:buSzPts val="1100"/>
              <a:buChar char="○"/>
            </a:pPr>
            <a:r>
              <a:rPr lang="en"/>
              <a:t>Taxonomic classification</a:t>
            </a:r>
            <a:endParaRPr/>
          </a:p>
          <a:p>
            <a:pPr marL="914400" lvl="1" indent="-298450" algn="l" rtl="0">
              <a:spcBef>
                <a:spcPts val="0"/>
              </a:spcBef>
              <a:spcAft>
                <a:spcPts val="0"/>
              </a:spcAft>
              <a:buSzPts val="1100"/>
              <a:buChar char="○"/>
            </a:pPr>
            <a:r>
              <a:rPr lang="en"/>
              <a:t>Data filtering</a:t>
            </a:r>
            <a:endParaRPr/>
          </a:p>
          <a:p>
            <a:pPr marL="914400" lvl="1" indent="-298450" algn="l" rtl="0">
              <a:spcBef>
                <a:spcPts val="0"/>
              </a:spcBef>
              <a:spcAft>
                <a:spcPts val="0"/>
              </a:spcAft>
              <a:buSzPts val="1100"/>
              <a:buChar char="○"/>
            </a:pPr>
            <a:r>
              <a:rPr lang="en"/>
              <a:t>Alpha rarefaction plots</a:t>
            </a:r>
            <a:endParaRPr/>
          </a:p>
          <a:p>
            <a:pPr marL="914400" lvl="1" indent="-298450" algn="l" rtl="0">
              <a:spcBef>
                <a:spcPts val="0"/>
              </a:spcBef>
              <a:spcAft>
                <a:spcPts val="0"/>
              </a:spcAft>
              <a:buSzPts val="1100"/>
              <a:buChar char="○"/>
            </a:pPr>
            <a:r>
              <a:rPr lang="en" b="1"/>
              <a:t>Diversity analyses</a:t>
            </a:r>
            <a:endParaRPr b="1"/>
          </a:p>
          <a:p>
            <a:pPr marL="914400" lvl="1" indent="-298450" algn="l" rtl="0">
              <a:spcBef>
                <a:spcPts val="0"/>
              </a:spcBef>
              <a:spcAft>
                <a:spcPts val="0"/>
              </a:spcAft>
              <a:buSzPts val="1100"/>
              <a:buChar char="○"/>
            </a:pPr>
            <a:r>
              <a:rPr lang="en" b="1"/>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Diversity Analyses </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Alpha Diversity Metrics</a:t>
            </a:r>
            <a:endParaRPr/>
          </a:p>
          <a:p>
            <a:pPr marL="914400" lvl="1" indent="-314325" algn="l" rtl="0">
              <a:spcBef>
                <a:spcPts val="0"/>
              </a:spcBef>
              <a:spcAft>
                <a:spcPts val="0"/>
              </a:spcAft>
              <a:buSzPts val="1350"/>
              <a:buChar char="○"/>
            </a:pPr>
            <a:r>
              <a:rPr lang="en" sz="1350">
                <a:highlight>
                  <a:srgbClr val="FFFFFF"/>
                </a:highlight>
              </a:rPr>
              <a:t>Shannon's diversity index</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Observed features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Evenness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marL="457200" lvl="0" indent="-311150" algn="l" rtl="0">
              <a:spcBef>
                <a:spcPts val="0"/>
              </a:spcBef>
              <a:spcAft>
                <a:spcPts val="0"/>
              </a:spcAft>
              <a:buSzPts val="1300"/>
              <a:buChar char="●"/>
            </a:pPr>
            <a:r>
              <a:rPr lang="en">
                <a:highlight>
                  <a:srgbClr val="FFFFFF"/>
                </a:highlight>
              </a:rPr>
              <a:t>Beta Diversity Metrics</a:t>
            </a:r>
            <a:endParaRPr>
              <a:highlight>
                <a:srgbClr val="FFFFFF"/>
              </a:highlight>
            </a:endParaRPr>
          </a:p>
          <a:p>
            <a:pPr marL="914400" lvl="1" indent="-314325" algn="l" rtl="0">
              <a:spcBef>
                <a:spcPts val="0"/>
              </a:spcBef>
              <a:spcAft>
                <a:spcPts val="0"/>
              </a:spcAft>
              <a:buSzPts val="1350"/>
              <a:buChar char="○"/>
            </a:pPr>
            <a:r>
              <a:rPr lang="en" sz="1350">
                <a:highlight>
                  <a:srgbClr val="FFFFFF"/>
                </a:highlight>
              </a:rPr>
              <a:t>Jaccard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Bray-Curtis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Statistical Analysis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a:t>Longitudinal data analysis</a:t>
            </a:r>
            <a:endParaRPr/>
          </a:p>
          <a:p>
            <a:pPr marL="914400" lvl="1" indent="-287972" algn="l" rtl="0">
              <a:spcBef>
                <a:spcPts val="0"/>
              </a:spcBef>
              <a:spcAft>
                <a:spcPts val="0"/>
              </a:spcAft>
              <a:buSzPct val="100000"/>
              <a:buChar char="○"/>
            </a:pPr>
            <a:r>
              <a:rPr lang="en"/>
              <a:t>Q2-longitudinal plugin</a:t>
            </a:r>
            <a:endParaRPr/>
          </a:p>
          <a:p>
            <a:pPr marL="914400" lvl="1" indent="-287972" algn="l" rtl="0">
              <a:spcBef>
                <a:spcPts val="0"/>
              </a:spcBef>
              <a:spcAft>
                <a:spcPts val="0"/>
              </a:spcAft>
              <a:buSzPct val="100000"/>
              <a:buChar char="○"/>
            </a:pPr>
            <a:r>
              <a:rPr lang="en"/>
              <a:t>Visualization using volatility plots</a:t>
            </a:r>
            <a:endParaRPr/>
          </a:p>
          <a:p>
            <a:pPr marL="914400" lvl="1" indent="-287972" algn="l" rtl="0">
              <a:spcBef>
                <a:spcPts val="0"/>
              </a:spcBef>
              <a:spcAft>
                <a:spcPts val="0"/>
              </a:spcAft>
              <a:buSzPct val="100000"/>
              <a:buChar char="○"/>
            </a:pPr>
            <a:r>
              <a:rPr lang="en"/>
              <a:t>Testing temporal trends for alpha and beta diversities</a:t>
            </a:r>
            <a:endParaRPr/>
          </a:p>
          <a:p>
            <a:pPr marL="457200" lvl="0" indent="-298767" algn="l" rtl="0">
              <a:spcBef>
                <a:spcPts val="0"/>
              </a:spcBef>
              <a:spcAft>
                <a:spcPts val="0"/>
              </a:spcAft>
              <a:buSzPct val="100000"/>
              <a:buChar char="●"/>
            </a:pPr>
            <a:r>
              <a:rPr lang="en"/>
              <a:t>Linear mixed effects (LME) models</a:t>
            </a:r>
            <a:endParaRPr/>
          </a:p>
          <a:p>
            <a:pPr marL="914400" lvl="1" indent="-287972" algn="l" rtl="0">
              <a:spcBef>
                <a:spcPts val="0"/>
              </a:spcBef>
              <a:spcAft>
                <a:spcPts val="0"/>
              </a:spcAft>
              <a:buSzPct val="100000"/>
              <a:buChar char="○"/>
            </a:pPr>
            <a:r>
              <a:rPr lang="en"/>
              <a:t>Can account for random effects (clusters)</a:t>
            </a:r>
            <a:endParaRPr/>
          </a:p>
          <a:p>
            <a:pPr marL="457200" lvl="0" indent="-298767" algn="l" rtl="0">
              <a:spcBef>
                <a:spcPts val="0"/>
              </a:spcBef>
              <a:spcAft>
                <a:spcPts val="0"/>
              </a:spcAft>
              <a:buSzPct val="100000"/>
              <a:buChar char="●"/>
            </a:pPr>
            <a:r>
              <a:rPr lang="en"/>
              <a:t>Volatility visualizations</a:t>
            </a:r>
            <a:endParaRPr/>
          </a:p>
          <a:p>
            <a:pPr marL="914400" lvl="1" indent="-287972" algn="l" rtl="0">
              <a:spcBef>
                <a:spcPts val="0"/>
              </a:spcBef>
              <a:spcAft>
                <a:spcPts val="0"/>
              </a:spcAft>
              <a:buSzPct val="100000"/>
              <a:buChar char="○"/>
            </a:pPr>
            <a:r>
              <a:rPr lang="en"/>
              <a:t>Interactive line plots that show how volatile a given dependent variable is over a continuous independent variable</a:t>
            </a:r>
            <a:endParaRPr/>
          </a:p>
          <a:p>
            <a:pPr marL="457200" lvl="0" indent="-298767" algn="l" rtl="0">
              <a:spcBef>
                <a:spcPts val="0"/>
              </a:spcBef>
              <a:spcAft>
                <a:spcPts val="0"/>
              </a:spcAft>
              <a:buSzPct val="100000"/>
              <a:buChar char="●"/>
            </a:pPr>
            <a:r>
              <a:rPr lang="en"/>
              <a:t>Differential abundance testing</a:t>
            </a:r>
            <a:endParaRPr/>
          </a:p>
          <a:p>
            <a:pPr marL="914400" lvl="1" indent="-287972" algn="l" rtl="0">
              <a:spcBef>
                <a:spcPts val="0"/>
              </a:spcBef>
              <a:spcAft>
                <a:spcPts val="0"/>
              </a:spcAft>
              <a:buSzPct val="100000"/>
              <a:buChar char="○"/>
            </a:pPr>
            <a:r>
              <a:rPr lang="en"/>
              <a:t>Plugins</a:t>
            </a:r>
            <a:endParaRPr/>
          </a:p>
          <a:p>
            <a:pPr marL="1371600" lvl="2" indent="-287972" algn="l" rtl="0">
              <a:spcBef>
                <a:spcPts val="0"/>
              </a:spcBef>
              <a:spcAft>
                <a:spcPts val="0"/>
              </a:spcAft>
              <a:buSzPct val="100000"/>
              <a:buChar char="■"/>
            </a:pPr>
            <a:r>
              <a:rPr lang="en"/>
              <a:t>Q2-songbird</a:t>
            </a:r>
            <a:endParaRPr/>
          </a:p>
          <a:p>
            <a:pPr marL="1371600" lvl="2" indent="-287972" algn="l" rtl="0">
              <a:spcBef>
                <a:spcPts val="0"/>
              </a:spcBef>
              <a:spcAft>
                <a:spcPts val="0"/>
              </a:spcAft>
              <a:buSzPct val="100000"/>
              <a:buChar char="■"/>
            </a:pPr>
            <a:r>
              <a:rPr lang="en"/>
              <a:t>Q2-composition</a:t>
            </a:r>
            <a:endParaRPr/>
          </a:p>
          <a:p>
            <a:pPr marL="914400" lvl="1" indent="-287972" algn="l" rtl="0">
              <a:spcBef>
                <a:spcPts val="0"/>
              </a:spcBef>
              <a:spcAft>
                <a:spcPts val="0"/>
              </a:spcAft>
              <a:buSzPct val="100000"/>
              <a:buChar char="○"/>
            </a:pPr>
            <a:r>
              <a:rPr lang="en"/>
              <a:t>Types</a:t>
            </a:r>
            <a:endParaRPr/>
          </a:p>
          <a:p>
            <a:pPr marL="1371600" lvl="2" indent="-287972" algn="l" rtl="0">
              <a:spcBef>
                <a:spcPts val="0"/>
              </a:spcBef>
              <a:spcAft>
                <a:spcPts val="0"/>
              </a:spcAft>
              <a:buSzPct val="100000"/>
              <a:buChar char="■"/>
            </a:pPr>
            <a:r>
              <a:rPr lang="en"/>
              <a:t>Analysis of Composition of Microbiomes (ANCOM) - increases Type I and II error potential</a:t>
            </a:r>
            <a:endParaRPr/>
          </a:p>
          <a:p>
            <a:pPr marL="1371600" lvl="2" indent="-287972" algn="l" rtl="0">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Getting Started  </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First port the QIIME2 container to Picotte</a:t>
            </a:r>
            <a:endParaRPr/>
          </a:p>
          <a:p>
            <a:pPr marL="457200" lvl="0" indent="-311150" algn="l" rtl="0">
              <a:spcBef>
                <a:spcPts val="0"/>
              </a:spcBef>
              <a:spcAft>
                <a:spcPts val="0"/>
              </a:spcAft>
              <a:buSzPts val="1300"/>
              <a:buChar char="●"/>
            </a:pPr>
            <a:r>
              <a:rPr lang="en"/>
              <a:t>Then get a sample metadata</a:t>
            </a:r>
            <a:endParaRPr/>
          </a:p>
          <a:p>
            <a:pPr marL="457200" lvl="0" indent="-311150" algn="l" rtl="0">
              <a:spcBef>
                <a:spcPts val="0"/>
              </a:spcBef>
              <a:spcAft>
                <a:spcPts val="0"/>
              </a:spcAft>
              <a:buSzPts val="1300"/>
              <a:buChar char="●"/>
            </a:pPr>
            <a:r>
              <a:rPr lang="en"/>
              <a:t>Finally, need to 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Sample Metadata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also be taken from public data</a:t>
            </a:r>
            <a:endParaRPr/>
          </a:p>
          <a:p>
            <a:pPr marL="457200" lvl="0" indent="-311150" algn="l" rtl="0">
              <a:spcBef>
                <a:spcPts val="0"/>
              </a:spcBef>
              <a:spcAft>
                <a:spcPts val="0"/>
              </a:spcAft>
              <a:buSzPts val="1300"/>
              <a:buChar char="●"/>
            </a:pPr>
            <a:r>
              <a:rPr lang="en"/>
              <a:t>Holds the samples to be used</a:t>
            </a:r>
            <a:endParaRPr/>
          </a:p>
          <a:p>
            <a:pPr marL="914400" lvl="1" indent="-298450" algn="l" rtl="0">
              <a:spcBef>
                <a:spcPts val="0"/>
              </a:spcBef>
              <a:spcAft>
                <a:spcPts val="0"/>
              </a:spcAft>
              <a:buSzPts val="1100"/>
              <a:buChar char="○"/>
            </a:pPr>
            <a:r>
              <a:rPr lang="en"/>
              <a:t>tab - separated text file </a:t>
            </a:r>
            <a:endParaRPr/>
          </a:p>
          <a:p>
            <a:pPr marL="914400" lvl="1" indent="-298450" algn="l" rtl="0">
              <a:spcBef>
                <a:spcPts val="0"/>
              </a:spcBef>
              <a:spcAft>
                <a:spcPts val="0"/>
              </a:spcAft>
              <a:buSzPts val="1100"/>
              <a:buChar char="○"/>
            </a:pPr>
            <a:r>
              <a:rPr lang="en"/>
              <a:t>Format:</a:t>
            </a:r>
            <a:endParaRPr/>
          </a:p>
          <a:p>
            <a:pPr marL="1371600" lvl="2" indent="-298450" algn="l" rtl="0">
              <a:spcBef>
                <a:spcPts val="0"/>
              </a:spcBef>
              <a:spcAft>
                <a:spcPts val="0"/>
              </a:spcAft>
              <a:buSzPts val="1100"/>
              <a:buChar char="■"/>
            </a:pPr>
            <a:r>
              <a:rPr lang="en"/>
              <a:t>Sample ID/BarcodeSequence/extra</a:t>
            </a:r>
            <a:endParaRPr/>
          </a:p>
        </p:txBody>
      </p:sp>
      <p:pic>
        <p:nvPicPr>
          <p:cNvPr id="3" name="Picture 2">
            <a:extLst>
              <a:ext uri="{FF2B5EF4-FFF2-40B4-BE49-F238E27FC236}">
                <a16:creationId xmlns:a16="http://schemas.microsoft.com/office/drawing/2014/main" id="{D594BE29-ACF7-4371-8FE4-6E6D7D6B102F}"/>
              </a:ext>
            </a:extLst>
          </p:cNvPr>
          <p:cNvPicPr>
            <a:picLocks noChangeAspect="1"/>
          </p:cNvPicPr>
          <p:nvPr/>
        </p:nvPicPr>
        <p:blipFill>
          <a:blip r:embed="rId3"/>
          <a:stretch>
            <a:fillRect/>
          </a:stretch>
        </p:blipFill>
        <p:spPr>
          <a:xfrm>
            <a:off x="1959428" y="3164897"/>
            <a:ext cx="4752869" cy="18326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Data</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be taken from public data</a:t>
            </a:r>
            <a:endParaRPr/>
          </a:p>
          <a:p>
            <a:pPr marL="914400" lvl="1" indent="-298450" algn="l" rtl="0">
              <a:spcBef>
                <a:spcPts val="0"/>
              </a:spcBef>
              <a:spcAft>
                <a:spcPts val="0"/>
              </a:spcAft>
              <a:buSzPts val="1100"/>
              <a:buChar char="○"/>
            </a:pPr>
            <a:r>
              <a:rPr lang="en"/>
              <a:t>FASTQ </a:t>
            </a:r>
            <a:endParaRPr/>
          </a:p>
          <a:p>
            <a:pPr marL="914400" lvl="1" indent="-298450" algn="l" rtl="0">
              <a:spcBef>
                <a:spcPts val="0"/>
              </a:spcBef>
              <a:spcAft>
                <a:spcPts val="0"/>
              </a:spcAft>
              <a:buSzPts val="1100"/>
              <a:buChar char="○"/>
            </a:pPr>
            <a:r>
              <a:rPr lang="en"/>
              <a:t>Using the EMP Protocol Format </a:t>
            </a:r>
            <a:endParaRPr/>
          </a:p>
          <a:p>
            <a:pPr marL="1371600" lvl="2" indent="-298450" algn="l" rtl="0">
              <a:spcBef>
                <a:spcPts val="0"/>
              </a:spcBef>
              <a:spcAft>
                <a:spcPts val="0"/>
              </a:spcAft>
              <a:buSzPts val="1100"/>
              <a:buChar char="■"/>
            </a:pPr>
            <a:r>
              <a:rPr lang="en"/>
              <a:t>Examples:</a:t>
            </a:r>
            <a:endParaRPr/>
          </a:p>
          <a:p>
            <a:pPr marL="1828800" lvl="3" indent="-298450" algn="l" rtl="0">
              <a:spcBef>
                <a:spcPts val="0"/>
              </a:spcBef>
              <a:spcAft>
                <a:spcPts val="0"/>
              </a:spcAft>
              <a:buSzPts val="1100"/>
              <a:buChar char="●"/>
            </a:pPr>
            <a:r>
              <a:rPr lang="en"/>
              <a:t>emp-single-end-sequences/barcodes.fastq.gz</a:t>
            </a:r>
            <a:endParaRPr/>
          </a:p>
          <a:p>
            <a:pPr marL="1828800" lvl="3" indent="-298450" algn="l" rtl="0">
              <a:spcBef>
                <a:spcPts val="0"/>
              </a:spcBef>
              <a:spcAft>
                <a:spcPts val="0"/>
              </a:spcAft>
              <a:buSzPts val="1100"/>
              <a:buChar char="●"/>
            </a:pPr>
            <a:r>
              <a:rPr lang="en"/>
              <a:t>emp-single-end-sequences/sequences.fastq.gz</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Data Visualization for Sequence Quality</a:t>
            </a:r>
            <a:endParaRPr/>
          </a:p>
        </p:txBody>
      </p:sp>
      <p:sp>
        <p:nvSpPr>
          <p:cNvPr id="321" name="Google Shape;321;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Denoised Sequences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Maven Pro</vt:lpstr>
      <vt:lpstr>Nunito</vt:lpstr>
      <vt:lpstr>Momentum</vt:lpstr>
      <vt:lpstr>Tutorial 4</vt:lpstr>
      <vt:lpstr>QIIME2 Overview</vt:lpstr>
      <vt:lpstr>QIIME2 Diversity Analyses </vt:lpstr>
      <vt:lpstr>QIIME2 Statistical Analysis</vt:lpstr>
      <vt:lpstr>Before Getting Started  </vt:lpstr>
      <vt:lpstr>Sample Metadata</vt:lpstr>
      <vt:lpstr>Sequence Data</vt:lpstr>
      <vt:lpstr>Results - Data Visualization for Sequence Quality</vt:lpstr>
      <vt:lpstr>Results - Denoised Sequences</vt:lpstr>
      <vt:lpstr>Results - Feature Tables</vt:lpstr>
      <vt:lpstr>Results - Alpha Diversity Analysis</vt:lpstr>
      <vt:lpstr>Results - Beta Diversity Analysis</vt:lpstr>
      <vt:lpstr>Results - Beta Diversity Analysis</vt:lpstr>
      <vt:lpstr>Results - Taxonomic Classifications</vt:lpstr>
      <vt:lpstr>Results - ANCOM Volcano Plot</vt:lpstr>
      <vt:lpstr>Results - ANCOM level 6 Volcano Plot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cp:lastModifiedBy>Nguyen,Peter</cp:lastModifiedBy>
  <cp:revision>2</cp:revision>
  <dcterms:modified xsi:type="dcterms:W3CDTF">2022-04-28T15:29:40Z</dcterms:modified>
</cp:coreProperties>
</file>