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352304219301217" TargetMode="External"/><Relationship Id="rId3" Type="http://schemas.openxmlformats.org/officeDocument/2006/relationships/hyperlink" Target="https://docs.qiime2.org/2022.2/concepts/" TargetMode="External"/><Relationship Id="rId4" Type="http://schemas.openxmlformats.org/officeDocument/2006/relationships/hyperlink" Target="https://currentprotocols.onlinelibrary.wiley.com/doi/full/10.1002/cpbi.10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28d579b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28d579b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28d579b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28d579b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28d579b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28d579b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28d579bec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28d579bec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64a7fa8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64a7fa8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28d579b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28d579b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28d579b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28d579b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axis summarizes the effect size difference of the given features between interested metadata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 axis is the strength of the ANCOM test statistic W. As ANCOM is essentially running pairwise tests, the W value is a count of the number of sub-hypotheses that have passed for a given feature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28d579be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28d579be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28d579b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28d579b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1472e1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61472e1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61472e1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61472e1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61472e1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61472e1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https://www.sciencedirect.com/science/article/pii/S2352304219301217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https://docs.qiime2.org/2022.2/concepts/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https://currentprotocols.onlinelibrary.wiley.com/doi/full/10.1002/cpbi.100</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61472e1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61472e1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61472e1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61472e1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61472e1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61472e1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28d579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28d579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28d579b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28d579b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1016/j.gendis.2019.12.005" TargetMode="External"/><Relationship Id="rId4" Type="http://schemas.openxmlformats.org/officeDocument/2006/relationships/hyperlink" Target="https://docs.qiime2.org/2022.2/concepts/" TargetMode="External"/><Relationship Id="rId5" Type="http://schemas.openxmlformats.org/officeDocument/2006/relationships/hyperlink" Target="https://doi.org/10.7490/f1000research.1118734.1" TargetMode="External"/><Relationship Id="rId6" Type="http://schemas.openxmlformats.org/officeDocument/2006/relationships/hyperlink" Target="https://docs.qiime2.org/2022.2/tutorials/moving-pictu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Tutorial 4</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Alpha Diversity Analysis</a:t>
            </a:r>
            <a:endParaRPr/>
          </a:p>
        </p:txBody>
      </p:sp>
      <p:sp>
        <p:nvSpPr>
          <p:cNvPr id="343" name="Google Shape;343;p23"/>
          <p:cNvSpPr txBox="1"/>
          <p:nvPr>
            <p:ph idx="1" type="body"/>
          </p:nvPr>
        </p:nvSpPr>
        <p:spPr>
          <a:xfrm>
            <a:off x="911000" y="1557550"/>
            <a:ext cx="26685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p:nvPr>
            <p:ph idx="1" type="body"/>
          </p:nvPr>
        </p:nvSpPr>
        <p:spPr>
          <a:xfrm>
            <a:off x="3395325" y="1323050"/>
            <a:ext cx="4166400" cy="53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Beta Diversity Analysis</a:t>
            </a:r>
            <a:endParaRPr/>
          </a:p>
        </p:txBody>
      </p:sp>
      <p:sp>
        <p:nvSpPr>
          <p:cNvPr id="360" name="Google Shape;360;p25"/>
          <p:cNvSpPr txBox="1"/>
          <p:nvPr>
            <p:ph idx="1" type="body"/>
          </p:nvPr>
        </p:nvSpPr>
        <p:spPr>
          <a:xfrm>
            <a:off x="193500" y="1348575"/>
            <a:ext cx="4143900" cy="435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Alpha Rarefaction</a:t>
            </a:r>
            <a:endParaRPr/>
          </a:p>
        </p:txBody>
      </p:sp>
      <p:pic>
        <p:nvPicPr>
          <p:cNvPr id="370" name="Google Shape;370;p26"/>
          <p:cNvPicPr preferRelativeResize="0"/>
          <p:nvPr/>
        </p:nvPicPr>
        <p:blipFill>
          <a:blip r:embed="rId3">
            <a:alphaModFix/>
          </a:blip>
          <a:stretch>
            <a:fillRect/>
          </a:stretch>
        </p:blipFill>
        <p:spPr>
          <a:xfrm>
            <a:off x="562550" y="1729325"/>
            <a:ext cx="8018898" cy="292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Taxonomic Classifications</a:t>
            </a:r>
            <a:endParaRPr/>
          </a:p>
        </p:txBody>
      </p:sp>
      <p:pic>
        <p:nvPicPr>
          <p:cNvPr id="376" name="Google Shape;376;p27"/>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ANCOM Volcano Plot</a:t>
            </a:r>
            <a:endParaRPr/>
          </a:p>
        </p:txBody>
      </p:sp>
      <p:pic>
        <p:nvPicPr>
          <p:cNvPr id="382" name="Google Shape;382;p28"/>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83" name="Google Shape;383;p28"/>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ANCOM level 6 Volcano Plot</a:t>
            </a:r>
            <a:endParaRPr/>
          </a:p>
        </p:txBody>
      </p:sp>
      <p:pic>
        <p:nvPicPr>
          <p:cNvPr id="389" name="Google Shape;389;p29"/>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90" name="Google Shape;390;p29"/>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396" name="Google Shape;396;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indent="-292100" lvl="0" marL="457200" rtl="0" algn="l">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indent="-292100" lvl="0" marL="457200" rtl="0" algn="l">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indent="-292100" lvl="0" marL="457200" rtl="0" algn="l">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indent="-292100" lvl="0" marL="457200" rtl="0" algn="l">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Quantitative Insights into Microbial Ecology Version 2 (QIIME2)</a:t>
            </a:r>
            <a:endParaRPr/>
          </a:p>
          <a:p>
            <a:pPr indent="-311150" lvl="0" marL="457200" rtl="0" algn="l">
              <a:spcBef>
                <a:spcPts val="0"/>
              </a:spcBef>
              <a:spcAft>
                <a:spcPts val="0"/>
              </a:spcAft>
              <a:buSzPts val="1300"/>
              <a:buChar char="●"/>
            </a:pPr>
            <a:r>
              <a:rPr lang="en"/>
              <a:t>Used to translate raw microbiome data (16s rRNA) into statistical analyses</a:t>
            </a:r>
            <a:endParaRPr/>
          </a:p>
          <a:p>
            <a:pPr indent="-311150" lvl="0" marL="457200" rtl="0" algn="l">
              <a:spcBef>
                <a:spcPts val="0"/>
              </a:spcBef>
              <a:spcAft>
                <a:spcPts val="0"/>
              </a:spcAft>
              <a:buSzPts val="1300"/>
              <a:buChar char="●"/>
            </a:pPr>
            <a:r>
              <a:rPr lang="en"/>
              <a:t>Basic Functions</a:t>
            </a:r>
            <a:endParaRPr/>
          </a:p>
          <a:p>
            <a:pPr indent="-298450" lvl="1" marL="914400" rtl="0" algn="l">
              <a:spcBef>
                <a:spcPts val="0"/>
              </a:spcBef>
              <a:spcAft>
                <a:spcPts val="0"/>
              </a:spcAft>
              <a:buSzPts val="1100"/>
              <a:buChar char="○"/>
            </a:pPr>
            <a:r>
              <a:rPr lang="en"/>
              <a:t>Data summary visualizations (summary statistics)</a:t>
            </a:r>
            <a:endParaRPr/>
          </a:p>
          <a:p>
            <a:pPr indent="-298450" lvl="1" marL="914400" rtl="0" algn="l">
              <a:spcBef>
                <a:spcPts val="0"/>
              </a:spcBef>
              <a:spcAft>
                <a:spcPts val="0"/>
              </a:spcAft>
              <a:buSzPts val="1100"/>
              <a:buChar char="○"/>
            </a:pPr>
            <a:r>
              <a:rPr lang="en"/>
              <a:t>Phylogenetic trees</a:t>
            </a:r>
            <a:endParaRPr/>
          </a:p>
          <a:p>
            <a:pPr indent="-298450" lvl="1" marL="914400" rtl="0" algn="l">
              <a:spcBef>
                <a:spcPts val="0"/>
              </a:spcBef>
              <a:spcAft>
                <a:spcPts val="0"/>
              </a:spcAft>
              <a:buSzPts val="1100"/>
              <a:buChar char="○"/>
            </a:pPr>
            <a:r>
              <a:rPr lang="en"/>
              <a:t>Taxonomic classification</a:t>
            </a:r>
            <a:endParaRPr/>
          </a:p>
          <a:p>
            <a:pPr indent="-298450" lvl="1" marL="914400" rtl="0" algn="l">
              <a:spcBef>
                <a:spcPts val="0"/>
              </a:spcBef>
              <a:spcAft>
                <a:spcPts val="0"/>
              </a:spcAft>
              <a:buSzPts val="1100"/>
              <a:buChar char="○"/>
            </a:pPr>
            <a:r>
              <a:rPr lang="en"/>
              <a:t>Data filtering</a:t>
            </a:r>
            <a:endParaRPr/>
          </a:p>
          <a:p>
            <a:pPr indent="-298450" lvl="1" marL="914400" rtl="0" algn="l">
              <a:spcBef>
                <a:spcPts val="0"/>
              </a:spcBef>
              <a:spcAft>
                <a:spcPts val="0"/>
              </a:spcAft>
              <a:buSzPts val="1100"/>
              <a:buChar char="○"/>
            </a:pPr>
            <a:r>
              <a:rPr lang="en"/>
              <a:t>Alpha rarefaction plots</a:t>
            </a:r>
            <a:endParaRPr/>
          </a:p>
          <a:p>
            <a:pPr indent="-298450" lvl="1" marL="914400" rtl="0" algn="l">
              <a:spcBef>
                <a:spcPts val="0"/>
              </a:spcBef>
              <a:spcAft>
                <a:spcPts val="0"/>
              </a:spcAft>
              <a:buSzPts val="1100"/>
              <a:buChar char="○"/>
            </a:pPr>
            <a:r>
              <a:rPr b="1" lang="en"/>
              <a:t>Diversity </a:t>
            </a:r>
            <a:r>
              <a:rPr b="1" lang="en"/>
              <a:t>analyses</a:t>
            </a:r>
            <a:endParaRPr b="1"/>
          </a:p>
          <a:p>
            <a:pPr indent="-298450" lvl="1" marL="914400" rtl="0" algn="l">
              <a:spcBef>
                <a:spcPts val="0"/>
              </a:spcBef>
              <a:spcAft>
                <a:spcPts val="0"/>
              </a:spcAft>
              <a:buSzPts val="1100"/>
              <a:buChar char="○"/>
            </a:pPr>
            <a:r>
              <a:rPr b="1" lang="en"/>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Diversity Analyses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Alpha Diversity Metrics</a:t>
            </a:r>
            <a:endParaRPr/>
          </a:p>
          <a:p>
            <a:pPr indent="-314325" lvl="1" marL="914400" rtl="0" algn="l">
              <a:spcBef>
                <a:spcPts val="0"/>
              </a:spcBef>
              <a:spcAft>
                <a:spcPts val="0"/>
              </a:spcAft>
              <a:buSzPts val="1350"/>
              <a:buChar char="○"/>
            </a:pPr>
            <a:r>
              <a:rPr lang="en" sz="1350">
                <a:highlight>
                  <a:srgbClr val="FFFFFF"/>
                </a:highlight>
              </a:rPr>
              <a:t>Shannon's diversity index</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Observed features</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Evenness</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indent="-311150" lvl="0" marL="457200" rtl="0" algn="l">
              <a:spcBef>
                <a:spcPts val="0"/>
              </a:spcBef>
              <a:spcAft>
                <a:spcPts val="0"/>
              </a:spcAft>
              <a:buSzPts val="1300"/>
              <a:buChar char="●"/>
            </a:pPr>
            <a:r>
              <a:rPr lang="en">
                <a:highlight>
                  <a:srgbClr val="FFFFFF"/>
                </a:highlight>
              </a:rPr>
              <a:t>Beta Diversity Metrics</a:t>
            </a:r>
            <a:endParaRPr>
              <a:highlight>
                <a:srgbClr val="FFFFFF"/>
              </a:highlight>
            </a:endParaRPr>
          </a:p>
          <a:p>
            <a:pPr indent="-314325" lvl="1" marL="914400" rtl="0" algn="l">
              <a:spcBef>
                <a:spcPts val="0"/>
              </a:spcBef>
              <a:spcAft>
                <a:spcPts val="0"/>
              </a:spcAft>
              <a:buSzPts val="1350"/>
              <a:buChar char="○"/>
            </a:pPr>
            <a:r>
              <a:rPr lang="en" sz="1350">
                <a:highlight>
                  <a:srgbClr val="FFFFFF"/>
                </a:highlight>
              </a:rPr>
              <a:t>Jaccard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Bray-Curtis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Statistical Analysis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Longitudinal data analysis</a:t>
            </a:r>
            <a:endParaRPr/>
          </a:p>
          <a:p>
            <a:pPr indent="-287972" lvl="1" marL="914400" rtl="0" algn="l">
              <a:spcBef>
                <a:spcPts val="0"/>
              </a:spcBef>
              <a:spcAft>
                <a:spcPts val="0"/>
              </a:spcAft>
              <a:buSzPct val="100000"/>
              <a:buChar char="○"/>
            </a:pPr>
            <a:r>
              <a:rPr lang="en"/>
              <a:t>Q2-longitudinal plugin</a:t>
            </a:r>
            <a:endParaRPr/>
          </a:p>
          <a:p>
            <a:pPr indent="-287972" lvl="1" marL="914400" rtl="0" algn="l">
              <a:spcBef>
                <a:spcPts val="0"/>
              </a:spcBef>
              <a:spcAft>
                <a:spcPts val="0"/>
              </a:spcAft>
              <a:buSzPct val="100000"/>
              <a:buChar char="○"/>
            </a:pPr>
            <a:r>
              <a:rPr lang="en"/>
              <a:t>Visualization using volatility plots</a:t>
            </a:r>
            <a:endParaRPr/>
          </a:p>
          <a:p>
            <a:pPr indent="-287972" lvl="1" marL="914400" rtl="0" algn="l">
              <a:spcBef>
                <a:spcPts val="0"/>
              </a:spcBef>
              <a:spcAft>
                <a:spcPts val="0"/>
              </a:spcAft>
              <a:buSzPct val="100000"/>
              <a:buChar char="○"/>
            </a:pPr>
            <a:r>
              <a:rPr lang="en"/>
              <a:t>Testing temporal trends for alpha and beta diversities</a:t>
            </a:r>
            <a:endParaRPr/>
          </a:p>
          <a:p>
            <a:pPr indent="-298767" lvl="0" marL="457200" rtl="0" algn="l">
              <a:spcBef>
                <a:spcPts val="0"/>
              </a:spcBef>
              <a:spcAft>
                <a:spcPts val="0"/>
              </a:spcAft>
              <a:buSzPct val="100000"/>
              <a:buChar char="●"/>
            </a:pPr>
            <a:r>
              <a:rPr lang="en"/>
              <a:t>Linear mixed effects (LME) models</a:t>
            </a:r>
            <a:endParaRPr/>
          </a:p>
          <a:p>
            <a:pPr indent="-287972" lvl="1" marL="914400" rtl="0" algn="l">
              <a:spcBef>
                <a:spcPts val="0"/>
              </a:spcBef>
              <a:spcAft>
                <a:spcPts val="0"/>
              </a:spcAft>
              <a:buSzPct val="100000"/>
              <a:buChar char="○"/>
            </a:pPr>
            <a:r>
              <a:rPr lang="en"/>
              <a:t>Can account for random effects (clusters)</a:t>
            </a:r>
            <a:endParaRPr/>
          </a:p>
          <a:p>
            <a:pPr indent="-298767" lvl="0" marL="457200" rtl="0" algn="l">
              <a:spcBef>
                <a:spcPts val="0"/>
              </a:spcBef>
              <a:spcAft>
                <a:spcPts val="0"/>
              </a:spcAft>
              <a:buSzPct val="100000"/>
              <a:buChar char="●"/>
            </a:pPr>
            <a:r>
              <a:rPr lang="en"/>
              <a:t>Volatility visualizations</a:t>
            </a:r>
            <a:endParaRPr/>
          </a:p>
          <a:p>
            <a:pPr indent="-287972" lvl="1" marL="914400" rtl="0" algn="l">
              <a:spcBef>
                <a:spcPts val="0"/>
              </a:spcBef>
              <a:spcAft>
                <a:spcPts val="0"/>
              </a:spcAft>
              <a:buSzPct val="100000"/>
              <a:buChar char="○"/>
            </a:pPr>
            <a:r>
              <a:rPr lang="en"/>
              <a:t>Interactive line plots that show how volatile a given dependent variable is over a continuous independent variable</a:t>
            </a:r>
            <a:endParaRPr/>
          </a:p>
          <a:p>
            <a:pPr indent="-298767" lvl="0" marL="457200" rtl="0" algn="l">
              <a:spcBef>
                <a:spcPts val="0"/>
              </a:spcBef>
              <a:spcAft>
                <a:spcPts val="0"/>
              </a:spcAft>
              <a:buSzPct val="100000"/>
              <a:buChar char="●"/>
            </a:pPr>
            <a:r>
              <a:rPr lang="en"/>
              <a:t>Differential abundance testing</a:t>
            </a:r>
            <a:endParaRPr/>
          </a:p>
          <a:p>
            <a:pPr indent="-287972" lvl="1" marL="914400" rtl="0" algn="l">
              <a:spcBef>
                <a:spcPts val="0"/>
              </a:spcBef>
              <a:spcAft>
                <a:spcPts val="0"/>
              </a:spcAft>
              <a:buSzPct val="100000"/>
              <a:buChar char="○"/>
            </a:pPr>
            <a:r>
              <a:rPr lang="en"/>
              <a:t>Plugins</a:t>
            </a:r>
            <a:endParaRPr/>
          </a:p>
          <a:p>
            <a:pPr indent="-287972" lvl="2" marL="1371600" rtl="0" algn="l">
              <a:spcBef>
                <a:spcPts val="0"/>
              </a:spcBef>
              <a:spcAft>
                <a:spcPts val="0"/>
              </a:spcAft>
              <a:buSzPct val="100000"/>
              <a:buChar char="■"/>
            </a:pPr>
            <a:r>
              <a:rPr lang="en"/>
              <a:t>Q2-songbird</a:t>
            </a:r>
            <a:endParaRPr/>
          </a:p>
          <a:p>
            <a:pPr indent="-287972" lvl="2" marL="1371600" rtl="0" algn="l">
              <a:spcBef>
                <a:spcPts val="0"/>
              </a:spcBef>
              <a:spcAft>
                <a:spcPts val="0"/>
              </a:spcAft>
              <a:buSzPct val="100000"/>
              <a:buChar char="■"/>
            </a:pPr>
            <a:r>
              <a:rPr lang="en"/>
              <a:t>Q2-composition</a:t>
            </a:r>
            <a:endParaRPr/>
          </a:p>
          <a:p>
            <a:pPr indent="-287972" lvl="1" marL="914400" rtl="0" algn="l">
              <a:spcBef>
                <a:spcPts val="0"/>
              </a:spcBef>
              <a:spcAft>
                <a:spcPts val="0"/>
              </a:spcAft>
              <a:buSzPct val="100000"/>
              <a:buChar char="○"/>
            </a:pPr>
            <a:r>
              <a:rPr lang="en"/>
              <a:t>Types</a:t>
            </a:r>
            <a:endParaRPr/>
          </a:p>
          <a:p>
            <a:pPr indent="-287972" lvl="2" marL="1371600" rtl="0" algn="l">
              <a:spcBef>
                <a:spcPts val="0"/>
              </a:spcBef>
              <a:spcAft>
                <a:spcPts val="0"/>
              </a:spcAft>
              <a:buSzPct val="100000"/>
              <a:buChar char="■"/>
            </a:pPr>
            <a:r>
              <a:rPr lang="en"/>
              <a:t>Analysis of Composition of Microbiomes (ANCOM) - increases Type I and II error potential</a:t>
            </a:r>
            <a:endParaRPr/>
          </a:p>
          <a:p>
            <a:pPr indent="-287972" lvl="2" marL="1371600" rtl="0" algn="l">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Getting Started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First port the QIIME2 </a:t>
            </a:r>
            <a:r>
              <a:rPr lang="en"/>
              <a:t>container</a:t>
            </a:r>
            <a:r>
              <a:rPr lang="en"/>
              <a:t> to Picotte</a:t>
            </a:r>
            <a:endParaRPr/>
          </a:p>
          <a:p>
            <a:pPr indent="-311150" lvl="0" marL="457200" rtl="0" algn="l">
              <a:spcBef>
                <a:spcPts val="0"/>
              </a:spcBef>
              <a:spcAft>
                <a:spcPts val="0"/>
              </a:spcAft>
              <a:buSzPts val="1300"/>
              <a:buChar char="●"/>
            </a:pPr>
            <a:r>
              <a:rPr lang="en"/>
              <a:t>Then get a sample metadata</a:t>
            </a:r>
            <a:endParaRPr/>
          </a:p>
          <a:p>
            <a:pPr indent="-311150" lvl="0" marL="457200" rtl="0" algn="l">
              <a:spcBef>
                <a:spcPts val="0"/>
              </a:spcBef>
              <a:spcAft>
                <a:spcPts val="0"/>
              </a:spcAft>
              <a:buSzPts val="1300"/>
              <a:buChar char="●"/>
            </a:pPr>
            <a:r>
              <a:rPr lang="en"/>
              <a:t>Finally, need to </a:t>
            </a:r>
            <a:r>
              <a:rPr lang="en"/>
              <a:t>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a:t>
            </a:r>
            <a:r>
              <a:rPr lang="en"/>
              <a:t>Metadata</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 also be taken from public data</a:t>
            </a:r>
            <a:endParaRPr/>
          </a:p>
          <a:p>
            <a:pPr indent="-311150" lvl="0" marL="457200" rtl="0" algn="l">
              <a:spcBef>
                <a:spcPts val="0"/>
              </a:spcBef>
              <a:spcAft>
                <a:spcPts val="0"/>
              </a:spcAft>
              <a:buSzPts val="1300"/>
              <a:buChar char="●"/>
            </a:pPr>
            <a:r>
              <a:rPr lang="en"/>
              <a:t>Holds the samples to be used</a:t>
            </a:r>
            <a:endParaRPr/>
          </a:p>
          <a:p>
            <a:pPr indent="-298450" lvl="1" marL="914400" rtl="0" algn="l">
              <a:spcBef>
                <a:spcPts val="0"/>
              </a:spcBef>
              <a:spcAft>
                <a:spcPts val="0"/>
              </a:spcAft>
              <a:buSzPts val="1100"/>
              <a:buChar char="○"/>
            </a:pPr>
            <a:r>
              <a:rPr lang="en"/>
              <a:t>tab - s</a:t>
            </a:r>
            <a:r>
              <a:rPr lang="en"/>
              <a:t>eparated</a:t>
            </a:r>
            <a:r>
              <a:rPr lang="en"/>
              <a:t> text file </a:t>
            </a:r>
            <a:endParaRPr/>
          </a:p>
          <a:p>
            <a:pPr indent="-298450" lvl="1" marL="914400" rtl="0" algn="l">
              <a:spcBef>
                <a:spcPts val="0"/>
              </a:spcBef>
              <a:spcAft>
                <a:spcPts val="0"/>
              </a:spcAft>
              <a:buSzPts val="1100"/>
              <a:buChar char="○"/>
            </a:pPr>
            <a:r>
              <a:rPr lang="en"/>
              <a:t>Format:</a:t>
            </a:r>
            <a:endParaRPr/>
          </a:p>
          <a:p>
            <a:pPr indent="-298450" lvl="2" marL="1371600" rtl="0" algn="l">
              <a:spcBef>
                <a:spcPts val="0"/>
              </a:spcBef>
              <a:spcAft>
                <a:spcPts val="0"/>
              </a:spcAft>
              <a:buSzPts val="1100"/>
              <a:buChar char="■"/>
            </a:pPr>
            <a:r>
              <a:rPr lang="en"/>
              <a:t>Sample ID/BarcodeSequence/extra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Data</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 be taken from public data</a:t>
            </a:r>
            <a:endParaRPr/>
          </a:p>
          <a:p>
            <a:pPr indent="-298450" lvl="1" marL="914400" rtl="0" algn="l">
              <a:spcBef>
                <a:spcPts val="0"/>
              </a:spcBef>
              <a:spcAft>
                <a:spcPts val="0"/>
              </a:spcAft>
              <a:buSzPts val="1100"/>
              <a:buChar char="○"/>
            </a:pPr>
            <a:r>
              <a:rPr lang="en"/>
              <a:t>FASTQ </a:t>
            </a:r>
            <a:endParaRPr/>
          </a:p>
          <a:p>
            <a:pPr indent="-298450" lvl="1" marL="914400" rtl="0" algn="l">
              <a:spcBef>
                <a:spcPts val="0"/>
              </a:spcBef>
              <a:spcAft>
                <a:spcPts val="0"/>
              </a:spcAft>
              <a:buSzPts val="1100"/>
              <a:buChar char="○"/>
            </a:pPr>
            <a:r>
              <a:rPr lang="en"/>
              <a:t>Using the EMP </a:t>
            </a:r>
            <a:r>
              <a:rPr lang="en"/>
              <a:t>Protocol</a:t>
            </a:r>
            <a:r>
              <a:rPr lang="en"/>
              <a:t> Format </a:t>
            </a:r>
            <a:endParaRPr/>
          </a:p>
          <a:p>
            <a:pPr indent="-298450" lvl="2" marL="1371600" rtl="0" algn="l">
              <a:spcBef>
                <a:spcPts val="0"/>
              </a:spcBef>
              <a:spcAft>
                <a:spcPts val="0"/>
              </a:spcAft>
              <a:buSzPts val="1100"/>
              <a:buChar char="■"/>
            </a:pPr>
            <a:r>
              <a:rPr lang="en"/>
              <a:t>Examples:</a:t>
            </a:r>
            <a:endParaRPr/>
          </a:p>
          <a:p>
            <a:pPr indent="-298450" lvl="3" marL="1828800" rtl="0" algn="l">
              <a:spcBef>
                <a:spcPts val="0"/>
              </a:spcBef>
              <a:spcAft>
                <a:spcPts val="0"/>
              </a:spcAft>
              <a:buSzPts val="1100"/>
              <a:buChar char="●"/>
            </a:pPr>
            <a:r>
              <a:rPr lang="en"/>
              <a:t>emp-single-end-sequences/barcodes.fastq.gz</a:t>
            </a:r>
            <a:endParaRPr/>
          </a:p>
          <a:p>
            <a:pPr indent="-298450" lvl="3" marL="1828800" rtl="0" algn="l">
              <a:spcBef>
                <a:spcPts val="0"/>
              </a:spcBef>
              <a:spcAft>
                <a:spcPts val="0"/>
              </a:spcAft>
              <a:buSzPts val="1100"/>
              <a:buChar char="●"/>
            </a:pPr>
            <a:r>
              <a:rPr lang="en"/>
              <a:t>emp-single-end-sequences/sequences.fastq.gz</a:t>
            </a:r>
            <a:endParaRPr/>
          </a:p>
          <a:p>
            <a:pPr indent="0" lvl="0" marL="0" rtl="0" algn="l">
              <a:spcBef>
                <a:spcPts val="1200"/>
              </a:spcBef>
              <a:spcAft>
                <a:spcPts val="1200"/>
              </a:spcAft>
              <a:buNone/>
            </a:pPr>
            <a:r>
              <a:t/>
            </a:r>
            <a:endParaRPr/>
          </a:p>
        </p:txBody>
      </p:sp>
      <p:pic>
        <p:nvPicPr>
          <p:cNvPr id="315" name="Google Shape;315;p19"/>
          <p:cNvPicPr preferRelativeResize="0"/>
          <p:nvPr/>
        </p:nvPicPr>
        <p:blipFill>
          <a:blip r:embed="rId3">
            <a:alphaModFix/>
          </a:blip>
          <a:stretch>
            <a:fillRect/>
          </a:stretch>
        </p:blipFill>
        <p:spPr>
          <a:xfrm>
            <a:off x="225750" y="1329900"/>
            <a:ext cx="8658474" cy="324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Data Visualization for Sequence Quality</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Denoised Sequences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