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3" r:id="rId3"/>
    <p:sldId id="262" r:id="rId4"/>
    <p:sldId id="271" r:id="rId5"/>
    <p:sldId id="270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Stepanian" initials="ES" lastIdx="1" clrIdx="0">
    <p:extLst/>
  </p:cmAuthor>
  <p:cmAuthor id="2" name="Emil Stepanian" initials="E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58"/>
    <p:restoredTop sz="86095"/>
  </p:normalViewPr>
  <p:slideViewPr>
    <p:cSldViewPr snapToGrid="0" snapToObjects="1">
      <p:cViewPr>
        <p:scale>
          <a:sx n="87" d="100"/>
          <a:sy n="87" d="100"/>
        </p:scale>
        <p:origin x="4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CC28C3A-74CD-4089-A956-D7872E3019FA}"/>
    <pc:docChg chg="modSld">
      <pc:chgData name="" userId="" providerId="" clId="Web-{DCC28C3A-74CD-4089-A956-D7872E3019FA}" dt="2018-09-03T18:21:27.364" v="85" actId="1076"/>
      <pc:docMkLst>
        <pc:docMk/>
      </pc:docMkLst>
      <pc:sldChg chg="modSp">
        <pc:chgData name="" userId="" providerId="" clId="Web-{DCC28C3A-74CD-4089-A956-D7872E3019FA}" dt="2018-09-03T18:21:27.364" v="85" actId="1076"/>
        <pc:sldMkLst>
          <pc:docMk/>
          <pc:sldMk cId="1813192937" sldId="263"/>
        </pc:sldMkLst>
        <pc:spChg chg="mod">
          <ac:chgData name="" userId="" providerId="" clId="Web-{DCC28C3A-74CD-4089-A956-D7872E3019FA}" dt="2018-09-03T18:21:25.118" v="84" actId="1076"/>
          <ac:spMkLst>
            <pc:docMk/>
            <pc:sldMk cId="1813192937" sldId="263"/>
            <ac:spMk id="2" creationId="{00000000-0000-0000-0000-000000000000}"/>
          </ac:spMkLst>
        </pc:spChg>
        <pc:spChg chg="mod">
          <ac:chgData name="" userId="" providerId="" clId="Web-{DCC28C3A-74CD-4089-A956-D7872E3019FA}" dt="2018-09-03T18:21:27.364" v="85" actId="1076"/>
          <ac:spMkLst>
            <pc:docMk/>
            <pc:sldMk cId="1813192937" sldId="263"/>
            <ac:spMk id="5" creationId="{00000000-0000-0000-0000-000000000000}"/>
          </ac:spMkLst>
        </pc:spChg>
      </pc:sldChg>
      <pc:sldChg chg="modSp">
        <pc:chgData name="" userId="" providerId="" clId="Web-{DCC28C3A-74CD-4089-A956-D7872E3019FA}" dt="2018-09-03T18:20:03.847" v="56" actId="20577"/>
        <pc:sldMkLst>
          <pc:docMk/>
          <pc:sldMk cId="2118153689" sldId="271"/>
        </pc:sldMkLst>
        <pc:spChg chg="mod">
          <ac:chgData name="" userId="" providerId="" clId="Web-{DCC28C3A-74CD-4089-A956-D7872E3019FA}" dt="2018-09-03T18:20:03.847" v="56" actId="20577"/>
          <ac:spMkLst>
            <pc:docMk/>
            <pc:sldMk cId="2118153689" sldId="271"/>
            <ac:spMk id="5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7T07:59:55.331" idx="1">
    <p:pos x="10" y="10"/>
    <p:text>Opdater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7T08:00:08.871" idx="1">
    <p:pos x="10" y="10"/>
    <p:text>Opdater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798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04/09/2018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javascript.com/t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Innovation &amp; ny teknologi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endParaRPr lang="da-DK" sz="2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1133520"/>
            <a:ext cx="12192000" cy="1017134"/>
          </a:xfrm>
        </p:spPr>
        <p:txBody>
          <a:bodyPr/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Introduktion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669706" y="2828925"/>
            <a:ext cx="396128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a-DK" sz="2400" b="1" dirty="0"/>
              <a:t>Mathias Lund</a:t>
            </a:r>
          </a:p>
          <a:p>
            <a:r>
              <a:rPr lang="da-DK" sz="2400" dirty="0"/>
              <a:t>cand.merc.it (Data Science)</a:t>
            </a:r>
            <a:endParaRPr lang="da-DK" sz="2400" dirty="0">
              <a:cs typeface="Calibri"/>
            </a:endParaRPr>
          </a:p>
          <a:p>
            <a:r>
              <a:rPr lang="da-DK" sz="2400" dirty="0" smtClean="0">
                <a:cs typeface="Calibri"/>
              </a:rPr>
              <a:t>Business </a:t>
            </a:r>
            <a:r>
              <a:rPr lang="da-DK" sz="2400" dirty="0">
                <a:cs typeface="Calibri"/>
              </a:rPr>
              <a:t>Intelligence hos </a:t>
            </a:r>
            <a:r>
              <a:rPr lang="da-DK" sz="2400" dirty="0" err="1">
                <a:cs typeface="Calibri"/>
              </a:rPr>
              <a:t>Graduateland</a:t>
            </a:r>
            <a:endParaRPr lang="da-DK" sz="2400" dirty="0">
              <a:cs typeface="Calibri"/>
            </a:endParaRPr>
          </a:p>
          <a:p>
            <a:r>
              <a:rPr lang="da-DK" sz="2400" dirty="0" err="1" smtClean="0">
                <a:cs typeface="Calibri"/>
              </a:rPr>
              <a:t>ml.digi@cbs.dk</a:t>
            </a:r>
            <a:endParaRPr lang="da-DK" sz="2400" dirty="0">
              <a:cs typeface="Calibri"/>
            </a:endParaRPr>
          </a:p>
          <a:p>
            <a:endParaRPr lang="da-DK" sz="2400" dirty="0"/>
          </a:p>
        </p:txBody>
      </p:sp>
      <p:sp>
        <p:nvSpPr>
          <p:cNvPr id="5" name="Tekstfelt 4"/>
          <p:cNvSpPr txBox="1"/>
          <p:nvPr/>
        </p:nvSpPr>
        <p:spPr>
          <a:xfrm>
            <a:off x="7838992" y="2828925"/>
            <a:ext cx="3753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/>
              <a:t>Emil Stepanian</a:t>
            </a:r>
          </a:p>
          <a:p>
            <a:pPr algn="r"/>
            <a:r>
              <a:rPr lang="da-DK" sz="2400" dirty="0" err="1"/>
              <a:t>cand.merc.it</a:t>
            </a:r>
            <a:r>
              <a:rPr lang="da-DK" sz="2400" dirty="0"/>
              <a:t> (</a:t>
            </a:r>
            <a:r>
              <a:rPr lang="da-DK" sz="2400" dirty="0" err="1"/>
              <a:t>Digitalization</a:t>
            </a:r>
            <a:r>
              <a:rPr lang="da-DK" sz="2400" dirty="0"/>
              <a:t>)</a:t>
            </a:r>
          </a:p>
          <a:p>
            <a:pPr algn="r"/>
            <a:r>
              <a:rPr lang="da-DK" sz="2400" dirty="0"/>
              <a:t>Web-</a:t>
            </a:r>
            <a:r>
              <a:rPr lang="da-DK" sz="2400" dirty="0" err="1"/>
              <a:t>app</a:t>
            </a:r>
            <a:r>
              <a:rPr lang="da-DK" sz="2400" dirty="0"/>
              <a:t> udvikler </a:t>
            </a:r>
            <a:r>
              <a:rPr lang="da-DK" sz="2400" dirty="0" smtClean="0"/>
              <a:t>hos </a:t>
            </a:r>
            <a:r>
              <a:rPr lang="da-DK" sz="2400" dirty="0" err="1" smtClean="0"/>
              <a:t>Effective</a:t>
            </a:r>
            <a:r>
              <a:rPr lang="da-DK" sz="2400" dirty="0" smtClean="0"/>
              <a:t> People</a:t>
            </a:r>
            <a:endParaRPr lang="da-DK" sz="2400" dirty="0"/>
          </a:p>
          <a:p>
            <a:pPr algn="r"/>
            <a:r>
              <a:rPr lang="da-DK" sz="2400" dirty="0" err="1"/>
              <a:t>ess.digi@cbs.dk</a:t>
            </a:r>
            <a:r>
              <a:rPr lang="da-DK" sz="2400" dirty="0"/>
              <a:t> </a:t>
            </a:r>
          </a:p>
          <a:p>
            <a:pPr algn="r"/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81319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74526"/>
            <a:ext cx="9144000" cy="1017134"/>
          </a:xfrm>
        </p:spPr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overblik over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exercises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til uge 40</a:t>
            </a: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7" y="2275114"/>
            <a:ext cx="9603307" cy="3777343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Uge 36: Installation, Components, Props, State, Eventhandlers og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Ref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Uge 37: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React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Router, navigation, Tab-bar,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ScrollView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og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ListView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Uge 38: Databaser og Firebase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Uge 39: Firebase login</a:t>
            </a:r>
          </a:p>
          <a:p>
            <a:pPr algn="l"/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Uge 40: Design og 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styling</a:t>
            </a:r>
          </a:p>
          <a:p>
            <a:pPr algn="l"/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Efter ferien: bl.a. emner som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geolocation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MapView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og integrering af kamera. 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node.js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npm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194619" y="2275114"/>
            <a:ext cx="9925665" cy="41994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Node.js er et open source JavaScript framework til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backend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server 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udvikling.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Node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er en JavaScript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runtime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bygget på Chromes V8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engine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til at køre JS på serveren.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 skal bruge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npm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som er en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package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manager for JavaScript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Verdens største software-register med 3 milliarder downloads om ugen.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Indeholder over 600.000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packages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Faciliterer lån og deling af kode med andre udviklere over hele verden.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81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 lnSpcReduction="10000"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Hvor meget erfaring har I med JavaScript?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Cross-platform, objekt-orienteret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scripting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sprog.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Bruges til at gøre hjemmesider interaktivt </a:t>
            </a:r>
            <a:r>
              <a:rPr lang="mr-I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–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fx animationer, knapper osv.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JavaScript != Java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https://www.javascript.com/try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270206"/>
            <a:ext cx="9144000" cy="1017134"/>
          </a:xfrm>
        </p:spPr>
        <p:txBody>
          <a:bodyPr>
            <a:normAutofit fontScale="90000"/>
          </a:bodyPr>
          <a:lstStyle/>
          <a:p>
            <a:r>
              <a:rPr lang="da-DK" spc="25" dirty="0"/>
              <a:t>mobile </a:t>
            </a:r>
            <a:r>
              <a:rPr lang="da-DK" spc="10" dirty="0" err="1"/>
              <a:t>development</a:t>
            </a:r>
            <a:r>
              <a:rPr lang="da-DK" spc="50" dirty="0"/>
              <a:t> </a:t>
            </a:r>
            <a:r>
              <a:rPr lang="da-DK" spc="15" dirty="0"/>
              <a:t>landscape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2" name="Grupper 1"/>
          <p:cNvGrpSpPr/>
          <p:nvPr/>
        </p:nvGrpSpPr>
        <p:grpSpPr>
          <a:xfrm>
            <a:off x="2925896" y="1395839"/>
            <a:ext cx="6209664" cy="5300056"/>
            <a:chOff x="3358767" y="1421239"/>
            <a:chExt cx="6209664" cy="5300056"/>
          </a:xfrm>
        </p:grpSpPr>
        <p:sp>
          <p:nvSpPr>
            <p:cNvPr id="6" name="object 3"/>
            <p:cNvSpPr/>
            <p:nvPr/>
          </p:nvSpPr>
          <p:spPr>
            <a:xfrm>
              <a:off x="4357115" y="1837944"/>
              <a:ext cx="4257040" cy="4257040"/>
            </a:xfrm>
            <a:custGeom>
              <a:avLst/>
              <a:gdLst/>
              <a:ahLst/>
              <a:cxnLst/>
              <a:rect l="l" t="t" r="r" b="b"/>
              <a:pathLst>
                <a:path w="4257040" h="4257040">
                  <a:moveTo>
                    <a:pt x="2298573" y="4043705"/>
                  </a:moveTo>
                  <a:lnTo>
                    <a:pt x="1957959" y="4043705"/>
                  </a:lnTo>
                  <a:lnTo>
                    <a:pt x="2128266" y="4256532"/>
                  </a:lnTo>
                  <a:lnTo>
                    <a:pt x="2298573" y="4043705"/>
                  </a:lnTo>
                  <a:close/>
                </a:path>
                <a:path w="4257040" h="4257040">
                  <a:moveTo>
                    <a:pt x="2170811" y="2170810"/>
                  </a:moveTo>
                  <a:lnTo>
                    <a:pt x="2085721" y="2170811"/>
                  </a:lnTo>
                  <a:lnTo>
                    <a:pt x="2085721" y="4043705"/>
                  </a:lnTo>
                  <a:lnTo>
                    <a:pt x="2170811" y="4043705"/>
                  </a:lnTo>
                  <a:lnTo>
                    <a:pt x="2170811" y="2170810"/>
                  </a:lnTo>
                  <a:close/>
                </a:path>
                <a:path w="4257040" h="4257040">
                  <a:moveTo>
                    <a:pt x="212851" y="1957958"/>
                  </a:moveTo>
                  <a:lnTo>
                    <a:pt x="0" y="2128266"/>
                  </a:lnTo>
                  <a:lnTo>
                    <a:pt x="212851" y="2298572"/>
                  </a:lnTo>
                  <a:lnTo>
                    <a:pt x="212851" y="2170810"/>
                  </a:lnTo>
                  <a:lnTo>
                    <a:pt x="4203358" y="2170810"/>
                  </a:lnTo>
                  <a:lnTo>
                    <a:pt x="4256532" y="2128266"/>
                  </a:lnTo>
                  <a:lnTo>
                    <a:pt x="4203358" y="2085720"/>
                  </a:lnTo>
                  <a:lnTo>
                    <a:pt x="212851" y="2085720"/>
                  </a:lnTo>
                  <a:lnTo>
                    <a:pt x="212851" y="1957958"/>
                  </a:lnTo>
                  <a:close/>
                </a:path>
                <a:path w="4257040" h="4257040">
                  <a:moveTo>
                    <a:pt x="4203358" y="2170810"/>
                  </a:moveTo>
                  <a:lnTo>
                    <a:pt x="4043680" y="2170810"/>
                  </a:lnTo>
                  <a:lnTo>
                    <a:pt x="4043680" y="2298572"/>
                  </a:lnTo>
                  <a:lnTo>
                    <a:pt x="4203358" y="2170810"/>
                  </a:lnTo>
                  <a:close/>
                </a:path>
                <a:path w="4257040" h="4257040">
                  <a:moveTo>
                    <a:pt x="2170811" y="212851"/>
                  </a:moveTo>
                  <a:lnTo>
                    <a:pt x="2085721" y="212851"/>
                  </a:lnTo>
                  <a:lnTo>
                    <a:pt x="2085721" y="2085720"/>
                  </a:lnTo>
                  <a:lnTo>
                    <a:pt x="2170811" y="2085720"/>
                  </a:lnTo>
                  <a:lnTo>
                    <a:pt x="2170811" y="212851"/>
                  </a:lnTo>
                  <a:close/>
                </a:path>
                <a:path w="4257040" h="4257040">
                  <a:moveTo>
                    <a:pt x="4043680" y="1957958"/>
                  </a:moveTo>
                  <a:lnTo>
                    <a:pt x="4043680" y="2085720"/>
                  </a:lnTo>
                  <a:lnTo>
                    <a:pt x="4203358" y="2085720"/>
                  </a:lnTo>
                  <a:lnTo>
                    <a:pt x="4043680" y="1957958"/>
                  </a:lnTo>
                  <a:close/>
                </a:path>
                <a:path w="4257040" h="4257040">
                  <a:moveTo>
                    <a:pt x="2128266" y="0"/>
                  </a:moveTo>
                  <a:lnTo>
                    <a:pt x="1957959" y="212851"/>
                  </a:lnTo>
                  <a:lnTo>
                    <a:pt x="2298573" y="212851"/>
                  </a:lnTo>
                  <a:lnTo>
                    <a:pt x="2128266" y="0"/>
                  </a:lnTo>
                  <a:close/>
                </a:path>
              </a:pathLst>
            </a:custGeom>
            <a:solidFill>
              <a:srgbClr val="E6E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4572000" y="2066544"/>
              <a:ext cx="1826514" cy="18310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4594859" y="2340864"/>
              <a:ext cx="1776222" cy="13327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4636008" y="2112264"/>
              <a:ext cx="1700783" cy="1705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 txBox="1"/>
            <p:nvPr/>
          </p:nvSpPr>
          <p:spPr>
            <a:xfrm>
              <a:off x="4748021" y="2372386"/>
              <a:ext cx="1477010" cy="1115060"/>
            </a:xfrm>
            <a:prstGeom prst="rect">
              <a:avLst/>
            </a:prstGeom>
          </p:spPr>
          <p:txBody>
            <a:bodyPr vert="horz" wrap="square" lIns="0" tIns="7810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15"/>
                </a:spcBef>
              </a:pPr>
              <a:r>
                <a:rPr sz="1100" b="1" u="sng" spc="-1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Native</a:t>
              </a:r>
              <a:endParaRPr sz="1100">
                <a:latin typeface="Arial"/>
                <a:cs typeface="Arial"/>
              </a:endParaRPr>
            </a:p>
            <a:p>
              <a:pPr marL="3175" algn="ctr">
                <a:lnSpc>
                  <a:spcPts val="1310"/>
                </a:lnSpc>
                <a:spcBef>
                  <a:spcPts val="520"/>
                </a:spcBef>
              </a:pPr>
              <a:r>
                <a:rPr sz="1100" spc="5" dirty="0">
                  <a:solidFill>
                    <a:srgbClr val="FFFFFF"/>
                  </a:solidFill>
                  <a:latin typeface="Arial"/>
                  <a:cs typeface="Arial"/>
                </a:rPr>
                <a:t>Advanced</a:t>
              </a:r>
              <a:r>
                <a:rPr sz="1100" spc="15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spc="-30" dirty="0">
                  <a:solidFill>
                    <a:srgbClr val="FFFFFF"/>
                  </a:solidFill>
                  <a:latin typeface="Arial"/>
                  <a:cs typeface="Arial"/>
                </a:rPr>
                <a:t>UI</a:t>
              </a:r>
              <a:endParaRPr sz="1100">
                <a:latin typeface="Arial"/>
                <a:cs typeface="Arial"/>
              </a:endParaRPr>
            </a:p>
            <a:p>
              <a:pPr marL="635" algn="ctr">
                <a:lnSpc>
                  <a:spcPts val="1310"/>
                </a:lnSpc>
              </a:pPr>
              <a:r>
                <a:rPr sz="1100" spc="30" dirty="0">
                  <a:solidFill>
                    <a:srgbClr val="FFFFFF"/>
                  </a:solidFill>
                  <a:latin typeface="Arial"/>
                  <a:cs typeface="Arial"/>
                </a:rPr>
                <a:t>interaction</a:t>
              </a:r>
              <a:endParaRPr sz="11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480"/>
                </a:spcBef>
              </a:pPr>
              <a:r>
                <a:rPr sz="1100" dirty="0">
                  <a:solidFill>
                    <a:srgbClr val="FFFFFF"/>
                  </a:solidFill>
                  <a:latin typeface="Arial"/>
                  <a:cs typeface="Arial"/>
                </a:rPr>
                <a:t>Best</a:t>
              </a:r>
              <a:r>
                <a:rPr sz="1100" spc="1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spc="15" dirty="0">
                  <a:solidFill>
                    <a:srgbClr val="FFFFFF"/>
                  </a:solidFill>
                  <a:latin typeface="Arial"/>
                  <a:cs typeface="Arial"/>
                </a:rPr>
                <a:t>performance</a:t>
              </a:r>
              <a:endParaRPr sz="11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480"/>
                </a:spcBef>
              </a:pPr>
              <a:r>
                <a:rPr sz="1100" spc="-5" dirty="0">
                  <a:solidFill>
                    <a:srgbClr val="FFFFFF"/>
                  </a:solidFill>
                  <a:latin typeface="Arial"/>
                  <a:cs typeface="Arial"/>
                </a:rPr>
                <a:t>App </a:t>
              </a:r>
              <a:r>
                <a:rPr sz="1100" spc="25" dirty="0">
                  <a:solidFill>
                    <a:srgbClr val="FFFFFF"/>
                  </a:solidFill>
                  <a:latin typeface="Arial"/>
                  <a:cs typeface="Arial"/>
                </a:rPr>
                <a:t>store</a:t>
              </a:r>
              <a:r>
                <a:rPr sz="1100" spc="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spc="30" dirty="0">
                  <a:solidFill>
                    <a:srgbClr val="FFFFFF"/>
                  </a:solidFill>
                  <a:latin typeface="Arial"/>
                  <a:cs typeface="Arial"/>
                </a:rPr>
                <a:t>distribution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1" name="object 8"/>
            <p:cNvSpPr/>
            <p:nvPr/>
          </p:nvSpPr>
          <p:spPr>
            <a:xfrm>
              <a:off x="6569964" y="2066544"/>
              <a:ext cx="1826514" cy="18310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6592823" y="2258567"/>
              <a:ext cx="1776222" cy="14973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6633971" y="2112264"/>
              <a:ext cx="1700783" cy="17053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 txBox="1"/>
            <p:nvPr/>
          </p:nvSpPr>
          <p:spPr>
            <a:xfrm>
              <a:off x="6748652" y="2289582"/>
              <a:ext cx="1477010" cy="1280159"/>
            </a:xfrm>
            <a:prstGeom prst="rect">
              <a:avLst/>
            </a:prstGeom>
          </p:spPr>
          <p:txBody>
            <a:bodyPr vert="horz" wrap="square" lIns="0" tIns="78105" rIns="0" bIns="0" rtlCol="0">
              <a:spAutoFit/>
            </a:bodyPr>
            <a:lstStyle/>
            <a:p>
              <a:pPr marL="374015" indent="150495">
                <a:lnSpc>
                  <a:spcPct val="100000"/>
                </a:lnSpc>
                <a:spcBef>
                  <a:spcPts val="615"/>
                </a:spcBef>
              </a:pPr>
              <a:r>
                <a:rPr sz="1100" b="1" u="sng" spc="-2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Hybrid</a:t>
              </a:r>
              <a:endParaRPr sz="1100" dirty="0">
                <a:latin typeface="Arial"/>
                <a:cs typeface="Arial"/>
              </a:endParaRPr>
            </a:p>
            <a:p>
              <a:pPr marL="374015" marR="365760" algn="ctr">
                <a:lnSpc>
                  <a:spcPts val="1300"/>
                </a:lnSpc>
                <a:spcBef>
                  <a:spcPts val="580"/>
                </a:spcBef>
              </a:pPr>
              <a:r>
                <a:rPr sz="1100" spc="-20" dirty="0">
                  <a:solidFill>
                    <a:srgbClr val="FFFFFF"/>
                  </a:solidFill>
                  <a:latin typeface="Arial"/>
                  <a:cs typeface="Arial"/>
                </a:rPr>
                <a:t>We</a:t>
              </a:r>
              <a:r>
                <a:rPr sz="1100" spc="-5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r>
                <a:rPr sz="1100" spc="25" dirty="0">
                  <a:solidFill>
                    <a:srgbClr val="FFFFFF"/>
                  </a:solidFill>
                  <a:latin typeface="Arial"/>
                  <a:cs typeface="Arial"/>
                </a:rPr>
                <a:t>-ba</a:t>
              </a:r>
              <a:r>
                <a:rPr sz="1100" spc="-1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1100" spc="-1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1100" spc="30" dirty="0">
                  <a:solidFill>
                    <a:srgbClr val="FFFFFF"/>
                  </a:solidFill>
                  <a:latin typeface="Arial"/>
                  <a:cs typeface="Arial"/>
                </a:rPr>
                <a:t>d  interaction</a:t>
              </a:r>
              <a:endParaRPr sz="1100" dirty="0">
                <a:latin typeface="Arial"/>
                <a:cs typeface="Arial"/>
              </a:endParaRPr>
            </a:p>
            <a:p>
              <a:pPr marL="182245" marR="175260" algn="ctr">
                <a:lnSpc>
                  <a:spcPts val="1300"/>
                </a:lnSpc>
                <a:spcBef>
                  <a:spcPts val="500"/>
                </a:spcBef>
              </a:pPr>
              <a:r>
                <a:rPr sz="1100" spc="-10" dirty="0">
                  <a:solidFill>
                    <a:srgbClr val="FFFFFF"/>
                  </a:solidFill>
                  <a:latin typeface="Arial"/>
                  <a:cs typeface="Arial"/>
                </a:rPr>
                <a:t>Access </a:t>
              </a:r>
              <a:r>
                <a:rPr sz="1100" spc="65" dirty="0">
                  <a:solidFill>
                    <a:srgbClr val="FFFFFF"/>
                  </a:solidFill>
                  <a:latin typeface="Arial"/>
                  <a:cs typeface="Arial"/>
                </a:rPr>
                <a:t>to </a:t>
              </a:r>
              <a:r>
                <a:rPr sz="1100" spc="15" dirty="0">
                  <a:solidFill>
                    <a:srgbClr val="FFFFFF"/>
                  </a:solidFill>
                  <a:latin typeface="Arial"/>
                  <a:cs typeface="Arial"/>
                </a:rPr>
                <a:t>native  </a:t>
              </a:r>
              <a:r>
                <a:rPr sz="1100" spc="35" dirty="0">
                  <a:solidFill>
                    <a:srgbClr val="FFFFFF"/>
                  </a:solidFill>
                  <a:latin typeface="Arial"/>
                  <a:cs typeface="Arial"/>
                </a:rPr>
                <a:t>platform</a:t>
              </a:r>
              <a:endParaRPr sz="11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434"/>
                </a:spcBef>
              </a:pPr>
              <a:r>
                <a:rPr sz="1100" spc="-5" dirty="0">
                  <a:solidFill>
                    <a:srgbClr val="FFFFFF"/>
                  </a:solidFill>
                  <a:latin typeface="Arial"/>
                  <a:cs typeface="Arial"/>
                </a:rPr>
                <a:t>App </a:t>
              </a:r>
              <a:r>
                <a:rPr sz="1100" spc="25" dirty="0">
                  <a:solidFill>
                    <a:srgbClr val="FFFFFF"/>
                  </a:solidFill>
                  <a:latin typeface="Arial"/>
                  <a:cs typeface="Arial"/>
                </a:rPr>
                <a:t>store</a:t>
              </a:r>
              <a:r>
                <a:rPr sz="1100" spc="8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spc="30" dirty="0">
                  <a:solidFill>
                    <a:srgbClr val="FFFFFF"/>
                  </a:solidFill>
                  <a:latin typeface="Arial"/>
                  <a:cs typeface="Arial"/>
                </a:rPr>
                <a:t>distribution</a:t>
              </a:r>
              <a:endParaRPr sz="1100" dirty="0">
                <a:latin typeface="Arial"/>
                <a:cs typeface="Arial"/>
              </a:endParaRPr>
            </a:p>
          </p:txBody>
        </p:sp>
        <p:sp>
          <p:nvSpPr>
            <p:cNvPr id="15" name="object 12"/>
            <p:cNvSpPr/>
            <p:nvPr/>
          </p:nvSpPr>
          <p:spPr>
            <a:xfrm>
              <a:off x="4572000" y="4069079"/>
              <a:ext cx="1826514" cy="18265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4636008" y="4114800"/>
              <a:ext cx="1700783" cy="17007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6569964" y="4069079"/>
              <a:ext cx="1826514" cy="18265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6803135" y="4261103"/>
              <a:ext cx="1360170" cy="14973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6633971" y="4114800"/>
              <a:ext cx="1700783" cy="17007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 txBox="1"/>
            <p:nvPr/>
          </p:nvSpPr>
          <p:spPr>
            <a:xfrm>
              <a:off x="6959345" y="4291102"/>
              <a:ext cx="1057910" cy="1280160"/>
            </a:xfrm>
            <a:prstGeom prst="rect">
              <a:avLst/>
            </a:prstGeom>
          </p:spPr>
          <p:txBody>
            <a:bodyPr vert="horz" wrap="square" lIns="0" tIns="7810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15"/>
                </a:spcBef>
              </a:pPr>
              <a:r>
                <a:rPr sz="1100" b="1" u="sng" spc="-25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HTML5</a:t>
              </a:r>
              <a:endParaRPr sz="1100">
                <a:latin typeface="Arial"/>
                <a:cs typeface="Arial"/>
              </a:endParaRPr>
            </a:p>
            <a:p>
              <a:pPr algn="ctr">
                <a:lnSpc>
                  <a:spcPts val="1310"/>
                </a:lnSpc>
                <a:spcBef>
                  <a:spcPts val="520"/>
                </a:spcBef>
              </a:pPr>
              <a:r>
                <a:rPr sz="1100" spc="0" dirty="0">
                  <a:solidFill>
                    <a:srgbClr val="FFFFFF"/>
                  </a:solidFill>
                  <a:latin typeface="Arial"/>
                  <a:cs typeface="Arial"/>
                </a:rPr>
                <a:t>Web-based</a:t>
              </a:r>
              <a:endParaRPr sz="1100">
                <a:latin typeface="Arial"/>
                <a:cs typeface="Arial"/>
              </a:endParaRPr>
            </a:p>
            <a:p>
              <a:pPr algn="ctr">
                <a:lnSpc>
                  <a:spcPts val="1310"/>
                </a:lnSpc>
              </a:pPr>
              <a:r>
                <a:rPr sz="1100" spc="30" dirty="0">
                  <a:solidFill>
                    <a:srgbClr val="FFFFFF"/>
                  </a:solidFill>
                  <a:latin typeface="Arial"/>
                  <a:cs typeface="Arial"/>
                </a:rPr>
                <a:t>interaction</a:t>
              </a:r>
              <a:endParaRPr sz="11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480"/>
                </a:spcBef>
              </a:pPr>
              <a:r>
                <a:rPr sz="1100" spc="15" dirty="0">
                  <a:solidFill>
                    <a:srgbClr val="FFFFFF"/>
                  </a:solidFill>
                  <a:latin typeface="Arial"/>
                  <a:cs typeface="Arial"/>
                </a:rPr>
                <a:t>Instant</a:t>
              </a:r>
              <a:r>
                <a:rPr sz="1100" spc="12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spc="25" dirty="0">
                  <a:solidFill>
                    <a:srgbClr val="FFFFFF"/>
                  </a:solidFill>
                  <a:latin typeface="Arial"/>
                  <a:cs typeface="Arial"/>
                </a:rPr>
                <a:t>updates</a:t>
              </a:r>
              <a:endParaRPr sz="1100">
                <a:latin typeface="Arial"/>
                <a:cs typeface="Arial"/>
              </a:endParaRPr>
            </a:p>
            <a:p>
              <a:pPr algn="ctr">
                <a:lnSpc>
                  <a:spcPts val="1310"/>
                </a:lnSpc>
                <a:spcBef>
                  <a:spcPts val="480"/>
                </a:spcBef>
              </a:pPr>
              <a:r>
                <a:rPr sz="1100" spc="25" dirty="0">
                  <a:solidFill>
                    <a:srgbClr val="FFFFFF"/>
                  </a:solidFill>
                  <a:latin typeface="Arial"/>
                  <a:cs typeface="Arial"/>
                </a:rPr>
                <a:t>Unrestricted</a:t>
              </a:r>
              <a:endParaRPr sz="1100">
                <a:latin typeface="Arial"/>
                <a:cs typeface="Arial"/>
              </a:endParaRPr>
            </a:p>
            <a:p>
              <a:pPr algn="ctr">
                <a:lnSpc>
                  <a:spcPts val="1310"/>
                </a:lnSpc>
              </a:pPr>
              <a:r>
                <a:rPr sz="1100" spc="25" dirty="0">
                  <a:solidFill>
                    <a:srgbClr val="FFFFFF"/>
                  </a:solidFill>
                  <a:latin typeface="Arial"/>
                  <a:cs typeface="Arial"/>
                </a:rPr>
                <a:t>distribution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3" name="object 20"/>
            <p:cNvSpPr txBox="1"/>
            <p:nvPr/>
          </p:nvSpPr>
          <p:spPr>
            <a:xfrm>
              <a:off x="3358767" y="3710280"/>
              <a:ext cx="890905" cy="5753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699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15" dirty="0">
                  <a:solidFill>
                    <a:srgbClr val="9BAAB7"/>
                  </a:solidFill>
                  <a:latin typeface="Arial"/>
                  <a:cs typeface="Arial"/>
                </a:rPr>
                <a:t>Single</a:t>
              </a:r>
              <a:endParaRPr sz="18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r>
                <a:rPr sz="1800" spc="0" dirty="0">
                  <a:solidFill>
                    <a:srgbClr val="9BAAB7"/>
                  </a:solidFill>
                  <a:latin typeface="Arial"/>
                  <a:cs typeface="Arial"/>
                </a:rPr>
                <a:t>p</a:t>
              </a:r>
              <a:r>
                <a:rPr sz="1800" spc="25" dirty="0">
                  <a:solidFill>
                    <a:srgbClr val="9BAAB7"/>
                  </a:solidFill>
                  <a:latin typeface="Arial"/>
                  <a:cs typeface="Arial"/>
                </a:rPr>
                <a:t>l</a:t>
              </a:r>
              <a:r>
                <a:rPr sz="1800" spc="5" dirty="0">
                  <a:solidFill>
                    <a:srgbClr val="9BAAB7"/>
                  </a:solidFill>
                  <a:latin typeface="Arial"/>
                  <a:cs typeface="Arial"/>
                </a:rPr>
                <a:t>a</a:t>
              </a:r>
              <a:r>
                <a:rPr sz="1800" spc="75" dirty="0">
                  <a:solidFill>
                    <a:srgbClr val="9BAAB7"/>
                  </a:solidFill>
                  <a:latin typeface="Arial"/>
                  <a:cs typeface="Arial"/>
                </a:rPr>
                <a:t>t</a:t>
              </a:r>
              <a:r>
                <a:rPr sz="1800" spc="25" dirty="0">
                  <a:solidFill>
                    <a:srgbClr val="9BAAB7"/>
                  </a:solidFill>
                  <a:latin typeface="Arial"/>
                  <a:cs typeface="Arial"/>
                </a:rPr>
                <a:t>f</a:t>
              </a:r>
              <a:r>
                <a:rPr sz="1800" spc="75" dirty="0">
                  <a:solidFill>
                    <a:srgbClr val="9BAAB7"/>
                  </a:solidFill>
                  <a:latin typeface="Arial"/>
                  <a:cs typeface="Arial"/>
                </a:rPr>
                <a:t>o</a:t>
              </a:r>
              <a:r>
                <a:rPr sz="1800" spc="45" dirty="0">
                  <a:solidFill>
                    <a:srgbClr val="9BAAB7"/>
                  </a:solidFill>
                  <a:latin typeface="Arial"/>
                  <a:cs typeface="Arial"/>
                </a:rPr>
                <a:t>r</a:t>
              </a:r>
              <a:r>
                <a:rPr sz="1800" spc="10" dirty="0">
                  <a:solidFill>
                    <a:srgbClr val="9BAAB7"/>
                  </a:solidFill>
                  <a:latin typeface="Arial"/>
                  <a:cs typeface="Arial"/>
                </a:rPr>
                <a:t>m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6" name="object 23"/>
            <p:cNvSpPr txBox="1"/>
            <p:nvPr/>
          </p:nvSpPr>
          <p:spPr>
            <a:xfrm>
              <a:off x="8678162" y="3710280"/>
              <a:ext cx="890269" cy="5753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2865">
                <a:lnSpc>
                  <a:spcPct val="100000"/>
                </a:lnSpc>
                <a:spcBef>
                  <a:spcPts val="100"/>
                </a:spcBef>
              </a:pPr>
              <a:r>
                <a:rPr sz="1800" spc="10" dirty="0">
                  <a:solidFill>
                    <a:srgbClr val="9BAAB7"/>
                  </a:solidFill>
                  <a:latin typeface="Arial"/>
                  <a:cs typeface="Arial"/>
                </a:rPr>
                <a:t>Multiple</a:t>
              </a:r>
              <a:endParaRPr sz="18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800" spc="0" dirty="0">
                  <a:solidFill>
                    <a:srgbClr val="9BAAB7"/>
                  </a:solidFill>
                  <a:latin typeface="Arial"/>
                  <a:cs typeface="Arial"/>
                </a:rPr>
                <a:t>p</a:t>
              </a:r>
              <a:r>
                <a:rPr sz="1800" spc="25" dirty="0">
                  <a:solidFill>
                    <a:srgbClr val="9BAAB7"/>
                  </a:solidFill>
                  <a:latin typeface="Arial"/>
                  <a:cs typeface="Arial"/>
                </a:rPr>
                <a:t>l</a:t>
              </a:r>
              <a:r>
                <a:rPr sz="1800" dirty="0">
                  <a:solidFill>
                    <a:srgbClr val="9BAAB7"/>
                  </a:solidFill>
                  <a:latin typeface="Arial"/>
                  <a:cs typeface="Arial"/>
                </a:rPr>
                <a:t>a</a:t>
              </a:r>
              <a:r>
                <a:rPr sz="1800" spc="75" dirty="0">
                  <a:solidFill>
                    <a:srgbClr val="9BAAB7"/>
                  </a:solidFill>
                  <a:latin typeface="Arial"/>
                  <a:cs typeface="Arial"/>
                </a:rPr>
                <a:t>t</a:t>
              </a:r>
              <a:r>
                <a:rPr sz="1800" spc="25" dirty="0">
                  <a:solidFill>
                    <a:srgbClr val="9BAAB7"/>
                  </a:solidFill>
                  <a:latin typeface="Arial"/>
                  <a:cs typeface="Arial"/>
                </a:rPr>
                <a:t>f</a:t>
              </a:r>
              <a:r>
                <a:rPr sz="1800" spc="75" dirty="0">
                  <a:solidFill>
                    <a:srgbClr val="9BAAB7"/>
                  </a:solidFill>
                  <a:latin typeface="Arial"/>
                  <a:cs typeface="Arial"/>
                </a:rPr>
                <a:t>o</a:t>
              </a:r>
              <a:r>
                <a:rPr sz="1800" spc="45" dirty="0">
                  <a:solidFill>
                    <a:srgbClr val="9BAAB7"/>
                  </a:solidFill>
                  <a:latin typeface="Arial"/>
                  <a:cs typeface="Arial"/>
                </a:rPr>
                <a:t>r</a:t>
              </a:r>
              <a:r>
                <a:rPr sz="1800" spc="10" dirty="0">
                  <a:solidFill>
                    <a:srgbClr val="9BAAB7"/>
                  </a:solidFill>
                  <a:latin typeface="Arial"/>
                  <a:cs typeface="Arial"/>
                </a:rPr>
                <a:t>m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8" name="object 25"/>
            <p:cNvSpPr txBox="1"/>
            <p:nvPr/>
          </p:nvSpPr>
          <p:spPr>
            <a:xfrm>
              <a:off x="5866700" y="1421239"/>
              <a:ext cx="14522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9BAAB7"/>
                  </a:solidFill>
                  <a:latin typeface="Arial"/>
                  <a:cs typeface="Arial"/>
                </a:rPr>
                <a:t>Full </a:t>
              </a:r>
              <a:r>
                <a:rPr sz="1800" spc="25" dirty="0">
                  <a:solidFill>
                    <a:srgbClr val="9BAAB7"/>
                  </a:solidFill>
                  <a:latin typeface="Arial"/>
                  <a:cs typeface="Arial"/>
                </a:rPr>
                <a:t>capability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30" name="object 28"/>
            <p:cNvSpPr txBox="1"/>
            <p:nvPr/>
          </p:nvSpPr>
          <p:spPr>
            <a:xfrm>
              <a:off x="5995606" y="6154473"/>
              <a:ext cx="1022985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a-DK" sz="1800" spc="25">
                  <a:solidFill>
                    <a:srgbClr val="9BAAB7"/>
                  </a:solidFill>
                  <a:latin typeface="Arial"/>
                  <a:cs typeface="Arial"/>
                </a:rPr>
                <a:t>Partial</a:t>
              </a:r>
              <a:endParaRPr lang="da-DK" sz="1800" spc="25" dirty="0">
                <a:solidFill>
                  <a:srgbClr val="9BAAB7"/>
                </a:solidFill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sz="1800" spc="25" dirty="0">
                  <a:solidFill>
                    <a:srgbClr val="9BAAB7"/>
                  </a:solidFill>
                  <a:latin typeface="Arial"/>
                  <a:cs typeface="Arial"/>
                </a:rPr>
                <a:t>c</a:t>
              </a:r>
              <a:r>
                <a:rPr sz="1800" spc="30" dirty="0">
                  <a:solidFill>
                    <a:srgbClr val="9BAAB7"/>
                  </a:solidFill>
                  <a:latin typeface="Arial"/>
                  <a:cs typeface="Arial"/>
                </a:rPr>
                <a:t>a</a:t>
              </a:r>
              <a:r>
                <a:rPr sz="1800" dirty="0">
                  <a:solidFill>
                    <a:srgbClr val="9BAAB7"/>
                  </a:solidFill>
                  <a:latin typeface="Arial"/>
                  <a:cs typeface="Arial"/>
                </a:rPr>
                <a:t>p</a:t>
              </a:r>
              <a:r>
                <a:rPr sz="1800" spc="30" dirty="0">
                  <a:solidFill>
                    <a:srgbClr val="9BAAB7"/>
                  </a:solidFill>
                  <a:latin typeface="Arial"/>
                  <a:cs typeface="Arial"/>
                </a:rPr>
                <a:t>a</a:t>
              </a:r>
              <a:r>
                <a:rPr sz="1800" spc="5" dirty="0">
                  <a:solidFill>
                    <a:srgbClr val="9BAAB7"/>
                  </a:solidFill>
                  <a:latin typeface="Arial"/>
                  <a:cs typeface="Arial"/>
                </a:rPr>
                <a:t>b</a:t>
              </a:r>
              <a:r>
                <a:rPr sz="1800" spc="25" dirty="0">
                  <a:solidFill>
                    <a:srgbClr val="9BAAB7"/>
                  </a:solidFill>
                  <a:latin typeface="Arial"/>
                  <a:cs typeface="Arial"/>
                </a:rPr>
                <a:t>i</a:t>
              </a:r>
              <a:r>
                <a:rPr sz="1800" spc="15" dirty="0">
                  <a:solidFill>
                    <a:srgbClr val="9BAAB7"/>
                  </a:solidFill>
                  <a:latin typeface="Arial"/>
                  <a:cs typeface="Arial"/>
                </a:rPr>
                <a:t>l</a:t>
              </a:r>
              <a:r>
                <a:rPr sz="1800" spc="45" dirty="0">
                  <a:solidFill>
                    <a:srgbClr val="9BAAB7"/>
                  </a:solidFill>
                  <a:latin typeface="Arial"/>
                  <a:cs typeface="Arial"/>
                </a:rPr>
                <a:t>ity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3" name="Tekstfelt 2"/>
          <p:cNvSpPr txBox="1"/>
          <p:nvPr/>
        </p:nvSpPr>
        <p:spPr>
          <a:xfrm>
            <a:off x="7670496" y="171441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React</a:t>
            </a:r>
            <a:r>
              <a:rPr lang="da-DK" dirty="0"/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13003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spc="-25" dirty="0" err="1"/>
              <a:t>best</a:t>
            </a:r>
            <a:r>
              <a:rPr lang="da-DK" spc="-25" dirty="0"/>
              <a:t> </a:t>
            </a:r>
            <a:r>
              <a:rPr lang="da-DK" spc="150" dirty="0"/>
              <a:t>of </a:t>
            </a:r>
            <a:r>
              <a:rPr lang="da-DK" spc="50" dirty="0" err="1"/>
              <a:t>both</a:t>
            </a:r>
            <a:r>
              <a:rPr lang="da-DK" spc="110" dirty="0"/>
              <a:t> </a:t>
            </a:r>
            <a:r>
              <a:rPr lang="da-DK" spc="30" dirty="0" err="1"/>
              <a:t>worlds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Udvikl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native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mobile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apps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kun med JavaScript og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React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Native</a:t>
            </a:r>
          </a:p>
          <a:p>
            <a:pPr>
              <a:lnSpc>
                <a:spcPct val="150000"/>
              </a:lnSpc>
            </a:pP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Hot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reloading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Kan nemt integrerer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native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kode skrevet i Java, Swift eller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-C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2" name="Grupper 1"/>
          <p:cNvGrpSpPr/>
          <p:nvPr/>
        </p:nvGrpSpPr>
        <p:grpSpPr>
          <a:xfrm>
            <a:off x="4417815" y="4382942"/>
            <a:ext cx="3312826" cy="2044699"/>
            <a:chOff x="4419613" y="4419749"/>
            <a:chExt cx="3312826" cy="2044699"/>
          </a:xfrm>
        </p:grpSpPr>
        <p:sp>
          <p:nvSpPr>
            <p:cNvPr id="6" name="object 4"/>
            <p:cNvSpPr>
              <a:spLocks noChangeAspect="1"/>
            </p:cNvSpPr>
            <p:nvPr/>
          </p:nvSpPr>
          <p:spPr>
            <a:xfrm>
              <a:off x="4419613" y="5073879"/>
              <a:ext cx="3312826" cy="1390569"/>
            </a:xfrm>
            <a:prstGeom prst="round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>
              <a:spLocks noChangeAspect="1"/>
            </p:cNvSpPr>
            <p:nvPr/>
          </p:nvSpPr>
          <p:spPr>
            <a:xfrm>
              <a:off x="4419613" y="4419749"/>
              <a:ext cx="3309229" cy="641163"/>
            </a:xfrm>
            <a:prstGeom prst="round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93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installationsguide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5537414" y="2802194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Se LEARN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21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hello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world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70" y="2190750"/>
            <a:ext cx="4681116" cy="4190433"/>
          </a:xfrm>
          <a:prstGeom prst="roundRect">
            <a:avLst>
              <a:gd name="adj" fmla="val 2347"/>
            </a:avLst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394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273</Words>
  <Application>Microsoft Macintosh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Kontortema</vt:lpstr>
      <vt:lpstr>Innovation &amp; ny teknologi</vt:lpstr>
      <vt:lpstr>Introduktion</vt:lpstr>
      <vt:lpstr>overblik over exercises  til uge 40</vt:lpstr>
      <vt:lpstr>node.js &amp; npm</vt:lpstr>
      <vt:lpstr>JavaScript</vt:lpstr>
      <vt:lpstr>mobile development landscape</vt:lpstr>
      <vt:lpstr>best of both worlds</vt:lpstr>
      <vt:lpstr>installationsguide</vt:lpstr>
      <vt:lpstr>hello world!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47</cp:revision>
  <dcterms:created xsi:type="dcterms:W3CDTF">2017-01-03T18:41:42Z</dcterms:created>
  <dcterms:modified xsi:type="dcterms:W3CDTF">2018-09-03T23:19:06Z</dcterms:modified>
</cp:coreProperties>
</file>