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4.jpg" ContentType="image/jpeg"/>
  <Override PartName="/ppt/media/image15.jpg" ContentType="image/jpeg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5"/>
    <p:restoredTop sz="91233"/>
  </p:normalViewPr>
  <p:slideViewPr>
    <p:cSldViewPr snapToGrid="0" snapToObjects="1">
      <p:cViewPr>
        <p:scale>
          <a:sx n="76" d="100"/>
          <a:sy n="76" d="100"/>
        </p:scale>
        <p:origin x="14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</a:t>
            </a:r>
            <a:r>
              <a:rPr lang="da-DK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cognitive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dramatically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perception.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large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-but-not-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a-DK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</a:t>
            </a:r>
            <a:r>
              <a:rPr lang="da-DK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coined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Josh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Kopelman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 penny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psychological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hurdle on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paying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bitter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business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453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44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27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808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7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04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365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4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96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33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-error-pages.statuspage.io/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expo.io/versions/v27.0.0/sdk/admo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Tool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8" y="1558933"/>
            <a:ext cx="10071279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Tilbyd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små</a:t>
            </a:r>
            <a:r>
              <a:rPr lang="da-DK" sz="2000" dirty="0" smtClean="0">
                <a:latin typeface="+mj-lt"/>
                <a:cs typeface="Arial"/>
              </a:rPr>
              <a:t> og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dedikerede</a:t>
            </a:r>
            <a:r>
              <a:rPr lang="da-DK" sz="2000" dirty="0" smtClean="0">
                <a:latin typeface="+mj-lt"/>
                <a:cs typeface="Arial"/>
              </a:rPr>
              <a:t> produkter / services som kan benyttes som et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markedsføringsværktøj for dit brand </a:t>
            </a:r>
            <a:r>
              <a:rPr lang="da-DK" sz="2000" dirty="0" smtClean="0">
                <a:latin typeface="+mj-lt"/>
                <a:cs typeface="Arial"/>
              </a:rPr>
              <a:t>og tiltrække brugere til dine andre produkter </a:t>
            </a:r>
            <a:r>
              <a:rPr lang="da-DK" sz="2000" i="1" dirty="0" smtClean="0">
                <a:latin typeface="+mj-lt"/>
                <a:cs typeface="Arial"/>
              </a:rPr>
              <a:t>eller </a:t>
            </a:r>
            <a:r>
              <a:rPr lang="da-DK" sz="2000" dirty="0" smtClean="0">
                <a:latin typeface="+mj-lt"/>
                <a:cs typeface="Arial"/>
              </a:rPr>
              <a:t>skabe omsætning gennem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reklamer 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75" dirty="0" smtClean="0">
                <a:solidFill>
                  <a:srgbClr val="66FF66"/>
                </a:solidFill>
                <a:latin typeface="Arial"/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Kan opbygge en brugerbase hurtigt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80" dirty="0">
                <a:solidFill>
                  <a:srgbClr val="FF7B80"/>
                </a:solidFill>
                <a:latin typeface="Arial"/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Typisk ikke særligt profitable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85857" y="39852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u="sng" dirty="0">
                <a:solidFill>
                  <a:srgbClr val="66AACD"/>
                </a:solidFill>
                <a:uFill>
                  <a:solidFill>
                    <a:srgbClr val="66AACD"/>
                  </a:solidFill>
                </a:uFill>
                <a:latin typeface="Calibri" charset="0"/>
                <a:ea typeface="Calibri" charset="0"/>
                <a:cs typeface="Calibri" charset="0"/>
                <a:hlinkClick r:id="rId3"/>
              </a:rPr>
              <a:t>Better Error Pages</a:t>
            </a:r>
            <a:r>
              <a:rPr lang="da-DK" dirty="0">
                <a:solidFill>
                  <a:srgbClr val="66AAC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 </a:t>
            </a:r>
            <a:r>
              <a:rPr lang="da-DK" dirty="0" smtClean="0">
                <a:latin typeface="Calibri" charset="0"/>
                <a:ea typeface="Calibri" charset="0"/>
                <a:cs typeface="Calibri" charset="0"/>
              </a:rPr>
              <a:t>af </a:t>
            </a:r>
            <a:r>
              <a:rPr lang="da-DK" dirty="0" err="1">
                <a:latin typeface="Calibri" charset="0"/>
                <a:ea typeface="Calibri" charset="0"/>
                <a:cs typeface="Calibri" charset="0"/>
              </a:rPr>
              <a:t>Atlassian’s</a:t>
            </a:r>
            <a:r>
              <a:rPr lang="da-DK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a-DK" dirty="0" err="1">
                <a:latin typeface="Calibri" charset="0"/>
                <a:ea typeface="Calibri" charset="0"/>
                <a:cs typeface="Calibri" charset="0"/>
              </a:rPr>
              <a:t>StatusPage</a:t>
            </a:r>
            <a:endParaRPr lang="da-DK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da-DK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object 13"/>
          <p:cNvSpPr/>
          <p:nvPr/>
        </p:nvSpPr>
        <p:spPr>
          <a:xfrm>
            <a:off x="4212850" y="4411559"/>
            <a:ext cx="3938016" cy="2272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Referral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750375" y="1534129"/>
            <a:ext cx="1007127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Skab omsætning ved at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eksponere brugere </a:t>
            </a:r>
            <a:r>
              <a:rPr lang="da-DK" sz="2000" dirty="0" smtClean="0">
                <a:latin typeface="+mj-lt"/>
                <a:cs typeface="Arial"/>
              </a:rPr>
              <a:t>til køb af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tredjeparters produkter </a:t>
            </a:r>
            <a:r>
              <a:rPr lang="da-DK" sz="2000" dirty="0" smtClean="0">
                <a:latin typeface="+mj-lt"/>
                <a:cs typeface="Arial"/>
              </a:rPr>
              <a:t>gennem dit produkt / service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75" dirty="0" smtClean="0">
                <a:solidFill>
                  <a:srgbClr val="66FF66"/>
                </a:solidFill>
                <a:latin typeface="Arial"/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Lave omkostninger ved vedligeholdelse af platformen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80" dirty="0">
                <a:solidFill>
                  <a:srgbClr val="FF7B80"/>
                </a:solidFill>
                <a:latin typeface="Arial"/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</a:t>
            </a:r>
            <a:r>
              <a:rPr lang="da-DK" sz="2000" dirty="0">
                <a:latin typeface="+mj-lt"/>
                <a:cs typeface="Arial"/>
              </a:rPr>
              <a:t>80 / 20 </a:t>
            </a:r>
            <a:r>
              <a:rPr lang="da-DK" sz="2000" dirty="0" smtClean="0">
                <a:latin typeface="+mj-lt"/>
                <a:cs typeface="Arial"/>
              </a:rPr>
              <a:t>reglen </a:t>
            </a:r>
            <a:r>
              <a:rPr lang="mr-IN" sz="2000" dirty="0" smtClean="0">
                <a:latin typeface="+mj-lt"/>
                <a:cs typeface="Arial"/>
              </a:rPr>
              <a:t>–</a:t>
            </a:r>
            <a:r>
              <a:rPr lang="da-DK" sz="2000" dirty="0" smtClean="0">
                <a:latin typeface="+mj-lt"/>
                <a:cs typeface="Arial"/>
              </a:rPr>
              <a:t> du får typisk kun en femtedel af den skabte omsætning</a:t>
            </a:r>
            <a:endParaRPr lang="da-DK" sz="2000" dirty="0">
              <a:latin typeface="+mj-lt"/>
              <a:cs typeface="Arial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1"/>
          <a:stretch/>
        </p:blipFill>
        <p:spPr>
          <a:xfrm>
            <a:off x="5457370" y="4119838"/>
            <a:ext cx="1277258" cy="2524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kstfelt 6"/>
          <p:cNvSpPr txBox="1"/>
          <p:nvPr/>
        </p:nvSpPr>
        <p:spPr>
          <a:xfrm>
            <a:off x="0" y="375050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JustEat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62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Subscription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750375" y="1534129"/>
            <a:ext cx="1007127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Skab omsætning ved at kræve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tilbagevendende betaling </a:t>
            </a:r>
            <a:r>
              <a:rPr lang="da-DK" sz="2000" dirty="0" smtClean="0">
                <a:latin typeface="+mj-lt"/>
                <a:cs typeface="Arial"/>
              </a:rPr>
              <a:t>for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fortsat adgang </a:t>
            </a:r>
            <a:r>
              <a:rPr lang="da-DK" sz="2000" dirty="0" smtClean="0">
                <a:latin typeface="+mj-lt"/>
                <a:cs typeface="Arial"/>
              </a:rPr>
              <a:t>til dit produkt / service (abonnementer) 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75" dirty="0">
                <a:solidFill>
                  <a:srgbClr val="66FF66"/>
                </a:solidFill>
                <a:latin typeface="Arial"/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Stabil </a:t>
            </a:r>
            <a:r>
              <a:rPr lang="da-DK" sz="2000" dirty="0" err="1" smtClean="0">
                <a:latin typeface="+mj-lt"/>
                <a:cs typeface="Arial"/>
              </a:rPr>
              <a:t>revenue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da-DK" sz="2000" dirty="0" err="1" smtClean="0">
                <a:latin typeface="+mj-lt"/>
                <a:cs typeface="Arial"/>
              </a:rPr>
              <a:t>stream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80" dirty="0">
                <a:solidFill>
                  <a:srgbClr val="FF7B80"/>
                </a:solidFill>
                <a:latin typeface="Arial"/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Kræver en længerevarende interesse i produktet / servicen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0" y="3769934"/>
            <a:ext cx="1195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Aarstiderne</a:t>
            </a:r>
            <a:r>
              <a:rPr lang="da-DK" dirty="0" smtClean="0"/>
              <a:t>                 Politiken    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80" y="4387904"/>
            <a:ext cx="1272979" cy="2259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946" y="4404233"/>
            <a:ext cx="1268512" cy="22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Retail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750375" y="1534129"/>
            <a:ext cx="10071279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Skab omsætning ved at brugere kan købe dine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fysiske produkter/services gennem </a:t>
            </a:r>
            <a:r>
              <a:rPr lang="da-DK" sz="2000" dirty="0" err="1" smtClean="0">
                <a:solidFill>
                  <a:schemeClr val="accent2"/>
                </a:solidFill>
                <a:latin typeface="+mj-lt"/>
                <a:cs typeface="Arial"/>
              </a:rPr>
              <a:t>appen</a:t>
            </a:r>
            <a:endParaRPr lang="da-DK" sz="2000" dirty="0">
              <a:solidFill>
                <a:schemeClr val="accent2"/>
              </a:solidFill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75" dirty="0">
                <a:solidFill>
                  <a:srgbClr val="66FF66"/>
                </a:solidFill>
                <a:latin typeface="Arial"/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Forudsigelig </a:t>
            </a:r>
            <a:r>
              <a:rPr lang="da-DK" sz="2000" dirty="0" err="1" smtClean="0">
                <a:latin typeface="+mj-lt"/>
                <a:cs typeface="Arial"/>
              </a:rPr>
              <a:t>revenue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da-DK" sz="2000" dirty="0" err="1">
                <a:latin typeface="+mj-lt"/>
                <a:cs typeface="Arial"/>
              </a:rPr>
              <a:t>stream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80" dirty="0">
                <a:solidFill>
                  <a:srgbClr val="FF7B80"/>
                </a:solidFill>
                <a:latin typeface="Arial"/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Afhængig af de populære produkter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0" y="375050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Amazon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4119838"/>
            <a:ext cx="1470515" cy="2636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8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Promotion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97925" y="1534129"/>
            <a:ext cx="1017492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Skab omsætning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eksternt fra platformen </a:t>
            </a:r>
            <a:r>
              <a:rPr lang="da-DK" sz="2000" dirty="0" smtClean="0">
                <a:latin typeface="+mj-lt"/>
                <a:cs typeface="Arial"/>
              </a:rPr>
              <a:t>ved reklamere med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offline-(tredje)parters produkter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75" dirty="0" smtClean="0">
                <a:solidFill>
                  <a:srgbClr val="66FF66"/>
                </a:solidFill>
                <a:latin typeface="Arial"/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mindre afhængig af og fokuseret på om brugere anvender </a:t>
            </a:r>
            <a:r>
              <a:rPr lang="da-DK" sz="2000" dirty="0" err="1" smtClean="0">
                <a:latin typeface="+mj-lt"/>
                <a:cs typeface="Arial"/>
              </a:rPr>
              <a:t>appen</a:t>
            </a:r>
            <a:r>
              <a:rPr lang="da-DK" sz="2000" dirty="0" smtClean="0">
                <a:latin typeface="+mj-lt"/>
                <a:cs typeface="Arial"/>
              </a:rPr>
              <a:t> som en informationskilde eller til køb (modsat Referral fx)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spc="-180" dirty="0">
                <a:solidFill>
                  <a:srgbClr val="FF7B80"/>
                </a:solidFill>
                <a:latin typeface="Arial"/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Svært at estimere konverteringsraten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0" y="375050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McDonalds</a:t>
            </a:r>
            <a:r>
              <a:rPr lang="da-DK" dirty="0" smtClean="0"/>
              <a:t>            7 Eleven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4" y="4225286"/>
            <a:ext cx="1115489" cy="235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71" y="4239835"/>
            <a:ext cx="1108597" cy="2340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8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Expo.Admob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-1" y="178623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Integrering af reklamer til din </a:t>
            </a:r>
            <a:r>
              <a:rPr lang="da-DK" dirty="0" err="1" smtClean="0"/>
              <a:t>app</a:t>
            </a:r>
            <a:r>
              <a:rPr lang="da-DK" dirty="0" smtClean="0"/>
              <a:t> 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Til de interesserede, kan i finde Expo </a:t>
            </a:r>
            <a:r>
              <a:rPr lang="da-DK" dirty="0" err="1" smtClean="0"/>
              <a:t>documentationen</a:t>
            </a:r>
            <a:r>
              <a:rPr lang="da-DK" dirty="0" smtClean="0"/>
              <a:t> </a:t>
            </a:r>
            <a:r>
              <a:rPr lang="da-DK" dirty="0" smtClean="0">
                <a:hlinkClick r:id="rId3"/>
              </a:rPr>
              <a:t>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4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4796972" cy="3777343"/>
          </a:xfrm>
        </p:spPr>
        <p:txBody>
          <a:bodyPr>
            <a:normAutofit/>
          </a:bodyPr>
          <a:lstStyle/>
          <a:p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Revenue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Models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Referral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Subscription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Retail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Promotion</a:t>
            </a:r>
          </a:p>
        </p:txBody>
      </p:sp>
      <p:sp>
        <p:nvSpPr>
          <p:cNvPr id="6" name="Undertitel 4"/>
          <p:cNvSpPr txBox="1">
            <a:spLocks/>
          </p:cNvSpPr>
          <p:nvPr/>
        </p:nvSpPr>
        <p:spPr>
          <a:xfrm>
            <a:off x="6299200" y="2275114"/>
            <a:ext cx="4796972" cy="3777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Freemium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Models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Trial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Land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Expand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Microtransactions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Ecosystem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Network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Effects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 - Premium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2032315" y="2062163"/>
            <a:ext cx="8083826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400" dirty="0" smtClean="0">
                <a:latin typeface="+mj-lt"/>
                <a:cs typeface="Arial"/>
              </a:rPr>
              <a:t>Omsætning genereret med </a:t>
            </a:r>
            <a:r>
              <a:rPr lang="da-DK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/>
              </a:rPr>
              <a:t>betalinger </a:t>
            </a:r>
            <a:r>
              <a:rPr lang="da-DK" sz="2400" dirty="0" smtClean="0">
                <a:latin typeface="+mj-lt"/>
                <a:cs typeface="Arial"/>
              </a:rPr>
              <a:t>fra brugere der </a:t>
            </a:r>
            <a:r>
              <a:rPr lang="da-DK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/>
              </a:rPr>
              <a:t>downloader </a:t>
            </a:r>
            <a:r>
              <a:rPr lang="da-DK" sz="2400" dirty="0" err="1" smtClean="0">
                <a:latin typeface="+mj-lt"/>
                <a:cs typeface="Arial"/>
              </a:rPr>
              <a:t>applicationen</a:t>
            </a:r>
            <a:endParaRPr lang="da-DK" sz="2400" dirty="0">
              <a:latin typeface="+mj-lt"/>
              <a:cs typeface="Arial"/>
            </a:endParaRPr>
          </a:p>
          <a:p>
            <a:pPr marL="561340" lvl="1" indent="-264160">
              <a:lnSpc>
                <a:spcPct val="150000"/>
              </a:lnSpc>
              <a:spcBef>
                <a:spcPts val="500"/>
              </a:spcBef>
              <a:buClr>
                <a:srgbClr val="ACC2C8"/>
              </a:buClr>
              <a:buFont typeface="Arial Unicode MS"/>
              <a:buChar char="➢"/>
              <a:tabLst>
                <a:tab pos="561975" algn="l"/>
              </a:tabLst>
            </a:pPr>
            <a:r>
              <a:rPr lang="da-DK" sz="2000" b="1" dirty="0">
                <a:solidFill>
                  <a:srgbClr val="66FF66"/>
                </a:solidFill>
                <a:latin typeface="+mj-lt"/>
                <a:cs typeface="Arial"/>
              </a:rPr>
              <a:t>Pro</a:t>
            </a:r>
            <a:r>
              <a:rPr lang="da-DK" sz="2000" dirty="0">
                <a:solidFill>
                  <a:srgbClr val="FFFFFF"/>
                </a:solidFill>
                <a:latin typeface="+mj-lt"/>
                <a:cs typeface="Arial"/>
              </a:rPr>
              <a:t>: </a:t>
            </a:r>
            <a:r>
              <a:rPr lang="da-DK" sz="2000" dirty="0" smtClean="0">
                <a:latin typeface="+mj-lt"/>
                <a:cs typeface="Arial"/>
              </a:rPr>
              <a:t>Simple </a:t>
            </a:r>
            <a:r>
              <a:rPr lang="da-DK" sz="2000" dirty="0" err="1" smtClean="0">
                <a:latin typeface="+mj-lt"/>
                <a:cs typeface="Arial"/>
              </a:rPr>
              <a:t>revenue</a:t>
            </a:r>
            <a:r>
              <a:rPr lang="da-DK" sz="2000" dirty="0" smtClean="0">
                <a:latin typeface="+mj-lt"/>
                <a:cs typeface="Arial"/>
              </a:rPr>
              <a:t> model </a:t>
            </a:r>
            <a:endParaRPr lang="da-DK" sz="2000" dirty="0">
              <a:latin typeface="+mj-lt"/>
              <a:cs typeface="Arial"/>
            </a:endParaRPr>
          </a:p>
          <a:p>
            <a:pPr marL="561340" marR="5080" lvl="1" indent="-264160">
              <a:lnSpc>
                <a:spcPct val="150000"/>
              </a:lnSpc>
              <a:spcBef>
                <a:spcPts val="480"/>
              </a:spcBef>
              <a:buClr>
                <a:srgbClr val="ACC2C8"/>
              </a:buClr>
              <a:buFont typeface="Arial Unicode MS"/>
              <a:buChar char="➢"/>
              <a:tabLst>
                <a:tab pos="561975" algn="l"/>
              </a:tabLst>
            </a:pPr>
            <a:r>
              <a:rPr lang="da-DK" sz="2000" b="1" dirty="0" smtClean="0">
                <a:solidFill>
                  <a:srgbClr val="FF0000"/>
                </a:solidFill>
                <a:latin typeface="+mj-lt"/>
                <a:cs typeface="Arial"/>
              </a:rPr>
              <a:t>Con</a:t>
            </a:r>
            <a:r>
              <a:rPr lang="da-DK" sz="2000" dirty="0" smtClean="0">
                <a:solidFill>
                  <a:srgbClr val="FFFFFF"/>
                </a:solidFill>
                <a:latin typeface="+mj-lt"/>
                <a:cs typeface="Arial"/>
              </a:rPr>
              <a:t>: </a:t>
            </a:r>
            <a:r>
              <a:rPr lang="da-DK" sz="2000" dirty="0" smtClean="0">
                <a:latin typeface="+mj-lt"/>
                <a:cs typeface="Arial"/>
              </a:rPr>
              <a:t>Man afhænger af </a:t>
            </a:r>
            <a:r>
              <a:rPr lang="da-DK" sz="2000" dirty="0" err="1" smtClean="0">
                <a:latin typeface="+mj-lt"/>
                <a:cs typeface="Arial"/>
              </a:rPr>
              <a:t>appens</a:t>
            </a:r>
            <a:r>
              <a:rPr lang="da-DK" sz="2000" dirty="0" smtClean="0">
                <a:latin typeface="+mj-lt"/>
                <a:cs typeface="Arial"/>
              </a:rPr>
              <a:t> troværdighed eller en lav pris. Svært at opnå en holdbar og bæredygtig omsætning</a:t>
            </a:r>
            <a:endParaRPr lang="da-DK" sz="20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581203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 -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2032315" y="1598337"/>
            <a:ext cx="8083826" cy="326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400" dirty="0" smtClean="0">
                <a:latin typeface="+mj-lt"/>
                <a:cs typeface="Arial"/>
              </a:rPr>
              <a:t>Omsætning genereret fra </a:t>
            </a:r>
            <a:r>
              <a:rPr lang="da-DK" sz="2400" b="1" dirty="0" err="1" smtClean="0">
                <a:solidFill>
                  <a:schemeClr val="accent2"/>
                </a:solidFill>
                <a:latin typeface="+mj-lt"/>
                <a:cs typeface="Arial"/>
              </a:rPr>
              <a:t>Freemium</a:t>
            </a:r>
            <a:r>
              <a:rPr lang="da-DK" sz="2400" dirty="0" smtClean="0">
                <a:latin typeface="+mj-lt"/>
                <a:cs typeface="Arial"/>
              </a:rPr>
              <a:t>, hvor brugere betaler for nogle </a:t>
            </a:r>
            <a:r>
              <a:rPr lang="da-DK" sz="2400" dirty="0" err="1" smtClean="0">
                <a:latin typeface="+mj-lt"/>
                <a:cs typeface="Arial"/>
              </a:rPr>
              <a:t>advanced</a:t>
            </a:r>
            <a:r>
              <a:rPr lang="da-DK" sz="2400" dirty="0" smtClean="0">
                <a:latin typeface="+mj-lt"/>
                <a:cs typeface="Arial"/>
              </a:rPr>
              <a:t> </a:t>
            </a:r>
            <a:r>
              <a:rPr lang="da-DK" sz="2400" dirty="0">
                <a:latin typeface="+mj-lt"/>
                <a:cs typeface="Arial"/>
              </a:rPr>
              <a:t>features, </a:t>
            </a:r>
            <a:r>
              <a:rPr lang="da-DK" sz="2400" dirty="0" smtClean="0">
                <a:latin typeface="+mj-lt"/>
                <a:cs typeface="Arial"/>
              </a:rPr>
              <a:t>funktionalitet, eller virtuelle produkter i en </a:t>
            </a:r>
            <a:r>
              <a:rPr lang="da-DK" sz="2400" b="1" dirty="0" smtClean="0">
                <a:solidFill>
                  <a:schemeClr val="accent2"/>
                </a:solidFill>
                <a:latin typeface="+mj-lt"/>
                <a:cs typeface="Arial"/>
              </a:rPr>
              <a:t>gratis </a:t>
            </a:r>
            <a:r>
              <a:rPr lang="da-DK" sz="2400" dirty="0" smtClean="0">
                <a:latin typeface="+mj-lt"/>
                <a:cs typeface="Arial"/>
              </a:rPr>
              <a:t>application</a:t>
            </a:r>
            <a:endParaRPr lang="da-DK" sz="2400" dirty="0">
              <a:latin typeface="+mj-lt"/>
              <a:cs typeface="Arial"/>
            </a:endParaRPr>
          </a:p>
          <a:p>
            <a:pPr marL="561340" lvl="1" indent="-264160">
              <a:lnSpc>
                <a:spcPct val="150000"/>
              </a:lnSpc>
              <a:spcBef>
                <a:spcPts val="500"/>
              </a:spcBef>
              <a:buClr>
                <a:srgbClr val="ACC2C8"/>
              </a:buClr>
              <a:buFont typeface="Arial Unicode MS"/>
              <a:buChar char="➢"/>
              <a:tabLst>
                <a:tab pos="561975" algn="l"/>
              </a:tabLst>
            </a:pPr>
            <a:r>
              <a:rPr lang="da-DK" sz="2000" b="1" dirty="0">
                <a:solidFill>
                  <a:srgbClr val="66FF66"/>
                </a:solidFill>
                <a:latin typeface="+mj-lt"/>
                <a:cs typeface="Arial"/>
              </a:rPr>
              <a:t>Pro</a:t>
            </a:r>
            <a:r>
              <a:rPr lang="da-DK" sz="2000" dirty="0">
                <a:solidFill>
                  <a:srgbClr val="FFFFFF"/>
                </a:solidFill>
                <a:latin typeface="+mj-lt"/>
                <a:cs typeface="Arial"/>
              </a:rPr>
              <a:t>: </a:t>
            </a:r>
            <a:r>
              <a:rPr lang="da-DK" sz="2000" dirty="0" err="1" smtClean="0">
                <a:latin typeface="+mj-lt"/>
                <a:cs typeface="Arial"/>
              </a:rPr>
              <a:t>Revenue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da-DK" sz="2000" dirty="0" err="1" smtClean="0">
                <a:latin typeface="+mj-lt"/>
                <a:cs typeface="Arial"/>
              </a:rPr>
              <a:t>stream</a:t>
            </a:r>
            <a:r>
              <a:rPr lang="da-DK" sz="2000" dirty="0" smtClean="0">
                <a:latin typeface="+mj-lt"/>
                <a:cs typeface="Arial"/>
              </a:rPr>
              <a:t> drevet af brugen af </a:t>
            </a:r>
            <a:r>
              <a:rPr lang="da-DK" sz="2000" dirty="0" err="1" smtClean="0">
                <a:latin typeface="+mj-lt"/>
                <a:cs typeface="Arial"/>
              </a:rPr>
              <a:t>appen</a:t>
            </a:r>
            <a:endParaRPr lang="da-DK" sz="2000" dirty="0">
              <a:latin typeface="+mj-lt"/>
              <a:cs typeface="Arial"/>
            </a:endParaRPr>
          </a:p>
          <a:p>
            <a:pPr marL="561340" lvl="1" indent="-264160">
              <a:lnSpc>
                <a:spcPct val="150000"/>
              </a:lnSpc>
              <a:spcBef>
                <a:spcPts val="480"/>
              </a:spcBef>
              <a:buClr>
                <a:srgbClr val="ACC2C8"/>
              </a:buClr>
              <a:buFont typeface="Arial Unicode MS"/>
              <a:buChar char="➢"/>
              <a:tabLst>
                <a:tab pos="561975" algn="l"/>
              </a:tabLst>
            </a:pPr>
            <a:r>
              <a:rPr lang="da-DK" sz="2000" b="1" dirty="0" err="1" smtClean="0">
                <a:solidFill>
                  <a:srgbClr val="FF7B80"/>
                </a:solidFill>
                <a:latin typeface="+mj-lt"/>
                <a:cs typeface="Arial"/>
              </a:rPr>
              <a:t>Con</a:t>
            </a:r>
            <a:r>
              <a:rPr lang="da-DK" sz="2000" dirty="0" err="1" smtClean="0">
                <a:solidFill>
                  <a:srgbClr val="FFFFFF"/>
                </a:solidFill>
                <a:latin typeface="+mj-lt"/>
                <a:cs typeface="Arial"/>
              </a:rPr>
              <a:t>:</a:t>
            </a:r>
            <a:r>
              <a:rPr lang="da-DK" sz="2000" dirty="0" err="1" smtClean="0">
                <a:latin typeface="+mj-lt"/>
                <a:cs typeface="Arial"/>
              </a:rPr>
              <a:t>Man</a:t>
            </a:r>
            <a:r>
              <a:rPr lang="da-DK" sz="2000" dirty="0" smtClean="0">
                <a:latin typeface="+mj-lt"/>
                <a:cs typeface="Arial"/>
              </a:rPr>
              <a:t> eksponerer størstedelen af sin brugerbase til et ringere produkt/service</a:t>
            </a:r>
            <a:endParaRPr lang="da-DK" sz="20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8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53199" y="516995"/>
            <a:ext cx="945732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Trial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Tilbyder en gratis version med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begrænset funktionalitet </a:t>
            </a:r>
            <a:r>
              <a:rPr lang="da-DK" sz="2000" dirty="0" smtClean="0">
                <a:latin typeface="+mj-lt"/>
                <a:cs typeface="Arial"/>
              </a:rPr>
              <a:t>til brugere, så de kan prøve og forstå værdien af </a:t>
            </a:r>
            <a:r>
              <a:rPr lang="da-DK" sz="2000" dirty="0" err="1" smtClean="0">
                <a:latin typeface="+mj-lt"/>
                <a:cs typeface="Arial"/>
              </a:rPr>
              <a:t>appen</a:t>
            </a:r>
            <a:r>
              <a:rPr lang="da-DK" sz="2000" dirty="0" smtClean="0">
                <a:latin typeface="+mj-lt"/>
                <a:cs typeface="Arial"/>
              </a:rPr>
              <a:t>, for så at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opgradere</a:t>
            </a:r>
            <a:r>
              <a:rPr lang="da-DK" sz="2000" dirty="0" smtClean="0">
                <a:latin typeface="+mj-lt"/>
                <a:cs typeface="Arial"/>
              </a:rPr>
              <a:t> til en betalt version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 smtClean="0">
                <a:solidFill>
                  <a:srgbClr val="66FF66"/>
                </a:solidFill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Opbygger hurtigt en brugerbase pga. en lettere adgangsbarriere for brugeren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 smtClean="0">
                <a:solidFill>
                  <a:srgbClr val="FF7B80"/>
                </a:solidFill>
                <a:cs typeface="Arial"/>
              </a:rPr>
              <a:t>Con</a:t>
            </a:r>
            <a:r>
              <a:rPr lang="da-DK" sz="2000" dirty="0" smtClean="0">
                <a:latin typeface="+mj-lt"/>
                <a:cs typeface="Arial"/>
              </a:rPr>
              <a:t>: </a:t>
            </a:r>
            <a:r>
              <a:rPr lang="da-DK" sz="2000" dirty="0">
                <a:latin typeface="+mj-lt"/>
                <a:cs typeface="Arial"/>
              </a:rPr>
              <a:t>“Penny Gap”</a:t>
            </a:r>
          </a:p>
        </p:txBody>
      </p:sp>
      <p:sp>
        <p:nvSpPr>
          <p:cNvPr id="6" name="object 11"/>
          <p:cNvSpPr>
            <a:spLocks noChangeAspect="1"/>
          </p:cNvSpPr>
          <p:nvPr/>
        </p:nvSpPr>
        <p:spPr>
          <a:xfrm>
            <a:off x="5225801" y="4314422"/>
            <a:ext cx="3636809" cy="23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kstfelt 6"/>
          <p:cNvSpPr txBox="1"/>
          <p:nvPr/>
        </p:nvSpPr>
        <p:spPr>
          <a:xfrm>
            <a:off x="5688806" y="3790858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Dropbox</a:t>
            </a:r>
            <a:endParaRPr lang="da-DK" dirty="0"/>
          </a:p>
        </p:txBody>
      </p:sp>
      <p:sp>
        <p:nvSpPr>
          <p:cNvPr id="8" name="object 12"/>
          <p:cNvSpPr>
            <a:spLocks noChangeAspect="1"/>
          </p:cNvSpPr>
          <p:nvPr/>
        </p:nvSpPr>
        <p:spPr>
          <a:xfrm>
            <a:off x="3715554" y="4314422"/>
            <a:ext cx="1294327" cy="2297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Land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Expand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190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Tiltræk individuelle brugere i den samme organisation med gratis sign-up og efterfølgende skab omsætning ved at sælge produktet /</a:t>
            </a:r>
            <a:r>
              <a:rPr lang="da-DK" sz="2000" dirty="0">
                <a:latin typeface="+mj-lt"/>
                <a:cs typeface="Arial"/>
              </a:rPr>
              <a:t> </a:t>
            </a:r>
            <a:r>
              <a:rPr lang="da-DK" sz="2000" dirty="0" smtClean="0">
                <a:latin typeface="+mj-lt"/>
                <a:cs typeface="Arial"/>
              </a:rPr>
              <a:t>servicen til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hele organisationen</a:t>
            </a:r>
            <a:r>
              <a:rPr lang="da-DK" sz="2000" dirty="0" smtClean="0">
                <a:latin typeface="+mj-lt"/>
                <a:cs typeface="Arial"/>
              </a:rPr>
              <a:t>. 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 smtClean="0">
                <a:solidFill>
                  <a:srgbClr val="66FF66"/>
                </a:solidFill>
                <a:cs typeface="Arial"/>
              </a:rPr>
              <a:t>Pro</a:t>
            </a:r>
            <a:r>
              <a:rPr lang="da-DK" sz="2000" dirty="0" smtClean="0">
                <a:latin typeface="+mj-lt"/>
                <a:cs typeface="Arial"/>
              </a:rPr>
              <a:t>: Højere konverteringsrate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 smtClean="0">
                <a:solidFill>
                  <a:srgbClr val="FF7B80"/>
                </a:solidFill>
                <a:cs typeface="Arial"/>
              </a:rPr>
              <a:t>Con</a:t>
            </a:r>
            <a:r>
              <a:rPr lang="da-DK" sz="2000" dirty="0" smtClean="0">
                <a:latin typeface="+mj-lt"/>
                <a:cs typeface="Arial"/>
              </a:rPr>
              <a:t>: Kan kun bruges til specifikke typer af produkter / services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688806" y="379085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Slack</a:t>
            </a:r>
            <a:endParaRPr lang="da-DK" dirty="0"/>
          </a:p>
        </p:txBody>
      </p:sp>
      <p:sp>
        <p:nvSpPr>
          <p:cNvPr id="7" name="object 11"/>
          <p:cNvSpPr>
            <a:spLocks noChangeAspect="1"/>
          </p:cNvSpPr>
          <p:nvPr/>
        </p:nvSpPr>
        <p:spPr>
          <a:xfrm>
            <a:off x="5220973" y="4374951"/>
            <a:ext cx="3553205" cy="2103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>
            <a:spLocks noChangeAspect="1"/>
          </p:cNvSpPr>
          <p:nvPr/>
        </p:nvSpPr>
        <p:spPr>
          <a:xfrm>
            <a:off x="3816660" y="4374951"/>
            <a:ext cx="1191221" cy="211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5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Microtransactions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Tilbyd </a:t>
            </a:r>
            <a:r>
              <a:rPr lang="da-DK" sz="2000" dirty="0" err="1" smtClean="0">
                <a:solidFill>
                  <a:schemeClr val="accent2"/>
                </a:solidFill>
                <a:latin typeface="+mj-lt"/>
                <a:cs typeface="Arial"/>
              </a:rPr>
              <a:t>free-forever</a:t>
            </a:r>
            <a:r>
              <a:rPr lang="da-DK" sz="2000" dirty="0">
                <a:solidFill>
                  <a:schemeClr val="accent2"/>
                </a:solidFill>
                <a:latin typeface="+mj-lt"/>
                <a:cs typeface="Arial"/>
              </a:rPr>
              <a:t>, </a:t>
            </a:r>
            <a:r>
              <a:rPr lang="da-DK" sz="2000" dirty="0" err="1">
                <a:solidFill>
                  <a:schemeClr val="accent2"/>
                </a:solidFill>
                <a:latin typeface="+mj-lt"/>
                <a:cs typeface="Arial"/>
              </a:rPr>
              <a:t>fully-functional</a:t>
            </a:r>
            <a:r>
              <a:rPr lang="da-DK" sz="2000" dirty="0">
                <a:solidFill>
                  <a:schemeClr val="accent2"/>
                </a:solidFill>
                <a:latin typeface="+mj-lt"/>
                <a:cs typeface="Arial"/>
              </a:rPr>
              <a:t> </a:t>
            </a:r>
            <a:r>
              <a:rPr lang="da-DK" sz="2000" dirty="0" smtClean="0">
                <a:latin typeface="+mj-lt"/>
                <a:cs typeface="Arial"/>
              </a:rPr>
              <a:t>produkter / services og skab omsætning gennem </a:t>
            </a:r>
            <a:r>
              <a:rPr lang="da-DK" sz="2000" dirty="0" err="1" smtClean="0">
                <a:solidFill>
                  <a:schemeClr val="accent2"/>
                </a:solidFill>
                <a:latin typeface="+mj-lt"/>
                <a:cs typeface="Arial"/>
              </a:rPr>
              <a:t>add-ons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, </a:t>
            </a:r>
            <a:r>
              <a:rPr lang="da-DK" sz="2000" dirty="0" err="1" smtClean="0">
                <a:solidFill>
                  <a:schemeClr val="accent2"/>
                </a:solidFill>
                <a:latin typeface="+mj-lt"/>
                <a:cs typeface="Arial"/>
              </a:rPr>
              <a:t>special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 features </a:t>
            </a:r>
            <a:r>
              <a:rPr lang="da-DK" sz="2000" dirty="0" smtClean="0">
                <a:latin typeface="+mj-lt"/>
                <a:cs typeface="Arial"/>
              </a:rPr>
              <a:t>eller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virtuelle produkter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 smtClean="0">
                <a:solidFill>
                  <a:srgbClr val="66FF66"/>
                </a:solidFill>
                <a:cs typeface="Arial"/>
              </a:rPr>
              <a:t>Pro</a:t>
            </a:r>
            <a:r>
              <a:rPr lang="da-DK" sz="2000" dirty="0" smtClean="0">
                <a:latin typeface="+mj-lt"/>
                <a:cs typeface="Arial"/>
              </a:rPr>
              <a:t>: Potentiale for høj omsætningsvækst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 smtClean="0">
                <a:solidFill>
                  <a:srgbClr val="FF7B80"/>
                </a:solidFill>
                <a:cs typeface="Arial"/>
              </a:rPr>
              <a:t>Con</a:t>
            </a:r>
            <a:r>
              <a:rPr lang="da-DK" sz="2000" dirty="0" smtClean="0">
                <a:latin typeface="+mj-lt"/>
                <a:cs typeface="Arial"/>
              </a:rPr>
              <a:t>: Afhænger af hvor tiltrækkende det essentielle i produktet / servicen er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405329" y="3810932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Pokémon</a:t>
            </a:r>
            <a:r>
              <a:rPr lang="da-DK" dirty="0" smtClean="0"/>
              <a:t> Go</a:t>
            </a:r>
            <a:endParaRPr lang="da-DK" dirty="0"/>
          </a:p>
        </p:txBody>
      </p:sp>
      <p:sp>
        <p:nvSpPr>
          <p:cNvPr id="9" name="object 11"/>
          <p:cNvSpPr>
            <a:spLocks noChangeAspect="1"/>
          </p:cNvSpPr>
          <p:nvPr/>
        </p:nvSpPr>
        <p:spPr>
          <a:xfrm>
            <a:off x="3996209" y="4354570"/>
            <a:ext cx="1223596" cy="2098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>
            <a:spLocks noChangeAspect="1"/>
          </p:cNvSpPr>
          <p:nvPr/>
        </p:nvSpPr>
        <p:spPr>
          <a:xfrm>
            <a:off x="5630402" y="4542361"/>
            <a:ext cx="3014330" cy="1722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4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Ecosystem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Tilbyd </a:t>
            </a:r>
            <a:r>
              <a:rPr lang="da-DK" sz="2000" dirty="0" err="1" smtClean="0">
                <a:solidFill>
                  <a:schemeClr val="accent2"/>
                </a:solidFill>
                <a:latin typeface="+mj-lt"/>
                <a:cs typeface="Arial"/>
              </a:rPr>
              <a:t>free-forever</a:t>
            </a:r>
            <a:r>
              <a:rPr lang="da-DK" sz="2000" dirty="0">
                <a:latin typeface="+mj-lt"/>
                <a:cs typeface="Arial"/>
              </a:rPr>
              <a:t>, </a:t>
            </a:r>
            <a:r>
              <a:rPr lang="da-DK" sz="2000" dirty="0" err="1">
                <a:solidFill>
                  <a:schemeClr val="accent2"/>
                </a:solidFill>
                <a:latin typeface="+mj-lt"/>
                <a:cs typeface="Arial"/>
              </a:rPr>
              <a:t>fully-functional</a:t>
            </a:r>
            <a:r>
              <a:rPr lang="da-DK" sz="2000" dirty="0">
                <a:solidFill>
                  <a:schemeClr val="accent2"/>
                </a:solidFill>
                <a:latin typeface="+mj-lt"/>
                <a:cs typeface="Arial"/>
              </a:rPr>
              <a:t> </a:t>
            </a:r>
            <a:r>
              <a:rPr lang="da-DK" sz="2000" dirty="0" smtClean="0">
                <a:latin typeface="+mj-lt"/>
                <a:cs typeface="Arial"/>
              </a:rPr>
              <a:t>produkter / services og skab omsætning ved at tilbyde omsætningsmuligheder til tredjeparter og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del omsætningen </a:t>
            </a:r>
            <a:r>
              <a:rPr lang="da-DK" sz="2000" dirty="0" smtClean="0">
                <a:latin typeface="+mj-lt"/>
                <a:cs typeface="Arial"/>
              </a:rPr>
              <a:t>med dem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>
                <a:solidFill>
                  <a:srgbClr val="66FF66"/>
                </a:solidFill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Potentiale for høj omsætningsvækst</a:t>
            </a: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>
                <a:solidFill>
                  <a:srgbClr val="FF7B80"/>
                </a:solidFill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’Cold Start’ problemet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0" y="381093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Uber</a:t>
            </a:r>
            <a:endParaRPr lang="da-DK" dirty="0"/>
          </a:p>
        </p:txBody>
      </p:sp>
      <p:sp>
        <p:nvSpPr>
          <p:cNvPr id="7" name="object 11"/>
          <p:cNvSpPr>
            <a:spLocks noChangeAspect="1"/>
          </p:cNvSpPr>
          <p:nvPr/>
        </p:nvSpPr>
        <p:spPr>
          <a:xfrm>
            <a:off x="5502445" y="4354570"/>
            <a:ext cx="1188847" cy="211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7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516995"/>
            <a:ext cx="12191999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Freemium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Models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Network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Effects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Tilbyd </a:t>
            </a:r>
            <a:r>
              <a:rPr lang="da-DK" sz="2000" dirty="0" err="1" smtClean="0">
                <a:solidFill>
                  <a:schemeClr val="accent2"/>
                </a:solidFill>
                <a:latin typeface="+mj-lt"/>
                <a:cs typeface="Arial"/>
              </a:rPr>
              <a:t>free-forever</a:t>
            </a:r>
            <a:r>
              <a:rPr lang="da-DK" sz="2000" dirty="0">
                <a:solidFill>
                  <a:schemeClr val="accent2"/>
                </a:solidFill>
                <a:latin typeface="+mj-lt"/>
                <a:cs typeface="Arial"/>
              </a:rPr>
              <a:t>, </a:t>
            </a:r>
            <a:r>
              <a:rPr lang="da-DK" sz="2000" dirty="0" err="1">
                <a:solidFill>
                  <a:schemeClr val="accent2"/>
                </a:solidFill>
                <a:latin typeface="+mj-lt"/>
                <a:cs typeface="Arial"/>
              </a:rPr>
              <a:t>fully-functional</a:t>
            </a:r>
            <a:r>
              <a:rPr lang="da-DK" sz="2000" dirty="0">
                <a:solidFill>
                  <a:schemeClr val="accent2"/>
                </a:solidFill>
                <a:latin typeface="+mj-lt"/>
                <a:cs typeface="Arial"/>
              </a:rPr>
              <a:t> </a:t>
            </a:r>
            <a:r>
              <a:rPr lang="da-DK" sz="2000" dirty="0" smtClean="0">
                <a:latin typeface="+mj-lt"/>
                <a:cs typeface="Arial"/>
              </a:rPr>
              <a:t>produkter / </a:t>
            </a:r>
            <a:r>
              <a:rPr lang="da-DK" sz="2000" dirty="0">
                <a:latin typeface="+mj-lt"/>
                <a:cs typeface="Arial"/>
              </a:rPr>
              <a:t>services, </a:t>
            </a:r>
            <a:r>
              <a:rPr lang="da-DK" sz="2000" dirty="0" smtClean="0">
                <a:latin typeface="+mj-lt"/>
                <a:cs typeface="Arial"/>
              </a:rPr>
              <a:t>og skab omsætning gennem akkumulerede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brugere, trafik </a:t>
            </a:r>
            <a:r>
              <a:rPr lang="da-DK" sz="2000" dirty="0" smtClean="0">
                <a:latin typeface="+mj-lt"/>
                <a:cs typeface="Arial"/>
              </a:rPr>
              <a:t>eller </a:t>
            </a:r>
            <a:r>
              <a:rPr lang="da-DK" sz="2000" dirty="0" smtClean="0">
                <a:solidFill>
                  <a:schemeClr val="accent2"/>
                </a:solidFill>
                <a:latin typeface="+mj-lt"/>
                <a:cs typeface="Arial"/>
              </a:rPr>
              <a:t>data</a:t>
            </a:r>
            <a:endParaRPr lang="da-DK" sz="2000" dirty="0">
              <a:solidFill>
                <a:schemeClr val="accent2"/>
              </a:solidFill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>
                <a:solidFill>
                  <a:srgbClr val="66FF66"/>
                </a:solidFill>
                <a:cs typeface="Arial"/>
              </a:rPr>
              <a:t>Pro </a:t>
            </a:r>
            <a:r>
              <a:rPr lang="da-DK" sz="2000" dirty="0" smtClean="0">
                <a:latin typeface="+mj-lt"/>
                <a:cs typeface="Arial"/>
              </a:rPr>
              <a:t>: Bæredygtig konkurrencefordel </a:t>
            </a:r>
            <a:endParaRPr lang="da-DK" sz="2000" dirty="0">
              <a:latin typeface="+mj-lt"/>
              <a:cs typeface="Arial"/>
            </a:endParaRPr>
          </a:p>
          <a:p>
            <a:pPr marL="744220" marR="5080" lvl="1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sz="2000" b="1" dirty="0">
                <a:solidFill>
                  <a:srgbClr val="FF7B80"/>
                </a:solidFill>
                <a:cs typeface="Arial"/>
              </a:rPr>
              <a:t>Con </a:t>
            </a:r>
            <a:r>
              <a:rPr lang="da-DK" sz="2000" dirty="0" smtClean="0">
                <a:latin typeface="+mj-lt"/>
                <a:cs typeface="Arial"/>
              </a:rPr>
              <a:t>: Kræver store indledende investeringer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0" y="381093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Facebook</a:t>
            </a:r>
            <a:endParaRPr lang="da-DK" dirty="0"/>
          </a:p>
        </p:txBody>
      </p:sp>
      <p:sp>
        <p:nvSpPr>
          <p:cNvPr id="6" name="object 11"/>
          <p:cNvSpPr>
            <a:spLocks noChangeAspect="1"/>
          </p:cNvSpPr>
          <p:nvPr/>
        </p:nvSpPr>
        <p:spPr>
          <a:xfrm>
            <a:off x="4120242" y="4354570"/>
            <a:ext cx="3911572" cy="2214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8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568</Words>
  <Application>Microsoft Macintosh PowerPoint</Application>
  <PresentationFormat>Widescreen</PresentationFormat>
  <Paragraphs>91</Paragraphs>
  <Slides>15</Slides>
  <Notes>11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1" baseType="lpstr">
      <vt:lpstr>Arial Unicode MS</vt:lpstr>
      <vt:lpstr>Calibri</vt:lpstr>
      <vt:lpstr>Calibri Light</vt:lpstr>
      <vt:lpstr>Mangal</vt:lpstr>
      <vt:lpstr>Arial</vt:lpstr>
      <vt:lpstr>Kontortema</vt:lpstr>
      <vt:lpstr>Revenue Models</vt:lpstr>
      <vt:lpstr>agenda for i dag</vt:lpstr>
      <vt:lpstr>Revenue Model - Premium</vt:lpstr>
      <vt:lpstr>Revenue Model - Freemium</vt:lpstr>
      <vt:lpstr>Freemium Models – Free Trial</vt:lpstr>
      <vt:lpstr>Freemium Models – Land &amp; Expand</vt:lpstr>
      <vt:lpstr>Freemium Models – Microtransactions</vt:lpstr>
      <vt:lpstr>Freemium Models – Ecosystem</vt:lpstr>
      <vt:lpstr>Freemium Models – Network Effects</vt:lpstr>
      <vt:lpstr>Freemium Models – Free Tool</vt:lpstr>
      <vt:lpstr>Revenue Models – Referral</vt:lpstr>
      <vt:lpstr>Revenue Models – Subscription</vt:lpstr>
      <vt:lpstr>Revenue Models – Retail</vt:lpstr>
      <vt:lpstr>Revenue Models – Promotion</vt:lpstr>
      <vt:lpstr>Expo.Admob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75</cp:revision>
  <dcterms:created xsi:type="dcterms:W3CDTF">2017-01-03T18:41:42Z</dcterms:created>
  <dcterms:modified xsi:type="dcterms:W3CDTF">2018-10-20T09:47:43Z</dcterms:modified>
</cp:coreProperties>
</file>