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1" r:id="rId2"/>
    <p:sldId id="262" r:id="rId3"/>
    <p:sldId id="265" r:id="rId4"/>
    <p:sldId id="281" r:id="rId5"/>
    <p:sldId id="283" r:id="rId6"/>
    <p:sldId id="284" r:id="rId7"/>
    <p:sldId id="305" r:id="rId8"/>
    <p:sldId id="288" r:id="rId9"/>
    <p:sldId id="290" r:id="rId10"/>
    <p:sldId id="266" r:id="rId11"/>
    <p:sldId id="267" r:id="rId12"/>
    <p:sldId id="306" r:id="rId13"/>
    <p:sldId id="268" r:id="rId14"/>
    <p:sldId id="293" r:id="rId15"/>
    <p:sldId id="307" r:id="rId16"/>
    <p:sldId id="270" r:id="rId17"/>
    <p:sldId id="271" r:id="rId18"/>
    <p:sldId id="300" r:id="rId19"/>
    <p:sldId id="295" r:id="rId20"/>
    <p:sldId id="296" r:id="rId21"/>
    <p:sldId id="319" r:id="rId22"/>
    <p:sldId id="308" r:id="rId23"/>
    <p:sldId id="278" r:id="rId24"/>
    <p:sldId id="272" r:id="rId25"/>
    <p:sldId id="273" r:id="rId26"/>
    <p:sldId id="260" r:id="rId27"/>
    <p:sldId id="309" r:id="rId28"/>
    <p:sldId id="316" r:id="rId29"/>
    <p:sldId id="318" r:id="rId30"/>
    <p:sldId id="317" r:id="rId31"/>
    <p:sldId id="310" r:id="rId32"/>
    <p:sldId id="314" r:id="rId33"/>
    <p:sldId id="315" r:id="rId34"/>
  </p:sldIdLst>
  <p:sldSz cx="12188825" cy="6858000"/>
  <p:notesSz cx="6797675" cy="9926638"/>
  <p:embeddedFontLst>
    <p:embeddedFont>
      <p:font typeface="AU Passata" panose="020B0604020202020204" charset="0"/>
      <p:regular r:id="rId37"/>
      <p:bold r:id="rId38"/>
    </p:embeddedFont>
    <p:embeddedFont>
      <p:font typeface="AU Passata Light" panose="020B0604020202020204" charset="0"/>
      <p:regular r:id="rId39"/>
      <p:bold r:id="rId40"/>
    </p:embeddedFont>
    <p:embeddedFont>
      <p:font typeface="AU Peto" panose="020B0604020202020204" charset="0"/>
      <p:regular r:id="rId41"/>
      <p:bold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Georgia" panose="02040502050405020303" pitchFamily="18" charset="0"/>
      <p:regular r:id="rId47"/>
      <p:bold r:id="rId48"/>
      <p:italic r:id="rId49"/>
      <p:boldItalic r:id="rId50"/>
    </p:embeddedFont>
    <p:embeddedFont>
      <p:font typeface="Wingdings 3" panose="05040102010807070707" pitchFamily="18" charset="2"/>
      <p:regular r:id="rId51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63934" autoAdjust="0"/>
  </p:normalViewPr>
  <p:slideViewPr>
    <p:cSldViewPr snapToObjects="1" showGuides="1">
      <p:cViewPr varScale="1">
        <p:scale>
          <a:sx n="57" d="100"/>
          <a:sy n="57" d="100"/>
        </p:scale>
        <p:origin x="176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move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Speak slowly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to the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002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15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Dataset 1: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Roughly 45000 entries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Dataset 2: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Roughly 300 entries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Latter more carefully selected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Both used in previous research -&gt; why we chose it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2016-2017, and 2015-2017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863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Dataset 1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Systematic patterns, unrelated to the content of the articles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REUTERS</a:t>
            </a:r>
            <a:endParaRPr lang="da-DK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181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Assess generalizability across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93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Fine-tuned BERT Base Uncased (from </a:t>
            </a:r>
            <a:r>
              <a:rPr lang="en-GB" dirty="0" err="1"/>
              <a:t>HuggingFace</a:t>
            </a:r>
            <a:r>
              <a:rPr lang="en-GB" dirty="0"/>
              <a:t>), for the task of classifying Fake/Real News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One for 1</a:t>
            </a:r>
            <a:r>
              <a:rPr lang="en-GB" baseline="30000" dirty="0"/>
              <a:t>st</a:t>
            </a:r>
            <a:r>
              <a:rPr lang="en-GB" dirty="0"/>
              <a:t> dataset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One for 2</a:t>
            </a:r>
            <a:r>
              <a:rPr lang="en-GB" baseline="30000" dirty="0"/>
              <a:t>nd</a:t>
            </a:r>
            <a:r>
              <a:rPr lang="en-GB" dirty="0"/>
              <a:t> dataset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1436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Poor generalizability 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= large drop in performance across datasets = model is overfitting to the specific dataset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Confounding factor -&gt; Dataset 1: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F1-score = 1 -&gt; Alarming – especially since we only ran 3 epochs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We optimized performance for the validation set. This is test-set performances.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Performance related to data: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These entries contain many abbreviations, misspellings, slang.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BUT it likely wouldn’t cause such high performance. 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Dataset poor quality, possible we missed something similar to the “REUTERS” in our cleaning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Dataset 2: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More reasonable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Smaller dataset, higher quality. Quantity is not the only thing that matters.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Garbage in – garbage out</a:t>
            </a:r>
          </a:p>
          <a:p>
            <a:pPr marL="609493" lvl="1" indent="0">
              <a:buFont typeface="Arial" panose="020B0604020202020204" pitchFamily="34" charset="0"/>
              <a:buNone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Despite confounds -&gt; Models generalize poorly 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Data from published research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-&gt; Suggests problem for not only our models, but also for the field?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Generalizability problem may, however, be accommodated in future research by: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1) Assess generalizability of models more, e.g. -&gt; Cross-testing own models on other datasets</a:t>
            </a:r>
          </a:p>
          <a:p>
            <a:pPr marL="2114230" lvl="3" indent="-285750">
              <a:buFont typeface="Arial" panose="020B0604020202020204" pitchFamily="34" charset="0"/>
              <a:buChar char="•"/>
            </a:pPr>
            <a:r>
              <a:rPr lang="en-GB" dirty="0"/>
              <a:t>-&gt; This would enable us in knowing predictive capabilities in something closer to real-world settings.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Open science practices may allow this (sharing models, scripts and datasets)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2) If generalizability problems, then could be accommodated by focusing on data and having data awareness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Large, publicly available datasets of high quality seems to be lacking within the field</a:t>
            </a:r>
          </a:p>
          <a:p>
            <a:pPr marL="2114230" lvl="3" indent="-285750">
              <a:buFont typeface="Arial" panose="020B0604020202020204" pitchFamily="34" charset="0"/>
              <a:buChar char="•"/>
            </a:pPr>
            <a:r>
              <a:rPr lang="en-GB" dirty="0"/>
              <a:t>Best if sampled from a wide array of sources.</a:t>
            </a:r>
          </a:p>
          <a:p>
            <a:pPr marL="2723723" lvl="4" indent="-285750">
              <a:buFont typeface="Arial" panose="020B0604020202020204" pitchFamily="34" charset="0"/>
              <a:buChar char="•"/>
            </a:pPr>
            <a:r>
              <a:rPr lang="en-GB" dirty="0"/>
              <a:t>-&gt; Poor generalizability of models often stem from non-representative data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681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2: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More exploratory in nature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u="none" strike="noStrike" baseline="0" dirty="0">
                <a:latin typeface="SFRM1000"/>
              </a:rPr>
              <a:t>To assess temporal generalizability problems -&gt; a more direct way would be to train BERT model on an earlier period, and test on a later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u="none" strike="noStrike" baseline="0" dirty="0">
                <a:latin typeface="SFRM1000"/>
              </a:rPr>
              <a:t>But we wanted something differently than just more BERT modeling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82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Split data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Not just ordering by date, and splitting with equal number of entries in each period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Rather ordered by date, split by date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379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Trained </a:t>
            </a:r>
            <a:r>
              <a:rPr lang="en-GB" dirty="0" err="1"/>
              <a:t>fastText</a:t>
            </a:r>
            <a:r>
              <a:rPr lang="en-GB" dirty="0"/>
              <a:t> </a:t>
            </a:r>
            <a:r>
              <a:rPr lang="en-GB" dirty="0" err="1"/>
              <a:t>skipgram</a:t>
            </a:r>
            <a:r>
              <a:rPr lang="en-GB" dirty="0"/>
              <a:t> model on each period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716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Resulting in a vector representation for each word for each time period.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61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15000"/>
              </a:lnSpc>
              <a:spcBef>
                <a:spcPct val="3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/>
              <a:t>Johan </a:t>
            </a:r>
            <a:r>
              <a:rPr lang="en-US" sz="1800" dirty="0" err="1"/>
              <a:t>Horsmans</a:t>
            </a:r>
            <a:endParaRPr lang="en-US" sz="1800" dirty="0"/>
          </a:p>
          <a:p>
            <a:pPr marL="285750" lvl="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Feel free to interrupt me if you have any questions.</a:t>
            </a:r>
            <a:endParaRPr lang="da-DK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392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Nouns with largest semantic shift between </a:t>
            </a:r>
            <a:r>
              <a:rPr lang="en-GB" b="1" dirty="0"/>
              <a:t>Period 1 and 5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b="0" dirty="0"/>
              <a:t>We did that by computing the cosine distances of the words in word-embedding space, between period 1 and period 5.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b="0" dirty="0"/>
              <a:t>As distances in word embedding space are a proxy for semantic </a:t>
            </a:r>
            <a:r>
              <a:rPr lang="en-GB" b="0" dirty="0" err="1"/>
              <a:t>similiarity</a:t>
            </a:r>
            <a:endParaRPr lang="en-GB" b="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391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0" dirty="0"/>
              <a:t>We then looked at the changes in the 10 nearest neighbours for the nouns, across time.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b="0" dirty="0"/>
              <a:t>To investigate whether the most semantically similar words changes over time.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92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Found problems after submitting synopsis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regarding cosine distances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and comparing vector representations across different embedding spaces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feel free to ask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350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/>
              <a:t>Explain graph -&gt; 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i="0" dirty="0"/>
              <a:t>Syria in beginning, 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i="0" dirty="0"/>
              <a:t>Meddle + Collude in end (US election)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i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u="none" strike="noStrike" baseline="0" dirty="0">
                <a:latin typeface="SFRM1000"/>
              </a:rPr>
              <a:t>So we see large changes in semantics across time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u="none" strike="noStrike" baseline="0" dirty="0">
                <a:latin typeface="SFRM1000"/>
              </a:rPr>
              <a:t>Findings with grain of salt: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u="none" strike="noStrike" baseline="0" dirty="0">
                <a:latin typeface="SFRM1000"/>
              </a:rPr>
              <a:t>We handpicked words with most drastic changes in semantics</a:t>
            </a:r>
          </a:p>
          <a:p>
            <a:pPr marL="609493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i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0" i="0" u="none" strike="noStrike" baseline="0" dirty="0">
                <a:latin typeface="+mj-lt"/>
              </a:rPr>
              <a:t>Illustrates</a:t>
            </a:r>
            <a:r>
              <a:rPr lang="en-US" sz="1800" b="0" i="0" u="none" strike="noStrike" baseline="0" dirty="0">
                <a:latin typeface="SFRM1000"/>
              </a:rPr>
              <a:t> how non-</a:t>
            </a:r>
            <a:r>
              <a:rPr lang="en-US" sz="1800" b="0" i="0" u="none" strike="noStrike" baseline="0" dirty="0" err="1">
                <a:latin typeface="SFRM1000"/>
              </a:rPr>
              <a:t>staticity</a:t>
            </a:r>
            <a:r>
              <a:rPr lang="en-US" sz="1800" b="0" i="0" u="none" strike="noStrike" baseline="0" dirty="0">
                <a:latin typeface="SFRM1000"/>
              </a:rPr>
              <a:t> interferes with building word-embedding representations that are reliable and generalizable across time periods.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u="none" strike="noStrike" baseline="0" dirty="0">
                <a:latin typeface="SFRM1000"/>
              </a:rPr>
              <a:t>This, in turn, also means that building a model for classification on some dataset from a given period, would not necessarily make the model generalizable to future datasets -&gt; If we were to  actually implement the models</a:t>
            </a:r>
            <a:endParaRPr lang="en-GB" sz="1800" b="0" i="0" u="none" strike="noStrike" baseline="0" dirty="0">
              <a:latin typeface="SFRM1000"/>
            </a:endParaRP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If we want to practically implement these models, we, therefore, need to: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Continually update or retrain models with newest data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sz="1800" b="0" i="0" u="none" strike="noStrike" baseline="0" dirty="0">
              <a:latin typeface="SFRM100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SFRM1000"/>
              </a:rPr>
              <a:t>SKIP:</a:t>
            </a:r>
            <a:br>
              <a:rPr lang="en-GB" sz="1800" b="0" i="0" u="none" strike="noStrike" baseline="0" dirty="0">
                <a:latin typeface="SFRM1000"/>
              </a:rPr>
            </a:br>
            <a:r>
              <a:rPr lang="en-GB" sz="1800" b="0" i="0" u="none" strike="noStrike" baseline="0" dirty="0">
                <a:latin typeface="SFRM1000"/>
              </a:rPr>
              <a:t>Hypothetically, not a problem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SFRM1000"/>
              </a:rPr>
              <a:t>Given large enough dataset spanning enough time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SFRM1000"/>
              </a:rPr>
              <a:t>-&gt; General patterns, that are unrelated to time-specific topics of news.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SFRM1000"/>
              </a:rPr>
              <a:t>However, not feasible since such datasets don’t exist.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b="0" i="0" u="none" strike="noStrike" baseline="0" dirty="0">
              <a:latin typeface="SFRM100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3509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806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analysis: Models generalize poorly.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In future research we should therefore: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1. Be wary of data we’re using -&gt; E.g. it would be advantageous to build large, representative datasets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2. We should also assess generalizability by cross-testing models, which would be facilitated by Open Science practices</a:t>
            </a:r>
          </a:p>
          <a:p>
            <a:pPr marL="1218987" lvl="2" indent="0">
              <a:buFont typeface="Arial" panose="020B0604020202020204" pitchFamily="34" charset="0"/>
              <a:buNone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The 2</a:t>
            </a:r>
            <a:r>
              <a:rPr lang="en-GB" baseline="30000" dirty="0"/>
              <a:t>nd</a:t>
            </a:r>
            <a:r>
              <a:rPr lang="en-GB" dirty="0"/>
              <a:t> analysis illustrated that the task is non-static, although the extent of non-</a:t>
            </a:r>
            <a:r>
              <a:rPr lang="en-GB" dirty="0" err="1"/>
              <a:t>staticity</a:t>
            </a:r>
            <a:r>
              <a:rPr lang="en-GB" dirty="0"/>
              <a:t> was not established by this analysis. It was more an illustration than a test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Advantageous to continuously update models with new data, they are to be applied with success.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852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/>
              <a:t>Confounds </a:t>
            </a:r>
            <a:r>
              <a:rPr lang="en-GB" dirty="0"/>
              <a:t>of word embedding analysis:</a:t>
            </a:r>
            <a:endParaRPr lang="en-US" sz="1600" b="0" i="0" u="none" strike="noStrike" baseline="0" dirty="0">
              <a:latin typeface="SFRM1000"/>
            </a:endParaRP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0" i="0" u="none" strike="noStrike" baseline="0" dirty="0">
                <a:latin typeface="SFRM1000"/>
              </a:rPr>
              <a:t>Not mentioned in synopsis: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0" i="0" u="none" strike="noStrike" baseline="0" dirty="0">
                <a:latin typeface="SFRM1000"/>
              </a:rPr>
              <a:t>Even if we had sampled Fake News and real news randomly from within the same period 5 times. And then had trained 5 models on these 5 datasets, then we would likely ALSO have seen semantic shifts as well as changes in nearest </a:t>
            </a:r>
            <a:r>
              <a:rPr lang="en-US" sz="1600" b="0" i="0" u="none" strike="noStrike" baseline="0" dirty="0" err="1">
                <a:latin typeface="SFRM1000"/>
              </a:rPr>
              <a:t>neighbours</a:t>
            </a:r>
            <a:r>
              <a:rPr lang="en-US" sz="1600" b="0" i="0" u="none" strike="noStrike" baseline="0" dirty="0">
                <a:latin typeface="SFRM1000"/>
              </a:rPr>
              <a:t> for the word </a:t>
            </a:r>
            <a:r>
              <a:rPr lang="en-US" sz="1600" b="0" i="1" u="none" strike="noStrike" baseline="0" dirty="0">
                <a:latin typeface="SFRM1000"/>
              </a:rPr>
              <a:t>Russia</a:t>
            </a:r>
            <a:r>
              <a:rPr lang="en-US" sz="1600" b="0" i="0" u="none" strike="noStrike" baseline="0" dirty="0">
                <a:latin typeface="SFRM1000"/>
              </a:rPr>
              <a:t>.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Why use Macro F1-score?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*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Should’ve included classification matrix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Distance metrics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Other distance metrics could have been utilized: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Cosine distance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Euclidean distance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Cosine distance and Euclidean distance are widely different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Use paper and draw (in advance): ??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-0.1,-0.1. vs. 0.1, 0.1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and 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1000000000, 1000000000 vs. 1, 1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Which metric is best? 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Different uses, BUT: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Perhaps Euclidean distance would have been better for this task.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Preprocessing</a:t>
            </a:r>
            <a:endParaRPr lang="en-GB" dirty="0"/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Tokenization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By whitespace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How did our method used handle “</a:t>
            </a:r>
            <a:r>
              <a:rPr lang="en-GB" i="1" dirty="0"/>
              <a:t>it’s</a:t>
            </a:r>
            <a:r>
              <a:rPr lang="en-GB" dirty="0"/>
              <a:t>”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????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 err="1">
                <a:latin typeface="+mj-lt"/>
              </a:rPr>
              <a:t>Stopword</a:t>
            </a:r>
            <a:r>
              <a:rPr lang="en-US" sz="1600" dirty="0">
                <a:latin typeface="+mj-lt"/>
              </a:rPr>
              <a:t> removal?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sz="1800" dirty="0">
                <a:effectLst/>
                <a:latin typeface="Calibri" panose="020F0502020204030204" pitchFamily="34" charset="0"/>
              </a:rPr>
              <a:t>Removal of frequent, but information-low words.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sz="1800" dirty="0">
                <a:effectLst/>
                <a:latin typeface="Calibri" panose="020F0502020204030204" pitchFamily="34" charset="0"/>
              </a:rPr>
              <a:t>Reduces noise and lowers computational power needed.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latin typeface="+mj-lt"/>
            </a:endParaRP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latin typeface="+mj-lt"/>
            </a:endParaRP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Lemmatization?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Lemmatization -&gt; Grouping together inflected forms of the same word, into the </a:t>
            </a:r>
            <a:r>
              <a:rPr lang="en-US" sz="1600" i="1" dirty="0">
                <a:latin typeface="+mj-lt"/>
              </a:rPr>
              <a:t>lemma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What is a lemma?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Semantic nucleus of a word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Infinitive for verbs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Singular form for nouns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How is lemmatization carried out?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Two methods:</a:t>
            </a:r>
          </a:p>
          <a:p>
            <a:pPr marL="2723723" marR="0" lvl="4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Look-up table</a:t>
            </a:r>
          </a:p>
          <a:p>
            <a:pPr marL="2723723" marR="0" lvl="4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Morphology based approach (word internal structure to predict lemma, requires trained model)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Which lemmatization method did we use?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?????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latin typeface="+mj-lt"/>
            </a:endParaRP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What other preprocessing steps could have been utilized?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Instead of lemmatization, we could have used stemming: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Similar to lemmatization, but simpler (and not necessarily humanly interpretable):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sz="1800" i="1" dirty="0">
                <a:effectLst/>
                <a:latin typeface="Calibri" panose="020F0502020204030204" pitchFamily="34" charset="0"/>
              </a:rPr>
              <a:t>Argue, argued, argues, arguing, </a:t>
            </a:r>
            <a:r>
              <a:rPr lang="da-DK" sz="1800" dirty="0">
                <a:effectLst/>
                <a:latin typeface="Calibri" panose="020F0502020204030204" pitchFamily="34" charset="0"/>
              </a:rPr>
              <a:t>and </a:t>
            </a:r>
            <a:r>
              <a:rPr lang="da-DK" sz="1800" i="1" dirty="0">
                <a:effectLst/>
                <a:latin typeface="Calibri" panose="020F0502020204030204" pitchFamily="34" charset="0"/>
              </a:rPr>
              <a:t>argus </a:t>
            </a:r>
            <a:r>
              <a:rPr lang="da-DK" sz="1800" dirty="0">
                <a:effectLst/>
                <a:latin typeface="Calibri" panose="020F0502020204030204" pitchFamily="34" charset="0"/>
              </a:rPr>
              <a:t>- &gt; stem = 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argu</a:t>
            </a:r>
            <a:endParaRPr lang="en-GB" dirty="0"/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fastText</a:t>
            </a:r>
            <a:endParaRPr lang="en-GB" dirty="0"/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fastText</a:t>
            </a:r>
            <a:r>
              <a:rPr lang="en-GB" dirty="0"/>
              <a:t> is an improvement of word2vec, that includes sub-word information. 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Looks up </a:t>
            </a:r>
            <a:r>
              <a:rPr lang="en-GB" dirty="0" err="1"/>
              <a:t>subword</a:t>
            </a:r>
            <a:r>
              <a:rPr lang="en-GB" dirty="0"/>
              <a:t> embeddings, averages, and then this is embedding of the word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BERT base uncased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BERT large, higher scores, but at high computational cost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Datasets?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Size impact: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Small dataset -&gt; Worse learning, poor evaluation metrics (few samples, more inaccurate)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Quaility</a:t>
            </a:r>
            <a:r>
              <a:rPr lang="en-GB" dirty="0"/>
              <a:t> impact: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Poor generalizability for poor quality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350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Came to realize problem not mentioned in synopsis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815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3 problematic factors that I only thought of after finishing our project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0" i="0" u="none" strike="noStrike" baseline="0" dirty="0">
                <a:latin typeface="SFRM1000"/>
              </a:rPr>
              <a:t>1</a:t>
            </a:r>
            <a:r>
              <a:rPr lang="en-US" sz="1600" b="0" i="0" u="none" strike="noStrike" baseline="30000" dirty="0">
                <a:latin typeface="SFRM1000"/>
              </a:rPr>
              <a:t>st</a:t>
            </a:r>
            <a:r>
              <a:rPr lang="en-US" sz="1600" b="0" i="0" u="none" strike="noStrike" baseline="0" dirty="0">
                <a:latin typeface="SFRM1000"/>
              </a:rPr>
              <a:t> 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0" i="0" u="none" strike="noStrike" baseline="0" dirty="0">
                <a:latin typeface="SFRM1000"/>
              </a:rPr>
              <a:t>Even if we had sampled Fake News and real news randomly from within the same period 5 times. And then had trained 5 models on these 5 datasets, then we would likely ALSO have seen semantic shifts as well as changes in nearest </a:t>
            </a:r>
            <a:r>
              <a:rPr lang="en-US" sz="1600" b="0" i="0" u="none" strike="noStrike" baseline="0" dirty="0" err="1">
                <a:latin typeface="SFRM1000"/>
              </a:rPr>
              <a:t>neighbours</a:t>
            </a:r>
            <a:r>
              <a:rPr lang="en-US" sz="1600" b="0" i="0" u="none" strike="noStrike" baseline="0" dirty="0">
                <a:latin typeface="SFRM1000"/>
              </a:rPr>
              <a:t> for the word </a:t>
            </a:r>
            <a:r>
              <a:rPr lang="en-US" sz="1600" b="0" i="1" u="none" strike="noStrike" baseline="0" dirty="0">
                <a:latin typeface="SFRM1000"/>
              </a:rPr>
              <a:t>Russia</a:t>
            </a:r>
            <a:r>
              <a:rPr lang="en-US" sz="1600" b="0" i="0" u="none" strike="noStrike" baseline="0" dirty="0">
                <a:latin typeface="SFRM1000"/>
              </a:rPr>
              <a:t>. Just because the data is different.</a:t>
            </a:r>
          </a:p>
          <a:p>
            <a:pPr marL="1218987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problem relates to using cosine distance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4024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We based our analysis on the fact that distances in embedding space represent semantic similarity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*Explain*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-&gt; Russia is semantically similar to Syria, and dissimilar to Couch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57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3912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We could also have seen something like this (Right Plot):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Here, the Euclidean distances between words is identical between time first and last time period.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But the Cosine Distances are widely different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*Explain*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This has implications on both which words we found to most dissimilar, but also to which words are the nearest neighbours.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We would perhaps be more interested in Euclidean distances, and not Cosine distances.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698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Another problematic factor for our analysis relates to comparing vector representations of words, across different word embedding spaces: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0776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What we did (example only 1 word, only 2 dimensions for simplicity):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Computed cosine distance -&gt; as distances in word embedding space relates to semantics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BUT: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They are not found in the same embedding space, which means distances between embeddings spaces cannot necessarily be interpreted as semantic distances.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We could have the following example: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76460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Here, our analysis would have perceived to have changed A LOT!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But, the relative distances between Russia and other words remain the same.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Meaning -&gt; Russia would not have changed, semantically, but would appear to, in our analysis.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530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Fake News are misleading by definition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Influences public opinion and thus shape foreign and domestic policies around the world in a negative way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024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Important to try and filter away Fake News, or detect them so we may – sort of – counteract them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Unfeasible to do manually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Previous ML approaches have seemingly succeeded in the task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Studies report high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classif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Ahmed et al., (mentioned in synopsis)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92% accuracy</a:t>
            </a:r>
          </a:p>
          <a:p>
            <a:pPr marL="2114230" lvl="3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Just using a relatively simple model with TF-IDF’s as features</a:t>
            </a:r>
          </a:p>
          <a:p>
            <a:pPr marL="2114230" lvl="3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BUT!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531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BUT! Generalizability? 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We theorized: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Across sources -&gt; Model trained on articles from one set of news sources -&gt; Not generalize to datasets with articles from other sources.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Also across time -&gt; We suspect model trained on present and current articles -&gt; not generalize to articles in the future, given that the topics they concern changes.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626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With off-set in the previously mentioned point, the scope of our project was to investigate: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8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116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The potential lack of generalizability in the field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By: Train 2 models on two different datasets and cross-test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432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The non-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staticity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of news articles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By: Exploring dynamic word embeddings across time periods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35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17 January 2022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Cognitive Science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Natural Language Processing Exam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Emil Trenckner Jessen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sp>
        <p:nvSpPr>
          <p:cNvPr id="17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17 January 2022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Cognitive Science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Natural Language Processing Exam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Emil Trenckner Jessen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6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17 January 2022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Cognitive Science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Natural Language Processing Exam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Emil Trenckner Jessen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5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sp>
        <p:nvSpPr>
          <p:cNvPr id="33" name="SecondaryLogo_sort"/>
          <p:cNvSpPr>
            <a:spLocks noChangeArrowheads="1"/>
          </p:cNvSpPr>
          <p:nvPr/>
        </p:nvSpPr>
        <p:spPr bwMode="auto">
          <a:xfrm>
            <a:off x="10206000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Natural Language Processing Exam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Emil Trenckner Jessen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17 January 2022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Cognitive Science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tx1"/>
              </a:solidFill>
              <a:latin typeface="AU Passata Light" pitchFamily="34" charset="0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/>
              <a:t>17/01/2022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pPr algn="ctr"/>
            <a:r>
              <a:rPr lang="en-GB" dirty="0">
                <a:latin typeface="+mj-lt"/>
              </a:rPr>
              <a:t>Fake News Detection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pPr algn="ctr"/>
            <a:r>
              <a:rPr lang="en-GB" dirty="0"/>
              <a:t>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614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C04C9-F007-48E3-922A-E7BA9B874D3C}"/>
              </a:ext>
            </a:extLst>
          </p:cNvPr>
          <p:cNvSpPr txBox="1"/>
          <p:nvPr/>
        </p:nvSpPr>
        <p:spPr>
          <a:xfrm>
            <a:off x="981844" y="1268760"/>
            <a:ext cx="10081120" cy="1592167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Two datasets: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Dataset 1 (large)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Dataset 2 (small)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994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C04C9-F007-48E3-922A-E7BA9B874D3C}"/>
              </a:ext>
            </a:extLst>
          </p:cNvPr>
          <p:cNvSpPr txBox="1"/>
          <p:nvPr/>
        </p:nvSpPr>
        <p:spPr>
          <a:xfrm>
            <a:off x="981844" y="1268760"/>
            <a:ext cx="10081120" cy="380815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Two datasets: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Dataset 1 (large)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Dataset 2 (small)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Preprocessing: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Cleaning from manual inspection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Lowercasing, </a:t>
            </a:r>
            <a:r>
              <a:rPr lang="en-US" sz="2400" dirty="0" err="1">
                <a:latin typeface="+mj-lt"/>
              </a:rPr>
              <a:t>stopwords</a:t>
            </a:r>
            <a:r>
              <a:rPr lang="en-US" sz="2400" dirty="0">
                <a:latin typeface="+mj-lt"/>
              </a:rPr>
              <a:t> + special characters, lemmatization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226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/>
          <a:lstStyle/>
          <a:p>
            <a:pPr algn="ctr"/>
            <a:r>
              <a:rPr lang="en-GB" dirty="0"/>
              <a:t>Part 1:</a:t>
            </a:r>
            <a:br>
              <a:rPr lang="en-GB" dirty="0"/>
            </a:br>
            <a:r>
              <a:rPr lang="en-GB" dirty="0"/>
              <a:t>Classification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848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1: 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E823A-B2D0-4CC6-AAFE-337B57D5B02D}"/>
              </a:ext>
            </a:extLst>
          </p:cNvPr>
          <p:cNvSpPr txBox="1"/>
          <p:nvPr/>
        </p:nvSpPr>
        <p:spPr>
          <a:xfrm>
            <a:off x="1053353" y="1678392"/>
            <a:ext cx="10081120" cy="493725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BERT Base Uncased –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695052-10F9-43AC-93CE-3FE4B4DBB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973" y="1780486"/>
            <a:ext cx="426164" cy="3820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6450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1: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8CC3B-9AAD-497C-B42E-B65638CEC252}"/>
              </a:ext>
            </a:extLst>
          </p:cNvPr>
          <p:cNvSpPr txBox="1"/>
          <p:nvPr/>
        </p:nvSpPr>
        <p:spPr>
          <a:xfrm>
            <a:off x="1053353" y="1678392"/>
            <a:ext cx="10081120" cy="493725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BERT Base Uncased –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34256-6C9D-435D-9D9D-900D2B3C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973" y="1780486"/>
            <a:ext cx="426164" cy="382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D07ECE-0637-4855-B75A-9D7AC2354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275" y="3077868"/>
            <a:ext cx="8421275" cy="16385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450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066845"/>
            <a:ext cx="10220325" cy="2492990"/>
          </a:xfrm>
        </p:spPr>
        <p:txBody>
          <a:bodyPr/>
          <a:lstStyle/>
          <a:p>
            <a:pPr algn="ctr"/>
            <a:r>
              <a:rPr lang="en-GB" dirty="0"/>
              <a:t>Part 2:</a:t>
            </a:r>
            <a:br>
              <a:rPr lang="en-GB" dirty="0"/>
            </a:br>
            <a:r>
              <a:rPr lang="en-GB" dirty="0"/>
              <a:t>Dynamic Word Embeddings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581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Dynamic Word Embeddings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D3C4B-53B5-4825-9959-BF61C51DF6AD}"/>
              </a:ext>
            </a:extLst>
          </p:cNvPr>
          <p:cNvSpPr txBox="1"/>
          <p:nvPr/>
        </p:nvSpPr>
        <p:spPr>
          <a:xfrm>
            <a:off x="617429" y="1268760"/>
            <a:ext cx="11093607" cy="1107996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Split dataset 1 into five periods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Equal number of days within each period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626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Dynamic Word Embeddings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E77E8-509A-4271-9E14-A261C2832349}"/>
              </a:ext>
            </a:extLst>
          </p:cNvPr>
          <p:cNvSpPr txBox="1"/>
          <p:nvPr/>
        </p:nvSpPr>
        <p:spPr>
          <a:xfrm>
            <a:off x="617429" y="1268760"/>
            <a:ext cx="11093607" cy="1740220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Split dataset 1 into five periods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Equal number of days within each period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Trained </a:t>
            </a:r>
            <a:r>
              <a:rPr lang="en-US" sz="2400" b="1" dirty="0" err="1">
                <a:latin typeface="+mj-lt"/>
              </a:rPr>
              <a:t>fastText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skipgram</a:t>
            </a:r>
            <a:r>
              <a:rPr lang="en-US" sz="2400" b="1" dirty="0">
                <a:latin typeface="+mj-lt"/>
              </a:rPr>
              <a:t> model on each period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643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Dynamic Word Embeddings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6A118-08AC-4CAA-84CA-AC7750DA271F}"/>
              </a:ext>
            </a:extLst>
          </p:cNvPr>
          <p:cNvSpPr txBox="1"/>
          <p:nvPr/>
        </p:nvSpPr>
        <p:spPr>
          <a:xfrm>
            <a:off x="617429" y="1268760"/>
            <a:ext cx="11093607" cy="2215991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Split dataset 1 into five periods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Equal number of days within each period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Trained </a:t>
            </a:r>
            <a:r>
              <a:rPr lang="en-US" sz="2400" b="1" dirty="0" err="1">
                <a:latin typeface="+mj-lt"/>
              </a:rPr>
              <a:t>fastText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skipgram</a:t>
            </a:r>
            <a:r>
              <a:rPr lang="en-US" sz="2400" b="1" dirty="0">
                <a:latin typeface="+mj-lt"/>
              </a:rPr>
              <a:t> model on each period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Word embedding for each word, for each period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74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3BD2F-4394-4A4D-A56A-13DAB4E1E22B}"/>
              </a:ext>
            </a:extLst>
          </p:cNvPr>
          <p:cNvSpPr txBox="1"/>
          <p:nvPr/>
        </p:nvSpPr>
        <p:spPr>
          <a:xfrm>
            <a:off x="1485900" y="2132856"/>
            <a:ext cx="5040560" cy="3181320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U Passata Light" panose="020B0604020202020204" charset="0"/>
              </a:rPr>
              <a:t>Relevance of project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U Passata Light" panose="020B0604020202020204" charset="0"/>
              </a:rPr>
              <a:t>Data</a:t>
            </a:r>
            <a:endParaRPr lang="en-US" sz="2000" dirty="0">
              <a:latin typeface="AU Passata Light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U Passata Light" panose="020B0604020202020204" charset="0"/>
              </a:rPr>
              <a:t>Part 1: Classification</a:t>
            </a:r>
            <a:endParaRPr lang="en-US" sz="2000" dirty="0">
              <a:latin typeface="AU Passata Light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U Passata Light" panose="020B0604020202020204" charset="0"/>
              </a:rPr>
              <a:t>Part 2: Dynamic Word Embeddings</a:t>
            </a:r>
            <a:endParaRPr lang="en-US" sz="2000" dirty="0">
              <a:latin typeface="AU Passata Light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U Passata Light" panose="020B0604020202020204" charset="0"/>
              </a:rPr>
              <a:t>Conclusion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U Passata Light" panose="020B0604020202020204" charset="0"/>
              </a:rPr>
              <a:t>Questions and discussion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U Passata Light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Dynamic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124BD-9C4A-4A01-BBAB-C79A9EF3A518}"/>
              </a:ext>
            </a:extLst>
          </p:cNvPr>
          <p:cNvSpPr txBox="1"/>
          <p:nvPr/>
        </p:nvSpPr>
        <p:spPr>
          <a:xfrm>
            <a:off x="617429" y="1268760"/>
            <a:ext cx="11093607" cy="3323987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Split dataset 1 into five periods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Equal number of days within each period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Trained </a:t>
            </a:r>
            <a:r>
              <a:rPr lang="en-US" sz="2400" b="1" dirty="0" err="1">
                <a:latin typeface="+mj-lt"/>
              </a:rPr>
              <a:t>fastText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skipgram</a:t>
            </a:r>
            <a:r>
              <a:rPr lang="en-US" sz="2400" b="1" dirty="0">
                <a:latin typeface="+mj-lt"/>
              </a:rPr>
              <a:t> model on each period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Word embedding for each word, for each period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Found nouns with largest semantic shift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Semantic distance defined as cosine distance in word embedding space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9944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Dynamic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124BD-9C4A-4A01-BBAB-C79A9EF3A518}"/>
              </a:ext>
            </a:extLst>
          </p:cNvPr>
          <p:cNvSpPr txBox="1"/>
          <p:nvPr/>
        </p:nvSpPr>
        <p:spPr>
          <a:xfrm>
            <a:off x="617429" y="1268760"/>
            <a:ext cx="11093607" cy="4431983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Split dataset 1 into five periods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Equal number of days within each period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Trained </a:t>
            </a:r>
            <a:r>
              <a:rPr lang="en-US" sz="2400" b="1" dirty="0" err="1">
                <a:latin typeface="+mj-lt"/>
              </a:rPr>
              <a:t>fastText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skipgram</a:t>
            </a:r>
            <a:r>
              <a:rPr lang="en-US" sz="2400" b="1" dirty="0">
                <a:latin typeface="+mj-lt"/>
              </a:rPr>
              <a:t> model on each period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Word embedding for each word, for each period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Found nouns with largest semantic shift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Semantic distance defined as cosine distance in word embedding space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sz="2400" b="1" dirty="0"/>
              <a:t>Investigated changes in 10 nearest neighbours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Across time, using cosine distance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8499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Dynamic Word Embeddings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0942D4-B24C-4F6B-91BD-D89DDC01E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014" y="1114102"/>
            <a:ext cx="4991797" cy="46297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164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5913" y="260648"/>
            <a:ext cx="11556000" cy="752101"/>
          </a:xfrm>
        </p:spPr>
        <p:txBody>
          <a:bodyPr/>
          <a:lstStyle/>
          <a:p>
            <a:r>
              <a:rPr lang="en-GB" dirty="0"/>
              <a:t>part 2: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8259D-18A3-4F50-BD08-97E53AD5C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089" y="30808"/>
            <a:ext cx="5363647" cy="68271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8897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pPr algn="ctr"/>
            <a:r>
              <a:rPr lang="en-GB" dirty="0"/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7369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3E45-519B-4C76-AECD-95DFCFB7708A}"/>
              </a:ext>
            </a:extLst>
          </p:cNvPr>
          <p:cNvSpPr txBox="1"/>
          <p:nvPr/>
        </p:nvSpPr>
        <p:spPr>
          <a:xfrm>
            <a:off x="2349247" y="1809883"/>
            <a:ext cx="7489331" cy="209999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latin typeface="+mj-lt"/>
              </a:rPr>
              <a:t>Our findings suggest: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Low generalizability of models in the field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The task is non-static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40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694465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/>
          <a:lstStyle/>
          <a:p>
            <a:pPr algn="ctr"/>
            <a:r>
              <a:rPr lang="en-GB" dirty="0"/>
              <a:t>Expanding on word embeddings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574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Expanding on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3E45-519B-4C76-AECD-95DFCFB7708A}"/>
              </a:ext>
            </a:extLst>
          </p:cNvPr>
          <p:cNvSpPr txBox="1"/>
          <p:nvPr/>
        </p:nvSpPr>
        <p:spPr>
          <a:xfrm>
            <a:off x="909836" y="1260524"/>
            <a:ext cx="11556000" cy="48417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Problems of our dynamic word embedding analysis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880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Expanding on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3E45-519B-4C76-AECD-95DFCFB7708A}"/>
              </a:ext>
            </a:extLst>
          </p:cNvPr>
          <p:cNvSpPr txBox="1"/>
          <p:nvPr/>
        </p:nvSpPr>
        <p:spPr>
          <a:xfrm>
            <a:off x="909836" y="1260524"/>
            <a:ext cx="11556000" cy="48417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Problems of our dynamic word embedding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01157-CAB3-478D-8916-AA1F16882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2663776"/>
            <a:ext cx="3181350" cy="293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678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pPr algn="ctr"/>
            <a:r>
              <a:rPr lang="en-GB" dirty="0"/>
              <a:t>Relevance of project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1979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Expanding on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3E45-519B-4C76-AECD-95DFCFB7708A}"/>
              </a:ext>
            </a:extLst>
          </p:cNvPr>
          <p:cNvSpPr txBox="1"/>
          <p:nvPr/>
        </p:nvSpPr>
        <p:spPr>
          <a:xfrm>
            <a:off x="909836" y="1260524"/>
            <a:ext cx="11556000" cy="48417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Problems of our dynamic word embedding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01157-CAB3-478D-8916-AA1F16882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2663776"/>
            <a:ext cx="3181350" cy="293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E4DED7-3EA3-449A-A47C-7A4FDD201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836" y="2639037"/>
            <a:ext cx="3876675" cy="3143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7800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Expanding on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3E45-519B-4C76-AECD-95DFCFB7708A}"/>
              </a:ext>
            </a:extLst>
          </p:cNvPr>
          <p:cNvSpPr txBox="1"/>
          <p:nvPr/>
        </p:nvSpPr>
        <p:spPr>
          <a:xfrm>
            <a:off x="909836" y="1260524"/>
            <a:ext cx="11556000" cy="48417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Problems of our dynamic word embedding analysis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5671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Expanding on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3E45-519B-4C76-AECD-95DFCFB7708A}"/>
              </a:ext>
            </a:extLst>
          </p:cNvPr>
          <p:cNvSpPr txBox="1"/>
          <p:nvPr/>
        </p:nvSpPr>
        <p:spPr>
          <a:xfrm>
            <a:off x="909836" y="1260524"/>
            <a:ext cx="11556000" cy="48417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Problems of our dynamic word embedding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A64002-0B93-4994-B4EF-2EAD54934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892" y="2616151"/>
            <a:ext cx="3000375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1D16E-7FDE-43EC-BEF8-28F64E6712F1}"/>
              </a:ext>
            </a:extLst>
          </p:cNvPr>
          <p:cNvSpPr txBox="1"/>
          <p:nvPr/>
        </p:nvSpPr>
        <p:spPr>
          <a:xfrm>
            <a:off x="1509861" y="2033917"/>
            <a:ext cx="3000375" cy="48417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Time period 1 and 5: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6954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Expanding on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3E45-519B-4C76-AECD-95DFCFB7708A}"/>
              </a:ext>
            </a:extLst>
          </p:cNvPr>
          <p:cNvSpPr txBox="1"/>
          <p:nvPr/>
        </p:nvSpPr>
        <p:spPr>
          <a:xfrm>
            <a:off x="909836" y="1260524"/>
            <a:ext cx="11556000" cy="48417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Problems of our dynamic word embedding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01157-CAB3-478D-8916-AA1F16882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2663776"/>
            <a:ext cx="3181350" cy="293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E4DED7-3EA3-449A-A47C-7A4FDD201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836" y="2639037"/>
            <a:ext cx="3876675" cy="3143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19AF4-8595-4C0A-BBEC-04C723346B78}"/>
              </a:ext>
            </a:extLst>
          </p:cNvPr>
          <p:cNvSpPr txBox="1"/>
          <p:nvPr/>
        </p:nvSpPr>
        <p:spPr>
          <a:xfrm>
            <a:off x="2205980" y="2033917"/>
            <a:ext cx="2304256" cy="48417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Time period 1: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3EA32-673D-48DE-BA7A-4AF92950FA58}"/>
              </a:ext>
            </a:extLst>
          </p:cNvPr>
          <p:cNvSpPr txBox="1"/>
          <p:nvPr/>
        </p:nvSpPr>
        <p:spPr>
          <a:xfrm>
            <a:off x="7678589" y="2033917"/>
            <a:ext cx="2304256" cy="48417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Time period 5: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4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Relevance of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73499-1CC5-476F-99E5-7F382CA1733A}"/>
              </a:ext>
            </a:extLst>
          </p:cNvPr>
          <p:cNvSpPr txBox="1"/>
          <p:nvPr/>
        </p:nvSpPr>
        <p:spPr>
          <a:xfrm>
            <a:off x="981844" y="1268760"/>
            <a:ext cx="10081120" cy="630173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Fake News misleads</a:t>
            </a:r>
            <a:endParaRPr lang="en-US" sz="1800" dirty="0">
              <a:latin typeface="AU Passata Light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503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Relevance of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73499-1CC5-476F-99E5-7F382CA1733A}"/>
              </a:ext>
            </a:extLst>
          </p:cNvPr>
          <p:cNvSpPr txBox="1"/>
          <p:nvPr/>
        </p:nvSpPr>
        <p:spPr>
          <a:xfrm>
            <a:off x="981844" y="1268760"/>
            <a:ext cx="10081120" cy="19514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Fake News misleads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ML approaches show promising results</a:t>
            </a:r>
          </a:p>
          <a:p>
            <a:pPr>
              <a:lnSpc>
                <a:spcPct val="200000"/>
              </a:lnSpc>
            </a:pPr>
            <a:endParaRPr lang="en-US" sz="1800" dirty="0">
              <a:latin typeface="AU Passata Light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871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Relevance of project</a:t>
            </a:r>
            <a:endParaRPr lang="en-GB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73499-1CC5-476F-99E5-7F382CA1733A}"/>
              </a:ext>
            </a:extLst>
          </p:cNvPr>
          <p:cNvSpPr txBox="1"/>
          <p:nvPr/>
        </p:nvSpPr>
        <p:spPr>
          <a:xfrm>
            <a:off x="981844" y="1268760"/>
            <a:ext cx="10081120" cy="2954655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Fake News misleads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ML approaches show promising results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BUT… Generalizability?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Across sources</a:t>
            </a:r>
          </a:p>
          <a:p>
            <a:pPr marL="1066693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Across time</a:t>
            </a:r>
            <a:endParaRPr lang="en-US" sz="1800" dirty="0">
              <a:latin typeface="AU Passata Light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781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Relevance of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0CCB6-D319-4274-A82B-E54D60ABA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16" y="4152443"/>
            <a:ext cx="9289032" cy="428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3F7CB-6C31-4968-AD30-AC229FB74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16" y="4581128"/>
            <a:ext cx="9289032" cy="7055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079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Relevance of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0CCB6-D319-4274-A82B-E54D60ABA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16" y="4152443"/>
            <a:ext cx="9289032" cy="428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3F7CB-6C31-4968-AD30-AC229FB74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16" y="4581128"/>
            <a:ext cx="9289032" cy="705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97915F-924B-419B-AA58-013408CEA216}"/>
              </a:ext>
            </a:extLst>
          </p:cNvPr>
          <p:cNvSpPr txBox="1"/>
          <p:nvPr/>
        </p:nvSpPr>
        <p:spPr>
          <a:xfrm>
            <a:off x="1053353" y="2104472"/>
            <a:ext cx="10081120" cy="924227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The potential lack of generalizability in the field</a:t>
            </a:r>
          </a:p>
          <a:p>
            <a:pPr algn="ctr">
              <a:lnSpc>
                <a:spcPct val="150000"/>
              </a:lnSpc>
            </a:pPr>
            <a:endParaRPr lang="en-US" sz="1800" dirty="0">
              <a:latin typeface="AU Passata Light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743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Relevance of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F2F0B-6A4C-4387-87D0-53BC3BCDC6B7}"/>
              </a:ext>
            </a:extLst>
          </p:cNvPr>
          <p:cNvSpPr txBox="1"/>
          <p:nvPr/>
        </p:nvSpPr>
        <p:spPr>
          <a:xfrm>
            <a:off x="1053353" y="2104472"/>
            <a:ext cx="10081120" cy="2032223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The potential lack of generalizability in the field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+mj-lt"/>
            </a:endParaRPr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The non-</a:t>
            </a:r>
            <a:r>
              <a:rPr lang="en-US" sz="2400" dirty="0" err="1">
                <a:latin typeface="+mj-lt"/>
              </a:rPr>
              <a:t>staticity</a:t>
            </a:r>
            <a:r>
              <a:rPr lang="en-US" sz="2400" dirty="0">
                <a:latin typeface="+mj-lt"/>
              </a:rPr>
              <a:t> of news articles</a:t>
            </a:r>
          </a:p>
          <a:p>
            <a:pPr algn="ctr">
              <a:lnSpc>
                <a:spcPct val="150000"/>
              </a:lnSpc>
            </a:pPr>
            <a:endParaRPr lang="en-US" sz="1800" dirty="0">
              <a:latin typeface="AU Passata Light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22199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heme/theme1.xml><?xml version="1.0" encoding="utf-8"?>
<a:theme xmlns:a="http://schemas.openxmlformats.org/drawingml/2006/main" name="AU 16:9">
  <a:themeElements>
    <a:clrScheme name="03 AU Lightblue">
      <a:dk1>
        <a:srgbClr val="000000"/>
      </a:dk1>
      <a:lt1>
        <a:srgbClr val="FFFFFF"/>
      </a:lt1>
      <a:dk2>
        <a:srgbClr val="003E5C"/>
      </a:dk2>
      <a:lt2>
        <a:srgbClr val="003E5C"/>
      </a:lt2>
      <a:accent1>
        <a:srgbClr val="0A144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2175</Words>
  <Application>Microsoft Office PowerPoint</Application>
  <PresentationFormat>Custom</PresentationFormat>
  <Paragraphs>341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Times New Roman</vt:lpstr>
      <vt:lpstr>Arial</vt:lpstr>
      <vt:lpstr>AU Peto</vt:lpstr>
      <vt:lpstr>Calibri</vt:lpstr>
      <vt:lpstr>AU Passata</vt:lpstr>
      <vt:lpstr>AU Passata Light</vt:lpstr>
      <vt:lpstr>Wingdings 3</vt:lpstr>
      <vt:lpstr>SFRM1000</vt:lpstr>
      <vt:lpstr>Georgia</vt:lpstr>
      <vt:lpstr>AU 16:9</vt:lpstr>
      <vt:lpstr>Fake News Detection</vt:lpstr>
      <vt:lpstr>Presentation</vt:lpstr>
      <vt:lpstr>Relevance of project</vt:lpstr>
      <vt:lpstr>Relevance of project</vt:lpstr>
      <vt:lpstr>Relevance of project</vt:lpstr>
      <vt:lpstr>Relevance of project</vt:lpstr>
      <vt:lpstr>Relevance of project</vt:lpstr>
      <vt:lpstr>Relevance of project</vt:lpstr>
      <vt:lpstr>Relevance of project</vt:lpstr>
      <vt:lpstr>Data</vt:lpstr>
      <vt:lpstr>Data</vt:lpstr>
      <vt:lpstr>Data</vt:lpstr>
      <vt:lpstr>Part 1: Classification</vt:lpstr>
      <vt:lpstr>Part 1: Classification</vt:lpstr>
      <vt:lpstr>Part 1: Classification</vt:lpstr>
      <vt:lpstr>Part 2: Dynamic Word Embeddings</vt:lpstr>
      <vt:lpstr>part 2: Dynamic Word Embeddings</vt:lpstr>
      <vt:lpstr>part 2: Dynamic Word Embeddings</vt:lpstr>
      <vt:lpstr>part 2: Dynamic Word Embeddings</vt:lpstr>
      <vt:lpstr>part 2: Dynamic Word Embeddings</vt:lpstr>
      <vt:lpstr>part 2: Dynamic Word Embeddings</vt:lpstr>
      <vt:lpstr>part 2: Dynamic Word Embeddings</vt:lpstr>
      <vt:lpstr>part 2:</vt:lpstr>
      <vt:lpstr>Conclusion</vt:lpstr>
      <vt:lpstr>Conclusion</vt:lpstr>
      <vt:lpstr>PowerPoint Presentation</vt:lpstr>
      <vt:lpstr>Expanding on word embeddings</vt:lpstr>
      <vt:lpstr>Expanding on word embeddings</vt:lpstr>
      <vt:lpstr>Expanding on word embeddings</vt:lpstr>
      <vt:lpstr>Expanding on word embeddings</vt:lpstr>
      <vt:lpstr>Expanding on word embeddings</vt:lpstr>
      <vt:lpstr>Expanding on word embeddings</vt:lpstr>
      <vt:lpstr>Expanding on word embeddings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2022-01-21T22:02:21Z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637780224682799890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/>
  </property>
  <property fmtid="{D5CDD505-2E9C-101B-9397-08002B2CF9AE}" pid="62" name="colorthemechange">
    <vt:lpwstr>True</vt:lpwstr>
  </property>
</Properties>
</file>