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262" r:id="rId3"/>
    <p:sldId id="265" r:id="rId4"/>
    <p:sldId id="281" r:id="rId5"/>
    <p:sldId id="283" r:id="rId6"/>
    <p:sldId id="284" r:id="rId7"/>
    <p:sldId id="305" r:id="rId8"/>
    <p:sldId id="288" r:id="rId9"/>
    <p:sldId id="290" r:id="rId10"/>
    <p:sldId id="266" r:id="rId11"/>
    <p:sldId id="267" r:id="rId12"/>
    <p:sldId id="306" r:id="rId13"/>
    <p:sldId id="268" r:id="rId14"/>
    <p:sldId id="293" r:id="rId15"/>
    <p:sldId id="307" r:id="rId16"/>
    <p:sldId id="270" r:id="rId17"/>
    <p:sldId id="271" r:id="rId18"/>
    <p:sldId id="300" r:id="rId19"/>
    <p:sldId id="295" r:id="rId20"/>
    <p:sldId id="296" r:id="rId21"/>
    <p:sldId id="308" r:id="rId22"/>
    <p:sldId id="278" r:id="rId23"/>
    <p:sldId id="272" r:id="rId24"/>
    <p:sldId id="273" r:id="rId25"/>
    <p:sldId id="309" r:id="rId26"/>
    <p:sldId id="316" r:id="rId27"/>
    <p:sldId id="318" r:id="rId28"/>
    <p:sldId id="317" r:id="rId29"/>
    <p:sldId id="310" r:id="rId30"/>
    <p:sldId id="314" r:id="rId31"/>
    <p:sldId id="315" r:id="rId32"/>
    <p:sldId id="260" r:id="rId33"/>
  </p:sldIdLst>
  <p:sldSz cx="12188825" cy="6858000"/>
  <p:notesSz cx="6797675" cy="9926638"/>
  <p:embeddedFontLst>
    <p:embeddedFont>
      <p:font typeface="AU Passata" panose="020B0604020202020204" charset="0"/>
      <p:regular r:id="rId36"/>
      <p:bold r:id="rId37"/>
    </p:embeddedFont>
    <p:embeddedFont>
      <p:font typeface="AU Passata Light" panose="020B0604020202020204" charset="0"/>
      <p:regular r:id="rId38"/>
      <p:bold r:id="rId39"/>
    </p:embeddedFont>
    <p:embeddedFont>
      <p:font typeface="AU Peto" panose="020B060402020202020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Georgia" panose="02040502050405020303" pitchFamily="18" charset="0"/>
      <p:regular r:id="rId46"/>
      <p:bold r:id="rId47"/>
      <p:italic r:id="rId48"/>
      <p:boldItalic r:id="rId49"/>
    </p:embeddedFont>
    <p:embeddedFont>
      <p:font typeface="Segoe UI Historic" panose="020B0502040204020203" pitchFamily="34" charset="0"/>
      <p:regular r:id="rId50"/>
    </p:embeddedFont>
    <p:embeddedFont>
      <p:font typeface="Wingdings 3" panose="05040102010807070707" pitchFamily="18" charset="2"/>
      <p:regular r:id="rId5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63934" autoAdjust="0"/>
  </p:normalViewPr>
  <p:slideViewPr>
    <p:cSldViewPr snapToObjects="1" showGuides="1">
      <p:cViewPr varScale="1">
        <p:scale>
          <a:sx n="57" d="100"/>
          <a:sy n="57" d="100"/>
        </p:scale>
        <p:origin x="176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move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Speak slowly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002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role in project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56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Dataset 1: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Roughly 45000 entries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Scraped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latin typeface="+mj-lt"/>
              </a:rPr>
              <a:t>2015-2017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Dataset 2: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Roughly 300 entries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Carefully selected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2016-2017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Both used in previous research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6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Datasat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1 supposedly cleaned, as stated by Victoria University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Systematic patterns, unrelated to articles</a:t>
            </a:r>
            <a:endParaRPr lang="da-D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18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Assess generalizability across datasets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Train 2 models on two different datasets and cross-test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9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Fine-tuned BERT Base Uncased (from </a:t>
            </a:r>
            <a:r>
              <a:rPr lang="en-GB" dirty="0" err="1"/>
              <a:t>HuggingFace</a:t>
            </a:r>
            <a:r>
              <a:rPr lang="en-GB" dirty="0"/>
              <a:t>), for classification of Fake/Real News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43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Poor generalizability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= large drop in performance across datasets = model is overfitting to the specific dataset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Confounding factor -&gt; Dataset 1: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F1-score = 1 -&gt; Alarming – especially since we only ran 3 epochs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We optimized performance for the validation set. This is test-set performances.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Data quality: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Type of Fake News? These entries contain many abbreviations, misspellings, slang.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Seems scraped.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Information Security and Object Technology, states that it has already been cleaned, surprising to us, when we inspected the data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BUT -&gt; Something we missed in cleaning? Possibly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Don’t read too much into these results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It is concerning that Ahmed et al., published two papers.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Dataset 2: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0.80 reasonable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Large drop in performance -&gt; this model more trustworthy results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Smaller dataset, higher quality. Quantity is not the only thing that matters.</a:t>
            </a:r>
          </a:p>
          <a:p>
            <a:pPr marL="609493" lvl="1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Despite confounds -&gt; Models generalize poorly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Data from published research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-&gt; Suggests problem for not only our models, but also for the field? Maybe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could be accommodated by 2 factors: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1) Assess generalizability of models (cross-test) - Know predictive capabilities in real-world settings.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Open science (sharing scripts and datasets)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2) Data awareness/scepticism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Be wary of dataset quality (avoid unrelated systematic patterns)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Definition of Fake News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GB" dirty="0"/>
              <a:t>Universally accepted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GB" dirty="0"/>
              <a:t>Allows for sharing and expanding datasets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US" dirty="0"/>
              <a:t>Models would generalize if there was agreement on what we’re classifying?  E.g. should satirical fake news be included? They were initially included in dataset 2</a:t>
            </a:r>
            <a:endParaRPr lang="en-GB" dirty="0"/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GB" dirty="0"/>
              <a:t>Practically applicable: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GB" dirty="0"/>
              <a:t>Steadfast rules for coding whether news articles were Fake or Real. 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GB" dirty="0"/>
              <a:t>Johan and I sometimes in doubt.</a:t>
            </a:r>
          </a:p>
          <a:p>
            <a:pPr marL="2723723" lvl="4" indent="-285750">
              <a:buFont typeface="Arial" panose="020B0604020202020204" pitchFamily="34" charset="0"/>
              <a:buChar char="•"/>
            </a:pPr>
            <a:r>
              <a:rPr lang="en-US" dirty="0"/>
              <a:t>Streamline datasets for expanding or sharing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681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2: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More exploratory in nature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To assess temporal generalizability problems -&gt; better to include BERT models for time periods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More direct, but we also wanted a bit of a challenge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8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Not just ordering by date, and splitting with equal number of entries in each period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Rather ordered by date, split by date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37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Trained </a:t>
            </a:r>
            <a:r>
              <a:rPr lang="en-GB" dirty="0" err="1"/>
              <a:t>fastText</a:t>
            </a:r>
            <a:r>
              <a:rPr lang="en-GB" dirty="0"/>
              <a:t> </a:t>
            </a:r>
            <a:r>
              <a:rPr lang="en-GB" dirty="0" err="1"/>
              <a:t>skipgram</a:t>
            </a:r>
            <a:r>
              <a:rPr lang="en-GB" dirty="0"/>
              <a:t> model on each period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716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Resulting in a vector representation for each word for each time period.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61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Johan </a:t>
            </a:r>
            <a:r>
              <a:rPr lang="en-US" sz="1800" dirty="0" err="1"/>
              <a:t>Horsmans</a:t>
            </a:r>
            <a:endParaRPr lang="en-US" sz="1800" dirty="0"/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Feel free to interrupt me if you have any questions.</a:t>
            </a:r>
            <a:endParaRPr lang="da-DK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392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Nouns with largest semantic shift between </a:t>
            </a:r>
            <a:r>
              <a:rPr lang="en-GB" b="1" dirty="0"/>
              <a:t>Period 1 and 5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b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91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Semantic shift -&gt; Distance in word embedding space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0.8 means large (some studies suggest, but arbitrary cut-off).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After submitting our synopsis, we, moreover, found some more problems which I might go into later, regarding the use of cosine distances, and comparing vector representations across different embedding spaces. 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But only if we have the time.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350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0" dirty="0"/>
              <a:t>Explain graph -&gt;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i="0" dirty="0"/>
              <a:t>Syria in beginning,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i="0" dirty="0"/>
              <a:t>Meddle + Collude in end (US election)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i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+mj-lt"/>
              </a:rPr>
              <a:t>Illustrates</a:t>
            </a:r>
            <a:r>
              <a:rPr lang="en-US" sz="1800" b="0" i="0" u="none" strike="noStrike" baseline="0" dirty="0">
                <a:latin typeface="SFRM1000"/>
              </a:rPr>
              <a:t> how non-</a:t>
            </a:r>
            <a:r>
              <a:rPr lang="en-US" sz="1800" b="0" i="0" u="none" strike="noStrike" baseline="0" dirty="0" err="1">
                <a:latin typeface="SFRM1000"/>
              </a:rPr>
              <a:t>staticity</a:t>
            </a:r>
            <a:r>
              <a:rPr lang="en-US" sz="1800" b="0" i="0" u="none" strike="noStrike" baseline="0" dirty="0">
                <a:latin typeface="SFRM1000"/>
              </a:rPr>
              <a:t> interferes with building word-embedding representations that are reliable and generalizable across time periods.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This, in turn, also means that building a model for classification on some dataset from a given period, would not necessarily make the model generalizable to future datasets.</a:t>
            </a:r>
            <a:endParaRPr lang="en-GB" sz="1800" b="0" i="0" u="none" strike="noStrike" baseline="0" dirty="0">
              <a:latin typeface="SFRM100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Hypothetically, given a large enough dataset that spans enough time: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Not impossible that a model might learn more general patterns, that are unrelated to time-specific topics of news.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SFRM1000"/>
              </a:rPr>
              <a:t>However, not feasible since it requires large datasets spanning a large timeframe. -&gt; Right now, hardly any publicly available data (the large dataset was bad quality, and the small was very small).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Instead, if we want to practically implement these models, we, therefore, need to: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Continually update or retrain models with newest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0" i="0" u="none" strike="noStrike" baseline="0" dirty="0">
              <a:latin typeface="SFRM100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However; these results should be taken with a grain of salt: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latin typeface="SFRM1000"/>
              </a:rPr>
              <a:t>We handpicked words with most drastic changes in semantics (embedding space). Thus not scientifically rigorous practice -&gt; prove a point.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u="none" strike="noStrike" baseline="0" dirty="0">
              <a:latin typeface="SFRM100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509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80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analysis: Models generalize poorly.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Data from published research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-&gt; Suggests problem for not only our models, but also for the field? Bad data quality of dataset 1 Maybe</a:t>
            </a:r>
          </a:p>
          <a:p>
            <a:pPr marL="1218987" lvl="2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analysis: Illustrated that the task is non-static. Word embeddings change over time.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It should be noted that the particular changes that we showcased were handpicked.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Finally, from both analyses it is apparent that data awareness is important. 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1) Low generalizability issues stems from training on non-representative data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2) Be aware of </a:t>
            </a:r>
            <a:r>
              <a:rPr lang="en-GB" dirty="0" err="1"/>
              <a:t>daterange</a:t>
            </a:r>
            <a:r>
              <a:rPr lang="en-GB" dirty="0"/>
              <a:t> of data, as the task is non-static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2) Be aware of quality -&gt; F1-score of 1 rings alarm bells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3) Data is different across datasets -&gt; No clear definition of how to gather Fake News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852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 to realize problem not mentioned in synopsis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815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3 problematic factors that I only thought of after finishing our project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1</a:t>
            </a:r>
            <a:r>
              <a:rPr lang="en-US" sz="1600" b="0" i="0" u="none" strike="noStrike" baseline="30000" dirty="0">
                <a:latin typeface="SFRM1000"/>
              </a:rPr>
              <a:t>st</a:t>
            </a:r>
            <a:r>
              <a:rPr lang="en-US" sz="1600" b="0" i="0" u="none" strike="noStrike" baseline="0" dirty="0">
                <a:latin typeface="SFRM1000"/>
              </a:rPr>
              <a:t>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Even if we had sampled Fake News and real news randomly from within the same period 5 times. And then had trained 5 models on these 5 datasets, then we would likely ALSO have seen semantic shifts as well as changes in nearest </a:t>
            </a:r>
            <a:r>
              <a:rPr lang="en-US" sz="1600" b="0" i="0" u="none" strike="noStrike" baseline="0" dirty="0" err="1">
                <a:latin typeface="SFRM1000"/>
              </a:rPr>
              <a:t>neighbours</a:t>
            </a:r>
            <a:r>
              <a:rPr lang="en-US" sz="1600" b="0" i="0" u="none" strike="noStrike" baseline="0" dirty="0">
                <a:latin typeface="SFRM1000"/>
              </a:rPr>
              <a:t> for the word </a:t>
            </a:r>
            <a:r>
              <a:rPr lang="en-US" sz="1600" b="0" i="1" u="none" strike="noStrike" baseline="0" dirty="0">
                <a:latin typeface="SFRM1000"/>
              </a:rPr>
              <a:t>Russia</a:t>
            </a:r>
            <a:r>
              <a:rPr lang="en-US" sz="1600" b="0" i="0" u="none" strike="noStrike" baseline="0" dirty="0">
                <a:latin typeface="SFRM1000"/>
              </a:rPr>
              <a:t>. Just because the data is different.</a:t>
            </a:r>
          </a:p>
          <a:p>
            <a:pPr marL="1218987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problem relates to using cosine distance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402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We based our analysis on the fact that distances in embedding space represent semantic similarity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*Explain*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GB" dirty="0"/>
              <a:t>-&gt; Russia is semantically similar to Syria, and dissimilar to Couch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573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We could also have seen something like this (Right Plot):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Here, the Euclidean distances between words is identical between time first and last time period.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But the Cosine Distances are widely different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*Explain*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This has implications on both which words we found to most dissimilar, but also to which words are the nearest neighbours.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We would perhaps be more interested in Euclidean distances, and not Cosine distances.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698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Another problematic factor for our analysis relates to comparing vector representations of words, across different word embedding spaces: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91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What we did (example only 1 word, only 2 dimensions for simplicity):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Computed cosine distance -&gt; as distances in word embedding space relates to semantics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BUT: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They are not found in the same embedding space, which means distances between embeddings spaces cannot necessarily be interpreted as semantic distances.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We could have the following example: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646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Here, our analysis would have perceived to have changed A LOT!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But, the relative distances between Russia and other words remain the same.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Meaning -&gt; Russia would not have changed, semantically, but would appear to, in our analysis.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5308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U Passata Light" panose="020B0604020202020204" charset="0"/>
              </a:rPr>
              <a:t>Forstå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og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lav</a:t>
            </a:r>
            <a:r>
              <a:rPr lang="en-US" sz="1600" b="1" dirty="0">
                <a:latin typeface="AU Passata Light" panose="020B0604020202020204" charset="0"/>
              </a:rPr>
              <a:t> slides </a:t>
            </a:r>
            <a:r>
              <a:rPr lang="en-US" sz="1600" b="1" dirty="0" err="1">
                <a:latin typeface="AU Passata Light" panose="020B0604020202020204" charset="0"/>
              </a:rPr>
              <a:t>på</a:t>
            </a:r>
            <a:r>
              <a:rPr lang="en-US" sz="1600" b="1" dirty="0">
                <a:latin typeface="AU Passata Light" panose="020B0604020202020204" charset="0"/>
              </a:rPr>
              <a:t>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Læs op på: fastText og word embeddings, og fokusér/inkludér på dét til det ekstra (if time).</a:t>
            </a:r>
            <a:endParaRPr lang="en-US" sz="1600" b="1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U Passata Light" panose="020B0604020202020204" charset="0"/>
              </a:rPr>
              <a:t>Hyperparameters, Analysis 1 (</a:t>
            </a:r>
            <a:r>
              <a:rPr lang="en-US" sz="1600" b="1" dirty="0" err="1">
                <a:latin typeface="AU Passata Light" panose="020B0604020202020204" charset="0"/>
              </a:rPr>
              <a:t>eller</a:t>
            </a:r>
            <a:r>
              <a:rPr lang="en-US" sz="1600" b="1" dirty="0">
                <a:latin typeface="AU Passata Light" panose="020B0604020202020204" charset="0"/>
              </a:rPr>
              <a:t> bare </a:t>
            </a:r>
            <a:r>
              <a:rPr lang="en-US" sz="1600" b="1" dirty="0" err="1">
                <a:latin typeface="AU Passata Light" panose="020B0604020202020204" charset="0"/>
              </a:rPr>
              <a:t>generelt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hvordan</a:t>
            </a:r>
            <a:r>
              <a:rPr lang="en-US" sz="1600" b="1" dirty="0">
                <a:latin typeface="AU Passata Light" panose="020B0604020202020204" charset="0"/>
              </a:rPr>
              <a:t> det </a:t>
            </a:r>
            <a:r>
              <a:rPr lang="en-US" sz="1600" b="1" dirty="0" err="1">
                <a:latin typeface="AU Passata Light" panose="020B0604020202020204" charset="0"/>
              </a:rPr>
              <a:t>fungerer</a:t>
            </a:r>
            <a:r>
              <a:rPr lang="en-US" sz="1600" b="1" dirty="0">
                <a:latin typeface="AU Passata Light" panose="020B0604020202020204" charset="0"/>
              </a:rPr>
              <a:t> I store </a:t>
            </a:r>
            <a:r>
              <a:rPr lang="en-US" sz="1600" b="1" dirty="0" err="1">
                <a:latin typeface="AU Passata Light" panose="020B0604020202020204" charset="0"/>
              </a:rPr>
              <a:t>træk</a:t>
            </a:r>
            <a:r>
              <a:rPr lang="en-US" sz="1600" b="1" dirty="0">
                <a:latin typeface="AU Passata Light" panose="020B060402020202020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U Passata Light" panose="020B0604020202020204" charset="0"/>
              </a:rPr>
              <a:t>Lav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ekstra</a:t>
            </a:r>
            <a:r>
              <a:rPr lang="en-US" sz="1600" b="1" dirty="0">
                <a:latin typeface="AU Passata Light" panose="020B0604020202020204" charset="0"/>
              </a:rPr>
              <a:t> slides </a:t>
            </a:r>
            <a:r>
              <a:rPr lang="en-US" sz="1600" b="1" dirty="0" err="1">
                <a:latin typeface="AU Passata Light" panose="020B0604020202020204" charset="0"/>
              </a:rPr>
              <a:t>på</a:t>
            </a:r>
            <a:r>
              <a:rPr lang="en-US" sz="1600" b="1" dirty="0">
                <a:latin typeface="AU Passata Light" panose="020B0604020202020204" charset="0"/>
              </a:rPr>
              <a:t> word embeddings (</a:t>
            </a:r>
            <a:r>
              <a:rPr lang="en-US" sz="1600" b="1" dirty="0" err="1">
                <a:latin typeface="AU Passata Light" panose="020B0604020202020204" charset="0"/>
              </a:rPr>
              <a:t>eller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andet</a:t>
            </a:r>
            <a:r>
              <a:rPr lang="en-US" sz="1600" b="1" dirty="0">
                <a:latin typeface="AU Passata Light" panose="020B0604020202020204" charset="0"/>
              </a:rPr>
              <a:t>(!)) – </a:t>
            </a:r>
            <a:r>
              <a:rPr lang="en-US" sz="1600" b="1" dirty="0" err="1">
                <a:latin typeface="AU Passata Light" panose="020B0604020202020204" charset="0"/>
              </a:rPr>
              <a:t>læs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godt</a:t>
            </a:r>
            <a:r>
              <a:rPr lang="en-US" sz="1600" b="1" dirty="0">
                <a:latin typeface="AU Passata Light" panose="020B0604020202020204" charset="0"/>
              </a:rPr>
              <a:t> op </a:t>
            </a:r>
            <a:r>
              <a:rPr lang="en-US" sz="1600" b="1" dirty="0" err="1">
                <a:latin typeface="AU Passata Light" panose="020B0604020202020204" charset="0"/>
              </a:rPr>
              <a:t>på</a:t>
            </a:r>
            <a:r>
              <a:rPr lang="en-US" sz="1600" b="1" dirty="0">
                <a:latin typeface="AU Passata Light" panose="020B0604020202020204" charset="0"/>
              </a:rPr>
              <a:t> det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U Passata Light" panose="020B0604020202020204" charset="0"/>
              </a:rPr>
              <a:t>Skriv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flere</a:t>
            </a:r>
            <a:r>
              <a:rPr lang="en-US" sz="1600" b="1" dirty="0">
                <a:latin typeface="AU Passata Light" panose="020B0604020202020204" charset="0"/>
              </a:rPr>
              <a:t> ting </a:t>
            </a:r>
            <a:r>
              <a:rPr lang="en-US" sz="1600" b="1" dirty="0" err="1">
                <a:latin typeface="AU Passata Light" panose="020B0604020202020204" charset="0"/>
              </a:rPr>
              <a:t>på</a:t>
            </a:r>
            <a:r>
              <a:rPr lang="en-US" sz="1600" b="1" dirty="0">
                <a:latin typeface="AU Passata Light" panose="020B0604020202020204" charset="0"/>
              </a:rPr>
              <a:t>, </a:t>
            </a:r>
            <a:r>
              <a:rPr lang="en-US" sz="1600" b="1" dirty="0" err="1">
                <a:latin typeface="AU Passata Light" panose="020B0604020202020204" charset="0"/>
              </a:rPr>
              <a:t>indtil</a:t>
            </a:r>
            <a:r>
              <a:rPr lang="en-US" sz="1600" b="1" dirty="0">
                <a:latin typeface="AU Passata Light" panose="020B0604020202020204" charset="0"/>
              </a:rPr>
              <a:t> </a:t>
            </a:r>
            <a:r>
              <a:rPr lang="en-US" sz="1600" b="1" dirty="0" err="1">
                <a:latin typeface="AU Passata Light" panose="020B0604020202020204" charset="0"/>
              </a:rPr>
              <a:t>præsentationen</a:t>
            </a:r>
            <a:r>
              <a:rPr lang="en-US" sz="1600" b="1" dirty="0">
                <a:latin typeface="AU Passata Light" panose="020B0604020202020204" charset="0"/>
              </a:rPr>
              <a:t> er ca. 11-12 </a:t>
            </a:r>
            <a:r>
              <a:rPr lang="en-US" sz="1600" b="1" dirty="0" err="1">
                <a:latin typeface="AU Passata Light" panose="020B0604020202020204" charset="0"/>
              </a:rPr>
              <a:t>minutter</a:t>
            </a:r>
            <a:r>
              <a:rPr lang="en-US" sz="1600" b="1" dirty="0">
                <a:latin typeface="AU Passata Light" panose="020B0604020202020204" charset="0"/>
              </a:rPr>
              <a:t>.</a:t>
            </a:r>
          </a:p>
          <a:p>
            <a:pPr marL="609493" lvl="1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Confounds of word embedding analysis:</a:t>
            </a:r>
            <a:endParaRPr lang="en-US" sz="1600" b="0" i="0" u="none" strike="noStrike" baseline="0" dirty="0">
              <a:latin typeface="SFRM100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Not mentioned in synopsis: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0" i="0" u="none" strike="noStrike" baseline="0" dirty="0">
                <a:latin typeface="SFRM1000"/>
              </a:rPr>
              <a:t>Even if we had sampled Fake News and real news randomly from within the same period 5 times. And then had trained 5 models on these 5 datasets, then we would likely ALSO have seen semantic shifts as well as changes in nearest </a:t>
            </a:r>
            <a:r>
              <a:rPr lang="en-US" sz="1600" b="0" i="0" u="none" strike="noStrike" baseline="0" dirty="0" err="1">
                <a:latin typeface="SFRM1000"/>
              </a:rPr>
              <a:t>neighbours</a:t>
            </a:r>
            <a:r>
              <a:rPr lang="en-US" sz="1600" b="0" i="0" u="none" strike="noStrike" baseline="0" dirty="0">
                <a:latin typeface="SFRM1000"/>
              </a:rPr>
              <a:t> for the word </a:t>
            </a:r>
            <a:r>
              <a:rPr lang="en-US" sz="1600" b="0" i="1" u="none" strike="noStrike" baseline="0" dirty="0">
                <a:latin typeface="SFRM1000"/>
              </a:rPr>
              <a:t>Russia</a:t>
            </a:r>
            <a:r>
              <a:rPr lang="en-US" sz="1600" b="0" i="0" u="none" strike="noStrike" baseline="0" dirty="0">
                <a:latin typeface="SFRM1000"/>
              </a:rPr>
              <a:t>.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Why use Macro F1-score?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*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Should’ve included classification matrix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Distance metrics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Other distance metrics could have been utilized: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Cosine distance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GB" dirty="0"/>
              <a:t>Euclidean distance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Cosine distance and Euclidean distance are widely different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Use paper and draw (in advance): ??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-0.1,-0.1. vs. 0.1, 0.1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and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1000000000, 1000000000 vs. 1, 1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Which metric is best? 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Different uses, BUT: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Perhaps Euclidean distance would have been better for this task.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Preprocessing</a:t>
            </a: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Tokenization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By whitespace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 did our method used handle “</a:t>
            </a:r>
            <a:r>
              <a:rPr lang="en-GB" i="1" dirty="0"/>
              <a:t>it’s</a:t>
            </a:r>
            <a:r>
              <a:rPr lang="en-GB" dirty="0"/>
              <a:t>”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????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err="1">
                <a:latin typeface="+mj-lt"/>
              </a:rPr>
              <a:t>Stopword</a:t>
            </a:r>
            <a:r>
              <a:rPr lang="en-US" sz="1600" dirty="0">
                <a:latin typeface="+mj-lt"/>
              </a:rPr>
              <a:t> removal?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Removal of frequent, but information-low words.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dirty="0">
                <a:effectLst/>
                <a:latin typeface="Calibri" panose="020F0502020204030204" pitchFamily="34" charset="0"/>
              </a:rPr>
              <a:t>Reduces noise and lowers computational power needed.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Lemmatization?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Lemmatization -&gt; Grouping together inflected forms of the same word, into the </a:t>
            </a:r>
            <a:r>
              <a:rPr lang="en-US" sz="1600" i="1" dirty="0">
                <a:latin typeface="+mj-lt"/>
              </a:rPr>
              <a:t>lemma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What is a lemma?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Semantic nucleus of a word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Infinitive for verbs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Singular form for nouns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How is lemmatization carried out?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Two methods:</a:t>
            </a:r>
          </a:p>
          <a:p>
            <a:pPr marL="2723723" marR="0" lvl="4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Look-up table</a:t>
            </a:r>
          </a:p>
          <a:p>
            <a:pPr marL="2723723" marR="0" lvl="4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Morphology based approach (word internal structure to predict lemma, requires trained model)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Which lemmatization method did we use?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?????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latin typeface="+mj-lt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What other preprocessing steps could have been utilized?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Instead of lemmatization, we could have used stemming: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latin typeface="+mj-lt"/>
              </a:rPr>
              <a:t>Similar to lemmatization, but simpler (and not necessarily humanly interpretable):</a:t>
            </a:r>
          </a:p>
          <a:p>
            <a:pPr marL="2114230" marR="0" lvl="3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a-DK" sz="1800" i="1" dirty="0">
                <a:effectLst/>
                <a:latin typeface="Calibri" panose="020F0502020204030204" pitchFamily="34" charset="0"/>
              </a:rPr>
              <a:t>Argue, argued, argues, arguing, </a:t>
            </a:r>
            <a:r>
              <a:rPr lang="da-DK" sz="1800" dirty="0">
                <a:effectLst/>
                <a:latin typeface="Calibri" panose="020F0502020204030204" pitchFamily="34" charset="0"/>
              </a:rPr>
              <a:t>and </a:t>
            </a:r>
            <a:r>
              <a:rPr lang="da-DK" sz="1800" i="1" dirty="0">
                <a:effectLst/>
                <a:latin typeface="Calibri" panose="020F0502020204030204" pitchFamily="34" charset="0"/>
              </a:rPr>
              <a:t>argus </a:t>
            </a:r>
            <a:r>
              <a:rPr lang="da-DK" sz="1800" dirty="0">
                <a:effectLst/>
                <a:latin typeface="Calibri" panose="020F0502020204030204" pitchFamily="34" charset="0"/>
              </a:rPr>
              <a:t>- &gt; stem = </a:t>
            </a:r>
            <a:r>
              <a:rPr lang="da-DK" sz="1800" b="1" dirty="0">
                <a:effectLst/>
                <a:latin typeface="Calibri" panose="020F0502020204030204" pitchFamily="34" charset="0"/>
              </a:rPr>
              <a:t>argu</a:t>
            </a: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fastText</a:t>
            </a:r>
            <a:endParaRPr lang="en-GB" dirty="0"/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fastText</a:t>
            </a:r>
            <a:r>
              <a:rPr lang="en-GB" dirty="0"/>
              <a:t> is an improvement of word2vec, that includes sub-word information. 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Looks up </a:t>
            </a:r>
            <a:r>
              <a:rPr lang="en-GB" dirty="0" err="1"/>
              <a:t>subword</a:t>
            </a:r>
            <a:r>
              <a:rPr lang="en-GB" dirty="0"/>
              <a:t> embeddings, averages, and then this is embedding of the word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BERT base uncased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BERT large, higher scores, but at high computational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Datasets?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Size impact: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Small dataset -&gt; Worse learning, poor evaluation metrics (few samples, more inaccurate)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Quaility</a:t>
            </a:r>
            <a:r>
              <a:rPr lang="en-GB" dirty="0"/>
              <a:t> impact: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Poor generalizability for poor quality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Common definition of Fake News: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False or misleading information presented as news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Obviously, Fake News has a negative impact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Influences public opinion and thus foreign and domestic policies around the world -&gt; most notably Covid-19 vaccinations and US elections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702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Unfeasible to try and manually detect Fake News in the stream of news that takes place across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Automatic approach is preferred -&gt; Previous ML studies high 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classif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Ahmed et al., (mentioned in synopsis)</a:t>
            </a:r>
          </a:p>
          <a:p>
            <a:pPr marL="1504737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92% accuracy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Just using relatively simple model with TF-IDF’s as features</a:t>
            </a:r>
          </a:p>
          <a:p>
            <a:pPr marL="2114230" lvl="3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BUT!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3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BUT! Generalizability? 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We theorized: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Across datasets / sources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Across time</a:t>
            </a:r>
          </a:p>
          <a:p>
            <a:pPr marL="1504737" marR="0" lvl="2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Other fields have these problems -&gt; publishing paper with Riccardo</a:t>
            </a: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2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With off-set in the previously mentioned point, the scope of our project was to investigate: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1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The potential lack of generalizability in the field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Train 2 models on two different datasets and cross-test</a:t>
            </a: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432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The non-</a:t>
            </a:r>
            <a:r>
              <a:rPr lang="en-US" sz="1800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staticity</a:t>
            </a: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of news articles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95243" marR="0" lvl="1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By: Exploring dynamic word embeddings across time periods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3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17 January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Cognitive Science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 dirty="0"/>
              <a:t>17/01/2022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Natural Language Processing Exam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Emil Trenckner Jessen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17 January 2022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Cognitive Science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21/01/2022</a:t>
            </a:fld>
            <a:r>
              <a:rPr lang="en-GB"/>
              <a:t>17/01/2022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>
                <a:latin typeface="+mj-lt"/>
              </a:rPr>
              <a:t>Fake News Detection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61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C04C9-F007-48E3-922A-E7BA9B874D3C}"/>
              </a:ext>
            </a:extLst>
          </p:cNvPr>
          <p:cNvSpPr txBox="1"/>
          <p:nvPr/>
        </p:nvSpPr>
        <p:spPr>
          <a:xfrm>
            <a:off x="981844" y="1268760"/>
            <a:ext cx="10081120" cy="159216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 datasets: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2 (small)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994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C04C9-F007-48E3-922A-E7BA9B874D3C}"/>
              </a:ext>
            </a:extLst>
          </p:cNvPr>
          <p:cNvSpPr txBox="1"/>
          <p:nvPr/>
        </p:nvSpPr>
        <p:spPr>
          <a:xfrm>
            <a:off x="981844" y="1268760"/>
            <a:ext cx="10081120" cy="380815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Two datasets: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2 (small)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Preprocessing: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Cleaning from manual inspection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Lowercasing, </a:t>
            </a:r>
            <a:r>
              <a:rPr lang="en-US" sz="2400" dirty="0" err="1">
                <a:latin typeface="+mj-lt"/>
              </a:rPr>
              <a:t>stopwords</a:t>
            </a:r>
            <a:r>
              <a:rPr lang="en-US" sz="2400" dirty="0">
                <a:latin typeface="+mj-lt"/>
              </a:rPr>
              <a:t> + special characters, lemmatization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26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pPr algn="ctr"/>
            <a:r>
              <a:rPr lang="en-GB" dirty="0"/>
              <a:t>Part 1:</a:t>
            </a:r>
            <a:br>
              <a:rPr lang="en-GB" dirty="0"/>
            </a:br>
            <a:r>
              <a:rPr lang="en-GB" dirty="0"/>
              <a:t>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8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8CC3B-9AAD-497C-B42E-B65638CEC252}"/>
              </a:ext>
            </a:extLst>
          </p:cNvPr>
          <p:cNvSpPr txBox="1"/>
          <p:nvPr/>
        </p:nvSpPr>
        <p:spPr>
          <a:xfrm>
            <a:off x="1053353" y="1678392"/>
            <a:ext cx="1008112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BERT Base Uncased 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34256-6C9D-435D-9D9D-900D2B3C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73" y="1780486"/>
            <a:ext cx="426164" cy="382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45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1: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8CC3B-9AAD-497C-B42E-B65638CEC252}"/>
              </a:ext>
            </a:extLst>
          </p:cNvPr>
          <p:cNvSpPr txBox="1"/>
          <p:nvPr/>
        </p:nvSpPr>
        <p:spPr>
          <a:xfrm>
            <a:off x="1053353" y="1678392"/>
            <a:ext cx="1008112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BERT Base Uncased –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34256-6C9D-435D-9D9D-900D2B3C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73" y="1780486"/>
            <a:ext cx="426164" cy="382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D07ECE-0637-4855-B75A-9D7AC235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5" y="3077868"/>
            <a:ext cx="8421275" cy="1638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450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pPr algn="ctr"/>
            <a:r>
              <a:rPr lang="en-GB" dirty="0"/>
              <a:t>Part 2:</a:t>
            </a:r>
            <a:br>
              <a:rPr lang="en-GB" dirty="0"/>
            </a:br>
            <a:r>
              <a:rPr lang="en-GB" dirty="0"/>
              <a:t>Dynamic Word Embeddings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8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21804" y="1268760"/>
            <a:ext cx="1008112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 -&gt; Split into 5 periods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62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21804" y="1268760"/>
            <a:ext cx="10081120" cy="159216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 -&gt; Split into 5 periods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Trained </a:t>
            </a:r>
            <a:r>
              <a:rPr lang="en-US" sz="2400" dirty="0" err="1">
                <a:latin typeface="+mj-lt"/>
              </a:rPr>
              <a:t>fastText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skipgram</a:t>
            </a:r>
            <a:r>
              <a:rPr lang="en-US" sz="2400" dirty="0">
                <a:latin typeface="+mj-lt"/>
              </a:rPr>
              <a:t> model on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64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21804" y="1268760"/>
            <a:ext cx="10081120" cy="214616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 -&gt; Split into 5 periods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Trained </a:t>
            </a:r>
            <a:r>
              <a:rPr lang="en-US" sz="2400" dirty="0" err="1">
                <a:latin typeface="+mj-lt"/>
              </a:rPr>
              <a:t>fastText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skipgram</a:t>
            </a:r>
            <a:r>
              <a:rPr lang="en-US" sz="2400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3BD2F-4394-4A4D-A56A-13DAB4E1E22B}"/>
              </a:ext>
            </a:extLst>
          </p:cNvPr>
          <p:cNvSpPr txBox="1"/>
          <p:nvPr/>
        </p:nvSpPr>
        <p:spPr>
          <a:xfrm>
            <a:off x="1485900" y="2132856"/>
            <a:ext cx="5040560" cy="364298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Relevance of project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Data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Part 1: Classification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Part 2: Dynamic Word Embeddings</a:t>
            </a:r>
            <a:endParaRPr lang="en-US" sz="20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1">
                    <a:lumMod val="65000"/>
                  </a:schemeClr>
                </a:solidFill>
                <a:latin typeface="AU Passata Light" panose="020B0604020202020204" charset="0"/>
              </a:rPr>
              <a:t>(Expanding on word embeddings)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U Passata Light" panose="020B0604020202020204" charset="0"/>
              </a:rPr>
              <a:t>Questions and discussion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124BD-9C4A-4A01-BBAB-C79A9EF3A518}"/>
              </a:ext>
            </a:extLst>
          </p:cNvPr>
          <p:cNvSpPr txBox="1"/>
          <p:nvPr/>
        </p:nvSpPr>
        <p:spPr>
          <a:xfrm>
            <a:off x="621804" y="1268760"/>
            <a:ext cx="10081120" cy="3254161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Dataset 1 (large) -&gt; Split into 5 periods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Trained </a:t>
            </a:r>
            <a:r>
              <a:rPr lang="en-US" sz="2400" dirty="0" err="1">
                <a:latin typeface="+mj-lt"/>
              </a:rPr>
              <a:t>fastText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skipgram</a:t>
            </a:r>
            <a:r>
              <a:rPr lang="en-US" sz="2400" dirty="0">
                <a:latin typeface="+mj-lt"/>
              </a:rPr>
              <a:t> model on each period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Word embedding for each word, for each period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Found nouns with largest semantic shift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9944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942D4-B24C-4F6B-91BD-D89DDC01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014" y="1114102"/>
            <a:ext cx="4991797" cy="46297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64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2: Dynamic Word Embeddings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6CB2B63-A2C6-43B5-9B03-7840C9D96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35" y="1659332"/>
            <a:ext cx="6004117" cy="434664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EEDD602-7550-441C-B0CB-081230749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2" y="771377"/>
            <a:ext cx="5917046" cy="54549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6C5C55-A684-486D-8C7A-60FF3B8A936A}"/>
              </a:ext>
            </a:extLst>
          </p:cNvPr>
          <p:cNvCxnSpPr>
            <a:cxnSpLocks/>
          </p:cNvCxnSpPr>
          <p:nvPr/>
        </p:nvCxnSpPr>
        <p:spPr bwMode="auto">
          <a:xfrm>
            <a:off x="2926060" y="5781629"/>
            <a:ext cx="500" cy="432048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C24AD0-3927-4EAD-901F-21CB7B9D0E85}"/>
              </a:ext>
            </a:extLst>
          </p:cNvPr>
          <p:cNvCxnSpPr>
            <a:cxnSpLocks/>
          </p:cNvCxnSpPr>
          <p:nvPr/>
        </p:nvCxnSpPr>
        <p:spPr bwMode="auto">
          <a:xfrm>
            <a:off x="2928938" y="6215063"/>
            <a:ext cx="3141097" cy="11220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B7BF05-509C-4DF3-A65B-8D893256E454}"/>
              </a:ext>
            </a:extLst>
          </p:cNvPr>
          <p:cNvCxnSpPr>
            <a:cxnSpLocks/>
          </p:cNvCxnSpPr>
          <p:nvPr/>
        </p:nvCxnSpPr>
        <p:spPr bwMode="auto">
          <a:xfrm flipV="1">
            <a:off x="6070034" y="1973605"/>
            <a:ext cx="1" cy="4252678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29A53-A1E4-470F-B471-344E4CC9F3EC}"/>
              </a:ext>
            </a:extLst>
          </p:cNvPr>
          <p:cNvCxnSpPr>
            <a:cxnSpLocks/>
          </p:cNvCxnSpPr>
          <p:nvPr/>
        </p:nvCxnSpPr>
        <p:spPr bwMode="auto">
          <a:xfrm>
            <a:off x="6070035" y="1973605"/>
            <a:ext cx="2996202" cy="0"/>
          </a:xfrm>
          <a:prstGeom prst="line">
            <a:avLst/>
          </a:prstGeom>
          <a:solidFill>
            <a:schemeClr val="accent2"/>
          </a:solidFill>
          <a:ln w="1778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89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369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81844" y="1700808"/>
            <a:ext cx="5472608" cy="270016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Our study suggests: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Low generalizability of models in the field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task is non-static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Data is important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pPr algn="ctr"/>
            <a:r>
              <a:rPr lang="en-GB" dirty="0"/>
              <a:t>Expanding on word embeddings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57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80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678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DED7-3EA3-449A-A47C-7A4FDD20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36" y="2639037"/>
            <a:ext cx="38766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7800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67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Relevance of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97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64002-0B93-4994-B4EF-2EAD5493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92" y="2616151"/>
            <a:ext cx="30003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1D16E-7FDE-43EC-BEF8-28F64E6712F1}"/>
              </a:ext>
            </a:extLst>
          </p:cNvPr>
          <p:cNvSpPr txBox="1"/>
          <p:nvPr/>
        </p:nvSpPr>
        <p:spPr>
          <a:xfrm>
            <a:off x="1509861" y="2033917"/>
            <a:ext cx="3000375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1 and 5: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54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Expanding on 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E3E45-519B-4C76-AECD-95DFCFB7708A}"/>
              </a:ext>
            </a:extLst>
          </p:cNvPr>
          <p:cNvSpPr txBox="1"/>
          <p:nvPr/>
        </p:nvSpPr>
        <p:spPr>
          <a:xfrm>
            <a:off x="909836" y="1260524"/>
            <a:ext cx="11556000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Problems of our dynamic word embedding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1157-CAB3-478D-8916-AA1F1688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2663776"/>
            <a:ext cx="318135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E4DED7-3EA3-449A-A47C-7A4FDD20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836" y="2639037"/>
            <a:ext cx="3876675" cy="3143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19AF4-8595-4C0A-BBEC-04C723346B78}"/>
              </a:ext>
            </a:extLst>
          </p:cNvPr>
          <p:cNvSpPr txBox="1"/>
          <p:nvPr/>
        </p:nvSpPr>
        <p:spPr>
          <a:xfrm>
            <a:off x="2205980" y="2033917"/>
            <a:ext cx="2304256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3EA32-673D-48DE-BA7A-4AF92950FA58}"/>
              </a:ext>
            </a:extLst>
          </p:cNvPr>
          <p:cNvSpPr txBox="1"/>
          <p:nvPr/>
        </p:nvSpPr>
        <p:spPr>
          <a:xfrm>
            <a:off x="7678589" y="2033917"/>
            <a:ext cx="2304256" cy="484172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Time period 5: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41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49167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03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2032223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  <a:endParaRPr lang="en-US" sz="1800" dirty="0">
              <a:latin typeface="AU Passata Light" panose="020B06040202020202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ML approaches show promising results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7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  <a:endParaRPr lang="en-GB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3815660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Fake News misleads</a:t>
            </a:r>
            <a:endParaRPr lang="en-US" sz="1800" dirty="0">
              <a:latin typeface="AU Passata Light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ML approaches show promising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BUT! Generalizability?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Across datasets</a:t>
            </a:r>
          </a:p>
          <a:p>
            <a:pPr marL="106669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Across time</a:t>
            </a: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781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924227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 wanted to investigate: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CCB6-D319-4274-A82B-E54D60AB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152443"/>
            <a:ext cx="928903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F7CB-6C31-4968-AD30-AC229FB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9289032" cy="705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07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CCB6-D319-4274-A82B-E54D60AB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152443"/>
            <a:ext cx="9289032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F7CB-6C31-4968-AD30-AC229FB7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16" y="4581128"/>
            <a:ext cx="9289032" cy="705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97915F-924B-419B-AA58-013408CEA216}"/>
              </a:ext>
            </a:extLst>
          </p:cNvPr>
          <p:cNvSpPr txBox="1"/>
          <p:nvPr/>
        </p:nvSpPr>
        <p:spPr>
          <a:xfrm>
            <a:off x="981844" y="1268760"/>
            <a:ext cx="10081120" cy="1893724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 wanted to investigate: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  <a:p>
            <a:pPr marL="106669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potential lack of generalizability in the field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4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73499-1CC5-476F-99E5-7F382CA1733A}"/>
              </a:ext>
            </a:extLst>
          </p:cNvPr>
          <p:cNvSpPr txBox="1"/>
          <p:nvPr/>
        </p:nvSpPr>
        <p:spPr>
          <a:xfrm>
            <a:off x="981844" y="1268760"/>
            <a:ext cx="10081120" cy="3001719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We wanted to investigate: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  <a:p>
            <a:pPr marL="106669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potential lack of generalizability in the field</a:t>
            </a:r>
          </a:p>
          <a:p>
            <a:pPr marL="1066693" lvl="1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+mj-lt"/>
            </a:endParaRPr>
          </a:p>
          <a:p>
            <a:pPr marL="1066693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+mj-lt"/>
              </a:rPr>
              <a:t>The non-</a:t>
            </a:r>
            <a:r>
              <a:rPr lang="en-US" sz="2400" dirty="0" err="1">
                <a:latin typeface="+mj-lt"/>
              </a:rPr>
              <a:t>staticity</a:t>
            </a:r>
            <a:r>
              <a:rPr lang="en-US" sz="2400" dirty="0">
                <a:latin typeface="+mj-lt"/>
              </a:rPr>
              <a:t> of news articles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219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03 AU Lightblue">
      <a:dk1>
        <a:srgbClr val="000000"/>
      </a:dk1>
      <a:lt1>
        <a:srgbClr val="FFFFFF"/>
      </a:lt1>
      <a:dk2>
        <a:srgbClr val="003E5C"/>
      </a:dk2>
      <a:lt2>
        <a:srgbClr val="003E5C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2226</Words>
  <Application>Microsoft Office PowerPoint</Application>
  <PresentationFormat>Custom</PresentationFormat>
  <Paragraphs>351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Georgia</vt:lpstr>
      <vt:lpstr>Times New Roman</vt:lpstr>
      <vt:lpstr>SFRM1000</vt:lpstr>
      <vt:lpstr>Arial</vt:lpstr>
      <vt:lpstr>AU Peto</vt:lpstr>
      <vt:lpstr>Calibri</vt:lpstr>
      <vt:lpstr>AU Passata</vt:lpstr>
      <vt:lpstr>Segoe UI Historic</vt:lpstr>
      <vt:lpstr>AU Passata Light</vt:lpstr>
      <vt:lpstr>Wingdings 3</vt:lpstr>
      <vt:lpstr>AU 16:9</vt:lpstr>
      <vt:lpstr>Fake News Detection</vt:lpstr>
      <vt:lpstr>Presentation</vt:lpstr>
      <vt:lpstr>Relevance of project</vt:lpstr>
      <vt:lpstr>Relevance of project</vt:lpstr>
      <vt:lpstr>Relevance of project</vt:lpstr>
      <vt:lpstr>Relevance of project</vt:lpstr>
      <vt:lpstr>Relevance of project</vt:lpstr>
      <vt:lpstr>Relevance of project</vt:lpstr>
      <vt:lpstr>Relevance of project</vt:lpstr>
      <vt:lpstr>Data</vt:lpstr>
      <vt:lpstr>Data</vt:lpstr>
      <vt:lpstr>Data</vt:lpstr>
      <vt:lpstr>Part 1: Classification</vt:lpstr>
      <vt:lpstr>Part 1: Classification</vt:lpstr>
      <vt:lpstr>Part 1: Classification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part 2: Dynamic Word Embeddings</vt:lpstr>
      <vt:lpstr>Conclusion</vt:lpstr>
      <vt:lpstr>Conclusion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  <vt:lpstr>Expanding on word embeddings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2022-01-21T12:04:36Z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637780224682799890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