
<file path=[Content_Types].xml><?xml version="1.0" encoding="utf-8"?>
<Types xmlns="http://schemas.openxmlformats.org/package/2006/content-types">
  <Default Extension="bin" ContentType="image/png"/>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30"/>
  </p:notesMasterIdLst>
  <p:handoutMasterIdLst>
    <p:handoutMasterId r:id="rId31"/>
  </p:handoutMasterIdLst>
  <p:sldIdLst>
    <p:sldId id="261" r:id="rId2"/>
    <p:sldId id="262" r:id="rId3"/>
    <p:sldId id="265" r:id="rId4"/>
    <p:sldId id="280" r:id="rId5"/>
    <p:sldId id="281" r:id="rId6"/>
    <p:sldId id="282" r:id="rId7"/>
    <p:sldId id="283" r:id="rId8"/>
    <p:sldId id="284" r:id="rId9"/>
    <p:sldId id="289" r:id="rId10"/>
    <p:sldId id="288" r:id="rId11"/>
    <p:sldId id="290" r:id="rId12"/>
    <p:sldId id="291" r:id="rId13"/>
    <p:sldId id="266" r:id="rId14"/>
    <p:sldId id="267" r:id="rId15"/>
    <p:sldId id="285" r:id="rId16"/>
    <p:sldId id="287" r:id="rId17"/>
    <p:sldId id="275" r:id="rId18"/>
    <p:sldId id="286" r:id="rId19"/>
    <p:sldId id="268" r:id="rId20"/>
    <p:sldId id="269" r:id="rId21"/>
    <p:sldId id="276" r:id="rId22"/>
    <p:sldId id="270" r:id="rId23"/>
    <p:sldId id="271" r:id="rId24"/>
    <p:sldId id="278" r:id="rId25"/>
    <p:sldId id="279" r:id="rId26"/>
    <p:sldId id="272" r:id="rId27"/>
    <p:sldId id="273" r:id="rId28"/>
    <p:sldId id="260" r:id="rId29"/>
  </p:sldIdLst>
  <p:sldSz cx="12188825" cy="6858000"/>
  <p:notesSz cx="6797675" cy="9926638"/>
  <p:embeddedFontLst>
    <p:embeddedFont>
      <p:font typeface="AU Passata" panose="020B0604020202020204" charset="0"/>
      <p:regular r:id="rId32"/>
      <p:bold r:id="rId33"/>
    </p:embeddedFont>
    <p:embeddedFont>
      <p:font typeface="AU Passata Light" panose="020B0604020202020204" charset="0"/>
      <p:regular r:id="rId34"/>
      <p:bold r:id="rId35"/>
    </p:embeddedFont>
    <p:embeddedFont>
      <p:font typeface="AU Peto" panose="020B0604020202020204" charset="0"/>
      <p:regular r:id="rId36"/>
      <p:bold r:id="rId37"/>
    </p:embeddedFont>
    <p:embeddedFont>
      <p:font typeface="Calibri" panose="020F0502020204030204" pitchFamily="34" charset="0"/>
      <p:regular r:id="rId38"/>
      <p:bold r:id="rId39"/>
      <p:italic r:id="rId40"/>
      <p:boldItalic r:id="rId41"/>
    </p:embeddedFont>
    <p:embeddedFont>
      <p:font typeface="Georgia" panose="02040502050405020303" pitchFamily="18" charset="0"/>
      <p:regular r:id="rId42"/>
      <p:bold r:id="rId43"/>
      <p:italic r:id="rId44"/>
      <p:boldItalic r:id="rId45"/>
    </p:embeddedFont>
    <p:embeddedFont>
      <p:font typeface="Wingdings 3" panose="05040102010807070707" pitchFamily="18" charset="2"/>
      <p:regular r:id="rId46"/>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4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3" autoAdjust="0"/>
    <p:restoredTop sz="62295" autoAdjust="0"/>
  </p:normalViewPr>
  <p:slideViewPr>
    <p:cSldViewPr snapToObjects="1" showGuides="1">
      <p:cViewPr varScale="1">
        <p:scale>
          <a:sx n="56" d="100"/>
          <a:sy n="56" d="100"/>
        </p:scale>
        <p:origin x="1806" y="60"/>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Is it working? Can you see?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Topic of investigation: Fake News Detection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Johan </a:t>
            </a:r>
            <a:r>
              <a:rPr lang="en-US" dirty="0" err="1"/>
              <a:t>Horsmans</a:t>
            </a:r>
            <a:endParaRPr lang="en-US" dirty="0"/>
          </a:p>
          <a:p>
            <a:pPr marL="285750" indent="-285750">
              <a:buFont typeface="Arial" panose="020B0604020202020204" pitchFamily="34" charset="0"/>
              <a:buChar char="•"/>
            </a:pPr>
            <a:endParaRPr lang="en-US" sz="1600" dirty="0">
              <a:effectLst/>
              <a:latin typeface="AU Passata" pitchFamily="34" charset="0"/>
              <a:ea typeface="+mn-ea"/>
              <a:cs typeface="Arial" charset="0"/>
            </a:endParaRPr>
          </a:p>
          <a:p>
            <a:pPr marL="285750" indent="-285750">
              <a:buFont typeface="Arial" panose="020B0604020202020204" pitchFamily="34" charset="0"/>
              <a:buChar char="•"/>
            </a:pPr>
            <a:r>
              <a:rPr lang="en-US" sz="1800" dirty="0">
                <a:effectLst/>
                <a:latin typeface="Times New Roman" panose="02020603050405020304" pitchFamily="18" charset="0"/>
                <a:cs typeface="Arial" panose="020B0604020202020204" pitchFamily="34" charset="0"/>
              </a:rPr>
              <a:t>Brief overview of presentation</a:t>
            </a:r>
          </a:p>
        </p:txBody>
      </p:sp>
      <p:sp>
        <p:nvSpPr>
          <p:cNvPr id="4" name="Slide Number Placeholder 3"/>
          <p:cNvSpPr>
            <a:spLocks noGrp="1"/>
          </p:cNvSpPr>
          <p:nvPr>
            <p:ph type="sldNum" sz="quarter" idx="5"/>
          </p:nvPr>
        </p:nvSpPr>
        <p:spPr/>
        <p:txBody>
          <a:bodyPr/>
          <a:lstStyle/>
          <a:p>
            <a:pPr>
              <a:defRPr/>
            </a:pPr>
            <a:fld id="{72C160C3-3AB6-49C1-8001-AFDAD271EB5B}" type="slidenum">
              <a:rPr lang="en-GB" smtClean="0"/>
              <a:pPr>
                <a:defRPr/>
              </a:pPr>
              <a:t>1</a:t>
            </a:fld>
            <a:endParaRPr lang="en-GB" dirty="0"/>
          </a:p>
        </p:txBody>
      </p:sp>
    </p:spTree>
    <p:extLst>
      <p:ext uri="{BB962C8B-B14F-4D97-AF65-F5344CB8AC3E}">
        <p14:creationId xmlns:p14="http://schemas.microsoft.com/office/powerpoint/2010/main" val="3313002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With off-set in the previously mentioned point, the scope of our project was to:</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10</a:t>
            </a:fld>
            <a:endParaRPr lang="en-GB" dirty="0"/>
          </a:p>
        </p:txBody>
      </p:sp>
    </p:spTree>
    <p:extLst>
      <p:ext uri="{BB962C8B-B14F-4D97-AF65-F5344CB8AC3E}">
        <p14:creationId xmlns:p14="http://schemas.microsoft.com/office/powerpoint/2010/main" val="852432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More specifically, we would do this by:</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11</a:t>
            </a:fld>
            <a:endParaRPr lang="en-GB" dirty="0"/>
          </a:p>
        </p:txBody>
      </p:sp>
    </p:spTree>
    <p:extLst>
      <p:ext uri="{BB962C8B-B14F-4D97-AF65-F5344CB8AC3E}">
        <p14:creationId xmlns:p14="http://schemas.microsoft.com/office/powerpoint/2010/main" val="3122359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This would allow us to make inferences the generalizability of models across:</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Data from different sources </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and</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Data from different time periods</a:t>
            </a: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12</a:t>
            </a:fld>
            <a:endParaRPr lang="en-GB" dirty="0"/>
          </a:p>
        </p:txBody>
      </p:sp>
    </p:spTree>
    <p:extLst>
      <p:ext uri="{BB962C8B-B14F-4D97-AF65-F5344CB8AC3E}">
        <p14:creationId xmlns:p14="http://schemas.microsoft.com/office/powerpoint/2010/main" val="427801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Now, short on the data, since it plays a fundamental role in project</a:t>
            </a:r>
          </a:p>
          <a:p>
            <a:pPr marL="285750" lvl="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72C160C3-3AB6-49C1-8001-AFDAD271EB5B}" type="slidenum">
              <a:rPr lang="en-GB" smtClean="0"/>
              <a:pPr>
                <a:defRPr/>
              </a:pPr>
              <a:t>13</a:t>
            </a:fld>
            <a:endParaRPr lang="en-GB" dirty="0"/>
          </a:p>
        </p:txBody>
      </p:sp>
    </p:spTree>
    <p:extLst>
      <p:ext uri="{BB962C8B-B14F-4D97-AF65-F5344CB8AC3E}">
        <p14:creationId xmlns:p14="http://schemas.microsoft.com/office/powerpoint/2010/main" val="3463156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Dataset 1:</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Roughly 45000 entries</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latin typeface="+mj-lt"/>
              </a:rPr>
              <a:t>2015-2017</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University of Victoria, lab: Information security and object technology</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Ahmed et al., x 2</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92% accuracy,</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Dataset 2:</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Roughly 300 entries</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2016-2017</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Horne et al., + Silverman et al.,</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a-DK" sz="1800" dirty="0">
              <a:effectLst/>
              <a:latin typeface="Times New Roman" panose="02020603050405020304" pitchFamily="18"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14</a:t>
            </a:fld>
            <a:endParaRPr lang="en-GB" dirty="0"/>
          </a:p>
        </p:txBody>
      </p:sp>
    </p:spTree>
    <p:extLst>
      <p:ext uri="{BB962C8B-B14F-4D97-AF65-F5344CB8AC3E}">
        <p14:creationId xmlns:p14="http://schemas.microsoft.com/office/powerpoint/2010/main" val="1825863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Different sources of Fake News (as stated in the synopsis)</a:t>
            </a:r>
            <a:endParaRPr lang="da-DK" sz="1800" dirty="0">
              <a:effectLst/>
              <a:latin typeface="Times New Roman" panose="02020603050405020304" pitchFamily="18"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t>Both used in previous ML research</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15</a:t>
            </a:fld>
            <a:endParaRPr lang="en-GB" dirty="0"/>
          </a:p>
        </p:txBody>
      </p:sp>
    </p:spTree>
    <p:extLst>
      <p:ext uri="{BB962C8B-B14F-4D97-AF65-F5344CB8AC3E}">
        <p14:creationId xmlns:p14="http://schemas.microsoft.com/office/powerpoint/2010/main" val="227994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16</a:t>
            </a:fld>
            <a:endParaRPr lang="en-GB" dirty="0"/>
          </a:p>
        </p:txBody>
      </p:sp>
    </p:spTree>
    <p:extLst>
      <p:ext uri="{BB962C8B-B14F-4D97-AF65-F5344CB8AC3E}">
        <p14:creationId xmlns:p14="http://schemas.microsoft.com/office/powerpoint/2010/main" val="55426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GB" dirty="0"/>
              <a:t>Systematic patterns:</a:t>
            </a:r>
          </a:p>
          <a:p>
            <a:pPr marL="895243" lvl="1" indent="-285750">
              <a:buFont typeface="Arial" panose="020B0604020202020204" pitchFamily="34" charset="0"/>
              <a:buChar char="•"/>
            </a:pPr>
            <a:r>
              <a:rPr lang="da-DK" sz="1800" b="0" i="0" u="none" strike="noStrike" baseline="0" dirty="0">
                <a:latin typeface="SFTI1000"/>
              </a:rPr>
              <a:t>[city name] Reuters</a:t>
            </a:r>
          </a:p>
          <a:p>
            <a:pPr marL="895243" lvl="1" indent="-285750">
              <a:buFont typeface="Arial" panose="020B0604020202020204" pitchFamily="34" charset="0"/>
              <a:buChar char="•"/>
            </a:pPr>
            <a:r>
              <a:rPr lang="da-DK" sz="1800" b="0" i="0" u="none" strike="noStrike" baseline="0" dirty="0">
                <a:latin typeface="SFTI1000"/>
              </a:rPr>
              <a:t>Surprisingly, given that the Victoria University institute commented on the data being preprocessed.</a:t>
            </a:r>
          </a:p>
          <a:p>
            <a:pPr marL="895243" lvl="1" indent="-285750">
              <a:buFont typeface="Arial" panose="020B0604020202020204" pitchFamily="34" charset="0"/>
              <a:buChar char="•"/>
            </a:pPr>
            <a:endParaRPr lang="da-DK" sz="1800" b="0" i="0" u="none" strike="noStrike" baseline="0" dirty="0">
              <a:latin typeface="SFTI1000"/>
            </a:endParaRPr>
          </a:p>
          <a:p>
            <a:pPr marL="285750" lvl="0" indent="-285750">
              <a:buFont typeface="Arial" panose="020B0604020202020204" pitchFamily="34" charset="0"/>
              <a:buChar char="•"/>
            </a:pPr>
            <a:r>
              <a:rPr lang="da-DK" b="0" i="0" u="none" strike="noStrike" baseline="0" dirty="0">
                <a:latin typeface="SFTI1000"/>
              </a:rPr>
              <a:t>Satirical Fake News</a:t>
            </a:r>
          </a:p>
          <a:p>
            <a:pPr marL="285750" lvl="0" indent="-285750">
              <a:buFont typeface="Arial" panose="020B0604020202020204" pitchFamily="34" charset="0"/>
              <a:buChar char="•"/>
            </a:pPr>
            <a:endParaRPr lang="da-DK" b="0" i="0" u="none" strike="noStrike" baseline="0" dirty="0">
              <a:latin typeface="SFTI1000"/>
            </a:endParaRPr>
          </a:p>
          <a:p>
            <a:pPr marL="285750" lvl="0" indent="-285750">
              <a:buFont typeface="Arial" panose="020B0604020202020204" pitchFamily="34" charset="0"/>
              <a:buChar char="•"/>
            </a:pP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17</a:t>
            </a:fld>
            <a:endParaRPr lang="en-GB" dirty="0"/>
          </a:p>
        </p:txBody>
      </p:sp>
    </p:spTree>
    <p:extLst>
      <p:ext uri="{BB962C8B-B14F-4D97-AF65-F5344CB8AC3E}">
        <p14:creationId xmlns:p14="http://schemas.microsoft.com/office/powerpoint/2010/main" val="1036968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GB" dirty="0"/>
              <a:t>Systematic patterns:</a:t>
            </a:r>
          </a:p>
          <a:p>
            <a:pPr marL="895243" lvl="1" indent="-285750">
              <a:buFont typeface="Arial" panose="020B0604020202020204" pitchFamily="34" charset="0"/>
              <a:buChar char="•"/>
            </a:pPr>
            <a:r>
              <a:rPr lang="da-DK" sz="1800" b="0" i="0" u="none" strike="noStrike" baseline="0" dirty="0">
                <a:latin typeface="SFTI1000"/>
              </a:rPr>
              <a:t>[city name] Reuters</a:t>
            </a:r>
          </a:p>
          <a:p>
            <a:pPr marL="895243" lvl="1" indent="-285750">
              <a:buFont typeface="Arial" panose="020B0604020202020204" pitchFamily="34" charset="0"/>
              <a:buChar char="•"/>
            </a:pPr>
            <a:r>
              <a:rPr lang="da-DK" sz="1800" b="0" i="0" u="none" strike="noStrike" baseline="0" dirty="0">
                <a:latin typeface="SFTI1000"/>
              </a:rPr>
              <a:t>Surprisingly, given that the Victoria University institute commented on the data being preprocessed.</a:t>
            </a:r>
          </a:p>
          <a:p>
            <a:pPr marL="895243" lvl="1" indent="-285750">
              <a:buFont typeface="Arial" panose="020B0604020202020204" pitchFamily="34" charset="0"/>
              <a:buChar char="•"/>
            </a:pPr>
            <a:endParaRPr lang="da-DK" sz="1800" b="0" i="0" u="none" strike="noStrike" baseline="0" dirty="0">
              <a:latin typeface="SFTI1000"/>
            </a:endParaRPr>
          </a:p>
          <a:p>
            <a:pPr marL="285750" lvl="0" indent="-285750">
              <a:buFont typeface="Arial" panose="020B0604020202020204" pitchFamily="34" charset="0"/>
              <a:buChar char="•"/>
            </a:pPr>
            <a:r>
              <a:rPr lang="da-DK" b="0" i="0" u="none" strike="noStrike" baseline="0" dirty="0">
                <a:latin typeface="SFTI1000"/>
              </a:rPr>
              <a:t>Satirical Fake News</a:t>
            </a:r>
          </a:p>
          <a:p>
            <a:pPr marL="285750" lvl="0" indent="-285750">
              <a:buFont typeface="Arial" panose="020B0604020202020204" pitchFamily="34" charset="0"/>
              <a:buChar char="•"/>
            </a:pPr>
            <a:endParaRPr lang="da-DK" b="0" i="0" u="none" strike="noStrike" baseline="0" dirty="0">
              <a:latin typeface="SFTI1000"/>
            </a:endParaRPr>
          </a:p>
          <a:p>
            <a:pPr marL="285750" lvl="0" indent="-285750">
              <a:buFont typeface="Arial" panose="020B0604020202020204" pitchFamily="34" charset="0"/>
              <a:buChar char="•"/>
            </a:pP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18</a:t>
            </a:fld>
            <a:endParaRPr lang="en-GB" dirty="0"/>
          </a:p>
        </p:txBody>
      </p:sp>
    </p:spTree>
    <p:extLst>
      <p:ext uri="{BB962C8B-B14F-4D97-AF65-F5344CB8AC3E}">
        <p14:creationId xmlns:p14="http://schemas.microsoft.com/office/powerpoint/2010/main" val="814360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GB" dirty="0"/>
              <a:t>Bert Base Uncased (from </a:t>
            </a:r>
            <a:r>
              <a:rPr lang="en-GB" dirty="0" err="1"/>
              <a:t>HuggingFace</a:t>
            </a:r>
            <a:r>
              <a:rPr lang="en-GB" dirty="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See table:</a:t>
            </a:r>
          </a:p>
          <a:p>
            <a:pPr marL="895243" lvl="1" indent="-285750">
              <a:buFont typeface="Arial" panose="020B0604020202020204" pitchFamily="34" charset="0"/>
              <a:buChar char="•"/>
            </a:pPr>
            <a:r>
              <a:rPr lang="en-GB" dirty="0"/>
              <a:t>Macro F1-score as performance metric -&gt; feel free to ask if you want me to elaborate on this choice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Within dataset -&gt; test partition.</a:t>
            </a:r>
          </a:p>
          <a:p>
            <a:pPr marL="285750" indent="-285750">
              <a:buFont typeface="Arial" panose="020B0604020202020204" pitchFamily="34" charset="0"/>
              <a:buChar char="•"/>
            </a:pPr>
            <a:r>
              <a:rPr lang="en-GB" dirty="0"/>
              <a:t>Across datasets -&gt; unpartitioned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Confounds</a:t>
            </a:r>
          </a:p>
          <a:p>
            <a:pPr marL="895243" lvl="1" indent="-285750">
              <a:buFont typeface="Arial" panose="020B0604020202020204" pitchFamily="34" charset="0"/>
              <a:buChar char="•"/>
            </a:pPr>
            <a:r>
              <a:rPr lang="en-GB" dirty="0"/>
              <a:t>Large differences in Fake News articles, when compared to Real News</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20</a:t>
            </a:fld>
            <a:endParaRPr lang="en-GB" dirty="0"/>
          </a:p>
        </p:txBody>
      </p:sp>
    </p:spTree>
    <p:extLst>
      <p:ext uri="{BB962C8B-B14F-4D97-AF65-F5344CB8AC3E}">
        <p14:creationId xmlns:p14="http://schemas.microsoft.com/office/powerpoint/2010/main" val="2783224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5000"/>
              </a:lnSpc>
              <a:spcAft>
                <a:spcPts val="600"/>
              </a:spcAft>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Arial" panose="020B0604020202020204" pitchFamily="34" charset="0"/>
              </a:rPr>
              <a:t>Unfortunately, I won’t have time to go into much detail so:</a:t>
            </a:r>
          </a:p>
          <a:p>
            <a:pPr marL="285750" lvl="0" indent="-285750">
              <a:lnSpc>
                <a:spcPct val="115000"/>
              </a:lnSpc>
              <a:spcAft>
                <a:spcPts val="600"/>
              </a:spcAft>
              <a:buFont typeface="Arial" panose="020B0604020202020204" pitchFamily="34" charset="0"/>
              <a:buChar char="•"/>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285750" lvl="0" indent="-285750">
              <a:lnSpc>
                <a:spcPct val="115000"/>
              </a:lnSpc>
              <a:spcAft>
                <a:spcPts val="600"/>
              </a:spcAft>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Arial" panose="020B0604020202020204" pitchFamily="34" charset="0"/>
              </a:rPr>
              <a:t>Feel free to interrupt me if you have any questions.</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Also, haven’t included references in the slides, nor particulars such as hyperparameters</a:t>
            </a:r>
          </a:p>
          <a:p>
            <a:pPr marL="895243" lvl="1" indent="-285750">
              <a:buFont typeface="Arial" panose="020B0604020202020204" pitchFamily="34" charset="0"/>
              <a:buChar char="•"/>
            </a:pPr>
            <a:r>
              <a:rPr lang="da-DK" dirty="0"/>
              <a:t>Since its included in synopsis</a:t>
            </a:r>
          </a:p>
        </p:txBody>
      </p:sp>
      <p:sp>
        <p:nvSpPr>
          <p:cNvPr id="4" name="Slide Number Placeholder 3"/>
          <p:cNvSpPr>
            <a:spLocks noGrp="1"/>
          </p:cNvSpPr>
          <p:nvPr>
            <p:ph type="sldNum" sz="quarter" idx="5"/>
          </p:nvPr>
        </p:nvSpPr>
        <p:spPr/>
        <p:txBody>
          <a:bodyPr/>
          <a:lstStyle/>
          <a:p>
            <a:pPr>
              <a:defRPr/>
            </a:pPr>
            <a:fld id="{72C160C3-3AB6-49C1-8001-AFDAD271EB5B}" type="slidenum">
              <a:rPr lang="en-GB" smtClean="0"/>
              <a:pPr>
                <a:defRPr/>
              </a:pPr>
              <a:t>2</a:t>
            </a:fld>
            <a:endParaRPr lang="en-GB" dirty="0"/>
          </a:p>
        </p:txBody>
      </p:sp>
    </p:spTree>
    <p:extLst>
      <p:ext uri="{BB962C8B-B14F-4D97-AF65-F5344CB8AC3E}">
        <p14:creationId xmlns:p14="http://schemas.microsoft.com/office/powerpoint/2010/main" val="2609392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GB" dirty="0"/>
              <a:t>What do these results suggest?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Poor generalizability </a:t>
            </a:r>
          </a:p>
          <a:p>
            <a:pPr marL="895243" lvl="1" indent="-285750">
              <a:buFont typeface="Arial" panose="020B0604020202020204" pitchFamily="34" charset="0"/>
              <a:buChar char="•"/>
            </a:pPr>
            <a:r>
              <a:rPr lang="en-GB" dirty="0"/>
              <a:t>= large drop in performance across datasets = model is overfitting to the specific dataset</a:t>
            </a:r>
          </a:p>
          <a:p>
            <a:pPr marL="895243" lvl="1" indent="-285750">
              <a:buFont typeface="Arial" panose="020B0604020202020204" pitchFamily="34" charset="0"/>
              <a:buChar char="•"/>
            </a:pPr>
            <a:r>
              <a:rPr lang="en-GB" dirty="0"/>
              <a:t>Could it be due to poor methodological practice? Couldn’t we just have used early stopping?</a:t>
            </a:r>
          </a:p>
          <a:p>
            <a:pPr marL="1504737" lvl="2" indent="-285750">
              <a:buFont typeface="Arial" panose="020B0604020202020204" pitchFamily="34" charset="0"/>
              <a:buChar char="•"/>
            </a:pPr>
            <a:r>
              <a:rPr lang="en-GB" dirty="0"/>
              <a:t>We optimized performance for the validation set. These are the test-set performances.</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a:t>Large dataset (dataset 1) F1-score = 1</a:t>
            </a:r>
          </a:p>
          <a:p>
            <a:pPr marL="895243" lvl="1" indent="-285750">
              <a:buFont typeface="Arial" panose="020B0604020202020204" pitchFamily="34" charset="0"/>
              <a:buChar char="•"/>
            </a:pPr>
            <a:r>
              <a:rPr lang="en-GB" dirty="0"/>
              <a:t>Doesn’t necessarily undermine the finding of poor generalizability BUT it seems:</a:t>
            </a:r>
          </a:p>
          <a:p>
            <a:pPr marL="895243" lvl="1" indent="-285750">
              <a:buFont typeface="Arial" panose="020B0604020202020204" pitchFamily="34" charset="0"/>
              <a:buChar char="•"/>
            </a:pPr>
            <a:r>
              <a:rPr lang="en-GB" dirty="0"/>
              <a:t>Alarmingly large differences across classes -&gt; many abbreviations, misspellings, slang</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a:t>Confounding factors:</a:t>
            </a:r>
          </a:p>
          <a:p>
            <a:pPr marL="895243" lvl="1" indent="-285750">
              <a:buFont typeface="Arial" panose="020B0604020202020204" pitchFamily="34" charset="0"/>
              <a:buChar char="•"/>
            </a:pPr>
            <a:r>
              <a:rPr lang="en-GB" dirty="0"/>
              <a:t>Flagging procedures unspecified (</a:t>
            </a:r>
            <a:r>
              <a:rPr lang="en-GB" dirty="0" err="1"/>
              <a:t>Politifact</a:t>
            </a:r>
            <a:r>
              <a:rPr lang="en-GB" dirty="0"/>
              <a:t>)</a:t>
            </a:r>
          </a:p>
          <a:p>
            <a:pPr marL="895243" lvl="1" indent="-285750">
              <a:buFont typeface="Arial" panose="020B0604020202020204" pitchFamily="34" charset="0"/>
              <a:buChar char="•"/>
            </a:pPr>
            <a:r>
              <a:rPr lang="en-GB" dirty="0"/>
              <a:t>Some articles not specifically Fake News, but rather unverified opinions (seen through subsequent manual inspection)</a:t>
            </a:r>
          </a:p>
          <a:p>
            <a:pPr marL="895243" lvl="1" indent="-285750">
              <a:buFont typeface="Arial" panose="020B0604020202020204" pitchFamily="34" charset="0"/>
              <a:buChar char="•"/>
            </a:pP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21</a:t>
            </a:fld>
            <a:endParaRPr lang="en-GB" dirty="0"/>
          </a:p>
        </p:txBody>
      </p:sp>
    </p:spTree>
    <p:extLst>
      <p:ext uri="{BB962C8B-B14F-4D97-AF65-F5344CB8AC3E}">
        <p14:creationId xmlns:p14="http://schemas.microsoft.com/office/powerpoint/2010/main" val="3005620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Analysis 2:</a:t>
            </a:r>
          </a:p>
          <a:p>
            <a:pPr marL="895243" lvl="1" indent="-285750">
              <a:buFont typeface="Arial" panose="020B0604020202020204" pitchFamily="34" charset="0"/>
              <a:buChar char="•"/>
            </a:pPr>
            <a:r>
              <a:rPr lang="en-US" dirty="0"/>
              <a:t>More exploratory in nature</a:t>
            </a:r>
          </a:p>
          <a:p>
            <a:pPr marL="895243" lvl="1" indent="-285750">
              <a:buFont typeface="Arial" panose="020B0604020202020204" pitchFamily="34" charset="0"/>
              <a:buChar char="•"/>
            </a:pPr>
            <a:r>
              <a:rPr lang="en-US" dirty="0"/>
              <a:t>We hypothesized that the task of classifying articles was non-static.</a:t>
            </a:r>
          </a:p>
          <a:p>
            <a:pPr marL="895243" lvl="1" indent="-285750">
              <a:buFont typeface="Arial" panose="020B0604020202020204" pitchFamily="34" charset="0"/>
              <a:buChar char="•"/>
            </a:pPr>
            <a:r>
              <a:rPr lang="en-US" dirty="0"/>
              <a:t>To explore and showcase or illustrate this, we wanted to investigated word-embeddings over time</a:t>
            </a:r>
          </a:p>
        </p:txBody>
      </p:sp>
      <p:sp>
        <p:nvSpPr>
          <p:cNvPr id="4" name="Slide Number Placeholder 3"/>
          <p:cNvSpPr>
            <a:spLocks noGrp="1"/>
          </p:cNvSpPr>
          <p:nvPr>
            <p:ph type="sldNum" sz="quarter" idx="5"/>
          </p:nvPr>
        </p:nvSpPr>
        <p:spPr/>
        <p:txBody>
          <a:bodyPr/>
          <a:lstStyle/>
          <a:p>
            <a:pPr>
              <a:defRPr/>
            </a:pPr>
            <a:fld id="{72C160C3-3AB6-49C1-8001-AFDAD271EB5B}" type="slidenum">
              <a:rPr lang="en-GB" smtClean="0"/>
              <a:pPr>
                <a:defRPr/>
              </a:pPr>
              <a:t>22</a:t>
            </a:fld>
            <a:endParaRPr lang="en-GB" dirty="0"/>
          </a:p>
        </p:txBody>
      </p:sp>
    </p:spTree>
    <p:extLst>
      <p:ext uri="{BB962C8B-B14F-4D97-AF65-F5344CB8AC3E}">
        <p14:creationId xmlns:p14="http://schemas.microsoft.com/office/powerpoint/2010/main" val="715882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GB" dirty="0"/>
              <a:t>Split data</a:t>
            </a:r>
          </a:p>
          <a:p>
            <a:pPr marL="895243" lvl="1" indent="-285750">
              <a:buFont typeface="Arial" panose="020B0604020202020204" pitchFamily="34" charset="0"/>
              <a:buChar char="•"/>
            </a:pPr>
            <a:r>
              <a:rPr lang="en-GB" dirty="0"/>
              <a:t>Not just ordering by date, and splitting with equal number of entries in each period</a:t>
            </a:r>
          </a:p>
          <a:p>
            <a:pPr marL="895243" lvl="1" indent="-285750">
              <a:buFont typeface="Arial" panose="020B0604020202020204" pitchFamily="34" charset="0"/>
              <a:buChar char="•"/>
            </a:pPr>
            <a:r>
              <a:rPr lang="en-GB" dirty="0"/>
              <a:t>Rather ordered by date, split by date</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a:t>Trained </a:t>
            </a:r>
            <a:r>
              <a:rPr lang="en-GB" dirty="0" err="1"/>
              <a:t>fastText</a:t>
            </a:r>
            <a:r>
              <a:rPr lang="en-GB" dirty="0"/>
              <a:t> </a:t>
            </a:r>
            <a:r>
              <a:rPr lang="en-GB" dirty="0" err="1"/>
              <a:t>skipgram</a:t>
            </a:r>
            <a:r>
              <a:rPr lang="en-GB" dirty="0"/>
              <a:t> model on each period</a:t>
            </a:r>
          </a:p>
          <a:p>
            <a:pPr marL="895243" lvl="1" indent="-285750">
              <a:buFont typeface="Arial" panose="020B0604020202020204" pitchFamily="34" charset="0"/>
              <a:buChar char="•"/>
            </a:pPr>
            <a:r>
              <a:rPr lang="en-GB" dirty="0"/>
              <a:t>Resulting in a vector representation for each word for each time period</a:t>
            </a:r>
          </a:p>
          <a:p>
            <a:pPr marL="609493" lvl="1" indent="0">
              <a:buFont typeface="Arial" panose="020B0604020202020204" pitchFamily="34" charset="0"/>
              <a:buNone/>
            </a:pPr>
            <a:endParaRPr lang="en-GB" dirty="0"/>
          </a:p>
          <a:p>
            <a:pPr marL="285750" lvl="0" indent="-285750">
              <a:buFont typeface="Arial" panose="020B0604020202020204" pitchFamily="34" charset="0"/>
              <a:buChar char="•"/>
            </a:pPr>
            <a:r>
              <a:rPr lang="en-GB" dirty="0"/>
              <a:t>Word embedding space (please ask)</a:t>
            </a:r>
          </a:p>
          <a:p>
            <a:pPr marL="285750" lvl="0" indent="-285750">
              <a:buFont typeface="Arial" panose="020B0604020202020204" pitchFamily="34" charset="0"/>
              <a:buChar char="•"/>
            </a:pPr>
            <a:r>
              <a:rPr lang="en-GB" dirty="0"/>
              <a:t>Cosine distance (please ask)</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23</a:t>
            </a:fld>
            <a:endParaRPr lang="en-GB" dirty="0"/>
          </a:p>
        </p:txBody>
      </p:sp>
    </p:spTree>
    <p:extLst>
      <p:ext uri="{BB962C8B-B14F-4D97-AF65-F5344CB8AC3E}">
        <p14:creationId xmlns:p14="http://schemas.microsoft.com/office/powerpoint/2010/main" val="2012379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GB" dirty="0"/>
              <a:t>Showcasing the differences in word meanings, here for the word </a:t>
            </a:r>
            <a:r>
              <a:rPr lang="en-GB" i="1" dirty="0"/>
              <a:t>Russia</a:t>
            </a:r>
            <a:r>
              <a:rPr lang="en-GB" i="0" dirty="0"/>
              <a:t> </a:t>
            </a:r>
          </a:p>
          <a:p>
            <a:pPr marL="285750" indent="-285750">
              <a:buFont typeface="Arial" panose="020B0604020202020204" pitchFamily="34" charset="0"/>
              <a:buChar char="•"/>
            </a:pPr>
            <a:endParaRPr lang="en-GB" i="1"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24</a:t>
            </a:fld>
            <a:endParaRPr lang="en-GB" dirty="0"/>
          </a:p>
        </p:txBody>
      </p:sp>
    </p:spTree>
    <p:extLst>
      <p:ext uri="{BB962C8B-B14F-4D97-AF65-F5344CB8AC3E}">
        <p14:creationId xmlns:p14="http://schemas.microsoft.com/office/powerpoint/2010/main" val="3843509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GB" i="0" dirty="0"/>
              <a:t>Not concrete evidence -&gt; Rather illustration of a point that seems forgotten in some research that we encountered</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The task of detecting Fake News (and actually also real news) is non-static</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b="0" i="0" u="none" strike="noStrike" baseline="0" dirty="0">
                <a:latin typeface="+mj-lt"/>
              </a:rPr>
              <a:t>The findings s</a:t>
            </a:r>
            <a:r>
              <a:rPr lang="en-US" sz="1800" b="0" i="0" u="none" strike="noStrike" baseline="0" dirty="0">
                <a:latin typeface="SFRM1000"/>
              </a:rPr>
              <a:t>howcase the problem of how non-</a:t>
            </a:r>
            <a:r>
              <a:rPr lang="en-US" sz="1800" b="0" i="0" u="none" strike="noStrike" baseline="0" dirty="0" err="1">
                <a:latin typeface="SFRM1000"/>
              </a:rPr>
              <a:t>staticity</a:t>
            </a:r>
            <a:r>
              <a:rPr lang="en-US" sz="1800" b="0" i="0" u="none" strike="noStrike" baseline="0" dirty="0">
                <a:latin typeface="SFRM1000"/>
              </a:rPr>
              <a:t> interferes with building word-embedding representations that are reliable and generalizable across time periods.</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800" b="0" i="0" u="none" strike="noStrike" baseline="0" dirty="0">
              <a:latin typeface="SFRM1000"/>
            </a:endParaRP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b="0" i="0" u="none" strike="noStrike" baseline="0" dirty="0">
                <a:latin typeface="SFRM1000"/>
              </a:rPr>
              <a:t>NOTE:</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b="0" i="0" u="none" strike="noStrike" baseline="0" dirty="0">
                <a:latin typeface="SFRM1000"/>
              </a:rPr>
              <a:t>We handpicked the most changing words (semantically that is), which means we should be cautious of reading too much into “</a:t>
            </a:r>
            <a:r>
              <a:rPr lang="en-US" sz="1800" b="0" i="0" u="none" strike="noStrike" baseline="0" dirty="0" err="1">
                <a:latin typeface="SFRM1000"/>
              </a:rPr>
              <a:t>Russia”s</a:t>
            </a:r>
            <a:r>
              <a:rPr lang="en-US" sz="1800" b="0" i="0" u="none" strike="noStrike" baseline="0" dirty="0">
                <a:latin typeface="SFRM1000"/>
              </a:rPr>
              <a:t> NN across periods</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b="0" i="0" u="none" strike="noStrike" baseline="0" dirty="0">
                <a:latin typeface="SFRM1000"/>
              </a:rPr>
              <a:t>Clear motive and thus not scientifically rigorous; meant to prove a point.</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b="0" i="0" u="none" strike="noStrike" baseline="0" dirty="0">
                <a:latin typeface="SFRM1000"/>
              </a:rPr>
              <a:t>BUT:</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b="0" i="0" u="none" strike="noStrike" baseline="0" dirty="0">
                <a:latin typeface="SFRM1000"/>
              </a:rPr>
              <a:t>This analysis is only across 2 years. Longer time periods would likely result in larger effects.</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b="0" i="0" u="none" strike="noStrike" baseline="0" dirty="0">
                <a:latin typeface="SFRM1000"/>
              </a:rPr>
              <a:t>All words embeddings likely change!</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800" b="0" i="0" u="none" strike="noStrike" baseline="0" dirty="0">
              <a:latin typeface="SFRM1000"/>
            </a:endParaRP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800" b="0" i="0" u="none" strike="noStrike" baseline="0" dirty="0">
              <a:latin typeface="SFRM100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600" dirty="0">
              <a:latin typeface="+mj-lt"/>
            </a:endParaRPr>
          </a:p>
          <a:p>
            <a:pPr marL="285750" indent="-285750">
              <a:buFont typeface="Arial" panose="020B0604020202020204" pitchFamily="34" charset="0"/>
              <a:buChar char="•"/>
            </a:pPr>
            <a:endParaRPr lang="en-GB" i="0"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25</a:t>
            </a:fld>
            <a:endParaRPr lang="en-GB" dirty="0"/>
          </a:p>
        </p:txBody>
      </p:sp>
    </p:spTree>
    <p:extLst>
      <p:ext uri="{BB962C8B-B14F-4D97-AF65-F5344CB8AC3E}">
        <p14:creationId xmlns:p14="http://schemas.microsoft.com/office/powerpoint/2010/main" val="1869781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27</a:t>
            </a:fld>
            <a:endParaRPr lang="en-GB" dirty="0"/>
          </a:p>
        </p:txBody>
      </p:sp>
    </p:spTree>
    <p:extLst>
      <p:ext uri="{BB962C8B-B14F-4D97-AF65-F5344CB8AC3E}">
        <p14:creationId xmlns:p14="http://schemas.microsoft.com/office/powerpoint/2010/main" val="1466852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lvl="0" indent="-285750">
              <a:buFont typeface="Arial" panose="020B0604020202020204" pitchFamily="34" charset="0"/>
              <a:buChar char="•"/>
            </a:pPr>
            <a:r>
              <a:rPr lang="en-GB" dirty="0"/>
              <a:t>Distance metrics</a:t>
            </a:r>
          </a:p>
          <a:p>
            <a:pPr marL="895243" lvl="1" indent="-285750">
              <a:buFont typeface="Arial" panose="020B0604020202020204" pitchFamily="34" charset="0"/>
              <a:buChar char="•"/>
            </a:pPr>
            <a:r>
              <a:rPr lang="en-GB" dirty="0"/>
              <a:t>Other distance metrics could have been utilized:</a:t>
            </a:r>
          </a:p>
          <a:p>
            <a:pPr marL="895243" lvl="1" indent="-285750">
              <a:buFont typeface="Arial" panose="020B0604020202020204" pitchFamily="34" charset="0"/>
              <a:buChar char="•"/>
            </a:pPr>
            <a:r>
              <a:rPr lang="en-GB" dirty="0"/>
              <a:t>Cosine distance</a:t>
            </a:r>
          </a:p>
          <a:p>
            <a:pPr marL="895243" lvl="1" indent="-285750">
              <a:buFont typeface="Arial" panose="020B0604020202020204" pitchFamily="34" charset="0"/>
              <a:buChar char="•"/>
            </a:pPr>
            <a:r>
              <a:rPr lang="en-GB" dirty="0"/>
              <a:t>Euclidean distance</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Cosine distance and Euclidean distance are widely different</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Use paper and draw (in advance): ??</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-0.1,-0.1. vs. 0.1, 0.1</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and </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1000000000, 1000000000 vs. 1, 1</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Which metric is best? </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Different uses, BUT:</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Perhaps Euclidean distance would have been better for this task.</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dirty="0"/>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err="1"/>
              <a:t>Preprocessing</a:t>
            </a:r>
            <a:endParaRPr lang="en-GB" dirty="0"/>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Tokenization</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By whitespace</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How did our method used handle “</a:t>
            </a:r>
            <a:r>
              <a:rPr lang="en-GB" i="1" dirty="0"/>
              <a:t>it’s</a:t>
            </a:r>
            <a:r>
              <a:rPr lang="en-GB" dirty="0"/>
              <a:t>”</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dirty="0"/>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err="1">
                <a:latin typeface="+mj-lt"/>
              </a:rPr>
              <a:t>Stopword</a:t>
            </a:r>
            <a:r>
              <a:rPr lang="en-US" sz="1600" dirty="0">
                <a:latin typeface="+mj-lt"/>
              </a:rPr>
              <a:t> removal?</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a-DK" sz="1800" dirty="0">
                <a:effectLst/>
                <a:latin typeface="Calibri" panose="020F0502020204030204" pitchFamily="34" charset="0"/>
              </a:rPr>
              <a:t>Removal of frequent, but information-low words.</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a-DK" sz="1800" dirty="0">
                <a:effectLst/>
                <a:latin typeface="Calibri" panose="020F0502020204030204" pitchFamily="34" charset="0"/>
              </a:rPr>
              <a:t>Reduces noise and lowers computational power needed.</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600" dirty="0">
              <a:latin typeface="+mj-lt"/>
            </a:endParaRP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600" dirty="0">
              <a:latin typeface="+mj-lt"/>
            </a:endParaRP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Lemmatization?</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Lemmatization -&gt; Grouping together inflected forms of the same word, into the </a:t>
            </a:r>
            <a:r>
              <a:rPr lang="en-US" sz="1600" i="1" dirty="0">
                <a:latin typeface="+mj-lt"/>
              </a:rPr>
              <a:t>lemma</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What is a lemma?</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Semantic nucleus of a word</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Infinitive for verbs</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Singular form for nouns</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How is lemmatization carried out?</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Two methods:</a:t>
            </a:r>
          </a:p>
          <a:p>
            <a:pPr marL="2723723" marR="0" lvl="4"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Look-up table</a:t>
            </a:r>
          </a:p>
          <a:p>
            <a:pPr marL="2723723" marR="0" lvl="4"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Morphology based approach (word internal structure to predict lemma, requires trained model)</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Which lemmatization method did we use?</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600" dirty="0">
              <a:latin typeface="+mj-lt"/>
            </a:endParaRP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What other preprocessing steps could have been utilized?</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Instead of lemmatization, we could have used stemming:</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600" dirty="0">
                <a:latin typeface="+mj-lt"/>
              </a:rPr>
              <a:t>Similar to lemmatization, but simpler (and not necessarily humanly interpretable):</a:t>
            </a:r>
          </a:p>
          <a:p>
            <a:pPr marL="2114230" marR="0" lvl="3"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a-DK" sz="1800" i="1" dirty="0">
                <a:effectLst/>
                <a:latin typeface="Calibri" panose="020F0502020204030204" pitchFamily="34" charset="0"/>
              </a:rPr>
              <a:t>Argue, argued, argues, arguing, </a:t>
            </a:r>
            <a:r>
              <a:rPr lang="da-DK" sz="1800" dirty="0">
                <a:effectLst/>
                <a:latin typeface="Calibri" panose="020F0502020204030204" pitchFamily="34" charset="0"/>
              </a:rPr>
              <a:t>and </a:t>
            </a:r>
            <a:r>
              <a:rPr lang="da-DK" sz="1800" i="1" dirty="0">
                <a:effectLst/>
                <a:latin typeface="Calibri" panose="020F0502020204030204" pitchFamily="34" charset="0"/>
              </a:rPr>
              <a:t>argus </a:t>
            </a:r>
            <a:r>
              <a:rPr lang="da-DK" sz="1800" dirty="0">
                <a:effectLst/>
                <a:latin typeface="Calibri" panose="020F0502020204030204" pitchFamily="34" charset="0"/>
              </a:rPr>
              <a:t>- &gt; stem = </a:t>
            </a:r>
            <a:r>
              <a:rPr lang="da-DK" sz="1800" b="1" dirty="0">
                <a:effectLst/>
                <a:latin typeface="Calibri" panose="020F0502020204030204" pitchFamily="34" charset="0"/>
              </a:rPr>
              <a:t>argu</a:t>
            </a:r>
            <a:endParaRPr lang="en-GB" dirty="0"/>
          </a:p>
          <a:p>
            <a:pPr marL="609493"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dirty="0"/>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Concept of word embeddings</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dirty="0"/>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err="1"/>
              <a:t>fastText</a:t>
            </a:r>
            <a:endParaRPr lang="en-GB" dirty="0"/>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dirty="0"/>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BERT</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dirty="0"/>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What is Fake News?</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We need a definition that is:</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a) universally accepted -&gt; much easier to conduct research as well as share and expand datasets this way</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b) practically applicable -&gt; steadfast rules for coding Fake News and Real News</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dirty="0"/>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Datasets?</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Size impact:</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Small dataset -&gt; Worse learning, poor evaluation metrics (few samples, more inaccurate)</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err="1"/>
              <a:t>Quaility</a:t>
            </a:r>
            <a:r>
              <a:rPr lang="en-GB" dirty="0"/>
              <a:t> impact:</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Poor generalizability for poor quality</a:t>
            </a:r>
          </a:p>
          <a:p>
            <a:pPr marL="1504737" marR="0" lvl="2"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dirty="0"/>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Train/</a:t>
            </a:r>
            <a:r>
              <a:rPr lang="en-GB" dirty="0" err="1"/>
              <a:t>val</a:t>
            </a:r>
            <a:r>
              <a:rPr lang="en-GB" dirty="0"/>
              <a:t>/test</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28</a:t>
            </a:fld>
            <a:endParaRPr lang="en-GB" dirty="0"/>
          </a:p>
        </p:txBody>
      </p:sp>
    </p:spTree>
    <p:extLst>
      <p:ext uri="{BB962C8B-B14F-4D97-AF65-F5344CB8AC3E}">
        <p14:creationId xmlns:p14="http://schemas.microsoft.com/office/powerpoint/2010/main" val="31312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dirty="0"/>
              <a:t>Relevance of topic</a:t>
            </a:r>
          </a:p>
          <a:p>
            <a:pPr marL="285750" lvl="0" indent="-285750">
              <a:buFont typeface="Arial" panose="020B0604020202020204" pitchFamily="34" charset="0"/>
              <a:buChar char="•"/>
            </a:pPr>
            <a:r>
              <a:rPr lang="en-US" dirty="0"/>
              <a:t>+ </a:t>
            </a:r>
          </a:p>
          <a:p>
            <a:pPr marL="285750" lvl="0" indent="-285750">
              <a:buFont typeface="Arial" panose="020B0604020202020204" pitchFamily="34" charset="0"/>
              <a:buChar char="•"/>
            </a:pPr>
            <a:r>
              <a:rPr lang="en-US"/>
              <a:t>Scope of what we sought to investigate</a:t>
            </a:r>
            <a:endParaRPr lang="en-US" dirty="0"/>
          </a:p>
          <a:p>
            <a:pPr marL="285750" indent="-285750">
              <a:buFont typeface="Arial" panose="020B0604020202020204" pitchFamily="34" charset="0"/>
              <a:buChar char="•"/>
            </a:pPr>
            <a:endParaRPr lang="da-DK" dirty="0"/>
          </a:p>
        </p:txBody>
      </p:sp>
      <p:sp>
        <p:nvSpPr>
          <p:cNvPr id="4" name="Slide Number Placeholder 3"/>
          <p:cNvSpPr>
            <a:spLocks noGrp="1"/>
          </p:cNvSpPr>
          <p:nvPr>
            <p:ph type="sldNum" sz="quarter" idx="5"/>
          </p:nvPr>
        </p:nvSpPr>
        <p:spPr/>
        <p:txBody>
          <a:bodyPr/>
          <a:lstStyle/>
          <a:p>
            <a:pPr>
              <a:defRPr/>
            </a:pPr>
            <a:fld id="{72C160C3-3AB6-49C1-8001-AFDAD271EB5B}" type="slidenum">
              <a:rPr lang="en-GB" smtClean="0"/>
              <a:pPr>
                <a:defRPr/>
              </a:pPr>
              <a:t>3</a:t>
            </a:fld>
            <a:endParaRPr lang="en-GB" dirty="0"/>
          </a:p>
        </p:txBody>
      </p:sp>
    </p:spTree>
    <p:extLst>
      <p:ext uri="{BB962C8B-B14F-4D97-AF65-F5344CB8AC3E}">
        <p14:creationId xmlns:p14="http://schemas.microsoft.com/office/powerpoint/2010/main" val="256039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US" sz="1800" b="0" dirty="0">
                <a:effectLst/>
                <a:latin typeface="Times New Roman" panose="02020603050405020304" pitchFamily="18" charset="0"/>
                <a:ea typeface="Arial" panose="020B0604020202020204" pitchFamily="34" charset="0"/>
                <a:cs typeface="Arial" panose="020B0604020202020204" pitchFamily="34" charset="0"/>
              </a:rPr>
              <a:t>Fake News</a:t>
            </a:r>
          </a:p>
          <a:p>
            <a:pPr marL="895243" lvl="1"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Arial" panose="020B0604020202020204" pitchFamily="34" charset="0"/>
              </a:rPr>
              <a:t>Common definition:</a:t>
            </a:r>
          </a:p>
          <a:p>
            <a:pPr marL="895243" lvl="1"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Arial" panose="020B0604020202020204" pitchFamily="34" charset="0"/>
              </a:rPr>
              <a:t>False or misleading information presented as news</a:t>
            </a:r>
          </a:p>
          <a:p>
            <a:pPr marL="895243" lvl="1"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Arial" panose="020B0604020202020204" pitchFamily="34" charset="0"/>
              </a:rPr>
              <a:t>Problematic, but let’s put that aside for now</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4</a:t>
            </a:fld>
            <a:endParaRPr lang="en-GB" dirty="0"/>
          </a:p>
        </p:txBody>
      </p:sp>
    </p:spTree>
    <p:extLst>
      <p:ext uri="{BB962C8B-B14F-4D97-AF65-F5344CB8AC3E}">
        <p14:creationId xmlns:p14="http://schemas.microsoft.com/office/powerpoint/2010/main" val="344009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Arial" panose="020B0604020202020204" pitchFamily="34" charset="0"/>
              </a:rPr>
              <a:t>Fake News has a negative impact on the world</a:t>
            </a:r>
          </a:p>
          <a:p>
            <a:pPr marL="895243" lvl="1"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Arial" panose="020B0604020202020204" pitchFamily="34" charset="0"/>
              </a:rPr>
              <a:t>Influences public opinion and thus foreign and domestic policies</a:t>
            </a:r>
          </a:p>
          <a:p>
            <a:pPr marL="895243" lvl="1"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Arial" panose="020B0604020202020204" pitchFamily="34" charset="0"/>
              </a:rPr>
              <a:t>Wider audience more recently -&gt; Internet, </a:t>
            </a:r>
            <a:r>
              <a:rPr lang="en-US" sz="1800" dirty="0" err="1">
                <a:effectLst/>
                <a:latin typeface="Times New Roman" panose="02020603050405020304" pitchFamily="18" charset="0"/>
                <a:ea typeface="Arial" panose="020B0604020202020204" pitchFamily="34" charset="0"/>
                <a:cs typeface="Arial" panose="020B0604020202020204" pitchFamily="34" charset="0"/>
              </a:rPr>
              <a:t>SoMe</a:t>
            </a: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895243" lvl="1" indent="-285750">
              <a:buFont typeface="Arial" panose="020B0604020202020204" pitchFamily="34" charset="0"/>
              <a:buChar char="•"/>
            </a:pPr>
            <a:r>
              <a:rPr lang="en-US" sz="1800" dirty="0">
                <a:effectLst/>
                <a:latin typeface="Times New Roman" panose="02020603050405020304" pitchFamily="18" charset="0"/>
                <a:cs typeface="Arial" panose="020B0604020202020204" pitchFamily="34" charset="0"/>
              </a:rPr>
              <a:t>US elections Donald Trump -&gt; Covid-19 Micro-chips Bill Gates</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5</a:t>
            </a:fld>
            <a:endParaRPr lang="en-GB" dirty="0"/>
          </a:p>
        </p:txBody>
      </p:sp>
    </p:spTree>
    <p:extLst>
      <p:ext uri="{BB962C8B-B14F-4D97-AF65-F5344CB8AC3E}">
        <p14:creationId xmlns:p14="http://schemas.microsoft.com/office/powerpoint/2010/main" val="336702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Times New Roman" panose="02020603050405020304" pitchFamily="18" charset="0"/>
                <a:cs typeface="Arial" panose="020B0604020202020204" pitchFamily="34" charset="0"/>
              </a:rPr>
              <a:t>Unfeasible to detect Fake News through manual inspection </a:t>
            </a:r>
          </a:p>
          <a:p>
            <a:pPr marL="895243" lvl="1"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cs typeface="Arial" panose="020B0604020202020204" pitchFamily="34" charset="0"/>
              </a:rPr>
              <a:t>Spread on the internet on a lot of different websites.</a:t>
            </a:r>
            <a:endParaRPr lang="en-US" sz="1800" dirty="0">
              <a:effectLst/>
              <a:latin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6</a:t>
            </a:fld>
            <a:endParaRPr lang="en-GB" dirty="0"/>
          </a:p>
        </p:txBody>
      </p:sp>
    </p:spTree>
    <p:extLst>
      <p:ext uri="{BB962C8B-B14F-4D97-AF65-F5344CB8AC3E}">
        <p14:creationId xmlns:p14="http://schemas.microsoft.com/office/powerpoint/2010/main" val="179358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Times New Roman" panose="02020603050405020304" pitchFamily="18" charset="0"/>
                <a:cs typeface="Arial" panose="020B0604020202020204" pitchFamily="34" charset="0"/>
              </a:rPr>
              <a:t>Automatic approach is preferred -&gt; Previous ML studies high </a:t>
            </a:r>
            <a:r>
              <a:rPr lang="en-US" sz="1800" dirty="0" err="1">
                <a:effectLst/>
                <a:latin typeface="Times New Roman" panose="02020603050405020304" pitchFamily="18" charset="0"/>
                <a:cs typeface="Arial" panose="020B0604020202020204" pitchFamily="34" charset="0"/>
              </a:rPr>
              <a:t>classif</a:t>
            </a:r>
            <a:r>
              <a:rPr lang="en-US" sz="1800" dirty="0">
                <a:effectLst/>
                <a:latin typeface="Times New Roman" panose="02020603050405020304" pitchFamily="18" charset="0"/>
                <a:cs typeface="Arial" panose="020B0604020202020204" pitchFamily="34" charset="0"/>
              </a:rPr>
              <a:t>.</a:t>
            </a:r>
          </a:p>
          <a:p>
            <a:pPr marL="895243" lvl="1" indent="-285750">
              <a:buFont typeface="Arial" panose="020B0604020202020204" pitchFamily="34" charset="0"/>
              <a:buChar char="•"/>
            </a:pPr>
            <a:r>
              <a:rPr lang="en-US" sz="1800" dirty="0">
                <a:effectLst/>
                <a:latin typeface="Times New Roman" panose="02020603050405020304" pitchFamily="18" charset="0"/>
                <a:cs typeface="Arial" panose="020B0604020202020204" pitchFamily="34" charset="0"/>
              </a:rPr>
              <a:t>A study by Ahmed et al., utilizing the same data that we’re using</a:t>
            </a:r>
          </a:p>
          <a:p>
            <a:pPr marL="1504737" lvl="2" indent="-285750">
              <a:buFont typeface="Arial" panose="020B0604020202020204" pitchFamily="34" charset="0"/>
              <a:buChar char="•"/>
            </a:pPr>
            <a:r>
              <a:rPr lang="en-US" sz="1800" dirty="0">
                <a:effectLst/>
                <a:latin typeface="Times New Roman" panose="02020603050405020304" pitchFamily="18" charset="0"/>
                <a:cs typeface="Arial" panose="020B0604020202020204" pitchFamily="34" charset="0"/>
              </a:rPr>
              <a:t>92% accuracy, using TF-IDF for feature extraction and</a:t>
            </a:r>
          </a:p>
          <a:p>
            <a:pPr marL="1504737" lvl="2" indent="-285750">
              <a:buFont typeface="Arial" panose="020B0604020202020204" pitchFamily="34" charset="0"/>
              <a:buChar char="•"/>
            </a:pPr>
            <a:r>
              <a:rPr lang="en-US" sz="1800" dirty="0">
                <a:effectLst/>
                <a:latin typeface="Times New Roman" panose="02020603050405020304" pitchFamily="18" charset="0"/>
                <a:cs typeface="Arial" panose="020B0604020202020204" pitchFamily="34" charset="0"/>
              </a:rPr>
              <a:t>Support-Vector-Machine with a Linear kernel</a:t>
            </a:r>
          </a:p>
          <a:p>
            <a:pPr marL="285750" indent="-285750">
              <a:buFont typeface="Arial" panose="020B0604020202020204" pitchFamily="34" charset="0"/>
              <a:buChar char="•"/>
            </a:pPr>
            <a:endParaRPr lang="en-US" sz="1800" dirty="0">
              <a:effectLst/>
              <a:latin typeface="Times New Roman" panose="02020603050405020304" pitchFamily="18" charset="0"/>
              <a:cs typeface="Arial" panose="020B0604020202020204" pitchFamily="34" charset="0"/>
            </a:endParaRP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BUT! </a:t>
            </a:r>
          </a:p>
          <a:p>
            <a:pPr marL="285750" indent="-285750">
              <a:buFont typeface="Arial" panose="020B0604020202020204" pitchFamily="34" charset="0"/>
              <a:buChar char="•"/>
            </a:pP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7</a:t>
            </a:fld>
            <a:endParaRPr lang="en-GB" dirty="0"/>
          </a:p>
        </p:txBody>
      </p:sp>
    </p:spTree>
    <p:extLst>
      <p:ext uri="{BB962C8B-B14F-4D97-AF65-F5344CB8AC3E}">
        <p14:creationId xmlns:p14="http://schemas.microsoft.com/office/powerpoint/2010/main" val="3802531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BUT! Generalizability? </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Across sources (datasets, or websites or media platforms)</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Across time</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ea typeface="Arial" panose="020B0604020202020204" pitchFamily="34" charset="0"/>
                <a:cs typeface="Arial" panose="020B0604020202020204" pitchFamily="34" charset="0"/>
              </a:rPr>
              <a:t>If Fake News data in studies are sampled from different sources, then the patterns that distinguishes the Fake News from the Real News, may not necessarily be the same. If this is the case, then the models would generalize quite poorly.</a:t>
            </a:r>
          </a:p>
          <a:p>
            <a:pPr marL="895243"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ea typeface="Arial" panose="020B0604020202020204" pitchFamily="34" charset="0"/>
                <a:cs typeface="Arial" panose="020B0604020202020204" pitchFamily="34" charset="0"/>
              </a:rPr>
              <a:t>Other fields have these problems -&gt; paper with Riccardo</a:t>
            </a: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8</a:t>
            </a:fld>
            <a:endParaRPr lang="en-GB" dirty="0"/>
          </a:p>
        </p:txBody>
      </p:sp>
    </p:spTree>
    <p:extLst>
      <p:ext uri="{BB962C8B-B14F-4D97-AF65-F5344CB8AC3E}">
        <p14:creationId xmlns:p14="http://schemas.microsoft.com/office/powerpoint/2010/main" val="4244626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Times New Roman" panose="02020603050405020304" pitchFamily="18" charset="0"/>
                <a:cs typeface="Arial" panose="020B0604020202020204" pitchFamily="34" charset="0"/>
              </a:rPr>
              <a:t>Scope</a:t>
            </a:r>
            <a:endParaRPr lang="en-GB" dirty="0"/>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9</a:t>
            </a:fld>
            <a:endParaRPr lang="en-GB" dirty="0"/>
          </a:p>
        </p:txBody>
      </p:sp>
    </p:spTree>
    <p:extLst>
      <p:ext uri="{BB962C8B-B14F-4D97-AF65-F5344CB8AC3E}">
        <p14:creationId xmlns:p14="http://schemas.microsoft.com/office/powerpoint/2010/main" val="4074758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bin"/><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endParaRPr lang="en-GB" sz="600" cap="all" spc="40" baseline="0" dirty="0">
              <a:solidFill>
                <a:schemeClr val="bg1"/>
              </a:solidFill>
              <a:latin typeface="AU Passata Light" pitchFamily="34" charset="0"/>
            </a:endParaRP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17 January 2022</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Cognitive Science</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Natural Language Processing Exam</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Emil Trenckner Jessen</a:t>
            </a:r>
          </a:p>
        </p:txBody>
      </p:sp>
      <p:sp>
        <p:nvSpPr>
          <p:cNvPr id="39"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endParaRPr kumimoji="0" lang="en-GB" sz="1000" b="0" i="0" u="none" strike="noStrike" cap="all" normalizeH="0" baseline="0" noProof="1">
              <a:ln>
                <a:noFill/>
              </a:ln>
              <a:solidFill>
                <a:schemeClr val="bg1"/>
              </a:solidFill>
              <a:effectLst/>
              <a:latin typeface="AU Passata" pitchFamily="34" charset="0"/>
            </a:endParaRP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sp>
        <p:nvSpPr>
          <p:cNvPr id="17" name="SecondaryLogo"/>
          <p:cNvSpPr>
            <a:spLocks noChangeArrowheads="1"/>
          </p:cNvSpPr>
          <p:nvPr userDrawn="1"/>
        </p:nvSpPr>
        <p:spPr bwMode="auto">
          <a:xfrm>
            <a:off x="10206113" y="5999002"/>
            <a:ext cx="1666800" cy="558000"/>
          </a:xfrm>
          <a:prstGeom prst="rect">
            <a:avLst/>
          </a:prstGeom>
          <a:solidFill>
            <a:schemeClr val="bg1">
              <a:alpha val="0"/>
            </a:schemeClr>
          </a:solidFill>
          <a:ln w="1778" algn="ctr">
            <a:noFill/>
            <a:miter lim="800000"/>
            <a:headEnd/>
            <a:tailEnd/>
          </a:ln>
          <a:effectLst/>
        </p:spPr>
        <p:txBody>
          <a:bodyPr wrap="square" lIns="0" tIns="0" rIns="0" bIns="0" anchor="ctr">
            <a:noAutofit/>
          </a:bodyPr>
          <a:lstStyle/>
          <a:p>
            <a:pPr>
              <a:defRPr/>
            </a:pPr>
            <a:endParaRPr lang="en-GB" sz="700" b="0" dirty="0">
              <a:latin typeface="+mn-lt"/>
            </a:endParaRPr>
          </a:p>
        </p:txBody>
      </p:sp>
      <p:pic>
        <p:nvPicPr>
          <p:cNvPr id="18" name="Billede stre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18/01/2022</a:t>
            </a:fld>
            <a:r>
              <a:rPr lang="en-GB" dirty="0"/>
              <a:t>17/01/2022</a:t>
            </a:r>
          </a:p>
        </p:txBody>
      </p:sp>
      <p:sp>
        <p:nvSpPr>
          <p:cNvPr id="3" name="Footer Placeholder 2" hidden="1"/>
          <p:cNvSpPr>
            <a:spLocks noGrp="1"/>
          </p:cNvSpPr>
          <p:nvPr>
            <p:ph type="ftr" sz="quarter" idx="11"/>
          </p:nvPr>
        </p:nvSpPr>
        <p:spPr/>
        <p:txBody>
          <a:bodyPr/>
          <a:lstStyle/>
          <a:p>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18/01/2022</a:t>
            </a:fld>
            <a:r>
              <a:rPr lang="en-GB" dirty="0"/>
              <a:t>17/01/2022</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en-GB" dirty="0"/>
              <a:t>Click here and add image via Templafy Image Library</a:t>
            </a:r>
            <a:endParaRPr lang="en-GB"/>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18/01/2022</a:t>
            </a:fld>
            <a:r>
              <a:rPr lang="en-GB" dirty="0"/>
              <a:t>17/01/2022</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18/01/2022</a:t>
            </a:fld>
            <a:r>
              <a:rPr lang="en-GB" dirty="0"/>
              <a:t>17/01/2022</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18/01/2022</a:t>
            </a:fld>
            <a:r>
              <a:rPr lang="en-GB" dirty="0"/>
              <a:t>17/01/2022</a:t>
            </a:r>
          </a:p>
        </p:txBody>
      </p:sp>
      <p:sp>
        <p:nvSpPr>
          <p:cNvPr id="8" name="Footer Placeholder 7" hidden="1"/>
          <p:cNvSpPr>
            <a:spLocks noGrp="1"/>
          </p:cNvSpPr>
          <p:nvPr>
            <p:ph type="ftr" sz="quarter" idx="14"/>
          </p:nvPr>
        </p:nvSpPr>
        <p:spPr/>
        <p:txBody>
          <a:bodyPr/>
          <a:lstStyle/>
          <a:p>
            <a:endParaRPr lang="en-GB"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en-GB" dirty="0"/>
              <a:t>Click to add Quote text, for next level ENTER and TAB</a:t>
            </a:r>
            <a:endParaRPr lang="en-GB"/>
          </a:p>
          <a:p>
            <a:pPr lvl="1"/>
            <a:r>
              <a:rPr lang="en-GB" dirty="0"/>
              <a:t>Second level</a:t>
            </a:r>
            <a:endParaRPr lang="en-GB"/>
          </a:p>
          <a:p>
            <a:pPr lvl="2"/>
            <a:endParaRPr lang="en-GB"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en-GB" dirty="0"/>
              <a:t>Click to edit Master title style</a:t>
            </a:r>
            <a:endParaRPr lang="en-GB"/>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en-GB" dirty="0"/>
              <a:t>Click to add Quote text, for next level ENTER and TAB</a:t>
            </a:r>
            <a:endParaRPr lang="en-GB"/>
          </a:p>
          <a:p>
            <a:pPr lvl="1"/>
            <a:r>
              <a:rPr lang="en-GB" dirty="0"/>
              <a:t>Second level</a:t>
            </a:r>
            <a:endParaRPr lang="en-GB"/>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18/01/2022</a:t>
            </a:fld>
            <a:r>
              <a:rPr lang="en-GB" dirty="0"/>
              <a:t>17/01/2022</a:t>
            </a:r>
          </a:p>
        </p:txBody>
      </p:sp>
      <p:sp>
        <p:nvSpPr>
          <p:cNvPr id="10" name="Footer Placeholder 9"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18/01/2022</a:t>
            </a:fld>
            <a:r>
              <a:rPr lang="en-GB" dirty="0"/>
              <a:t>17/01/2022</a:t>
            </a:r>
          </a:p>
        </p:txBody>
      </p:sp>
      <p:sp>
        <p:nvSpPr>
          <p:cNvPr id="7" name="Footer Placeholder 6"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GB"/>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Light</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18/01/2022</a:t>
            </a:fld>
            <a:r>
              <a:rPr lang="en-GB" dirty="0"/>
              <a:t>17/01/2022</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18/01/2022</a:t>
            </a:fld>
            <a:r>
              <a:rPr lang="en-GB" dirty="0"/>
              <a:t>17/01/2022</a:t>
            </a:r>
          </a:p>
        </p:txBody>
      </p:sp>
      <p:sp>
        <p:nvSpPr>
          <p:cNvPr id="4" name="Footer Placeholder 3" hidden="1"/>
          <p:cNvSpPr>
            <a:spLocks noGrp="1"/>
          </p:cNvSpPr>
          <p:nvPr>
            <p:ph type="ftr" sz="quarter" idx="11"/>
          </p:nvPr>
        </p:nvSpPr>
        <p:spPr/>
        <p:txBody>
          <a:bodyPr/>
          <a:lstStyle/>
          <a:p>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en-GB" smtClean="0"/>
              <a:pPr/>
              <a:t>18/01/2022</a:t>
            </a:fld>
            <a:r>
              <a:rPr lang="en-GB" dirty="0"/>
              <a:t>17/01/2022</a:t>
            </a:r>
          </a:p>
        </p:txBody>
      </p:sp>
      <p:sp>
        <p:nvSpPr>
          <p:cNvPr id="7" name="Footer Placeholder 6" hidden="1"/>
          <p:cNvSpPr>
            <a:spLocks noGrp="1"/>
          </p:cNvSpPr>
          <p:nvPr>
            <p:ph type="ftr" sz="quarter" idx="11"/>
          </p:nvPr>
        </p:nvSpPr>
        <p:spPr/>
        <p:txBody>
          <a:bodyPr/>
          <a:lstStyle/>
          <a:p>
            <a:endParaRPr lang="en-GB"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a:solidFill>
                  <a:schemeClr val="accent6"/>
                </a:solidFill>
                <a:latin typeface="AU Peto" panose="040C0B07020602020301" pitchFamily="82" charset="0"/>
              </a:rPr>
              <a:t>Aarhus</a:t>
            </a:r>
            <a:endParaRPr lang="en-GB"/>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err="1">
                <a:solidFill>
                  <a:schemeClr val="bg1"/>
                </a:solidFill>
                <a:latin typeface="AU Peto" panose="040C0B07020602020301" pitchFamily="82" charset="0"/>
              </a:rPr>
              <a:t>uni</a:t>
            </a:r>
            <a:endParaRPr lang="en-GB"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en-GB" sz="10000" kern="0" dirty="0" err="1">
                <a:solidFill>
                  <a:schemeClr val="bg1"/>
                </a:solidFill>
                <a:latin typeface="AU Peto" panose="040C0B07020602020301" pitchFamily="82" charset="0"/>
              </a:rPr>
              <a:t>versiet</a:t>
            </a:r>
            <a:endParaRPr lang="en-GB"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18/01/2022</a:t>
            </a:fld>
            <a:r>
              <a:rPr lang="en-GB" dirty="0"/>
              <a:t>17/01/2022</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en-GB"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endParaRPr lang="en-GB"/>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bold</a:t>
            </a:r>
            <a:endParaRPr lang="en-GB"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endParaRPr lang="en-GB" sz="600" cap="all" spc="40" baseline="0" dirty="0">
              <a:solidFill>
                <a:schemeClr val="bg1"/>
              </a:solidFill>
              <a:latin typeface="AU Passata Light" pitchFamily="34" charset="0"/>
            </a:endParaRP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endParaRPr kumimoji="0" lang="en-GB" sz="1000" b="0" i="0" u="none" strike="noStrike" cap="all" normalizeH="0" baseline="0" noProof="1">
              <a:ln>
                <a:noFill/>
              </a:ln>
              <a:solidFill>
                <a:schemeClr val="bg1"/>
              </a:solidFill>
              <a:effectLst/>
              <a:latin typeface="AU Passata" pitchFamily="34" charset="0"/>
            </a:endParaRP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17 January 2022</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Cognitive Science</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Natural Language Processing Exam</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Emil Trenckner Jessen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16" name="SecondaryLogo"/>
          <p:cNvSpPr>
            <a:spLocks noChangeArrowheads="1"/>
          </p:cNvSpPr>
          <p:nvPr userDrawn="1"/>
        </p:nvSpPr>
        <p:spPr bwMode="auto">
          <a:xfrm>
            <a:off x="10206113" y="5999002"/>
            <a:ext cx="1666800" cy="558000"/>
          </a:xfrm>
          <a:prstGeom prst="rect">
            <a:avLst/>
          </a:prstGeom>
          <a:solidFill>
            <a:schemeClr val="bg1">
              <a:alpha val="0"/>
            </a:schemeClr>
          </a:solidFill>
          <a:ln w="1778" algn="ctr">
            <a:noFill/>
            <a:miter lim="800000"/>
            <a:headEnd/>
            <a:tailEnd/>
          </a:ln>
          <a:effectLst/>
        </p:spPr>
        <p:txBody>
          <a:bodyPr wrap="square" lIns="0" tIns="0" rIns="0" bIns="0" anchor="ctr">
            <a:noAutofit/>
          </a:bodyPr>
          <a:lstStyle/>
          <a:p>
            <a:pPr>
              <a:defRPr/>
            </a:pPr>
            <a:endParaRPr lang="en-GB" sz="700" b="0" dirty="0">
              <a:latin typeface="+mn-lt"/>
            </a:endParaRPr>
          </a:p>
        </p:txBody>
      </p:sp>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2"/>
          </p:nvPr>
        </p:nvSpPr>
        <p:spPr/>
        <p:txBody>
          <a:bodyPr/>
          <a:lstStyle/>
          <a:p>
            <a:fld id="{78417F83-4CBA-48F2-BAD0-783AE3701E32}" type="datetimeFigureOut">
              <a:rPr lang="en-GB" smtClean="0"/>
              <a:pPr/>
              <a:t>18/01/2022</a:t>
            </a:fld>
            <a:r>
              <a:rPr lang="en-GB" dirty="0"/>
              <a:t>17/01/2022</a:t>
            </a:r>
          </a:p>
        </p:txBody>
      </p:sp>
      <p:sp>
        <p:nvSpPr>
          <p:cNvPr id="3" name="Footer Placeholder 2"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4000" b="0" i="0" u="none" strike="noStrike" cap="all" normalizeH="0" baseline="0" noProof="1">
                <a:ln>
                  <a:noFill/>
                </a:ln>
                <a:solidFill>
                  <a:schemeClr val="bg1"/>
                </a:solidFill>
                <a:effectLst/>
                <a:latin typeface="AU Passata" pitchFamily="34" charset="0"/>
              </a:rPr>
              <a:t>Aarhus
University</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18/01/2022</a:t>
            </a:fld>
            <a:r>
              <a:rPr lang="en-GB" dirty="0"/>
              <a:t>17/01/2022</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endParaRPr lang="en-GB" sz="600" cap="all" spc="40" baseline="0" dirty="0">
              <a:solidFill>
                <a:schemeClr val="bg1"/>
              </a:solidFill>
              <a:latin typeface="AU Passata Light" pitchFamily="34" charset="0"/>
            </a:endParaRP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endParaRPr kumimoji="0" lang="en-GB" sz="1000" b="0" i="0" u="none" strike="noStrike" cap="all" normalizeH="0" baseline="0" noProof="1">
              <a:ln>
                <a:noFill/>
              </a:ln>
              <a:solidFill>
                <a:schemeClr val="bg1"/>
              </a:solidFill>
              <a:effectLst/>
              <a:latin typeface="AU Passata" pitchFamily="34" charset="0"/>
            </a:endParaRP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17 January 2022</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Cognitive Science</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Natural Language Processing Exam</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Emil Trenckner Jessen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15" name="SecondaryLogo"/>
          <p:cNvSpPr>
            <a:spLocks noChangeArrowheads="1"/>
          </p:cNvSpPr>
          <p:nvPr userDrawn="1"/>
        </p:nvSpPr>
        <p:spPr bwMode="auto">
          <a:xfrm>
            <a:off x="10206113" y="5999002"/>
            <a:ext cx="1666800" cy="558000"/>
          </a:xfrm>
          <a:prstGeom prst="rect">
            <a:avLst/>
          </a:prstGeom>
          <a:solidFill>
            <a:schemeClr val="bg1">
              <a:alpha val="0"/>
            </a:schemeClr>
          </a:solidFill>
          <a:ln w="1778" algn="ctr">
            <a:noFill/>
            <a:miter lim="800000"/>
            <a:headEnd/>
            <a:tailEnd/>
          </a:ln>
          <a:effectLst/>
        </p:spPr>
        <p:txBody>
          <a:bodyPr wrap="square" lIns="0" tIns="0" rIns="0" bIns="0" anchor="ctr">
            <a:noAutofit/>
          </a:bodyPr>
          <a:lstStyle/>
          <a:p>
            <a:pPr>
              <a:defRPr/>
            </a:pPr>
            <a:endParaRPr lang="en-GB" sz="700" b="0" dirty="0">
              <a:latin typeface="+mn-lt"/>
            </a:endParaRPr>
          </a:p>
        </p:txBody>
      </p:sp>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18/01/2022</a:t>
            </a:fld>
            <a:r>
              <a:rPr lang="en-GB" dirty="0"/>
              <a:t>17/01/2022</a:t>
            </a:r>
          </a:p>
        </p:txBody>
      </p:sp>
      <p:sp>
        <p:nvSpPr>
          <p:cNvPr id="3" name="Footer Placeholder 2"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GB" dirty="0"/>
              <a:t>Click to edit Master title style</a:t>
            </a:r>
            <a:endParaRPr lang="en-GB"/>
          </a:p>
        </p:txBody>
      </p:sp>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 </a:t>
            </a:r>
            <a:endParaRPr lang="en-GB"/>
          </a:p>
          <a:p>
            <a:pPr algn="r">
              <a:lnSpc>
                <a:spcPct val="100000"/>
              </a:lnSpc>
            </a:pPr>
            <a:r>
              <a:rPr lang="en-GB" sz="1000" baseline="0" noProof="1">
                <a:solidFill>
                  <a:schemeClr val="tx1">
                    <a:lumMod val="75000"/>
                    <a:lumOff val="25000"/>
                  </a:schemeClr>
                </a:solidFill>
              </a:rPr>
              <a:t>ændr 2. linje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18/01/2022</a:t>
            </a:fld>
            <a:r>
              <a:rPr lang="en-GB" dirty="0"/>
              <a:t>17/01/2022</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4" name="Title 1"/>
          <p:cNvSpPr>
            <a:spLocks noGrp="1"/>
          </p:cNvSpPr>
          <p:nvPr>
            <p:ph type="title"/>
          </p:nvPr>
        </p:nvSpPr>
        <p:spPr>
          <a:xfrm>
            <a:off x="315913" y="228627"/>
            <a:ext cx="11556000" cy="752101"/>
          </a:xfrm>
        </p:spPr>
        <p:txBody>
          <a:bodyPr anchor="t" anchorCtr="0"/>
          <a:lstStyle/>
          <a:p>
            <a:r>
              <a:rPr lang="en-GB" dirty="0"/>
              <a:t>Click to edit Master title style</a:t>
            </a:r>
            <a:endParaRPr lang="en-GB"/>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18/01/2022</a:t>
            </a:fld>
            <a:r>
              <a:rPr lang="en-GB" dirty="0"/>
              <a:t>17/01/2022</a:t>
            </a:r>
          </a:p>
        </p:txBody>
      </p:sp>
      <p:sp>
        <p:nvSpPr>
          <p:cNvPr id="8" name="Footer Placeholder 7"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en-GB" dirty="0"/>
              <a:t>Insert title</a:t>
            </a:r>
            <a:endParaRPr lang="en-GB"/>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18/01/2022</a:t>
            </a:fld>
            <a:r>
              <a:rPr lang="en-GB" dirty="0"/>
              <a:t>17/01/2022</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en-GB" dirty="0"/>
              <a:t>Click to edit Master title style</a:t>
            </a:r>
            <a:endParaRPr lang="en-GB"/>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r>
              <a:rPr lang="en-GB" dirty="0"/>
              <a:t>6</a:t>
            </a:r>
            <a:endParaRPr lang="en-GB"/>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a:t>
            </a:r>
            <a:endParaRPr lang="en-GB"/>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18/01/2022</a:t>
            </a:fld>
            <a:r>
              <a:rPr lang="en-GB" dirty="0"/>
              <a:t>17/01/2022</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18/01/2022</a:t>
            </a:fld>
            <a:r>
              <a:rPr lang="en-GB" dirty="0"/>
              <a:t>17/01/2022</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3"/>
          </p:nvPr>
        </p:nvSpPr>
        <p:spPr/>
        <p:txBody>
          <a:bodyPr/>
          <a:lstStyle/>
          <a:p>
            <a:fld id="{78417F83-4CBA-48F2-BAD0-783AE3701E32}" type="datetimeFigureOut">
              <a:rPr lang="en-GB" smtClean="0"/>
              <a:pPr/>
              <a:t>18/01/2022</a:t>
            </a:fld>
            <a:r>
              <a:rPr lang="en-GB" dirty="0"/>
              <a:t>17/01/2022</a:t>
            </a:r>
          </a:p>
        </p:txBody>
      </p:sp>
      <p:sp>
        <p:nvSpPr>
          <p:cNvPr id="8" name="Footer Placeholder 7"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dirty="0"/>
              <a:t>Click to edit Master title style</a:t>
            </a:r>
            <a:endParaRPr lang="en-GB"/>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a:p>
            <a:pPr lvl="5"/>
            <a:r>
              <a:rPr lang="en-GB" noProof="0" dirty="0"/>
              <a:t>6 level</a:t>
            </a:r>
            <a:endParaRPr lang="en-GB"/>
          </a:p>
          <a:p>
            <a:pPr lvl="6"/>
            <a:r>
              <a:rPr lang="en-GB" noProof="0" dirty="0"/>
              <a:t>7 level</a:t>
            </a:r>
            <a:endParaRPr lang="en-GB"/>
          </a:p>
          <a:p>
            <a:pPr lvl="7"/>
            <a:r>
              <a:rPr lang="en-GB" noProof="0" dirty="0"/>
              <a:t>8 level</a:t>
            </a:r>
            <a:endParaRPr lang="en-GB"/>
          </a:p>
          <a:p>
            <a:pPr lvl="8"/>
            <a:r>
              <a:rPr lang="en-GB" noProof="0" dirty="0"/>
              <a:t>9 level</a:t>
            </a:r>
            <a:endParaRPr lang="en-GB"/>
          </a:p>
        </p:txBody>
      </p:sp>
      <p:sp>
        <p:nvSpPr>
          <p:cNvPr id="33" name="SecondaryLogo_sort"/>
          <p:cNvSpPr>
            <a:spLocks noChangeArrowheads="1"/>
          </p:cNvSpPr>
          <p:nvPr/>
        </p:nvSpPr>
        <p:spPr bwMode="auto">
          <a:xfrm>
            <a:off x="10206000" y="5999002"/>
            <a:ext cx="1666800" cy="558000"/>
          </a:xfrm>
          <a:prstGeom prst="rect">
            <a:avLst/>
          </a:prstGeom>
          <a:solidFill>
            <a:schemeClr val="bg1">
              <a:alpha val="0"/>
            </a:schemeClr>
          </a:solidFill>
          <a:ln w="1778" algn="ctr">
            <a:noFill/>
            <a:miter lim="800000"/>
            <a:headEnd/>
            <a:tailEnd/>
          </a:ln>
          <a:effectLst/>
        </p:spPr>
        <p:txBody>
          <a:bodyPr wrap="square" lIns="0" tIns="0" rIns="0" bIns="0" anchor="ctr">
            <a:noAutofit/>
          </a:bodyPr>
          <a:lstStyle/>
          <a:p>
            <a:pPr>
              <a:defRPr/>
            </a:pPr>
            <a:endParaRPr lang="en-GB" sz="700" b="0" dirty="0">
              <a:latin typeface="+mn-lt"/>
            </a:endParaRPr>
          </a:p>
        </p:txBody>
      </p:sp>
      <p:sp>
        <p:nvSpPr>
          <p:cNvPr id="23" name="Black Rectangle"/>
          <p:cNvSpPr/>
          <p:nvPr userDrawn="1"/>
        </p:nvSpPr>
        <p:spPr>
          <a:xfrm>
            <a:off x="989440" y="1663088"/>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tx1"/>
                </a:solidFill>
                <a:latin typeface="+mn-lt"/>
              </a:rPr>
              <a:t>Natural Language Processing Exam</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tx1"/>
                </a:solidFill>
                <a:latin typeface="+mn-lt"/>
              </a:rPr>
              <a:t>Emil Trenckner Jessen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tx1"/>
                </a:solidFill>
                <a:latin typeface="+mn-lt"/>
              </a:rPr>
              <a:t>17 January 2022</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tx1"/>
                </a:solidFill>
                <a:latin typeface="+mn-lt"/>
              </a:rPr>
              <a:t>Cognitive Science</a:t>
            </a:r>
          </a:p>
        </p:txBody>
      </p:sp>
      <p:pic>
        <p:nvPicPr>
          <p:cNvPr id="7" name="Au logo"/>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endParaRPr lang="en-GB" sz="600" cap="all" spc="40" baseline="0" dirty="0">
              <a:solidFill>
                <a:schemeClr val="tx1"/>
              </a:solidFill>
              <a:latin typeface="AU Passata Light" pitchFamily="34" charset="0"/>
            </a:endParaRP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endParaRPr kumimoji="0" lang="en-GB" sz="1000" b="0" i="0" u="none" strike="noStrike" cap="all" normalizeH="0" baseline="0" noProof="1">
              <a:ln>
                <a:noFill/>
              </a:ln>
              <a:solidFill>
                <a:schemeClr val="tx1"/>
              </a:solidFill>
              <a:effectLst/>
              <a:latin typeface="AU Passata" pitchFamily="34" charset="0"/>
            </a:endParaRP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en-GB" smtClean="0"/>
              <a:pPr/>
              <a:t>18/01/2022</a:t>
            </a:fld>
            <a:r>
              <a:rPr lang="en-GB"/>
              <a:t>17/01/2022</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en-GB" dirty="0"/>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0.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897841"/>
            <a:ext cx="10220325" cy="830997"/>
          </a:xfrm>
        </p:spPr>
        <p:txBody>
          <a:bodyPr/>
          <a:lstStyle/>
          <a:p>
            <a:pPr algn="ctr"/>
            <a:r>
              <a:rPr lang="en-GB" dirty="0">
                <a:latin typeface="+mj-lt"/>
              </a:rPr>
              <a:t>Fake News Detection</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Fake News Detection - Scope</a:t>
            </a:r>
          </a:p>
        </p:txBody>
      </p:sp>
      <p:sp>
        <p:nvSpPr>
          <p:cNvPr id="6" name="TextBox 5">
            <a:extLst>
              <a:ext uri="{FF2B5EF4-FFF2-40B4-BE49-F238E27FC236}">
                <a16:creationId xmlns:a16="http://schemas.microsoft.com/office/drawing/2014/main" id="{D8273499-1CC5-476F-99E5-7F382CA1733A}"/>
              </a:ext>
            </a:extLst>
          </p:cNvPr>
          <p:cNvSpPr txBox="1"/>
          <p:nvPr/>
        </p:nvSpPr>
        <p:spPr>
          <a:xfrm>
            <a:off x="981844" y="1268760"/>
            <a:ext cx="10081120" cy="4248214"/>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We wanted to investigate:</a:t>
            </a:r>
          </a:p>
          <a:p>
            <a:pPr marL="457200"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mj-lt"/>
              <a:buAutoNum type="arabicPeriod"/>
            </a:pPr>
            <a:r>
              <a:rPr lang="en-US" sz="2400" dirty="0">
                <a:latin typeface="+mj-lt"/>
              </a:rPr>
              <a:t>The potential lack of generalizability in the field.</a:t>
            </a:r>
          </a:p>
          <a:p>
            <a:pPr marL="1676187" lvl="2" indent="-457200">
              <a:lnSpc>
                <a:spcPct val="150000"/>
              </a:lnSpc>
              <a:buFont typeface="Arial" panose="020B0604020202020204" pitchFamily="34" charset="0"/>
              <a:buChar char="•"/>
            </a:pPr>
            <a:r>
              <a:rPr lang="en-US" sz="2400" dirty="0">
                <a:latin typeface="+mj-lt"/>
              </a:rPr>
              <a:t>Train and cross-test classification models between datasets</a:t>
            </a:r>
          </a:p>
          <a:p>
            <a:pPr marL="1676187" lvl="2"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mj-lt"/>
              <a:buAutoNum type="arabicPeriod"/>
            </a:pPr>
            <a:r>
              <a:rPr lang="en-US" sz="2400" dirty="0">
                <a:latin typeface="+mj-lt"/>
              </a:rPr>
              <a:t>The non-</a:t>
            </a:r>
            <a:r>
              <a:rPr lang="en-US" sz="2400" dirty="0" err="1">
                <a:latin typeface="+mj-lt"/>
              </a:rPr>
              <a:t>staticity</a:t>
            </a:r>
            <a:r>
              <a:rPr lang="en-US" sz="2400" dirty="0">
                <a:latin typeface="+mj-lt"/>
              </a:rPr>
              <a:t> of news articles</a:t>
            </a:r>
          </a:p>
          <a:p>
            <a:pPr marL="1676187" lvl="2" indent="-457200">
              <a:lnSpc>
                <a:spcPct val="150000"/>
              </a:lnSpc>
              <a:buFont typeface="Arial" panose="020B0604020202020204" pitchFamily="34" charset="0"/>
              <a:buChar char="•"/>
            </a:pPr>
            <a:r>
              <a:rPr lang="en-US" sz="2400" dirty="0">
                <a:latin typeface="+mj-lt"/>
              </a:rPr>
              <a:t>Explore dynamic word embeddings across time</a:t>
            </a:r>
          </a:p>
          <a:p>
            <a:pPr>
              <a:lnSpc>
                <a:spcPct val="150000"/>
              </a:lnSpc>
            </a:pPr>
            <a:endParaRPr lang="en-US" sz="1800" dirty="0">
              <a:latin typeface="AU Passata Light" panose="020B0604020202020204" charset="0"/>
            </a:endParaRPr>
          </a:p>
        </p:txBody>
      </p:sp>
      <p:pic>
        <p:nvPicPr>
          <p:cNvPr id="3" name="Picture 2">
            <a:extLst>
              <a:ext uri="{FF2B5EF4-FFF2-40B4-BE49-F238E27FC236}">
                <a16:creationId xmlns:a16="http://schemas.microsoft.com/office/drawing/2014/main" id="{8D80CCB6-D319-4274-A82B-E54D60ABAEF9}"/>
              </a:ext>
            </a:extLst>
          </p:cNvPr>
          <p:cNvPicPr>
            <a:picLocks noChangeAspect="1"/>
          </p:cNvPicPr>
          <p:nvPr/>
        </p:nvPicPr>
        <p:blipFill>
          <a:blip r:embed="rId4"/>
          <a:stretch>
            <a:fillRect/>
          </a:stretch>
        </p:blipFill>
        <p:spPr>
          <a:xfrm>
            <a:off x="1629916" y="3063386"/>
            <a:ext cx="9289032" cy="428685"/>
          </a:xfrm>
          <a:prstGeom prst="rect">
            <a:avLst/>
          </a:prstGeom>
        </p:spPr>
      </p:pic>
      <p:pic>
        <p:nvPicPr>
          <p:cNvPr id="7" name="Picture 6">
            <a:extLst>
              <a:ext uri="{FF2B5EF4-FFF2-40B4-BE49-F238E27FC236}">
                <a16:creationId xmlns:a16="http://schemas.microsoft.com/office/drawing/2014/main" id="{AEF3F7CB-6C31-4968-AD30-AC229FB74474}"/>
              </a:ext>
            </a:extLst>
          </p:cNvPr>
          <p:cNvPicPr>
            <a:picLocks noChangeAspect="1"/>
          </p:cNvPicPr>
          <p:nvPr/>
        </p:nvPicPr>
        <p:blipFill>
          <a:blip r:embed="rId4"/>
          <a:stretch>
            <a:fillRect/>
          </a:stretch>
        </p:blipFill>
        <p:spPr>
          <a:xfrm>
            <a:off x="1629916" y="4581128"/>
            <a:ext cx="9289032" cy="705569"/>
          </a:xfrm>
          <a:prstGeom prst="rect">
            <a:avLst/>
          </a:prstGeom>
        </p:spPr>
      </p:pic>
    </p:spTree>
    <p:custDataLst>
      <p:tags r:id="rId1"/>
    </p:custDataLst>
    <p:extLst>
      <p:ext uri="{BB962C8B-B14F-4D97-AF65-F5344CB8AC3E}">
        <p14:creationId xmlns:p14="http://schemas.microsoft.com/office/powerpoint/2010/main" val="159743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Fake News Detection - Scope</a:t>
            </a:r>
          </a:p>
        </p:txBody>
      </p:sp>
      <p:sp>
        <p:nvSpPr>
          <p:cNvPr id="6" name="TextBox 5">
            <a:extLst>
              <a:ext uri="{FF2B5EF4-FFF2-40B4-BE49-F238E27FC236}">
                <a16:creationId xmlns:a16="http://schemas.microsoft.com/office/drawing/2014/main" id="{D8273499-1CC5-476F-99E5-7F382CA1733A}"/>
              </a:ext>
            </a:extLst>
          </p:cNvPr>
          <p:cNvSpPr txBox="1"/>
          <p:nvPr/>
        </p:nvSpPr>
        <p:spPr>
          <a:xfrm>
            <a:off x="981844" y="1268760"/>
            <a:ext cx="10081120" cy="4248214"/>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We wanted to investigate:</a:t>
            </a:r>
          </a:p>
          <a:p>
            <a:pPr marL="457200"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mj-lt"/>
              <a:buAutoNum type="arabicPeriod"/>
            </a:pPr>
            <a:r>
              <a:rPr lang="en-US" sz="2400" dirty="0">
                <a:latin typeface="+mj-lt"/>
              </a:rPr>
              <a:t>The potential lack of generalizability in the field.</a:t>
            </a:r>
          </a:p>
          <a:p>
            <a:pPr marL="1676187" lvl="2" indent="-457200">
              <a:lnSpc>
                <a:spcPct val="150000"/>
              </a:lnSpc>
              <a:buFont typeface="Arial" panose="020B0604020202020204" pitchFamily="34" charset="0"/>
              <a:buChar char="•"/>
            </a:pPr>
            <a:r>
              <a:rPr lang="en-US" sz="2400" dirty="0">
                <a:latin typeface="+mj-lt"/>
              </a:rPr>
              <a:t>Train and cross-test classification models between datasets</a:t>
            </a:r>
          </a:p>
          <a:p>
            <a:pPr marL="1676187" lvl="2"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mj-lt"/>
              <a:buAutoNum type="arabicPeriod"/>
            </a:pPr>
            <a:r>
              <a:rPr lang="en-US" sz="2400" dirty="0">
                <a:latin typeface="+mj-lt"/>
              </a:rPr>
              <a:t>The non-</a:t>
            </a:r>
            <a:r>
              <a:rPr lang="en-US" sz="2400" dirty="0" err="1">
                <a:latin typeface="+mj-lt"/>
              </a:rPr>
              <a:t>staticity</a:t>
            </a:r>
            <a:r>
              <a:rPr lang="en-US" sz="2400" dirty="0">
                <a:latin typeface="+mj-lt"/>
              </a:rPr>
              <a:t> of news articles</a:t>
            </a:r>
          </a:p>
          <a:p>
            <a:pPr marL="1676187" lvl="2" indent="-457200">
              <a:lnSpc>
                <a:spcPct val="150000"/>
              </a:lnSpc>
              <a:buFont typeface="Arial" panose="020B0604020202020204" pitchFamily="34" charset="0"/>
              <a:buChar char="•"/>
            </a:pPr>
            <a:r>
              <a:rPr lang="en-US" sz="2400" dirty="0">
                <a:latin typeface="+mj-lt"/>
              </a:rPr>
              <a:t>Explore dynamic word embeddings across time periods</a:t>
            </a:r>
          </a:p>
          <a:p>
            <a:pPr>
              <a:lnSpc>
                <a:spcPct val="150000"/>
              </a:lnSpc>
            </a:pPr>
            <a:endParaRPr lang="en-US" sz="1800" dirty="0">
              <a:latin typeface="AU Passata Light" panose="020B0604020202020204" charset="0"/>
            </a:endParaRPr>
          </a:p>
        </p:txBody>
      </p:sp>
    </p:spTree>
    <p:custDataLst>
      <p:tags r:id="rId1"/>
    </p:custDataLst>
    <p:extLst>
      <p:ext uri="{BB962C8B-B14F-4D97-AF65-F5344CB8AC3E}">
        <p14:creationId xmlns:p14="http://schemas.microsoft.com/office/powerpoint/2010/main" val="1102219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Fake News Detection - Scope</a:t>
            </a:r>
          </a:p>
        </p:txBody>
      </p:sp>
      <p:sp>
        <p:nvSpPr>
          <p:cNvPr id="6" name="TextBox 5">
            <a:extLst>
              <a:ext uri="{FF2B5EF4-FFF2-40B4-BE49-F238E27FC236}">
                <a16:creationId xmlns:a16="http://schemas.microsoft.com/office/drawing/2014/main" id="{D8273499-1CC5-476F-99E5-7F382CA1733A}"/>
              </a:ext>
            </a:extLst>
          </p:cNvPr>
          <p:cNvSpPr txBox="1"/>
          <p:nvPr/>
        </p:nvSpPr>
        <p:spPr>
          <a:xfrm>
            <a:off x="981844" y="1268760"/>
            <a:ext cx="10081120" cy="4248214"/>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We wanted to investigate:</a:t>
            </a:r>
          </a:p>
          <a:p>
            <a:pPr marL="457200"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mj-lt"/>
              <a:buAutoNum type="arabicPeriod"/>
            </a:pPr>
            <a:r>
              <a:rPr lang="en-US" sz="2400" dirty="0">
                <a:latin typeface="+mj-lt"/>
              </a:rPr>
              <a:t>The potential lack of generalizability in the field.</a:t>
            </a:r>
          </a:p>
          <a:p>
            <a:pPr marL="1676187" lvl="2" indent="-457200">
              <a:lnSpc>
                <a:spcPct val="150000"/>
              </a:lnSpc>
              <a:buFont typeface="Arial" panose="020B0604020202020204" pitchFamily="34" charset="0"/>
              <a:buChar char="•"/>
            </a:pPr>
            <a:r>
              <a:rPr lang="en-US" sz="2400" dirty="0">
                <a:latin typeface="+mj-lt"/>
              </a:rPr>
              <a:t>Train and cross-test classification models between datasets</a:t>
            </a:r>
          </a:p>
          <a:p>
            <a:pPr marL="1676187" lvl="2"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mj-lt"/>
              <a:buAutoNum type="arabicPeriod"/>
            </a:pPr>
            <a:r>
              <a:rPr lang="en-US" sz="2400" dirty="0">
                <a:latin typeface="+mj-lt"/>
              </a:rPr>
              <a:t>The non-</a:t>
            </a:r>
            <a:r>
              <a:rPr lang="en-US" sz="2400" dirty="0" err="1">
                <a:latin typeface="+mj-lt"/>
              </a:rPr>
              <a:t>staticity</a:t>
            </a:r>
            <a:r>
              <a:rPr lang="en-US" sz="2400" dirty="0">
                <a:latin typeface="+mj-lt"/>
              </a:rPr>
              <a:t> of news articles</a:t>
            </a:r>
          </a:p>
          <a:p>
            <a:pPr marL="1676187" lvl="2" indent="-457200">
              <a:lnSpc>
                <a:spcPct val="150000"/>
              </a:lnSpc>
              <a:buFont typeface="Arial" panose="020B0604020202020204" pitchFamily="34" charset="0"/>
              <a:buChar char="•"/>
            </a:pPr>
            <a:r>
              <a:rPr lang="en-US" sz="2400" dirty="0">
                <a:latin typeface="+mj-lt"/>
              </a:rPr>
              <a:t>Explore dynamic word embeddings across time periods</a:t>
            </a:r>
          </a:p>
          <a:p>
            <a:pPr>
              <a:lnSpc>
                <a:spcPct val="150000"/>
              </a:lnSpc>
            </a:pPr>
            <a:endParaRPr lang="en-US" sz="1800" dirty="0">
              <a:latin typeface="AU Passata Light" panose="020B0604020202020204" charset="0"/>
            </a:endParaRPr>
          </a:p>
        </p:txBody>
      </p:sp>
    </p:spTree>
    <p:custDataLst>
      <p:tags r:id="rId1"/>
    </p:custDataLst>
    <p:extLst>
      <p:ext uri="{BB962C8B-B14F-4D97-AF65-F5344CB8AC3E}">
        <p14:creationId xmlns:p14="http://schemas.microsoft.com/office/powerpoint/2010/main" val="299297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897841"/>
            <a:ext cx="10220325" cy="830997"/>
          </a:xfrm>
        </p:spPr>
        <p:txBody>
          <a:bodyPr/>
          <a:lstStyle/>
          <a:p>
            <a:pPr algn="ctr"/>
            <a:r>
              <a:rPr lang="en-GB" dirty="0"/>
              <a:t>Data</a:t>
            </a:r>
          </a:p>
        </p:txBody>
      </p:sp>
    </p:spTree>
    <p:custDataLst>
      <p:tags r:id="rId1"/>
    </p:custDataLst>
    <p:extLst>
      <p:ext uri="{BB962C8B-B14F-4D97-AF65-F5344CB8AC3E}">
        <p14:creationId xmlns:p14="http://schemas.microsoft.com/office/powerpoint/2010/main" val="423614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 Datasets</a:t>
            </a:r>
          </a:p>
        </p:txBody>
      </p:sp>
      <p:sp>
        <p:nvSpPr>
          <p:cNvPr id="6" name="TextBox 5">
            <a:extLst>
              <a:ext uri="{FF2B5EF4-FFF2-40B4-BE49-F238E27FC236}">
                <a16:creationId xmlns:a16="http://schemas.microsoft.com/office/drawing/2014/main" id="{D7BC04C9-F007-48E3-922A-E7BA9B874D3C}"/>
              </a:ext>
            </a:extLst>
          </p:cNvPr>
          <p:cNvSpPr txBox="1"/>
          <p:nvPr/>
        </p:nvSpPr>
        <p:spPr>
          <a:xfrm>
            <a:off x="981844" y="1268760"/>
            <a:ext cx="10081120" cy="1592167"/>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Two datasets:</a:t>
            </a:r>
          </a:p>
          <a:p>
            <a:pPr marL="1066693" lvl="1" indent="-457200">
              <a:lnSpc>
                <a:spcPct val="150000"/>
              </a:lnSpc>
              <a:buFont typeface="Arial" panose="020B0604020202020204" pitchFamily="34" charset="0"/>
              <a:buChar char="•"/>
            </a:pPr>
            <a:r>
              <a:rPr lang="en-US" sz="2400" dirty="0">
                <a:latin typeface="+mj-lt"/>
              </a:rPr>
              <a:t>Dataset 1 (large)</a:t>
            </a:r>
          </a:p>
          <a:p>
            <a:pPr marL="1066693" lvl="1" indent="-457200">
              <a:lnSpc>
                <a:spcPct val="150000"/>
              </a:lnSpc>
              <a:buFont typeface="Arial" panose="020B0604020202020204" pitchFamily="34" charset="0"/>
              <a:buChar char="•"/>
            </a:pPr>
            <a:r>
              <a:rPr lang="en-US" sz="2400" dirty="0">
                <a:latin typeface="+mj-lt"/>
              </a:rPr>
              <a:t>Dataset 2 (small)</a:t>
            </a:r>
          </a:p>
        </p:txBody>
      </p:sp>
    </p:spTree>
    <p:custDataLst>
      <p:tags r:id="rId1"/>
    </p:custDataLst>
    <p:extLst>
      <p:ext uri="{BB962C8B-B14F-4D97-AF65-F5344CB8AC3E}">
        <p14:creationId xmlns:p14="http://schemas.microsoft.com/office/powerpoint/2010/main" val="869948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 Datasets</a:t>
            </a:r>
          </a:p>
        </p:txBody>
      </p:sp>
      <p:sp>
        <p:nvSpPr>
          <p:cNvPr id="6" name="TextBox 5">
            <a:extLst>
              <a:ext uri="{FF2B5EF4-FFF2-40B4-BE49-F238E27FC236}">
                <a16:creationId xmlns:a16="http://schemas.microsoft.com/office/drawing/2014/main" id="{D7BC04C9-F007-48E3-922A-E7BA9B874D3C}"/>
              </a:ext>
            </a:extLst>
          </p:cNvPr>
          <p:cNvSpPr txBox="1"/>
          <p:nvPr/>
        </p:nvSpPr>
        <p:spPr>
          <a:xfrm>
            <a:off x="981844" y="1268760"/>
            <a:ext cx="10081120" cy="3254161"/>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Two datasets:</a:t>
            </a:r>
          </a:p>
          <a:p>
            <a:pPr marL="1066693" lvl="1" indent="-457200">
              <a:lnSpc>
                <a:spcPct val="150000"/>
              </a:lnSpc>
              <a:buFont typeface="Arial" panose="020B0604020202020204" pitchFamily="34" charset="0"/>
              <a:buChar char="•"/>
            </a:pPr>
            <a:r>
              <a:rPr lang="en-US" sz="2400" dirty="0">
                <a:latin typeface="+mj-lt"/>
              </a:rPr>
              <a:t>Dataset 1 (large)</a:t>
            </a:r>
          </a:p>
          <a:p>
            <a:pPr marL="1066693" lvl="1" indent="-457200">
              <a:lnSpc>
                <a:spcPct val="150000"/>
              </a:lnSpc>
              <a:buFont typeface="Arial" panose="020B0604020202020204" pitchFamily="34" charset="0"/>
              <a:buChar char="•"/>
            </a:pPr>
            <a:r>
              <a:rPr lang="en-US" sz="2400" dirty="0">
                <a:latin typeface="+mj-lt"/>
              </a:rPr>
              <a:t>Dataset 2 (small)</a:t>
            </a:r>
          </a:p>
          <a:p>
            <a:pPr lvl="2">
              <a:lnSpc>
                <a:spcPct val="150000"/>
              </a:lnSpc>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Different sources of Fake News</a:t>
            </a:r>
          </a:p>
          <a:p>
            <a:pPr marL="457200" indent="-457200">
              <a:lnSpc>
                <a:spcPct val="150000"/>
              </a:lnSpc>
              <a:buFont typeface="Arial" panose="020B0604020202020204" pitchFamily="34" charset="0"/>
              <a:buChar char="•"/>
            </a:pPr>
            <a:r>
              <a:rPr lang="en-US" sz="2400" dirty="0">
                <a:latin typeface="+mj-lt"/>
              </a:rPr>
              <a:t>Both used in previous research</a:t>
            </a:r>
          </a:p>
        </p:txBody>
      </p:sp>
    </p:spTree>
    <p:custDataLst>
      <p:tags r:id="rId1"/>
    </p:custDataLst>
    <p:extLst>
      <p:ext uri="{BB962C8B-B14F-4D97-AF65-F5344CB8AC3E}">
        <p14:creationId xmlns:p14="http://schemas.microsoft.com/office/powerpoint/2010/main" val="153142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 </a:t>
            </a:r>
            <a:r>
              <a:rPr lang="en-GB" dirty="0" err="1"/>
              <a:t>preprocessing</a:t>
            </a:r>
            <a:endParaRPr lang="en-GB" dirty="0"/>
          </a:p>
        </p:txBody>
      </p:sp>
    </p:spTree>
    <p:custDataLst>
      <p:tags r:id="rId1"/>
    </p:custDataLst>
    <p:extLst>
      <p:ext uri="{BB962C8B-B14F-4D97-AF65-F5344CB8AC3E}">
        <p14:creationId xmlns:p14="http://schemas.microsoft.com/office/powerpoint/2010/main" val="30878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 </a:t>
            </a:r>
            <a:r>
              <a:rPr lang="en-GB" dirty="0" err="1"/>
              <a:t>Preprocessing</a:t>
            </a:r>
            <a:endParaRPr lang="en-GB" dirty="0"/>
          </a:p>
        </p:txBody>
      </p:sp>
      <p:sp>
        <p:nvSpPr>
          <p:cNvPr id="6" name="TextBox 5">
            <a:extLst>
              <a:ext uri="{FF2B5EF4-FFF2-40B4-BE49-F238E27FC236}">
                <a16:creationId xmlns:a16="http://schemas.microsoft.com/office/drawing/2014/main" id="{D7BC04C9-F007-48E3-922A-E7BA9B874D3C}"/>
              </a:ext>
            </a:extLst>
          </p:cNvPr>
          <p:cNvSpPr txBox="1"/>
          <p:nvPr/>
        </p:nvSpPr>
        <p:spPr>
          <a:xfrm>
            <a:off x="981844" y="1268760"/>
            <a:ext cx="10081120" cy="2146165"/>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Dataset 1 (large):</a:t>
            </a:r>
          </a:p>
          <a:p>
            <a:pPr marL="1066693" lvl="1" indent="-457200">
              <a:lnSpc>
                <a:spcPct val="150000"/>
              </a:lnSpc>
              <a:buFont typeface="Arial" panose="020B0604020202020204" pitchFamily="34" charset="0"/>
              <a:buChar char="•"/>
            </a:pPr>
            <a:r>
              <a:rPr lang="en-US" sz="2400" dirty="0">
                <a:latin typeface="+mj-lt"/>
              </a:rPr>
              <a:t>Systematic patterns</a:t>
            </a:r>
          </a:p>
          <a:p>
            <a:pPr marL="457200" indent="-457200">
              <a:lnSpc>
                <a:spcPct val="150000"/>
              </a:lnSpc>
              <a:buFont typeface="Arial" panose="020B0604020202020204" pitchFamily="34" charset="0"/>
              <a:buChar char="•"/>
            </a:pPr>
            <a:r>
              <a:rPr lang="en-US" sz="2400" dirty="0">
                <a:latin typeface="+mj-lt"/>
              </a:rPr>
              <a:t>Dataset 2 (small):</a:t>
            </a:r>
          </a:p>
          <a:p>
            <a:pPr marL="1066693" lvl="1" indent="-457200">
              <a:lnSpc>
                <a:spcPct val="150000"/>
              </a:lnSpc>
              <a:buFont typeface="Arial" panose="020B0604020202020204" pitchFamily="34" charset="0"/>
              <a:buChar char="•"/>
            </a:pPr>
            <a:r>
              <a:rPr lang="en-US" sz="2400" dirty="0">
                <a:latin typeface="+mj-lt"/>
              </a:rPr>
              <a:t>Satirical Fake News</a:t>
            </a:r>
          </a:p>
        </p:txBody>
      </p:sp>
    </p:spTree>
    <p:custDataLst>
      <p:tags r:id="rId1"/>
    </p:custDataLst>
    <p:extLst>
      <p:ext uri="{BB962C8B-B14F-4D97-AF65-F5344CB8AC3E}">
        <p14:creationId xmlns:p14="http://schemas.microsoft.com/office/powerpoint/2010/main" val="3036623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 </a:t>
            </a:r>
            <a:r>
              <a:rPr lang="en-GB" dirty="0" err="1"/>
              <a:t>Preprocessing</a:t>
            </a:r>
            <a:endParaRPr lang="en-GB" dirty="0"/>
          </a:p>
        </p:txBody>
      </p:sp>
      <p:sp>
        <p:nvSpPr>
          <p:cNvPr id="6" name="TextBox 5">
            <a:extLst>
              <a:ext uri="{FF2B5EF4-FFF2-40B4-BE49-F238E27FC236}">
                <a16:creationId xmlns:a16="http://schemas.microsoft.com/office/drawing/2014/main" id="{D7BC04C9-F007-48E3-922A-E7BA9B874D3C}"/>
              </a:ext>
            </a:extLst>
          </p:cNvPr>
          <p:cNvSpPr txBox="1"/>
          <p:nvPr/>
        </p:nvSpPr>
        <p:spPr>
          <a:xfrm>
            <a:off x="981844" y="1268760"/>
            <a:ext cx="10081120" cy="4916154"/>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Dataset 1 (large):</a:t>
            </a:r>
          </a:p>
          <a:p>
            <a:pPr marL="1066693" lvl="1" indent="-457200">
              <a:lnSpc>
                <a:spcPct val="150000"/>
              </a:lnSpc>
              <a:buFont typeface="Arial" panose="020B0604020202020204" pitchFamily="34" charset="0"/>
              <a:buChar char="•"/>
            </a:pPr>
            <a:r>
              <a:rPr lang="en-US" sz="2400" dirty="0">
                <a:latin typeface="+mj-lt"/>
              </a:rPr>
              <a:t>Systematic patterns</a:t>
            </a:r>
          </a:p>
          <a:p>
            <a:pPr marL="457200" indent="-457200">
              <a:lnSpc>
                <a:spcPct val="150000"/>
              </a:lnSpc>
              <a:buFont typeface="Arial" panose="020B0604020202020204" pitchFamily="34" charset="0"/>
              <a:buChar char="•"/>
            </a:pPr>
            <a:r>
              <a:rPr lang="en-US" sz="2400" dirty="0">
                <a:latin typeface="+mj-lt"/>
              </a:rPr>
              <a:t>Dataset 2 (small):</a:t>
            </a:r>
          </a:p>
          <a:p>
            <a:pPr marL="1066693" lvl="1" indent="-457200">
              <a:lnSpc>
                <a:spcPct val="150000"/>
              </a:lnSpc>
              <a:buFont typeface="Arial" panose="020B0604020202020204" pitchFamily="34" charset="0"/>
              <a:buChar char="•"/>
            </a:pPr>
            <a:r>
              <a:rPr lang="en-US" sz="2400" dirty="0">
                <a:latin typeface="+mj-lt"/>
              </a:rPr>
              <a:t>Satirical Fake News</a:t>
            </a:r>
          </a:p>
          <a:p>
            <a:pPr marL="1066693" lvl="1"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Tokenization, lowercasing, </a:t>
            </a:r>
            <a:r>
              <a:rPr lang="en-US" sz="2400" dirty="0" err="1">
                <a:latin typeface="+mj-lt"/>
              </a:rPr>
              <a:t>stopwords</a:t>
            </a:r>
            <a:r>
              <a:rPr lang="en-US" sz="2400" dirty="0">
                <a:latin typeface="+mj-lt"/>
              </a:rPr>
              <a:t> + special characters, lemmatization</a:t>
            </a: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Train-validation-test-splitting</a:t>
            </a:r>
          </a:p>
        </p:txBody>
      </p:sp>
    </p:spTree>
    <p:custDataLst>
      <p:tags r:id="rId1"/>
    </p:custDataLst>
    <p:extLst>
      <p:ext uri="{BB962C8B-B14F-4D97-AF65-F5344CB8AC3E}">
        <p14:creationId xmlns:p14="http://schemas.microsoft.com/office/powerpoint/2010/main" val="349148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482343"/>
            <a:ext cx="10220325" cy="1661993"/>
          </a:xfrm>
        </p:spPr>
        <p:txBody>
          <a:bodyPr/>
          <a:lstStyle/>
          <a:p>
            <a:pPr algn="ctr"/>
            <a:r>
              <a:rPr lang="en-GB" dirty="0"/>
              <a:t>Part 1:</a:t>
            </a:r>
            <a:br>
              <a:rPr lang="en-GB" dirty="0"/>
            </a:br>
            <a:r>
              <a:rPr lang="en-GB" dirty="0"/>
              <a:t>Classification</a:t>
            </a:r>
          </a:p>
        </p:txBody>
      </p:sp>
    </p:spTree>
    <p:custDataLst>
      <p:tags r:id="rId1"/>
    </p:custDataLst>
    <p:extLst>
      <p:ext uri="{BB962C8B-B14F-4D97-AF65-F5344CB8AC3E}">
        <p14:creationId xmlns:p14="http://schemas.microsoft.com/office/powerpoint/2010/main" val="353848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Presentation</a:t>
            </a:r>
          </a:p>
        </p:txBody>
      </p:sp>
      <p:sp>
        <p:nvSpPr>
          <p:cNvPr id="4" name="TextBox 3">
            <a:extLst>
              <a:ext uri="{FF2B5EF4-FFF2-40B4-BE49-F238E27FC236}">
                <a16:creationId xmlns:a16="http://schemas.microsoft.com/office/drawing/2014/main" id="{FC63BD2F-4394-4A4D-A56A-13DAB4E1E22B}"/>
              </a:ext>
            </a:extLst>
          </p:cNvPr>
          <p:cNvSpPr txBox="1"/>
          <p:nvPr/>
        </p:nvSpPr>
        <p:spPr>
          <a:xfrm>
            <a:off x="1629916" y="2132856"/>
            <a:ext cx="8928992" cy="4001095"/>
          </a:xfrm>
          <a:prstGeom prst="rect">
            <a:avLst/>
          </a:prstGeom>
          <a:noFill/>
        </p:spPr>
        <p:txBody>
          <a:bodyPr wrap="square" lIns="0" tIns="0" rIns="0" bIns="0" numCol="2" rtlCol="0">
            <a:spAutoFit/>
          </a:bodyPr>
          <a:lstStyle/>
          <a:p>
            <a:pPr marL="457200" indent="-457200">
              <a:lnSpc>
                <a:spcPct val="150000"/>
              </a:lnSpc>
              <a:buFont typeface="Arial" panose="020B0604020202020204" pitchFamily="34" charset="0"/>
              <a:buChar char="•"/>
            </a:pPr>
            <a:r>
              <a:rPr lang="en-US" sz="2000" b="1" dirty="0">
                <a:latin typeface="AU Passata Light" panose="020B0604020202020204" charset="0"/>
              </a:rPr>
              <a:t>Fake News Detection</a:t>
            </a:r>
          </a:p>
          <a:p>
            <a:pPr marL="1066693" lvl="1" indent="-457200">
              <a:lnSpc>
                <a:spcPct val="100000"/>
              </a:lnSpc>
              <a:buFont typeface="Arial" panose="020B0604020202020204" pitchFamily="34" charset="0"/>
              <a:buChar char="•"/>
            </a:pPr>
            <a:r>
              <a:rPr lang="en-US" sz="2000" dirty="0">
                <a:latin typeface="AU Passata Light" panose="020B0604020202020204" charset="0"/>
              </a:rPr>
              <a:t>Relevance</a:t>
            </a:r>
          </a:p>
          <a:p>
            <a:pPr marL="1066693" lvl="1" indent="-457200">
              <a:lnSpc>
                <a:spcPct val="100000"/>
              </a:lnSpc>
              <a:buFont typeface="Arial" panose="020B0604020202020204" pitchFamily="34" charset="0"/>
              <a:buChar char="•"/>
            </a:pPr>
            <a:r>
              <a:rPr lang="en-US" sz="2000" dirty="0">
                <a:latin typeface="AU Passata Light" panose="020B0604020202020204" charset="0"/>
              </a:rPr>
              <a:t>Scope</a:t>
            </a:r>
          </a:p>
          <a:p>
            <a:pPr marL="457200" indent="-457200">
              <a:lnSpc>
                <a:spcPct val="150000"/>
              </a:lnSpc>
              <a:buFont typeface="Arial" panose="020B0604020202020204" pitchFamily="34" charset="0"/>
              <a:buChar char="•"/>
            </a:pPr>
            <a:r>
              <a:rPr lang="en-US" sz="2000" b="1" dirty="0">
                <a:latin typeface="AU Passata Light" panose="020B0604020202020204" charset="0"/>
              </a:rPr>
              <a:t>Data</a:t>
            </a:r>
          </a:p>
          <a:p>
            <a:pPr marL="1066693" lvl="1" indent="-457200">
              <a:lnSpc>
                <a:spcPct val="100000"/>
              </a:lnSpc>
              <a:buFont typeface="Arial" panose="020B0604020202020204" pitchFamily="34" charset="0"/>
              <a:buChar char="•"/>
            </a:pPr>
            <a:r>
              <a:rPr lang="en-US" sz="2000" dirty="0">
                <a:latin typeface="AU Passata Light" panose="020B0604020202020204" charset="0"/>
              </a:rPr>
              <a:t>Datasets</a:t>
            </a:r>
          </a:p>
          <a:p>
            <a:pPr marL="1066693" lvl="1" indent="-457200">
              <a:lnSpc>
                <a:spcPct val="100000"/>
              </a:lnSpc>
              <a:buFont typeface="Arial" panose="020B0604020202020204" pitchFamily="34" charset="0"/>
              <a:buChar char="•"/>
            </a:pPr>
            <a:r>
              <a:rPr lang="en-US" sz="2000" dirty="0">
                <a:latin typeface="AU Passata Light" panose="020B0604020202020204" charset="0"/>
              </a:rPr>
              <a:t>Preprocessing</a:t>
            </a:r>
          </a:p>
          <a:p>
            <a:pPr marL="457200" indent="-457200">
              <a:lnSpc>
                <a:spcPct val="150000"/>
              </a:lnSpc>
              <a:buFont typeface="Arial" panose="020B0604020202020204" pitchFamily="34" charset="0"/>
              <a:buChar char="•"/>
            </a:pPr>
            <a:r>
              <a:rPr lang="en-US" sz="2000" b="1" dirty="0">
                <a:latin typeface="AU Passata Light" panose="020B0604020202020204" charset="0"/>
              </a:rPr>
              <a:t>Part 1: Classification</a:t>
            </a:r>
          </a:p>
          <a:p>
            <a:pPr marL="1066693" lvl="1" indent="-457200">
              <a:lnSpc>
                <a:spcPct val="100000"/>
              </a:lnSpc>
              <a:buFont typeface="Arial" panose="020B0604020202020204" pitchFamily="34" charset="0"/>
              <a:buChar char="•"/>
            </a:pPr>
            <a:r>
              <a:rPr lang="en-US" sz="2000" dirty="0">
                <a:latin typeface="AU Passata Light" panose="020B0604020202020204" charset="0"/>
              </a:rPr>
              <a:t>Methods</a:t>
            </a:r>
          </a:p>
          <a:p>
            <a:pPr marL="1066693" lvl="1" indent="-457200">
              <a:lnSpc>
                <a:spcPct val="100000"/>
              </a:lnSpc>
              <a:buFont typeface="Arial" panose="020B0604020202020204" pitchFamily="34" charset="0"/>
              <a:buChar char="•"/>
            </a:pPr>
            <a:r>
              <a:rPr lang="en-US" sz="2000" dirty="0">
                <a:latin typeface="AU Passata Light" panose="020B0604020202020204" charset="0"/>
              </a:rPr>
              <a:t>Results</a:t>
            </a:r>
          </a:p>
          <a:p>
            <a:pPr marL="1066693" lvl="1" indent="-457200">
              <a:lnSpc>
                <a:spcPct val="100000"/>
              </a:lnSpc>
              <a:buFont typeface="Arial" panose="020B0604020202020204" pitchFamily="34" charset="0"/>
              <a:buChar char="•"/>
            </a:pPr>
            <a:r>
              <a:rPr lang="en-US" sz="2000" dirty="0">
                <a:latin typeface="AU Passata Light" panose="020B0604020202020204" charset="0"/>
              </a:rPr>
              <a:t>Discussion</a:t>
            </a:r>
          </a:p>
          <a:p>
            <a:pPr marL="1066693" lvl="1" indent="-457200">
              <a:lnSpc>
                <a:spcPct val="150000"/>
              </a:lnSpc>
              <a:buFont typeface="Arial" panose="020B0604020202020204" pitchFamily="34" charset="0"/>
              <a:buChar char="•"/>
            </a:pPr>
            <a:endParaRPr lang="en-US" sz="2000" dirty="0">
              <a:latin typeface="AU Passata Light" panose="020B0604020202020204" charset="0"/>
            </a:endParaRPr>
          </a:p>
          <a:p>
            <a:pPr marL="457200" indent="-457200">
              <a:lnSpc>
                <a:spcPct val="150000"/>
              </a:lnSpc>
              <a:buFont typeface="Arial" panose="020B0604020202020204" pitchFamily="34" charset="0"/>
              <a:buChar char="•"/>
            </a:pPr>
            <a:r>
              <a:rPr lang="en-US" sz="2000" b="1" dirty="0">
                <a:latin typeface="AU Passata Light" panose="020B0604020202020204" charset="0"/>
              </a:rPr>
              <a:t>Part 2: Dynamic Word Embeddings</a:t>
            </a:r>
          </a:p>
          <a:p>
            <a:pPr marL="1066693" lvl="1" indent="-457200">
              <a:lnSpc>
                <a:spcPct val="100000"/>
              </a:lnSpc>
              <a:buFont typeface="Arial" panose="020B0604020202020204" pitchFamily="34" charset="0"/>
              <a:buChar char="•"/>
            </a:pPr>
            <a:r>
              <a:rPr lang="en-US" sz="2000" dirty="0">
                <a:latin typeface="AU Passata Light" panose="020B0604020202020204" charset="0"/>
              </a:rPr>
              <a:t>Methods</a:t>
            </a:r>
          </a:p>
          <a:p>
            <a:pPr marL="1066693" lvl="1" indent="-457200">
              <a:lnSpc>
                <a:spcPct val="100000"/>
              </a:lnSpc>
              <a:buFont typeface="Arial" panose="020B0604020202020204" pitchFamily="34" charset="0"/>
              <a:buChar char="•"/>
            </a:pPr>
            <a:r>
              <a:rPr lang="en-US" sz="2000" dirty="0">
                <a:latin typeface="AU Passata Light" panose="020B0604020202020204" charset="0"/>
              </a:rPr>
              <a:t>Results</a:t>
            </a:r>
          </a:p>
          <a:p>
            <a:pPr marL="1066693" lvl="1" indent="-457200">
              <a:lnSpc>
                <a:spcPct val="100000"/>
              </a:lnSpc>
              <a:buFont typeface="Arial" panose="020B0604020202020204" pitchFamily="34" charset="0"/>
              <a:buChar char="•"/>
            </a:pPr>
            <a:r>
              <a:rPr lang="en-US" sz="2000" dirty="0">
                <a:latin typeface="AU Passata Light" panose="020B0604020202020204" charset="0"/>
              </a:rPr>
              <a:t>Discussion</a:t>
            </a:r>
          </a:p>
          <a:p>
            <a:pPr marL="457200" indent="-457200">
              <a:lnSpc>
                <a:spcPct val="150000"/>
              </a:lnSpc>
              <a:buFont typeface="Arial" panose="020B0604020202020204" pitchFamily="34" charset="0"/>
              <a:buChar char="•"/>
            </a:pPr>
            <a:r>
              <a:rPr lang="en-US" sz="2000" b="1" dirty="0">
                <a:latin typeface="AU Passata Light" panose="020B0604020202020204" charset="0"/>
              </a:rPr>
              <a:t>Conclusion</a:t>
            </a:r>
          </a:p>
          <a:p>
            <a:pPr marL="457200" indent="-457200">
              <a:lnSpc>
                <a:spcPct val="150000"/>
              </a:lnSpc>
              <a:buFont typeface="Arial" panose="020B0604020202020204" pitchFamily="34" charset="0"/>
              <a:buChar char="•"/>
            </a:pPr>
            <a:r>
              <a:rPr lang="en-US" sz="2000" b="1" dirty="0">
                <a:latin typeface="AU Passata Light" panose="020B0604020202020204" charset="0"/>
              </a:rPr>
              <a:t>Questions and discussion</a:t>
            </a:r>
          </a:p>
          <a:p>
            <a:pPr>
              <a:lnSpc>
                <a:spcPct val="150000"/>
              </a:lnSpc>
            </a:pPr>
            <a:endParaRPr lang="en-US" sz="2000" dirty="0">
              <a:latin typeface="AU Passata Light" panose="020B0604020202020204" charset="0"/>
            </a:endParaRP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 1: Classification</a:t>
            </a:r>
          </a:p>
        </p:txBody>
      </p:sp>
      <p:sp>
        <p:nvSpPr>
          <p:cNvPr id="6" name="TextBox 5">
            <a:extLst>
              <a:ext uri="{FF2B5EF4-FFF2-40B4-BE49-F238E27FC236}">
                <a16:creationId xmlns:a16="http://schemas.microsoft.com/office/drawing/2014/main" id="{35F8CC3B-9AAD-497C-B42E-B65638CEC252}"/>
              </a:ext>
            </a:extLst>
          </p:cNvPr>
          <p:cNvSpPr txBox="1"/>
          <p:nvPr/>
        </p:nvSpPr>
        <p:spPr>
          <a:xfrm>
            <a:off x="1053353" y="1678392"/>
            <a:ext cx="10081120" cy="1038169"/>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Train/Val/Test</a:t>
            </a:r>
          </a:p>
          <a:p>
            <a:pPr marL="457200" indent="-457200">
              <a:lnSpc>
                <a:spcPct val="150000"/>
              </a:lnSpc>
              <a:buFont typeface="Arial" panose="020B0604020202020204" pitchFamily="34" charset="0"/>
              <a:buChar char="•"/>
            </a:pPr>
            <a:r>
              <a:rPr lang="en-US" sz="2400" dirty="0">
                <a:latin typeface="+mj-lt"/>
              </a:rPr>
              <a:t>BERT Base Uncased - </a:t>
            </a:r>
          </a:p>
        </p:txBody>
      </p:sp>
      <p:pic>
        <p:nvPicPr>
          <p:cNvPr id="3" name="Picture 2">
            <a:extLst>
              <a:ext uri="{FF2B5EF4-FFF2-40B4-BE49-F238E27FC236}">
                <a16:creationId xmlns:a16="http://schemas.microsoft.com/office/drawing/2014/main" id="{52834256-6C9D-435D-9D9D-900D2B3CDDB3}"/>
              </a:ext>
            </a:extLst>
          </p:cNvPr>
          <p:cNvPicPr>
            <a:picLocks noChangeAspect="1"/>
          </p:cNvPicPr>
          <p:nvPr/>
        </p:nvPicPr>
        <p:blipFill>
          <a:blip r:embed="rId4"/>
          <a:stretch>
            <a:fillRect/>
          </a:stretch>
        </p:blipFill>
        <p:spPr>
          <a:xfrm>
            <a:off x="4447973" y="2286169"/>
            <a:ext cx="426164" cy="382078"/>
          </a:xfrm>
          <a:prstGeom prst="rect">
            <a:avLst/>
          </a:prstGeom>
        </p:spPr>
      </p:pic>
      <p:pic>
        <p:nvPicPr>
          <p:cNvPr id="10" name="Picture 9">
            <a:extLst>
              <a:ext uri="{FF2B5EF4-FFF2-40B4-BE49-F238E27FC236}">
                <a16:creationId xmlns:a16="http://schemas.microsoft.com/office/drawing/2014/main" id="{C7879D77-CE6C-4B24-8B8F-FCDB0262CF1C}"/>
              </a:ext>
            </a:extLst>
          </p:cNvPr>
          <p:cNvPicPr>
            <a:picLocks noChangeAspect="1"/>
          </p:cNvPicPr>
          <p:nvPr/>
        </p:nvPicPr>
        <p:blipFill>
          <a:blip r:embed="rId5"/>
          <a:stretch>
            <a:fillRect/>
          </a:stretch>
        </p:blipFill>
        <p:spPr>
          <a:xfrm>
            <a:off x="1781423" y="2860228"/>
            <a:ext cx="8421275" cy="1638529"/>
          </a:xfrm>
          <a:prstGeom prst="rect">
            <a:avLst/>
          </a:prstGeom>
        </p:spPr>
      </p:pic>
    </p:spTree>
    <p:custDataLst>
      <p:tags r:id="rId1"/>
    </p:custDataLst>
    <p:extLst>
      <p:ext uri="{BB962C8B-B14F-4D97-AF65-F5344CB8AC3E}">
        <p14:creationId xmlns:p14="http://schemas.microsoft.com/office/powerpoint/2010/main" val="310479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 1: Classification</a:t>
            </a:r>
          </a:p>
        </p:txBody>
      </p:sp>
      <p:sp>
        <p:nvSpPr>
          <p:cNvPr id="5" name="TextBox 4">
            <a:extLst>
              <a:ext uri="{FF2B5EF4-FFF2-40B4-BE49-F238E27FC236}">
                <a16:creationId xmlns:a16="http://schemas.microsoft.com/office/drawing/2014/main" id="{A87AAE82-F149-4F03-91C9-98190721F987}"/>
              </a:ext>
            </a:extLst>
          </p:cNvPr>
          <p:cNvSpPr txBox="1"/>
          <p:nvPr/>
        </p:nvSpPr>
        <p:spPr>
          <a:xfrm>
            <a:off x="621804" y="1268760"/>
            <a:ext cx="10081120" cy="2700163"/>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b="1" dirty="0">
                <a:latin typeface="+mj-lt"/>
              </a:rPr>
              <a:t>What do these results suggest?</a:t>
            </a:r>
          </a:p>
          <a:p>
            <a:pPr marL="457200" indent="-457200">
              <a:lnSpc>
                <a:spcPct val="150000"/>
              </a:lnSpc>
              <a:buFont typeface="Arial" panose="020B0604020202020204" pitchFamily="34" charset="0"/>
              <a:buChar char="•"/>
            </a:pPr>
            <a:endParaRPr lang="en-US" sz="2400" b="1" dirty="0">
              <a:latin typeface="+mj-lt"/>
            </a:endParaRPr>
          </a:p>
          <a:p>
            <a:pPr marL="1066693" lvl="1" indent="-457200">
              <a:lnSpc>
                <a:spcPct val="150000"/>
              </a:lnSpc>
              <a:buFont typeface="Arial" panose="020B0604020202020204" pitchFamily="34" charset="0"/>
              <a:buChar char="•"/>
            </a:pPr>
            <a:r>
              <a:rPr lang="en-US" sz="2400" dirty="0">
                <a:latin typeface="+mj-lt"/>
              </a:rPr>
              <a:t>Poor generalizability</a:t>
            </a:r>
          </a:p>
          <a:p>
            <a:pPr marL="457200"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Arial" panose="020B0604020202020204" pitchFamily="34" charset="0"/>
              <a:buChar char="•"/>
            </a:pPr>
            <a:r>
              <a:rPr lang="en-US" sz="2400" dirty="0">
                <a:latin typeface="+mj-lt"/>
              </a:rPr>
              <a:t>Confounding factors</a:t>
            </a:r>
          </a:p>
        </p:txBody>
      </p:sp>
      <p:pic>
        <p:nvPicPr>
          <p:cNvPr id="7" name="Picture 6">
            <a:extLst>
              <a:ext uri="{FF2B5EF4-FFF2-40B4-BE49-F238E27FC236}">
                <a16:creationId xmlns:a16="http://schemas.microsoft.com/office/drawing/2014/main" id="{80E9B98F-BAF9-443C-A1FC-0B71B1FBD18D}"/>
              </a:ext>
            </a:extLst>
          </p:cNvPr>
          <p:cNvPicPr>
            <a:picLocks noChangeAspect="1"/>
          </p:cNvPicPr>
          <p:nvPr/>
        </p:nvPicPr>
        <p:blipFill>
          <a:blip r:embed="rId4"/>
          <a:stretch>
            <a:fillRect/>
          </a:stretch>
        </p:blipFill>
        <p:spPr>
          <a:xfrm>
            <a:off x="5920878" y="2144664"/>
            <a:ext cx="5973003" cy="1162168"/>
          </a:xfrm>
          <a:prstGeom prst="rect">
            <a:avLst/>
          </a:prstGeom>
        </p:spPr>
      </p:pic>
    </p:spTree>
    <p:custDataLst>
      <p:tags r:id="rId1"/>
    </p:custDataLst>
    <p:extLst>
      <p:ext uri="{BB962C8B-B14F-4D97-AF65-F5344CB8AC3E}">
        <p14:creationId xmlns:p14="http://schemas.microsoft.com/office/powerpoint/2010/main" val="1351588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pPr algn="ctr"/>
            <a:r>
              <a:rPr lang="en-GB" dirty="0"/>
              <a:t>Part 2:</a:t>
            </a:r>
            <a:br>
              <a:rPr lang="en-GB" dirty="0"/>
            </a:br>
            <a:r>
              <a:rPr lang="en-GB" dirty="0"/>
              <a:t>Dynamic Word Embeddings</a:t>
            </a:r>
          </a:p>
        </p:txBody>
      </p:sp>
    </p:spTree>
    <p:custDataLst>
      <p:tags r:id="rId1"/>
    </p:custDataLst>
    <p:extLst>
      <p:ext uri="{BB962C8B-B14F-4D97-AF65-F5344CB8AC3E}">
        <p14:creationId xmlns:p14="http://schemas.microsoft.com/office/powerpoint/2010/main" val="62581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 2: Dynamic Word Embeddings</a:t>
            </a:r>
          </a:p>
        </p:txBody>
      </p:sp>
      <p:sp>
        <p:nvSpPr>
          <p:cNvPr id="6" name="TextBox 5">
            <a:extLst>
              <a:ext uri="{FF2B5EF4-FFF2-40B4-BE49-F238E27FC236}">
                <a16:creationId xmlns:a16="http://schemas.microsoft.com/office/drawing/2014/main" id="{9CA124BD-9C4A-4A01-BBAB-C79A9EF3A518}"/>
              </a:ext>
            </a:extLst>
          </p:cNvPr>
          <p:cNvSpPr txBox="1"/>
          <p:nvPr/>
        </p:nvSpPr>
        <p:spPr>
          <a:xfrm>
            <a:off x="621804" y="1268760"/>
            <a:ext cx="10081120" cy="4362156"/>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Dataset 1 (large) -&gt; Split into 5 periods</a:t>
            </a: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Trained </a:t>
            </a:r>
            <a:r>
              <a:rPr lang="en-US" sz="2400" dirty="0" err="1">
                <a:latin typeface="+mj-lt"/>
              </a:rPr>
              <a:t>fastText</a:t>
            </a:r>
            <a:r>
              <a:rPr lang="en-US" sz="2400" dirty="0">
                <a:latin typeface="+mj-lt"/>
              </a:rPr>
              <a:t> </a:t>
            </a:r>
            <a:r>
              <a:rPr lang="en-US" sz="2400" dirty="0" err="1">
                <a:latin typeface="+mj-lt"/>
              </a:rPr>
              <a:t>skipgram</a:t>
            </a:r>
            <a:r>
              <a:rPr lang="en-US" sz="2400" dirty="0">
                <a:latin typeface="+mj-lt"/>
              </a:rPr>
              <a:t> model on each period</a:t>
            </a:r>
          </a:p>
          <a:p>
            <a:pPr marL="1066693" lvl="1" indent="-457200">
              <a:lnSpc>
                <a:spcPct val="150000"/>
              </a:lnSpc>
              <a:buFont typeface="Arial" panose="020B0604020202020204" pitchFamily="34" charset="0"/>
              <a:buChar char="•"/>
            </a:pPr>
            <a:r>
              <a:rPr lang="en-US" sz="2400" dirty="0">
                <a:latin typeface="+mj-lt"/>
              </a:rPr>
              <a:t>word embedding for each word, for each period</a:t>
            </a:r>
          </a:p>
          <a:p>
            <a:pPr marL="1066693" lvl="1"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Nouns with largest semantic shift</a:t>
            </a: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Found 10 nearest </a:t>
            </a:r>
            <a:r>
              <a:rPr lang="en-US" sz="2400" dirty="0" err="1">
                <a:latin typeface="+mj-lt"/>
              </a:rPr>
              <a:t>neighbours</a:t>
            </a:r>
            <a:r>
              <a:rPr lang="en-US" sz="2400" dirty="0">
                <a:latin typeface="+mj-lt"/>
              </a:rPr>
              <a:t> for words, across time periods</a:t>
            </a:r>
          </a:p>
        </p:txBody>
      </p:sp>
      <p:pic>
        <p:nvPicPr>
          <p:cNvPr id="1026" name="Picture 2" descr="The difference between Euclidean distance and cosine similarity. | Download  Scientific Diagram">
            <a:extLst>
              <a:ext uri="{FF2B5EF4-FFF2-40B4-BE49-F238E27FC236}">
                <a16:creationId xmlns:a16="http://schemas.microsoft.com/office/drawing/2014/main" id="{61CAA758-A800-4263-8354-BA977D75E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661" y="2020561"/>
            <a:ext cx="3328558" cy="28585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84626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 2: Dynamic Word Embeddings</a:t>
            </a:r>
          </a:p>
        </p:txBody>
      </p:sp>
      <p:sp>
        <p:nvSpPr>
          <p:cNvPr id="6" name="TextBox 5">
            <a:extLst>
              <a:ext uri="{FF2B5EF4-FFF2-40B4-BE49-F238E27FC236}">
                <a16:creationId xmlns:a16="http://schemas.microsoft.com/office/drawing/2014/main" id="{9CA124BD-9C4A-4A01-BBAB-C79A9EF3A518}"/>
              </a:ext>
            </a:extLst>
          </p:cNvPr>
          <p:cNvSpPr txBox="1"/>
          <p:nvPr/>
        </p:nvSpPr>
        <p:spPr>
          <a:xfrm>
            <a:off x="621804" y="1268760"/>
            <a:ext cx="10081120" cy="3808158"/>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i="1" dirty="0">
                <a:latin typeface="+mj-lt"/>
              </a:rPr>
              <a:t>“Russia” </a:t>
            </a:r>
            <a:r>
              <a:rPr lang="en-US" sz="2400" dirty="0">
                <a:latin typeface="+mj-lt"/>
              </a:rPr>
              <a:t>Nearest </a:t>
            </a:r>
            <a:r>
              <a:rPr lang="en-US" sz="2400" dirty="0" err="1">
                <a:latin typeface="+mj-lt"/>
              </a:rPr>
              <a:t>neighbours</a:t>
            </a:r>
            <a:r>
              <a:rPr lang="en-US" sz="2400" dirty="0">
                <a:latin typeface="+mj-lt"/>
              </a:rPr>
              <a:t>:</a:t>
            </a:r>
          </a:p>
          <a:p>
            <a:pPr lvl="1">
              <a:lnSpc>
                <a:spcPct val="150000"/>
              </a:lnSpc>
            </a:pPr>
            <a:r>
              <a:rPr lang="en-US" sz="2400" i="1" dirty="0">
                <a:latin typeface="+mj-lt"/>
              </a:rPr>
              <a:t>		1</a:t>
            </a:r>
            <a:r>
              <a:rPr lang="en-US" sz="2400" i="1" baseline="30000" dirty="0">
                <a:latin typeface="+mj-lt"/>
              </a:rPr>
              <a:t>st</a:t>
            </a:r>
            <a:r>
              <a:rPr lang="en-US" sz="2400" i="1" dirty="0">
                <a:latin typeface="+mj-lt"/>
              </a:rPr>
              <a:t>		2</a:t>
            </a:r>
            <a:r>
              <a:rPr lang="en-US" sz="2400" i="1" baseline="30000" dirty="0">
                <a:latin typeface="+mj-lt"/>
              </a:rPr>
              <a:t>nd</a:t>
            </a:r>
            <a:r>
              <a:rPr lang="en-US" sz="2400" i="1" dirty="0">
                <a:latin typeface="+mj-lt"/>
              </a:rPr>
              <a:t>		3rd</a:t>
            </a:r>
          </a:p>
          <a:p>
            <a:pPr marL="1066693" lvl="1" indent="-457200">
              <a:lnSpc>
                <a:spcPct val="150000"/>
              </a:lnSpc>
              <a:buFont typeface="Arial" panose="020B0604020202020204" pitchFamily="34" charset="0"/>
              <a:buChar char="•"/>
            </a:pPr>
            <a:r>
              <a:rPr lang="en-US" sz="2400" dirty="0">
                <a:latin typeface="+mj-lt"/>
              </a:rPr>
              <a:t>T1: 	Syria		Putin		Military</a:t>
            </a:r>
          </a:p>
          <a:p>
            <a:pPr marL="1066693" lvl="1" indent="-457200">
              <a:lnSpc>
                <a:spcPct val="150000"/>
              </a:lnSpc>
              <a:buFont typeface="Arial" panose="020B0604020202020204" pitchFamily="34" charset="0"/>
              <a:buChar char="•"/>
            </a:pPr>
            <a:r>
              <a:rPr lang="en-US" sz="2400" dirty="0">
                <a:latin typeface="+mj-lt"/>
              </a:rPr>
              <a:t>T2: 	Syria 		Region	Assad</a:t>
            </a:r>
          </a:p>
          <a:p>
            <a:pPr marL="1066693" lvl="1" indent="-457200">
              <a:lnSpc>
                <a:spcPct val="150000"/>
              </a:lnSpc>
              <a:buFont typeface="Arial" panose="020B0604020202020204" pitchFamily="34" charset="0"/>
              <a:buChar char="•"/>
            </a:pPr>
            <a:r>
              <a:rPr lang="en-US" sz="2400" dirty="0">
                <a:latin typeface="+mj-lt"/>
              </a:rPr>
              <a:t>T3: 	Putin		Vladimir	NATO</a:t>
            </a:r>
          </a:p>
          <a:p>
            <a:pPr marL="1066693" lvl="1" indent="-457200">
              <a:lnSpc>
                <a:spcPct val="150000"/>
              </a:lnSpc>
              <a:buFont typeface="Arial" panose="020B0604020202020204" pitchFamily="34" charset="0"/>
              <a:buChar char="•"/>
            </a:pPr>
            <a:r>
              <a:rPr lang="en-US" sz="2400" dirty="0">
                <a:latin typeface="+mj-lt"/>
              </a:rPr>
              <a:t>T4: 	Connection 	Putin		Intelligence</a:t>
            </a:r>
          </a:p>
          <a:p>
            <a:pPr marL="1066693" lvl="1" indent="-457200">
              <a:lnSpc>
                <a:spcPct val="150000"/>
              </a:lnSpc>
              <a:buFont typeface="Arial" panose="020B0604020202020204" pitchFamily="34" charset="0"/>
              <a:buChar char="•"/>
            </a:pPr>
            <a:r>
              <a:rPr lang="en-US" sz="2400" dirty="0">
                <a:latin typeface="+mj-lt"/>
              </a:rPr>
              <a:t>T5: 	Meddle	Collude	Putin</a:t>
            </a:r>
          </a:p>
        </p:txBody>
      </p:sp>
    </p:spTree>
    <p:custDataLst>
      <p:tags r:id="rId1"/>
    </p:custDataLst>
    <p:extLst>
      <p:ext uri="{BB962C8B-B14F-4D97-AF65-F5344CB8AC3E}">
        <p14:creationId xmlns:p14="http://schemas.microsoft.com/office/powerpoint/2010/main" val="187889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 2: Dynamic Word Embeddings</a:t>
            </a:r>
          </a:p>
        </p:txBody>
      </p:sp>
      <p:sp>
        <p:nvSpPr>
          <p:cNvPr id="6" name="TextBox 5">
            <a:extLst>
              <a:ext uri="{FF2B5EF4-FFF2-40B4-BE49-F238E27FC236}">
                <a16:creationId xmlns:a16="http://schemas.microsoft.com/office/drawing/2014/main" id="{9CA124BD-9C4A-4A01-BBAB-C79A9EF3A518}"/>
              </a:ext>
            </a:extLst>
          </p:cNvPr>
          <p:cNvSpPr txBox="1"/>
          <p:nvPr/>
        </p:nvSpPr>
        <p:spPr>
          <a:xfrm>
            <a:off x="621804" y="1268760"/>
            <a:ext cx="10081120" cy="3254161"/>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b="1" dirty="0">
                <a:latin typeface="+mj-lt"/>
              </a:rPr>
              <a:t>What do these findings suggest?</a:t>
            </a:r>
          </a:p>
          <a:p>
            <a:pPr marL="457200" indent="-457200">
              <a:lnSpc>
                <a:spcPct val="150000"/>
              </a:lnSpc>
              <a:buFont typeface="Arial" panose="020B0604020202020204" pitchFamily="34" charset="0"/>
              <a:buChar char="•"/>
            </a:pPr>
            <a:endParaRPr lang="en-US" sz="2400" b="1" dirty="0">
              <a:latin typeface="+mj-lt"/>
            </a:endParaRPr>
          </a:p>
          <a:p>
            <a:pPr marL="1066693" lvl="1" indent="-457200">
              <a:lnSpc>
                <a:spcPct val="150000"/>
              </a:lnSpc>
              <a:buFont typeface="Arial" panose="020B0604020202020204" pitchFamily="34" charset="0"/>
              <a:buChar char="•"/>
            </a:pPr>
            <a:r>
              <a:rPr lang="en-US" sz="2400" dirty="0">
                <a:latin typeface="+mj-lt"/>
              </a:rPr>
              <a:t>The non-</a:t>
            </a:r>
            <a:r>
              <a:rPr lang="en-US" sz="2400" dirty="0" err="1">
                <a:latin typeface="+mj-lt"/>
              </a:rPr>
              <a:t>staticity</a:t>
            </a:r>
            <a:r>
              <a:rPr lang="en-US" sz="2400" dirty="0">
                <a:latin typeface="+mj-lt"/>
              </a:rPr>
              <a:t> of the task influences generalizability across time periods</a:t>
            </a:r>
          </a:p>
          <a:p>
            <a:pPr marL="1066693" lvl="1"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endParaRPr lang="en-US" sz="2400" dirty="0">
              <a:latin typeface="+mj-lt"/>
            </a:endParaRPr>
          </a:p>
        </p:txBody>
      </p:sp>
    </p:spTree>
    <p:custDataLst>
      <p:tags r:id="rId1"/>
    </p:custDataLst>
    <p:extLst>
      <p:ext uri="{BB962C8B-B14F-4D97-AF65-F5344CB8AC3E}">
        <p14:creationId xmlns:p14="http://schemas.microsoft.com/office/powerpoint/2010/main" val="1561936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897841"/>
            <a:ext cx="10220325" cy="830997"/>
          </a:xfrm>
        </p:spPr>
        <p:txBody>
          <a:bodyPr/>
          <a:lstStyle/>
          <a:p>
            <a:pPr algn="ctr"/>
            <a:r>
              <a:rPr lang="en-GB" dirty="0"/>
              <a:t>Conclusion</a:t>
            </a:r>
          </a:p>
        </p:txBody>
      </p:sp>
    </p:spTree>
    <p:custDataLst>
      <p:tags r:id="rId1"/>
    </p:custDataLst>
    <p:extLst>
      <p:ext uri="{BB962C8B-B14F-4D97-AF65-F5344CB8AC3E}">
        <p14:creationId xmlns:p14="http://schemas.microsoft.com/office/powerpoint/2010/main" val="937369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Conclusion</a:t>
            </a:r>
          </a:p>
        </p:txBody>
      </p:sp>
      <p:sp>
        <p:nvSpPr>
          <p:cNvPr id="6" name="TextBox 5">
            <a:extLst>
              <a:ext uri="{FF2B5EF4-FFF2-40B4-BE49-F238E27FC236}">
                <a16:creationId xmlns:a16="http://schemas.microsoft.com/office/drawing/2014/main" id="{9A9E3E45-519B-4C76-AECD-95DFCFB7708A}"/>
              </a:ext>
            </a:extLst>
          </p:cNvPr>
          <p:cNvSpPr txBox="1"/>
          <p:nvPr/>
        </p:nvSpPr>
        <p:spPr>
          <a:xfrm>
            <a:off x="315913" y="1265262"/>
            <a:ext cx="11556000" cy="4964179"/>
          </a:xfrm>
          <a:prstGeom prst="rect">
            <a:avLst/>
          </a:prstGeom>
          <a:noFill/>
        </p:spPr>
        <p:txBody>
          <a:bodyPr wrap="square" lIns="0" tIns="0" rIns="0" bIns="0" numCol="2" rtlCol="0">
            <a:spAutoFit/>
          </a:bodyPr>
          <a:lstStyle/>
          <a:p>
            <a:pPr marL="457200" indent="-457200">
              <a:lnSpc>
                <a:spcPct val="150000"/>
              </a:lnSpc>
              <a:buFont typeface="Arial" panose="020B0604020202020204" pitchFamily="34" charset="0"/>
              <a:buChar char="•"/>
            </a:pPr>
            <a:r>
              <a:rPr lang="en-US" sz="2400" b="1" dirty="0">
                <a:latin typeface="+mj-lt"/>
              </a:rPr>
              <a:t>Our study suggests:</a:t>
            </a:r>
          </a:p>
          <a:p>
            <a:pPr marL="1066693" lvl="1" indent="-457200">
              <a:lnSpc>
                <a:spcPct val="150000"/>
              </a:lnSpc>
              <a:buFont typeface="Arial" panose="020B0604020202020204" pitchFamily="34" charset="0"/>
              <a:buChar char="•"/>
            </a:pPr>
            <a:r>
              <a:rPr lang="en-US" sz="2400" dirty="0">
                <a:latin typeface="+mj-lt"/>
              </a:rPr>
              <a:t>Low generalizability of models in the field(?)</a:t>
            </a:r>
          </a:p>
          <a:p>
            <a:pPr marL="1066693" lvl="1" indent="-457200">
              <a:lnSpc>
                <a:spcPct val="150000"/>
              </a:lnSpc>
              <a:buFont typeface="Arial" panose="020B0604020202020204" pitchFamily="34" charset="0"/>
              <a:buChar char="•"/>
            </a:pPr>
            <a:r>
              <a:rPr lang="en-US" sz="2400" dirty="0">
                <a:latin typeface="+mj-lt"/>
              </a:rPr>
              <a:t>The task is non-static</a:t>
            </a:r>
          </a:p>
          <a:p>
            <a:pPr marL="1066693" lvl="1" indent="-457200">
              <a:lnSpc>
                <a:spcPct val="150000"/>
              </a:lnSpc>
              <a:buFont typeface="Arial" panose="020B0604020202020204" pitchFamily="34" charset="0"/>
              <a:buChar char="•"/>
            </a:pPr>
            <a:r>
              <a:rPr lang="en-US" sz="2400" dirty="0">
                <a:latin typeface="+mj-lt"/>
              </a:rPr>
              <a:t>Data is important</a:t>
            </a:r>
          </a:p>
          <a:p>
            <a:pPr marL="1066693" lvl="1"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Arial" panose="020B0604020202020204" pitchFamily="34" charset="0"/>
              <a:buChar char="•"/>
            </a:pPr>
            <a:endParaRPr lang="en-US" sz="2400" dirty="0">
              <a:latin typeface="+mj-lt"/>
            </a:endParaRPr>
          </a:p>
          <a:p>
            <a:pPr marL="1066693" lvl="1"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b="1" dirty="0">
                <a:latin typeface="+mj-lt"/>
              </a:rPr>
              <a:t>We recommend:</a:t>
            </a:r>
          </a:p>
          <a:p>
            <a:pPr marL="1066693" lvl="1" indent="-457200">
              <a:lnSpc>
                <a:spcPct val="150000"/>
              </a:lnSpc>
              <a:buFont typeface="Arial" panose="020B0604020202020204" pitchFamily="34" charset="0"/>
              <a:buChar char="•"/>
            </a:pPr>
            <a:r>
              <a:rPr lang="en-US" sz="2400" dirty="0">
                <a:latin typeface="+mj-lt"/>
              </a:rPr>
              <a:t>Have data from different sources</a:t>
            </a:r>
          </a:p>
          <a:p>
            <a:pPr marL="1066693" lvl="1" indent="-457200">
              <a:lnSpc>
                <a:spcPct val="150000"/>
              </a:lnSpc>
              <a:buFont typeface="Arial" panose="020B0604020202020204" pitchFamily="34" charset="0"/>
              <a:buChar char="•"/>
            </a:pPr>
            <a:r>
              <a:rPr lang="en-US" sz="2400" dirty="0">
                <a:latin typeface="+mj-lt"/>
              </a:rPr>
              <a:t>Be aware of data quality (unrelated systematic patterns)</a:t>
            </a:r>
          </a:p>
          <a:p>
            <a:pPr marL="1066693" lvl="1" indent="-457200">
              <a:lnSpc>
                <a:spcPct val="150000"/>
              </a:lnSpc>
              <a:buFont typeface="Arial" panose="020B0604020202020204" pitchFamily="34" charset="0"/>
              <a:buChar char="•"/>
            </a:pPr>
            <a:r>
              <a:rPr lang="en-US" sz="2400" dirty="0">
                <a:latin typeface="+mj-lt"/>
              </a:rPr>
              <a:t>Continually update with newest data</a:t>
            </a:r>
          </a:p>
          <a:p>
            <a:pPr marL="1066693" lvl="1" indent="-457200">
              <a:lnSpc>
                <a:spcPct val="150000"/>
              </a:lnSpc>
              <a:buFont typeface="Arial" panose="020B0604020202020204" pitchFamily="34" charset="0"/>
              <a:buChar char="•"/>
            </a:pPr>
            <a:r>
              <a:rPr lang="en-US" sz="2400" dirty="0">
                <a:latin typeface="+mj-lt"/>
              </a:rPr>
              <a:t>Definition of Fake News</a:t>
            </a:r>
          </a:p>
        </p:txBody>
      </p:sp>
    </p:spTree>
    <p:custDataLst>
      <p:tags r:id="rId1"/>
    </p:custDataLst>
    <p:extLst>
      <p:ext uri="{BB962C8B-B14F-4D97-AF65-F5344CB8AC3E}">
        <p14:creationId xmlns:p14="http://schemas.microsoft.com/office/powerpoint/2010/main" val="12440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BD11CB-FF1E-4FAD-8E0D-F4A05F0101B4}"/>
              </a:ext>
            </a:extLst>
          </p:cNvPr>
          <p:cNvSpPr txBox="1">
            <a:spLocks/>
          </p:cNvSpPr>
          <p:nvPr/>
        </p:nvSpPr>
        <p:spPr>
          <a:xfrm>
            <a:off x="984248" y="5054690"/>
            <a:ext cx="10220325" cy="830997"/>
          </a:xfrm>
          <a:prstGeom prst="rect">
            <a:avLst/>
          </a:prstGeom>
        </p:spPr>
        <p:txBody>
          <a:bodyPr/>
          <a:lst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a:lstStyle>
          <a:p>
            <a:pPr algn="ctr">
              <a:buFontTx/>
            </a:pPr>
            <a:r>
              <a:rPr lang="en-GB" kern="0" dirty="0">
                <a:solidFill>
                  <a:schemeClr val="bg1"/>
                </a:solidFill>
              </a:rPr>
              <a:t>Questions?</a:t>
            </a:r>
          </a:p>
        </p:txBody>
      </p:sp>
    </p:spTree>
    <p:custDataLst>
      <p:tags r:id="rId1"/>
    </p:custDataLst>
    <p:extLst>
      <p:ext uri="{BB962C8B-B14F-4D97-AF65-F5344CB8AC3E}">
        <p14:creationId xmlns:p14="http://schemas.microsoft.com/office/powerpoint/2010/main" val="213969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897841"/>
            <a:ext cx="10220325" cy="830997"/>
          </a:xfrm>
        </p:spPr>
        <p:txBody>
          <a:bodyPr/>
          <a:lstStyle/>
          <a:p>
            <a:pPr algn="ctr"/>
            <a:r>
              <a:rPr lang="en-GB" dirty="0"/>
              <a:t>Fake News Detection</a:t>
            </a:r>
          </a:p>
        </p:txBody>
      </p:sp>
    </p:spTree>
    <p:custDataLst>
      <p:tags r:id="rId1"/>
    </p:custDataLst>
    <p:extLst>
      <p:ext uri="{BB962C8B-B14F-4D97-AF65-F5344CB8AC3E}">
        <p14:creationId xmlns:p14="http://schemas.microsoft.com/office/powerpoint/2010/main" val="404197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Fake News Detection - Relevance</a:t>
            </a:r>
          </a:p>
        </p:txBody>
      </p:sp>
    </p:spTree>
    <p:custDataLst>
      <p:tags r:id="rId1"/>
    </p:custDataLst>
    <p:extLst>
      <p:ext uri="{BB962C8B-B14F-4D97-AF65-F5344CB8AC3E}">
        <p14:creationId xmlns:p14="http://schemas.microsoft.com/office/powerpoint/2010/main" val="353501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Fake News Detection - Relevance</a:t>
            </a:r>
          </a:p>
        </p:txBody>
      </p:sp>
      <p:sp>
        <p:nvSpPr>
          <p:cNvPr id="6" name="TextBox 5">
            <a:extLst>
              <a:ext uri="{FF2B5EF4-FFF2-40B4-BE49-F238E27FC236}">
                <a16:creationId xmlns:a16="http://schemas.microsoft.com/office/drawing/2014/main" id="{D8273499-1CC5-476F-99E5-7F382CA1733A}"/>
              </a:ext>
            </a:extLst>
          </p:cNvPr>
          <p:cNvSpPr txBox="1"/>
          <p:nvPr/>
        </p:nvSpPr>
        <p:spPr>
          <a:xfrm>
            <a:off x="981844" y="1268760"/>
            <a:ext cx="10081120" cy="924227"/>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Negative impact of Fake News</a:t>
            </a:r>
          </a:p>
          <a:p>
            <a:pPr>
              <a:lnSpc>
                <a:spcPct val="150000"/>
              </a:lnSpc>
            </a:pPr>
            <a:endParaRPr lang="en-US" sz="1800" dirty="0">
              <a:latin typeface="AU Passata Light" panose="020B0604020202020204" charset="0"/>
            </a:endParaRPr>
          </a:p>
        </p:txBody>
      </p:sp>
    </p:spTree>
    <p:custDataLst>
      <p:tags r:id="rId1"/>
    </p:custDataLst>
    <p:extLst>
      <p:ext uri="{BB962C8B-B14F-4D97-AF65-F5344CB8AC3E}">
        <p14:creationId xmlns:p14="http://schemas.microsoft.com/office/powerpoint/2010/main" val="225503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Fake News Detection - Relevance</a:t>
            </a:r>
          </a:p>
        </p:txBody>
      </p:sp>
      <p:sp>
        <p:nvSpPr>
          <p:cNvPr id="6" name="TextBox 5">
            <a:extLst>
              <a:ext uri="{FF2B5EF4-FFF2-40B4-BE49-F238E27FC236}">
                <a16:creationId xmlns:a16="http://schemas.microsoft.com/office/drawing/2014/main" id="{D8273499-1CC5-476F-99E5-7F382CA1733A}"/>
              </a:ext>
            </a:extLst>
          </p:cNvPr>
          <p:cNvSpPr txBox="1"/>
          <p:nvPr/>
        </p:nvSpPr>
        <p:spPr>
          <a:xfrm>
            <a:off x="981844" y="1268760"/>
            <a:ext cx="10081120" cy="2032223"/>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Negative impact of Fake News</a:t>
            </a: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Manual inspection of news is unfeasible</a:t>
            </a:r>
          </a:p>
          <a:p>
            <a:pPr>
              <a:lnSpc>
                <a:spcPct val="150000"/>
              </a:lnSpc>
            </a:pPr>
            <a:endParaRPr lang="en-US" sz="1800" dirty="0">
              <a:latin typeface="AU Passata Light" panose="020B0604020202020204" charset="0"/>
            </a:endParaRPr>
          </a:p>
        </p:txBody>
      </p:sp>
    </p:spTree>
    <p:custDataLst>
      <p:tags r:id="rId1"/>
    </p:custDataLst>
    <p:extLst>
      <p:ext uri="{BB962C8B-B14F-4D97-AF65-F5344CB8AC3E}">
        <p14:creationId xmlns:p14="http://schemas.microsoft.com/office/powerpoint/2010/main" val="218840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Fake News Detection - Relevance</a:t>
            </a:r>
          </a:p>
        </p:txBody>
      </p:sp>
      <p:sp>
        <p:nvSpPr>
          <p:cNvPr id="6" name="TextBox 5">
            <a:extLst>
              <a:ext uri="{FF2B5EF4-FFF2-40B4-BE49-F238E27FC236}">
                <a16:creationId xmlns:a16="http://schemas.microsoft.com/office/drawing/2014/main" id="{D8273499-1CC5-476F-99E5-7F382CA1733A}"/>
              </a:ext>
            </a:extLst>
          </p:cNvPr>
          <p:cNvSpPr txBox="1"/>
          <p:nvPr/>
        </p:nvSpPr>
        <p:spPr>
          <a:xfrm>
            <a:off x="981844" y="1268760"/>
            <a:ext cx="10081120" cy="3140219"/>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Negative impact of Fake News</a:t>
            </a: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Manual inspection of news unfeasible</a:t>
            </a: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ML approaches show promising results</a:t>
            </a:r>
          </a:p>
          <a:p>
            <a:pPr>
              <a:lnSpc>
                <a:spcPct val="150000"/>
              </a:lnSpc>
            </a:pPr>
            <a:endParaRPr lang="en-US" sz="1800" dirty="0">
              <a:latin typeface="AU Passata Light" panose="020B0604020202020204" charset="0"/>
            </a:endParaRPr>
          </a:p>
        </p:txBody>
      </p:sp>
    </p:spTree>
    <p:custDataLst>
      <p:tags r:id="rId1"/>
    </p:custDataLst>
    <p:extLst>
      <p:ext uri="{BB962C8B-B14F-4D97-AF65-F5344CB8AC3E}">
        <p14:creationId xmlns:p14="http://schemas.microsoft.com/office/powerpoint/2010/main" val="169871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Fake News Detection - Relevance</a:t>
            </a:r>
          </a:p>
        </p:txBody>
      </p:sp>
      <p:sp>
        <p:nvSpPr>
          <p:cNvPr id="6" name="TextBox 5">
            <a:extLst>
              <a:ext uri="{FF2B5EF4-FFF2-40B4-BE49-F238E27FC236}">
                <a16:creationId xmlns:a16="http://schemas.microsoft.com/office/drawing/2014/main" id="{D8273499-1CC5-476F-99E5-7F382CA1733A}"/>
              </a:ext>
            </a:extLst>
          </p:cNvPr>
          <p:cNvSpPr txBox="1"/>
          <p:nvPr/>
        </p:nvSpPr>
        <p:spPr>
          <a:xfrm>
            <a:off x="981844" y="1268760"/>
            <a:ext cx="10081120" cy="7572201"/>
          </a:xfrm>
          <a:prstGeom prst="rect">
            <a:avLst/>
          </a:prstGeom>
          <a:noFill/>
        </p:spPr>
        <p:txBody>
          <a:bodyPr wrap="square" lIns="0" tIns="0" rIns="0" bIns="0" numCol="1" rtlCol="0">
            <a:spAutoFit/>
          </a:bodyPr>
          <a:lstStyle/>
          <a:p>
            <a:pPr marL="457200" indent="-457200">
              <a:lnSpc>
                <a:spcPct val="150000"/>
              </a:lnSpc>
              <a:buFont typeface="Arial" panose="020B0604020202020204" pitchFamily="34" charset="0"/>
              <a:buChar char="•"/>
            </a:pPr>
            <a:r>
              <a:rPr lang="en-US" sz="2400" dirty="0">
                <a:latin typeface="+mj-lt"/>
              </a:rPr>
              <a:t>Negative impact of Fake News</a:t>
            </a: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Manual inspection of news unfeasible</a:t>
            </a: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ML approaches show promising results</a:t>
            </a: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r>
              <a:rPr lang="en-US" sz="2400" dirty="0">
                <a:latin typeface="+mj-lt"/>
              </a:rPr>
              <a:t>BUT! Generalizability?</a:t>
            </a:r>
          </a:p>
          <a:p>
            <a:pPr marL="1066693" lvl="1" indent="-457200">
              <a:lnSpc>
                <a:spcPct val="150000"/>
              </a:lnSpc>
              <a:buFont typeface="Arial" panose="020B0604020202020204" pitchFamily="34" charset="0"/>
              <a:buChar char="•"/>
            </a:pPr>
            <a:r>
              <a:rPr lang="en-US" sz="2400" dirty="0">
                <a:latin typeface="+mj-lt"/>
              </a:rPr>
              <a:t>Across sources</a:t>
            </a:r>
          </a:p>
          <a:p>
            <a:pPr marL="1066693" lvl="1" indent="-457200">
              <a:lnSpc>
                <a:spcPct val="150000"/>
              </a:lnSpc>
              <a:buFont typeface="Arial" panose="020B0604020202020204" pitchFamily="34" charset="0"/>
              <a:buChar char="•"/>
            </a:pPr>
            <a:r>
              <a:rPr lang="en-US" sz="2400" dirty="0">
                <a:latin typeface="+mj-lt"/>
              </a:rPr>
              <a:t>Across time</a:t>
            </a:r>
          </a:p>
          <a:p>
            <a:pPr lvl="2">
              <a:lnSpc>
                <a:spcPct val="150000"/>
              </a:lnSpc>
            </a:pPr>
            <a:endParaRPr lang="en-US" sz="2400" dirty="0">
              <a:latin typeface="+mj-lt"/>
            </a:endParaRPr>
          </a:p>
          <a:p>
            <a:pPr marL="1676187" lvl="2"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endParaRPr lang="en-US" sz="2400" dirty="0">
              <a:latin typeface="+mj-lt"/>
            </a:endParaRPr>
          </a:p>
          <a:p>
            <a:pPr marL="457200" indent="-457200">
              <a:lnSpc>
                <a:spcPct val="150000"/>
              </a:lnSpc>
              <a:buFont typeface="Arial" panose="020B0604020202020204" pitchFamily="34" charset="0"/>
              <a:buChar char="•"/>
            </a:pPr>
            <a:endParaRPr lang="en-US" sz="2400" dirty="0">
              <a:latin typeface="+mj-lt"/>
            </a:endParaRPr>
          </a:p>
          <a:p>
            <a:pPr>
              <a:lnSpc>
                <a:spcPct val="150000"/>
              </a:lnSpc>
            </a:pPr>
            <a:endParaRPr lang="en-US" sz="1800" dirty="0">
              <a:latin typeface="AU Passata Light" panose="020B0604020202020204" charset="0"/>
            </a:endParaRPr>
          </a:p>
        </p:txBody>
      </p:sp>
    </p:spTree>
    <p:custDataLst>
      <p:tags r:id="rId1"/>
    </p:custDataLst>
    <p:extLst>
      <p:ext uri="{BB962C8B-B14F-4D97-AF65-F5344CB8AC3E}">
        <p14:creationId xmlns:p14="http://schemas.microsoft.com/office/powerpoint/2010/main" val="171781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Fake News Detection - Scope</a:t>
            </a:r>
          </a:p>
        </p:txBody>
      </p:sp>
    </p:spTree>
    <p:custDataLst>
      <p:tags r:id="rId1"/>
    </p:custDataLst>
    <p:extLst>
      <p:ext uri="{BB962C8B-B14F-4D97-AF65-F5344CB8AC3E}">
        <p14:creationId xmlns:p14="http://schemas.microsoft.com/office/powerpoint/2010/main" val="173286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10.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11.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12.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13.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14.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15.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16.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17.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18.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19.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ags/tag20.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21.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22.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3.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24.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25.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26.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7.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28.xml><?xml version="1.0" encoding="utf-8"?>
<p:tagLst xmlns:a="http://schemas.openxmlformats.org/drawingml/2006/main" xmlns:r="http://schemas.openxmlformats.org/officeDocument/2006/relationships" xmlns:p="http://schemas.openxmlformats.org/presentationml/2006/main">
  <p:tag name="TEMPLAFYSLIDEID" val="636235437375566864"/>
</p:tagLst>
</file>

<file path=ppt/tags/tag3.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4.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5.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6.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7.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8.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9.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heme/theme1.xml><?xml version="1.0" encoding="utf-8"?>
<a:theme xmlns:a="http://schemas.openxmlformats.org/drawingml/2006/main" name="AU 16:9">
  <a:themeElements>
    <a:clrScheme name="03 AU Lightblue">
      <a:dk1>
        <a:srgbClr val="000000"/>
      </a:dk1>
      <a:lt1>
        <a:srgbClr val="FFFFFF"/>
      </a:lt1>
      <a:dk2>
        <a:srgbClr val="003E5C"/>
      </a:dk2>
      <a:lt2>
        <a:srgbClr val="003E5C"/>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1719</Words>
  <Application>Microsoft Office PowerPoint</Application>
  <PresentationFormat>Custom</PresentationFormat>
  <Paragraphs>355</Paragraphs>
  <Slides>28</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Times New Roman</vt:lpstr>
      <vt:lpstr>SFTI1000</vt:lpstr>
      <vt:lpstr>Arial</vt:lpstr>
      <vt:lpstr>AU Peto</vt:lpstr>
      <vt:lpstr>Calibri</vt:lpstr>
      <vt:lpstr>AU Passata</vt:lpstr>
      <vt:lpstr>SFRM1000</vt:lpstr>
      <vt:lpstr>AU Passata Light</vt:lpstr>
      <vt:lpstr>Wingdings 3</vt:lpstr>
      <vt:lpstr>Georgia</vt:lpstr>
      <vt:lpstr>AU 16:9</vt:lpstr>
      <vt:lpstr>Fake News Detection</vt:lpstr>
      <vt:lpstr>Presentation</vt:lpstr>
      <vt:lpstr>Fake News Detection</vt:lpstr>
      <vt:lpstr>Fake News Detection - Relevance</vt:lpstr>
      <vt:lpstr>Fake News Detection - Relevance</vt:lpstr>
      <vt:lpstr>Fake News Detection - Relevance</vt:lpstr>
      <vt:lpstr>Fake News Detection - Relevance</vt:lpstr>
      <vt:lpstr>Fake News Detection - Relevance</vt:lpstr>
      <vt:lpstr>Fake News Detection - Scope</vt:lpstr>
      <vt:lpstr>Fake News Detection - Scope</vt:lpstr>
      <vt:lpstr>Fake News Detection - Scope</vt:lpstr>
      <vt:lpstr>Fake News Detection - Scope</vt:lpstr>
      <vt:lpstr>Data</vt:lpstr>
      <vt:lpstr>Data - Datasets</vt:lpstr>
      <vt:lpstr>Data - Datasets</vt:lpstr>
      <vt:lpstr>Data - preprocessing</vt:lpstr>
      <vt:lpstr>Data - Preprocessing</vt:lpstr>
      <vt:lpstr>Data - Preprocessing</vt:lpstr>
      <vt:lpstr>Part 1: Classification</vt:lpstr>
      <vt:lpstr>Part 1: Classification</vt:lpstr>
      <vt:lpstr>Part 1: Classification</vt:lpstr>
      <vt:lpstr>Part 2: Dynamic Word Embeddings</vt:lpstr>
      <vt:lpstr>part 2: Dynamic Word Embeddings</vt:lpstr>
      <vt:lpstr>part 2: Dynamic Word Embeddings</vt:lpstr>
      <vt:lpstr>part 2: Dynamic Word Embeddings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2022-01-18T13:24:18Z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637780224682799890</vt:lpwstr>
  </property>
  <property fmtid="{D5CDD505-2E9C-101B-9397-08002B2CF9AE}" pid="60" name="TemplafyTimeStamp">
    <vt:lpwstr>2017-02-24T14:35:30.3621506Z</vt:lpwstr>
  </property>
  <property fmtid="{D5CDD505-2E9C-101B-9397-08002B2CF9AE}" pid="61" name="OfficeID">
    <vt:lpwstr/>
  </property>
  <property fmtid="{D5CDD505-2E9C-101B-9397-08002B2CF9AE}" pid="62" name="colorthemechange">
    <vt:lpwstr>True</vt:lpwstr>
  </property>
</Properties>
</file>