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2" r:id="rId3"/>
    <p:sldId id="265" r:id="rId4"/>
    <p:sldId id="281" r:id="rId5"/>
    <p:sldId id="283" r:id="rId6"/>
    <p:sldId id="284" r:id="rId7"/>
    <p:sldId id="305" r:id="rId8"/>
    <p:sldId id="288" r:id="rId9"/>
    <p:sldId id="290" r:id="rId10"/>
    <p:sldId id="266" r:id="rId11"/>
    <p:sldId id="267" r:id="rId12"/>
    <p:sldId id="306" r:id="rId13"/>
    <p:sldId id="268" r:id="rId14"/>
    <p:sldId id="293" r:id="rId15"/>
    <p:sldId id="307" r:id="rId16"/>
    <p:sldId id="270" r:id="rId17"/>
    <p:sldId id="271" r:id="rId18"/>
    <p:sldId id="300" r:id="rId19"/>
    <p:sldId id="295" r:id="rId20"/>
    <p:sldId id="296" r:id="rId21"/>
    <p:sldId id="319" r:id="rId22"/>
    <p:sldId id="308" r:id="rId23"/>
    <p:sldId id="278" r:id="rId24"/>
    <p:sldId id="272" r:id="rId25"/>
    <p:sldId id="273" r:id="rId26"/>
    <p:sldId id="260" r:id="rId27"/>
    <p:sldId id="321" r:id="rId28"/>
    <p:sldId id="318" r:id="rId29"/>
    <p:sldId id="317" r:id="rId30"/>
    <p:sldId id="310" r:id="rId31"/>
    <p:sldId id="314" r:id="rId32"/>
    <p:sldId id="315" r:id="rId33"/>
    <p:sldId id="320" r:id="rId34"/>
  </p:sldIdLst>
  <p:sldSz cx="12188825" cy="6858000"/>
  <p:notesSz cx="6797675" cy="9926638"/>
  <p:embeddedFontLst>
    <p:embeddedFont>
      <p:font typeface="AU Passata" panose="020B0604020202020204" charset="0"/>
      <p:regular r:id="rId37"/>
      <p:bold r:id="rId38"/>
    </p:embeddedFont>
    <p:embeddedFont>
      <p:font typeface="AU Passata Light" panose="020B0604020202020204" charset="0"/>
      <p:regular r:id="rId39"/>
      <p:bold r:id="rId40"/>
    </p:embeddedFont>
    <p:embeddedFont>
      <p:font typeface="AU Peto" panose="020B0604020202020204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Segoe UI Historic" panose="020B0502040204020203" pitchFamily="34" charset="0"/>
      <p:regular r:id="rId51"/>
    </p:embeddedFont>
    <p:embeddedFont>
      <p:font typeface="Wingdings 3" panose="05040102010807070707" pitchFamily="18" charset="2"/>
      <p:regular r:id="rId5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63934" autoAdjust="0"/>
  </p:normalViewPr>
  <p:slideViewPr>
    <p:cSldViewPr snapToObjects="1" showGuides="1">
      <p:cViewPr varScale="1">
        <p:scale>
          <a:sx n="57" d="100"/>
          <a:sy n="57" d="100"/>
        </p:scale>
        <p:origin x="176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move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Speak slowly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to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002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5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 1: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Roughly 45000 entries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 2: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Roughly 300 entries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Latter more carefully selected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Both used in previous research -&gt; why we chose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2016-2017, and 2015-2017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6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Dataset 1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Systematic patterns, unrelated to the content of the articles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REUTERS</a:t>
            </a:r>
            <a:endParaRPr lang="da-D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8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Assess generalizability across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9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Fine-tuned BERT Base Uncased (from </a:t>
            </a:r>
            <a:r>
              <a:rPr lang="en-GB" dirty="0" err="1"/>
              <a:t>HuggingFace</a:t>
            </a:r>
            <a:r>
              <a:rPr lang="en-GB" dirty="0"/>
              <a:t>), for the task of classifying Fake/Real News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One for 1</a:t>
            </a:r>
            <a:r>
              <a:rPr lang="en-GB" baseline="30000" dirty="0"/>
              <a:t>st</a:t>
            </a:r>
            <a:r>
              <a:rPr lang="en-GB" dirty="0"/>
              <a:t> dataset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One for 2</a:t>
            </a:r>
            <a:r>
              <a:rPr lang="en-GB" baseline="30000" dirty="0"/>
              <a:t>nd</a:t>
            </a:r>
            <a:r>
              <a:rPr lang="en-GB" dirty="0"/>
              <a:t> dataset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43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Poor generalizability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= large drop in performance across datasets = model is overfitting to the specific dataset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Confounding factor -&gt; Dataset 1: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F1-score = 1 -&gt; Alarming – especially since we only ran 3 epochs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We optimized performance for the validation set. This is test-set performances.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Unrealistic performance related to data used: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These entries contain many abbreviations, misspellings, slang.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BUT it likely wouldn’t cause such high performance.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Poor quality data -&gt; possible we missed something similar to the “REUTERS” in our cleaning, or other unrelated systematic patterns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Dataset 2: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More reasonable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Smaller dataset, higher quality. Quantity is not the only thing that matters.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Garbage in – garbage out</a:t>
            </a:r>
          </a:p>
          <a:p>
            <a:pPr marL="609493" lvl="1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Despite confounds -&gt; Models generalize poorly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Data from published research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-&gt; Suggests problem for not only our models, but also for the field?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Generalizability problem may, however, be accommodated in future research by: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1) Assess generalizability of models more, e.g. -&gt; Cross-testing own models on other datasets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GB" dirty="0"/>
              <a:t>-&gt; This would enable us in knowing predictive capabilities in something closer to real-world settings.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Open science practices may allow this (sharing models, scripts and datasets)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2) If generalizability problems, then could be accommodated by focusing on data awareness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Large, publicly available datasets of high quality seems to be lacking within the field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GB" dirty="0"/>
              <a:t>Best if sampled from a wide array of sources.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GB" dirty="0"/>
              <a:t>-&gt; Poor generalizability of models often stem from non-representative data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68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2: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More exploratory in nature</a:t>
            </a:r>
          </a:p>
          <a:p>
            <a:pPr marL="609493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To assess temporal generalizability problems -&gt; a more direct way would be to train BERT model on an earlier period, and test on a later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But we wanted something differently than just more BERT modeling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8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Not just ordering by date, and splitting with equal number of entries in each period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Rather ordered by date, split by date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37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Trained </a:t>
            </a:r>
            <a:r>
              <a:rPr lang="en-GB" dirty="0" err="1"/>
              <a:t>fastText</a:t>
            </a:r>
            <a:r>
              <a:rPr lang="en-GB" dirty="0"/>
              <a:t> </a:t>
            </a:r>
            <a:r>
              <a:rPr lang="en-GB" dirty="0" err="1"/>
              <a:t>skipgram</a:t>
            </a:r>
            <a:r>
              <a:rPr lang="en-GB" dirty="0"/>
              <a:t> model on each period.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fastText</a:t>
            </a:r>
            <a:r>
              <a:rPr lang="en-GB" dirty="0"/>
              <a:t> is a word embedding module that utilizes </a:t>
            </a:r>
            <a:r>
              <a:rPr lang="en-GB" dirty="0" err="1"/>
              <a:t>skipgram</a:t>
            </a:r>
            <a:r>
              <a:rPr lang="en-GB" dirty="0"/>
              <a:t> with negative sampling.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So it’s actually a static word embedding model, but we’ve called it dynamic because the way our approach takes time into account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I’ll gladly explain how it works in detail - and also our choices for hyperparameters, if you want to hear more about that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1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Resulting in a vector representation for each word for each time period.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1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Johan </a:t>
            </a:r>
            <a:r>
              <a:rPr lang="en-US" sz="1800" dirty="0" err="1"/>
              <a:t>Horsmans</a:t>
            </a:r>
            <a:endParaRPr lang="en-US" sz="1800" dirty="0"/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Feel free to interrupt me if you have any questions.</a:t>
            </a:r>
            <a:endParaRPr lang="da-D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39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Nouns with largest semantic shift between </a:t>
            </a:r>
            <a:r>
              <a:rPr lang="en-GB" b="1" dirty="0"/>
              <a:t>Period 1 and 5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b="0" dirty="0"/>
              <a:t>We did that by computing the cosine distances of the words in word-embedding space, between period 1 and period 5.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b="0" dirty="0"/>
              <a:t>As distances in word embedding space are a proxy for semantic </a:t>
            </a:r>
            <a:r>
              <a:rPr lang="en-GB" b="0" dirty="0" err="1"/>
              <a:t>similiarity</a:t>
            </a:r>
            <a:endParaRPr lang="en-GB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9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0" dirty="0"/>
              <a:t>We then looked at the changes in the 10 nearest neighbours for the nouns, across time.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b="0" dirty="0"/>
              <a:t>To investigate whether the most semantically similar words changes over time.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92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Found problems after submitting synopsis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regarding cosine distances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and comparing vector representations across different embedding spaces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feel free to ask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35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/>
              <a:t>Explain graph -&gt;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i="0" dirty="0"/>
              <a:t>Syria in beginning,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i="0" dirty="0"/>
              <a:t>Meddle + Collude in end (US election)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i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So we see large changes in semantics across time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Findings with grain of salt: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We handpicked words with most drastic changes in semantics</a:t>
            </a:r>
          </a:p>
          <a:p>
            <a:pPr marL="609493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i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+mj-lt"/>
              </a:rPr>
              <a:t>Illustrates</a:t>
            </a:r>
            <a:r>
              <a:rPr lang="en-US" sz="1800" b="0" i="0" u="none" strike="noStrike" baseline="0" dirty="0">
                <a:latin typeface="SFRM1000"/>
              </a:rPr>
              <a:t> how non-</a:t>
            </a:r>
            <a:r>
              <a:rPr lang="en-US" sz="1800" b="0" i="0" u="none" strike="noStrike" baseline="0" dirty="0" err="1">
                <a:latin typeface="SFRM1000"/>
              </a:rPr>
              <a:t>staticity</a:t>
            </a:r>
            <a:r>
              <a:rPr lang="en-US" sz="1800" b="0" i="0" u="none" strike="noStrike" baseline="0" dirty="0">
                <a:latin typeface="SFRM1000"/>
              </a:rPr>
              <a:t> interferes with building word-embedding representations that are reliable and generalizable across time periods.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This, in turn, also means that building a model for classification on some dataset from a given period, would not necessarily make the model generalizable to future datasets -&gt; If we were to  actually implement the models</a:t>
            </a:r>
            <a:endParaRPr lang="en-GB" sz="1800" b="0" i="0" u="none" strike="noStrike" baseline="0" dirty="0">
              <a:latin typeface="SFRM1000"/>
            </a:endParaRP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If we want to practically implement these models, we, therefore, need to: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Continually update or retrain models with newest data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800" b="0" i="0" u="none" strike="noStrike" baseline="0" dirty="0">
              <a:latin typeface="SFRM100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SKIP:</a:t>
            </a:r>
            <a:br>
              <a:rPr lang="en-GB" sz="1800" b="0" i="0" u="none" strike="noStrike" baseline="0" dirty="0">
                <a:latin typeface="SFRM1000"/>
              </a:rPr>
            </a:br>
            <a:r>
              <a:rPr lang="en-GB" sz="1800" b="0" i="0" u="none" strike="noStrike" baseline="0" dirty="0">
                <a:latin typeface="SFRM1000"/>
              </a:rPr>
              <a:t>Hypothetically, not a problem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Given large enough dataset spanning enough time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-&gt; General patterns, that are unrelated to time-specific topics of news.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However, not feasible since such datasets don’t exist.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u="none" strike="noStrike" baseline="0" dirty="0">
              <a:latin typeface="SFRM100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509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80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analysis: Models generalize poorly.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In future research we should therefore: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1. Be wary of data we’re using -&gt; E.g. it would be advantageous to build large, representative datasets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2. We should also assess generalizability by cross-testing models, which would be facilitated by Open Science practices</a:t>
            </a:r>
          </a:p>
          <a:p>
            <a:pPr marL="1218987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2</a:t>
            </a:r>
            <a:r>
              <a:rPr lang="en-GB" baseline="30000" dirty="0"/>
              <a:t>nd</a:t>
            </a:r>
            <a:r>
              <a:rPr lang="en-GB" dirty="0"/>
              <a:t> analysis illustrated that the task is non-static, although the extent of non-</a:t>
            </a:r>
            <a:r>
              <a:rPr lang="en-GB" dirty="0" err="1"/>
              <a:t>staticity</a:t>
            </a:r>
            <a:r>
              <a:rPr lang="en-GB" dirty="0"/>
              <a:t> was not established by this analysis. It was more an illustration than a test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Advantageous to continuously update models with new data, they are to be applied with success.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52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Ændringer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der mangler: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Cut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en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lille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smule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ned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?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Hvis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jeg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kan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Concluding remarks for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hver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analyse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Mangler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linje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I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midten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på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plot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Læs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op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på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BERT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Læs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op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på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Macro F1-score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Anything I’d like to add?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fastText</a:t>
            </a:r>
            <a:r>
              <a:rPr lang="en-US" b="0" i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(!)</a:t>
            </a: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Preprocessing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Tokenization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By whitespace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 did our method used handle “</a:t>
            </a:r>
            <a:r>
              <a:rPr lang="en-GB" i="1" dirty="0"/>
              <a:t>it’s</a:t>
            </a:r>
            <a:r>
              <a:rPr lang="en-GB" dirty="0"/>
              <a:t>”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????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latin typeface="+mj-lt"/>
              </a:rPr>
              <a:t>Stopword</a:t>
            </a:r>
            <a:r>
              <a:rPr lang="en-US" sz="1600" dirty="0">
                <a:latin typeface="+mj-lt"/>
              </a:rPr>
              <a:t> removal?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Removal of frequent, but information-low words.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Reduces noise and lowers computational power needed.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Lemmatization?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Lemmatization -&gt; Grouping together inflected forms of the same word, into the </a:t>
            </a:r>
            <a:r>
              <a:rPr lang="en-US" sz="1600" i="1" dirty="0">
                <a:latin typeface="+mj-lt"/>
              </a:rPr>
              <a:t>lemma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What is a lemma?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Semantic nucleus of a word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Infinitive for verbs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Singular form for nouns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How is lemmatization carried out?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Two methods:</a:t>
            </a:r>
          </a:p>
          <a:p>
            <a:pPr marL="2723723" marR="0" lvl="4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Look-up table</a:t>
            </a:r>
          </a:p>
          <a:p>
            <a:pPr marL="2723723" marR="0" lvl="4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Morphology based approach (word internal structure to predict lemma, requires trained model)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Which lemmatization method did we use?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?????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What other preprocessing steps could have been utilized?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Instead of lemmatization, we could have used stemming: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Similar to lemmatization, but simpler (and not necessarily humanly interpretable):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i="1" dirty="0">
                <a:effectLst/>
                <a:latin typeface="Calibri" panose="020F0502020204030204" pitchFamily="34" charset="0"/>
              </a:rPr>
              <a:t>Argue, argued, argues, arguing, </a:t>
            </a:r>
            <a:r>
              <a:rPr lang="da-DK" sz="1800" dirty="0">
                <a:effectLst/>
                <a:latin typeface="Calibri" panose="020F0502020204030204" pitchFamily="34" charset="0"/>
              </a:rPr>
              <a:t>and </a:t>
            </a:r>
            <a:r>
              <a:rPr lang="da-DK" sz="1800" i="1" dirty="0">
                <a:effectLst/>
                <a:latin typeface="Calibri" panose="020F0502020204030204" pitchFamily="34" charset="0"/>
              </a:rPr>
              <a:t>argus </a:t>
            </a:r>
            <a:r>
              <a:rPr lang="da-DK" sz="1800" dirty="0">
                <a:effectLst/>
                <a:latin typeface="Calibri" panose="020F0502020204030204" pitchFamily="34" charset="0"/>
              </a:rPr>
              <a:t>- &gt; stem =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argu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BERT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Macro F1-score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Classification matrix -&gt; best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fastText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skipgram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Word2vec upgrade, includes N-grams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100 dimensions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Problems of Dynamic Word Embeddings.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1) Cosine as distance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2) Comparing word embeddings across different models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3) If we had sampled data randomly from the same period, we would also have seen semantic shifts and changes in nearest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neighbours</a:t>
            </a: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BERT base uncased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BERT large, higher scores, but at high computational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Datasets?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Size impact: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Small dataset -&gt; Worse learning, poor evaluation metrics (few samples, more inaccurate)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Quaility</a:t>
            </a:r>
            <a:r>
              <a:rPr lang="en-GB" dirty="0"/>
              <a:t> impact: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Poor generalizability for poor quality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50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FastText</a:t>
            </a:r>
            <a:r>
              <a:rPr lang="en-GB" dirty="0"/>
              <a:t>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Word Embedding Module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Same as Word2Vec but 1 notable difference: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Using N-grams and summing the word embeddings for the N-grams instead of only using words.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-&gt; Essentially language independent, as words are broken into N-grams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It implements </a:t>
            </a:r>
            <a:r>
              <a:rPr lang="en-GB" dirty="0" err="1"/>
              <a:t>skipgrams</a:t>
            </a:r>
            <a:r>
              <a:rPr lang="en-GB" dirty="0"/>
              <a:t> with negative sampling, which is quite </a:t>
            </a:r>
            <a:r>
              <a:rPr lang="en-GB" dirty="0" err="1"/>
              <a:t>ingenius</a:t>
            </a:r>
            <a:r>
              <a:rPr lang="en-GB" dirty="0"/>
              <a:t>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Here, the embedding for a given word are the weights in a simple binary classification task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What </a:t>
            </a:r>
            <a:r>
              <a:rPr lang="en-GB" dirty="0" err="1"/>
              <a:t>skipgrams</a:t>
            </a:r>
            <a:r>
              <a:rPr lang="en-GB" dirty="0"/>
              <a:t> with negative sampling does is, that it uses a target word to predict context words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It, for a given target word: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Samples words that are within window size of target word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+ Samples words that are not.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Builds a logistic regression classifier for the given word to predict whether a context word is: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a positive class (occurs within window size)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a negative class (does not co-occur with target word)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Doesn’t use the classifier to predict, but just extract the weights -&gt; the weights are then the embedding of a word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Why does it work?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“You shall know a word by the company it keeps”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1) Synonyms would appear in similar contexts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2) Since the classification task is based on context, then the classification task is similar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3) Similar tasks would entail similar weights -&gt; therefore similar embeddings(!)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Then, because we’re using </a:t>
            </a:r>
            <a:r>
              <a:rPr lang="en-GB" dirty="0" err="1"/>
              <a:t>fastText</a:t>
            </a:r>
            <a:r>
              <a:rPr lang="en-GB" dirty="0"/>
              <a:t> rather than Word2Vec, we do this for n-grams instead. And then sum the n-gram embeddings for each word.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008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* Explain Distances from Russia to other words *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73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*Explain vastly different cosine distances*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-&gt; Better to have used Euclidean distances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69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9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7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646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530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Even if we had sampled Fake News and real news randomly from within the same period 5 times. And then had trained 5 models on these 5 datasets, then we would likely ALSO have seen semantic shifts as well as changes in nearest </a:t>
            </a:r>
            <a:r>
              <a:rPr lang="en-US" sz="1600" b="0" i="0" u="none" strike="noStrike" baseline="0" dirty="0" err="1">
                <a:latin typeface="SFRM1000"/>
              </a:rPr>
              <a:t>neighbours</a:t>
            </a:r>
            <a:r>
              <a:rPr lang="en-US" sz="1600" b="0" i="0" u="none" strike="noStrike" baseline="0" dirty="0">
                <a:latin typeface="SFRM1000"/>
              </a:rPr>
              <a:t> for the word </a:t>
            </a:r>
            <a:r>
              <a:rPr lang="en-US" sz="1600" b="0" i="1" u="none" strike="noStrike" baseline="0" dirty="0">
                <a:latin typeface="SFRM1000"/>
              </a:rPr>
              <a:t>Russia</a:t>
            </a:r>
            <a:r>
              <a:rPr lang="en-US" sz="1600" b="0" i="0" u="none" strike="noStrike" baseline="0" dirty="0">
                <a:latin typeface="SFRM1000"/>
              </a:rPr>
              <a:t>. Just because the data is different.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1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Fake News are misleading by definition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Influences public opinion and thus shape foreign and domestic policies around the world in a negative way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02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Important to try and filter away Fake News, or detect them so we may – sort of – counteract them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Unfeasible to do manually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Previous ML approaches have seemingly succeeded in the task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Studies report high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classif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Ahmed et al., (mentioned in synopsis)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92% accuracy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Just using a relatively simple model with TF-IDF’s as features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BUT!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3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BUT! Generalizability? 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We theorized: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Across sources -&gt; Model trained on articles from one set of news sources -&gt; Not generalize to datasets with articles from other sources.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Also across time -&gt; We suspect model trained on present and current articles -&gt; not generalize to articles in the future, given that the topics they concern changes.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2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With off-set in the previously mentioned point, the scope of our project was to investigate: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1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3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3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Emil Trenckner Jessen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17 January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Cognitive Science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22/01/2022</a:t>
            </a:fld>
            <a:r>
              <a:rPr lang="en-GB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>
                <a:latin typeface="+mj-lt"/>
              </a:rPr>
              <a:t>Fake News Detection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1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C04C9-F007-48E3-922A-E7BA9B874D3C}"/>
              </a:ext>
            </a:extLst>
          </p:cNvPr>
          <p:cNvSpPr txBox="1"/>
          <p:nvPr/>
        </p:nvSpPr>
        <p:spPr>
          <a:xfrm>
            <a:off x="981844" y="1268760"/>
            <a:ext cx="10081120" cy="159216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Two datasets: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2 (small)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9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C04C9-F007-48E3-922A-E7BA9B874D3C}"/>
              </a:ext>
            </a:extLst>
          </p:cNvPr>
          <p:cNvSpPr txBox="1"/>
          <p:nvPr/>
        </p:nvSpPr>
        <p:spPr>
          <a:xfrm>
            <a:off x="981844" y="1268760"/>
            <a:ext cx="10081120" cy="380815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Two datasets: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2 (small)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Preprocessing: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Cleaning from manual inspection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Lowercasing, </a:t>
            </a:r>
            <a:r>
              <a:rPr lang="en-US" sz="2400" dirty="0" err="1">
                <a:latin typeface="+mj-lt"/>
              </a:rPr>
              <a:t>stopwords</a:t>
            </a:r>
            <a:r>
              <a:rPr lang="en-US" sz="2400" dirty="0">
                <a:latin typeface="+mj-lt"/>
              </a:rPr>
              <a:t> + special characters, lemmatization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26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pPr algn="ctr"/>
            <a:r>
              <a:rPr lang="en-GB" dirty="0"/>
              <a:t>Part 1:</a:t>
            </a:r>
            <a:br>
              <a:rPr lang="en-GB" dirty="0"/>
            </a:br>
            <a:r>
              <a:rPr lang="en-GB" dirty="0"/>
              <a:t>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8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E823A-B2D0-4CC6-AAFE-337B57D5B02D}"/>
              </a:ext>
            </a:extLst>
          </p:cNvPr>
          <p:cNvSpPr txBox="1"/>
          <p:nvPr/>
        </p:nvSpPr>
        <p:spPr>
          <a:xfrm>
            <a:off x="1053353" y="1678392"/>
            <a:ext cx="10081120" cy="4937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BERT Base Uncased –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95052-10F9-43AC-93CE-3FE4B4DB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73" y="1780486"/>
            <a:ext cx="426164" cy="382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45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8CC3B-9AAD-497C-B42E-B65638CEC252}"/>
              </a:ext>
            </a:extLst>
          </p:cNvPr>
          <p:cNvSpPr txBox="1"/>
          <p:nvPr/>
        </p:nvSpPr>
        <p:spPr>
          <a:xfrm>
            <a:off x="1053353" y="1678392"/>
            <a:ext cx="10081120" cy="4937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BERT Base Uncased 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34256-6C9D-435D-9D9D-900D2B3C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73" y="1780486"/>
            <a:ext cx="426164" cy="382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07ECE-0637-4855-B75A-9D7AC235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5" y="3077868"/>
            <a:ext cx="8421275" cy="1638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50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pPr algn="ctr"/>
            <a:r>
              <a:rPr lang="en-GB" dirty="0"/>
              <a:t>Part 2:</a:t>
            </a:r>
            <a:br>
              <a:rPr lang="en-GB" dirty="0"/>
            </a:br>
            <a:r>
              <a:rPr lang="en-GB" dirty="0"/>
              <a:t>Dynamic Word Embeddings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8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D3C4B-53B5-4825-9959-BF61C51DF6AD}"/>
              </a:ext>
            </a:extLst>
          </p:cNvPr>
          <p:cNvSpPr txBox="1"/>
          <p:nvPr/>
        </p:nvSpPr>
        <p:spPr>
          <a:xfrm>
            <a:off x="617429" y="1268760"/>
            <a:ext cx="11093607" cy="110799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62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E77E8-509A-4271-9E14-A261C2832349}"/>
              </a:ext>
            </a:extLst>
          </p:cNvPr>
          <p:cNvSpPr txBox="1"/>
          <p:nvPr/>
        </p:nvSpPr>
        <p:spPr>
          <a:xfrm>
            <a:off x="617429" y="1268760"/>
            <a:ext cx="11093607" cy="17402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64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6A118-08AC-4CAA-84CA-AC7750DA271F}"/>
              </a:ext>
            </a:extLst>
          </p:cNvPr>
          <p:cNvSpPr txBox="1"/>
          <p:nvPr/>
        </p:nvSpPr>
        <p:spPr>
          <a:xfrm>
            <a:off x="617429" y="1268760"/>
            <a:ext cx="11093607" cy="2215991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3BD2F-4394-4A4D-A56A-13DAB4E1E22B}"/>
              </a:ext>
            </a:extLst>
          </p:cNvPr>
          <p:cNvSpPr txBox="1"/>
          <p:nvPr/>
        </p:nvSpPr>
        <p:spPr>
          <a:xfrm>
            <a:off x="1485900" y="2132856"/>
            <a:ext cx="5040560" cy="31813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Relevance of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Data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Part 1: Classification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Part 2: Dynamic Word Embeddings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Questions and discussion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17429" y="1268760"/>
            <a:ext cx="11093607" cy="33239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Found nouns with largest semantic shift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Semantic distance defined as cosine distance in word embedding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94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17429" y="1268760"/>
            <a:ext cx="11093607" cy="443198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Found nouns with largest semantic shift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Semantic distance defined as cosine distance in word embedding space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b="1" dirty="0"/>
              <a:t>Investigated changes in 10 nearest neighbours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Across time, using cosine distance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49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942D4-B24C-4F6B-91BD-D89DDC01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014" y="1114102"/>
            <a:ext cx="4991797" cy="4629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64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913" y="260648"/>
            <a:ext cx="11556000" cy="752101"/>
          </a:xfrm>
        </p:spPr>
        <p:txBody>
          <a:bodyPr/>
          <a:lstStyle/>
          <a:p>
            <a:r>
              <a:rPr lang="en-GB" dirty="0"/>
              <a:t>part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8259D-18A3-4F50-BD08-97E53AD5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089" y="30808"/>
            <a:ext cx="5363647" cy="6827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889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36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2349247" y="1809883"/>
            <a:ext cx="7489331" cy="2099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+mj-lt"/>
              </a:rPr>
              <a:t>Our findings suggest: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Low generalizability of models in the field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task is non-static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9446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fastText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68BAE-8282-481F-BD48-2A439803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1649942"/>
            <a:ext cx="4371975" cy="3676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65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103816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Problem 1:</a:t>
            </a:r>
            <a:r>
              <a:rPr lang="en-US" sz="2400" dirty="0">
                <a:latin typeface="+mj-lt"/>
              </a:rPr>
              <a:t> Using cosine distances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6781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9173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Problem 1:</a:t>
            </a:r>
            <a:r>
              <a:rPr lang="en-US" sz="2400" dirty="0">
                <a:latin typeface="+mj-lt"/>
              </a:rPr>
              <a:t> Using cosine distances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DED7-3EA3-449A-A47C-7A4FDD20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36" y="2639037"/>
            <a:ext cx="38766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78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Relevance of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97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9173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Problem 2:</a:t>
            </a:r>
            <a:r>
              <a:rPr lang="en-US" sz="2400" dirty="0">
                <a:latin typeface="+mj-lt"/>
              </a:rPr>
              <a:t> Comparing word embeddings across different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671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9173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Problem 2:</a:t>
            </a:r>
            <a:r>
              <a:rPr lang="en-US" sz="2400" dirty="0">
                <a:latin typeface="+mj-lt"/>
              </a:rPr>
              <a:t> Comparing word embeddings across different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64002-0B93-4994-B4EF-2EAD5493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92" y="2616151"/>
            <a:ext cx="30003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1D16E-7FDE-43EC-BEF8-28F64E6712F1}"/>
              </a:ext>
            </a:extLst>
          </p:cNvPr>
          <p:cNvSpPr txBox="1"/>
          <p:nvPr/>
        </p:nvSpPr>
        <p:spPr>
          <a:xfrm>
            <a:off x="1509861" y="2033917"/>
            <a:ext cx="3000375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1 and 5: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54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0369152" cy="49173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Problem 2:</a:t>
            </a:r>
            <a:r>
              <a:rPr lang="en-US" sz="2400" dirty="0">
                <a:latin typeface="+mj-lt"/>
              </a:rPr>
              <a:t> Comparing word embeddings across different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DED7-3EA3-449A-A47C-7A4FDD20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36" y="2639037"/>
            <a:ext cx="38766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19AF4-8595-4C0A-BBEC-04C723346B78}"/>
              </a:ext>
            </a:extLst>
          </p:cNvPr>
          <p:cNvSpPr txBox="1"/>
          <p:nvPr/>
        </p:nvSpPr>
        <p:spPr>
          <a:xfrm>
            <a:off x="2205980" y="2033917"/>
            <a:ext cx="2304256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3EA32-673D-48DE-BA7A-4AF92950FA58}"/>
              </a:ext>
            </a:extLst>
          </p:cNvPr>
          <p:cNvSpPr txBox="1"/>
          <p:nvPr/>
        </p:nvSpPr>
        <p:spPr>
          <a:xfrm>
            <a:off x="7678589" y="2033917"/>
            <a:ext cx="2304256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5: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41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0369152" cy="49173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Problem 3:</a:t>
            </a:r>
            <a:r>
              <a:rPr lang="en-US" sz="2400" dirty="0">
                <a:latin typeface="+mj-lt"/>
              </a:rPr>
              <a:t> Changes happen, regardless of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48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138499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Background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3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DAFB-3730-41CA-B689-CA08D0D8F159}"/>
              </a:ext>
            </a:extLst>
          </p:cNvPr>
          <p:cNvSpPr txBox="1"/>
          <p:nvPr/>
        </p:nvSpPr>
        <p:spPr>
          <a:xfrm>
            <a:off x="981844" y="1268760"/>
            <a:ext cx="10081120" cy="147732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Background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ML approaches show promising 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  <a:endParaRPr lang="en-GB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04D91-718B-4131-8DC1-4BAA07356338}"/>
              </a:ext>
            </a:extLst>
          </p:cNvPr>
          <p:cNvSpPr txBox="1"/>
          <p:nvPr/>
        </p:nvSpPr>
        <p:spPr>
          <a:xfrm>
            <a:off x="981844" y="1268760"/>
            <a:ext cx="10081120" cy="34163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Background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ML approaches show promising results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AU Passat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AU Passata"/>
              </a:rPr>
              <a:t>But! Generalizability?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U Passata"/>
              </a:rPr>
              <a:t>Across sources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Across time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81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CCB6-D319-4274-A82B-E54D60AB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152443"/>
            <a:ext cx="928903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F7CB-6C31-4968-AD30-AC229FB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9289032" cy="705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7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CCB6-D319-4274-A82B-E54D60AB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152443"/>
            <a:ext cx="928903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F7CB-6C31-4968-AD30-AC229FB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9289032" cy="705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7915F-924B-419B-AA58-013408CEA216}"/>
              </a:ext>
            </a:extLst>
          </p:cNvPr>
          <p:cNvSpPr txBox="1"/>
          <p:nvPr/>
        </p:nvSpPr>
        <p:spPr>
          <a:xfrm>
            <a:off x="1053353" y="2104472"/>
            <a:ext cx="10081120" cy="92422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potential lack of generalizability in the field</a:t>
            </a:r>
          </a:p>
          <a:p>
            <a:pPr algn="ctr"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4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F2F0B-6A4C-4387-87D0-53BC3BCDC6B7}"/>
              </a:ext>
            </a:extLst>
          </p:cNvPr>
          <p:cNvSpPr txBox="1"/>
          <p:nvPr/>
        </p:nvSpPr>
        <p:spPr>
          <a:xfrm>
            <a:off x="1053353" y="2104472"/>
            <a:ext cx="10081120" cy="203222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potential lack of generalizability in the field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non-</a:t>
            </a:r>
            <a:r>
              <a:rPr lang="en-US" sz="2400" dirty="0" err="1">
                <a:latin typeface="+mj-lt"/>
              </a:rPr>
              <a:t>staticity</a:t>
            </a:r>
            <a:r>
              <a:rPr lang="en-US" sz="2400" dirty="0">
                <a:latin typeface="+mj-lt"/>
              </a:rPr>
              <a:t> of news articles</a:t>
            </a:r>
          </a:p>
          <a:p>
            <a:pPr algn="ctr"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219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03 AU Lightblue">
      <a:dk1>
        <a:srgbClr val="000000"/>
      </a:dk1>
      <a:lt1>
        <a:srgbClr val="FFFFFF"/>
      </a:lt1>
      <a:dk2>
        <a:srgbClr val="003E5C"/>
      </a:dk2>
      <a:lt2>
        <a:srgbClr val="003E5C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Microsoft Office PowerPoint</Application>
  <PresentationFormat>Custom</PresentationFormat>
  <Paragraphs>346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SFRM1000</vt:lpstr>
      <vt:lpstr>Times New Roman</vt:lpstr>
      <vt:lpstr>Arial</vt:lpstr>
      <vt:lpstr>Segoe UI Historic</vt:lpstr>
      <vt:lpstr>Calibri</vt:lpstr>
      <vt:lpstr>AU Peto</vt:lpstr>
      <vt:lpstr>AU Passata</vt:lpstr>
      <vt:lpstr>Wingdings 3</vt:lpstr>
      <vt:lpstr>AU Passata Light</vt:lpstr>
      <vt:lpstr>Georgia</vt:lpstr>
      <vt:lpstr>AU 16:9</vt:lpstr>
      <vt:lpstr>Fake News Detection</vt:lpstr>
      <vt:lpstr>Presentation</vt:lpstr>
      <vt:lpstr>Relevance of project</vt:lpstr>
      <vt:lpstr>Relevance of project</vt:lpstr>
      <vt:lpstr>Relevance of project</vt:lpstr>
      <vt:lpstr>Relevance of project</vt:lpstr>
      <vt:lpstr>Relevance of project</vt:lpstr>
      <vt:lpstr>Relevance of project</vt:lpstr>
      <vt:lpstr>Relevance of project</vt:lpstr>
      <vt:lpstr>Data</vt:lpstr>
      <vt:lpstr>Data</vt:lpstr>
      <vt:lpstr>Data</vt:lpstr>
      <vt:lpstr>Part 1: Classification</vt:lpstr>
      <vt:lpstr>Part 1: Classification</vt:lpstr>
      <vt:lpstr>Part 1: Classification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</vt:lpstr>
      <vt:lpstr>Conclusion</vt:lpstr>
      <vt:lpstr>Conclusion</vt:lpstr>
      <vt:lpstr>PowerPoint Presentation</vt:lpstr>
      <vt:lpstr>fastText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2022-01-22T21:54:17Z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637780224682799890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