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2" r:id="rId3"/>
    <p:sldId id="265" r:id="rId4"/>
    <p:sldId id="266" r:id="rId5"/>
    <p:sldId id="441" r:id="rId6"/>
    <p:sldId id="275" r:id="rId7"/>
    <p:sldId id="440" r:id="rId8"/>
    <p:sldId id="442" r:id="rId9"/>
    <p:sldId id="387" r:id="rId10"/>
    <p:sldId id="444" r:id="rId11"/>
    <p:sldId id="443" r:id="rId12"/>
    <p:sldId id="276" r:id="rId13"/>
    <p:sldId id="446" r:id="rId14"/>
    <p:sldId id="445" r:id="rId15"/>
    <p:sldId id="419" r:id="rId16"/>
    <p:sldId id="435" r:id="rId17"/>
    <p:sldId id="447" r:id="rId18"/>
    <p:sldId id="277" r:id="rId19"/>
    <p:sldId id="448" r:id="rId20"/>
    <p:sldId id="438" r:id="rId21"/>
  </p:sldIdLst>
  <p:sldSz cx="12188825" cy="6858000"/>
  <p:notesSz cx="6797675" cy="9926638"/>
  <p:embeddedFontLst>
    <p:embeddedFont>
      <p:font typeface="AU Passata" panose="020B0604020202020204" charset="0"/>
      <p:regular r:id="rId24"/>
      <p:bold r:id="rId25"/>
    </p:embeddedFont>
    <p:embeddedFont>
      <p:font typeface="AU Passata Light" panose="020B0604020202020204" charset="0"/>
      <p:regular r:id="rId26"/>
      <p:bold r:id="rId27"/>
    </p:embeddedFont>
    <p:embeddedFont>
      <p:font typeface="AU Peto" panose="020B060402020202020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7034" autoAdjust="0"/>
  </p:normalViewPr>
  <p:slideViewPr>
    <p:cSldViewPr snapToObjects="1" showGuides="1">
      <p:cViewPr varScale="1">
        <p:scale>
          <a:sx n="78" d="100"/>
          <a:sy n="78" d="100"/>
        </p:scale>
        <p:origin x="11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66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1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1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2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72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64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7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3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Good/bad today?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What about the general structure?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Things you’d like to have explained again?/Go over?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430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48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11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2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4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19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9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Disclaimer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New curriculum</a:t>
            </a:r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This course</a:t>
            </a:r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New course 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Limited by number of hours, and the fact that it is week to week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R a long time ago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8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90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1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2087110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Bachelor of Cognitive Science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95649129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08645662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6253893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536550001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Emil Trenckner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 September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Methods 3: Multilevel Statistical Modeling and Machine Learning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05/10/2021</a:t>
            </a:fld>
            <a:r>
              <a:rPr lang="en-GB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r>
              <a:rPr lang="en-GB" dirty="0"/>
              <a:t>Methods 3: Multilevel Statistical </a:t>
            </a:r>
            <a:r>
              <a:rPr lang="en-GB" dirty="0" err="1"/>
              <a:t>modeling</a:t>
            </a:r>
            <a:r>
              <a:rPr lang="en-GB" dirty="0"/>
              <a:t> and Machine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90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A1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66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3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9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90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B1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95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79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assignment tips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7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98476" y="1483668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Break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7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93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Assignment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42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Wrap-up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7181C8A-FF77-4F53-B3D9-56D6388BAD9F}"/>
              </a:ext>
            </a:extLst>
          </p:cNvPr>
          <p:cNvSpPr txBox="1">
            <a:spLocks/>
          </p:cNvSpPr>
          <p:nvPr/>
        </p:nvSpPr>
        <p:spPr bwMode="auto">
          <a:xfrm rot="20481198">
            <a:off x="6003423" y="4418434"/>
            <a:ext cx="70519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cap="all" baseline="0">
                <a:solidFill>
                  <a:schemeClr val="bg1"/>
                </a:solidFill>
                <a:latin typeface="AU Passata Light" panose="020B03030309020308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 algn="ctr">
              <a:buFontTx/>
            </a:pPr>
            <a:r>
              <a:rPr lang="en-GB" sz="3600" kern="0" dirty="0"/>
              <a:t>feedback?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9449D5-6FD7-4C26-AE9C-A16C07734467}"/>
              </a:ext>
            </a:extLst>
          </p:cNvPr>
          <p:cNvSpPr txBox="1">
            <a:spLocks/>
          </p:cNvSpPr>
          <p:nvPr/>
        </p:nvSpPr>
        <p:spPr bwMode="auto">
          <a:xfrm rot="20481198">
            <a:off x="-347669" y="4531524"/>
            <a:ext cx="70519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cap="all" baseline="0">
                <a:solidFill>
                  <a:schemeClr val="bg1"/>
                </a:solidFill>
                <a:latin typeface="AU Passata Light" panose="020B03030309020308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 algn="ctr">
              <a:buFontTx/>
            </a:pPr>
            <a:endParaRPr lang="en-GB" sz="3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(first half)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EC321-7F76-4F74-A71A-237DB327938E}"/>
              </a:ext>
            </a:extLst>
          </p:cNvPr>
          <p:cNvSpPr txBox="1"/>
          <p:nvPr/>
        </p:nvSpPr>
        <p:spPr>
          <a:xfrm>
            <a:off x="549798" y="3516049"/>
            <a:ext cx="4948390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W2: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Modelling random effects – and how do they differ from fixed effects?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4828C-0AB7-4BB4-A176-72CB62379FA4}"/>
              </a:ext>
            </a:extLst>
          </p:cNvPr>
          <p:cNvSpPr txBox="1"/>
          <p:nvPr/>
        </p:nvSpPr>
        <p:spPr>
          <a:xfrm>
            <a:off x="549798" y="4935957"/>
            <a:ext cx="494838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W3: Generalized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What to do when the response variable is not continuous?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E5ED2-74CF-45BC-A892-8F833D882623}"/>
              </a:ext>
            </a:extLst>
          </p:cNvPr>
          <p:cNvSpPr txBox="1"/>
          <p:nvPr/>
        </p:nvSpPr>
        <p:spPr>
          <a:xfrm>
            <a:off x="6304636" y="2089466"/>
            <a:ext cx="4579939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W4: Explanation and prediction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Why are good explanations sometimes bad?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549797" y="2090578"/>
            <a:ext cx="4947244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W1: Introduction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Setting up R and Python and recollection of the general linear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1A4AE-3163-4EB5-A38E-F9BE1591FA3D}"/>
              </a:ext>
            </a:extLst>
          </p:cNvPr>
          <p:cNvSpPr txBox="1"/>
          <p:nvPr/>
        </p:nvSpPr>
        <p:spPr>
          <a:xfrm>
            <a:off x="6304635" y="4935956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Fall </a:t>
            </a:r>
            <a:r>
              <a:rPr lang="en-US" sz="1800" kern="0" dirty="0">
                <a:solidFill>
                  <a:srgbClr val="000000"/>
                </a:solidFill>
                <a:latin typeface="AU Passata"/>
              </a:rPr>
              <a:t>break: 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Machine Learning and Python programming follows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67DC-ABE1-44FB-B888-921D00A75114}"/>
              </a:ext>
            </a:extLst>
          </p:cNvPr>
          <p:cNvSpPr txBox="1"/>
          <p:nvPr/>
        </p:nvSpPr>
        <p:spPr>
          <a:xfrm>
            <a:off x="6304636" y="3510485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W5: Evaluating and comparing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How do we assess how models compare to one another?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173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(first half)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EC321-7F76-4F74-A71A-237DB327938E}"/>
              </a:ext>
            </a:extLst>
          </p:cNvPr>
          <p:cNvSpPr txBox="1"/>
          <p:nvPr/>
        </p:nvSpPr>
        <p:spPr>
          <a:xfrm>
            <a:off x="549798" y="3516049"/>
            <a:ext cx="4948390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W2: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Modelling random effects – and how do they differ from fixed effects?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4828C-0AB7-4BB4-A176-72CB62379FA4}"/>
              </a:ext>
            </a:extLst>
          </p:cNvPr>
          <p:cNvSpPr txBox="1"/>
          <p:nvPr/>
        </p:nvSpPr>
        <p:spPr>
          <a:xfrm>
            <a:off x="549798" y="4935957"/>
            <a:ext cx="494838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W3: Generalized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What to do when the response variable is not continuous?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E5ED2-74CF-45BC-A892-8F833D882623}"/>
              </a:ext>
            </a:extLst>
          </p:cNvPr>
          <p:cNvSpPr txBox="1"/>
          <p:nvPr/>
        </p:nvSpPr>
        <p:spPr>
          <a:xfrm>
            <a:off x="6304636" y="2089466"/>
            <a:ext cx="4579939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W4: Explanation and prediction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Why are good explanations sometimes bad?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549797" y="2090578"/>
            <a:ext cx="4947244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W1: Introduction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Setting up R and Python and recollection of the general linear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1A4AE-3163-4EB5-A38E-F9BE1591FA3D}"/>
              </a:ext>
            </a:extLst>
          </p:cNvPr>
          <p:cNvSpPr txBox="1"/>
          <p:nvPr/>
        </p:nvSpPr>
        <p:spPr>
          <a:xfrm>
            <a:off x="6304635" y="4935956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Fall </a:t>
            </a:r>
            <a:r>
              <a:rPr lang="en-US" sz="1800" kern="0" dirty="0">
                <a:solidFill>
                  <a:srgbClr val="000000"/>
                </a:solidFill>
                <a:latin typeface="AU Passata"/>
              </a:rPr>
              <a:t>break: 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Machine Learning and Python programming follows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67DC-ABE1-44FB-B888-921D00A75114}"/>
              </a:ext>
            </a:extLst>
          </p:cNvPr>
          <p:cNvSpPr txBox="1"/>
          <p:nvPr/>
        </p:nvSpPr>
        <p:spPr>
          <a:xfrm>
            <a:off x="6304636" y="3510485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W5: Evaluating and comparing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b="1" i="1" kern="0" dirty="0">
                <a:solidFill>
                  <a:srgbClr val="000000"/>
                </a:solidFill>
                <a:latin typeface="AU Passata"/>
              </a:rPr>
              <a:t>How do we assess how models compare to one another?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2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3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Catch-up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5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catch-up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9433048" cy="134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How has it been with the last assignment?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srgbClr val="000000"/>
              </a:solidFill>
              <a:latin typeface="AU Passata"/>
            </a:endParaRP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Disclaimer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6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9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374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Custom</PresentationFormat>
  <Paragraphs>115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AU Passata Light</vt:lpstr>
      <vt:lpstr>Georgia</vt:lpstr>
      <vt:lpstr>AU Passata</vt:lpstr>
      <vt:lpstr>Arial</vt:lpstr>
      <vt:lpstr>Wingdings 3</vt:lpstr>
      <vt:lpstr>Calibri</vt:lpstr>
      <vt:lpstr>AU Peto</vt:lpstr>
      <vt:lpstr>AU 16:9</vt:lpstr>
      <vt:lpstr>Methods 3: Multilevel Statistical modeling and Machine Learning</vt:lpstr>
      <vt:lpstr>Course Overview (first half)</vt:lpstr>
      <vt:lpstr>Course Overview (first half)</vt:lpstr>
      <vt:lpstr>Todays plan</vt:lpstr>
      <vt:lpstr>Todays plan</vt:lpstr>
      <vt:lpstr>Catch-up</vt:lpstr>
      <vt:lpstr>catch-up</vt:lpstr>
      <vt:lpstr>Todays plan</vt:lpstr>
      <vt:lpstr>A</vt:lpstr>
      <vt:lpstr>A</vt:lpstr>
      <vt:lpstr>Todays plan</vt:lpstr>
      <vt:lpstr>B</vt:lpstr>
      <vt:lpstr>B</vt:lpstr>
      <vt:lpstr>Todays plan</vt:lpstr>
      <vt:lpstr>assignment tips</vt:lpstr>
      <vt:lpstr>Break time</vt:lpstr>
      <vt:lpstr>Todays plan</vt:lpstr>
      <vt:lpstr>Assignment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2021-10-05T09:16:34Z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637661192847354107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2592</vt:lpwstr>
  </property>
  <property fmtid="{D5CDD505-2E9C-101B-9397-08002B2CF9AE}" pid="62" name="colorthemechange">
    <vt:lpwstr>True</vt:lpwstr>
  </property>
</Properties>
</file>