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Comfortaa"/>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0BBB6F2-04F7-4D00-BC2E-C009931E9BE8}">
  <a:tblStyle styleId="{C0BBB6F2-04F7-4D00-BC2E-C009931E9BE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Comfortaa-regular.fntdata"/><Relationship Id="rId14" Type="http://schemas.openxmlformats.org/officeDocument/2006/relationships/slide" Target="slides/slide8.xml"/><Relationship Id="rId16" Type="http://schemas.openxmlformats.org/officeDocument/2006/relationships/font" Target="fonts/Comforta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a7759856f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a7759856f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24292E"/>
                </a:solidFill>
                <a:highlight>
                  <a:srgbClr val="FFFFFF"/>
                </a:highlight>
              </a:rPr>
              <a:t>The Mercury Package Management app seeks to provide a simple and hassle-free platform for managing deliveries for Calvin’s Residence Halls and notifying the intended recipients. Online shopping is the primary method of purchasing items for many students, especially for those who don't have cars, and even more so during the COVID-19 pandemic. All packages for Calvin's campus arrive at mail services where they are sorted and delivered to the building of its recipient. From there, it is up to the dorms' deskies to sort and log each package, notifying the recipient that it is available to pickup.</a:t>
            </a:r>
            <a:endParaRPr sz="1200">
              <a:solidFill>
                <a:srgbClr val="24292E"/>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E"/>
                </a:solidFill>
                <a:highlight>
                  <a:srgbClr val="FFFFFF"/>
                </a:highlight>
              </a:rPr>
              <a:t>Currently, dorm deskies keep track of packages using a Google Sheets spreadsheet. This table keeps track of the recipient, their room number, the date the package arrived, and a description of the package. Deskies then notify the recipients over email that their package has arrived. This manual submission process can be rather slow, especially at certain times of the year when packages are filing in quickly, such as move-in week. We have heard stories where packages could be not picked up by their recipients on the day the were delivered because the deskie could not sort them in a timely fashion before their shift was over. Our hope is that automating this system will speed up the sorting process and get the packages into the hands of the recipients more efficiently.</a:t>
            </a:r>
            <a:endParaRPr sz="1200">
              <a:solidFill>
                <a:srgbClr val="24292E"/>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E"/>
                </a:solidFill>
                <a:highlight>
                  <a:srgbClr val="FFFFFF"/>
                </a:highlight>
              </a:rPr>
              <a:t>Mercury Package Management will improve this process on two fronts: the deskie interface and the recipient interface. Deskies will be able to quickly enter package information with the assitance of automation from the app, and recipients will be able to view packages that are available for pickup. Instead of relying on a spreadsheet that has no quick way to lookup and enter data, a database will be used to store package information and status, as well as information about the building's current residents.</a:t>
            </a:r>
            <a:endParaRPr sz="1200">
              <a:solidFill>
                <a:srgbClr val="24292E"/>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9f6fbabb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9f6fbabb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Bottom line: we wanted to keep the UI design simple. We saw no real value or advantage in making the UI complex, as complexity will just confuse deskies and residents, and our hope in making this app is to simplify the package entry and pickup process. Our UI puts the deskie in control of the app, as they have several routes to take depending on what they trying to </a:t>
            </a:r>
            <a:r>
              <a:rPr lang="en"/>
              <a:t>accomplish</a:t>
            </a:r>
            <a:r>
              <a:rPr lang="en"/>
              <a:t> when they log in. As this is an app we hope to deploy to calvin residence halls, we used calvin maroon, Furthermore, our buttons and fonts are consistent and universal, which we hope would make the user feel comfortable within the app. Lasly, for me, i never knew whether or not the desk was open or closed for me to pick up my package. To combat this, our app will tell you, real time, whether or not the desk is currently open, saving some trips up and down the stairs.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9f6fbabb7e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9f6fbabb7e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9f6fbabb7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9f6fbabb7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9f6fbabb7e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9f6fbabb7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9f6fbabb7e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9f6fbabb7e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Status: UI is fully complete for the most part. The only UI tweaks left are for when we get the app to connect to the database so we can actually display the information. Going </a:t>
            </a:r>
            <a:r>
              <a:rPr lang="en"/>
              <a:t>forward</a:t>
            </a:r>
            <a:r>
              <a:rPr lang="en"/>
              <a:t> we have two big things to work on. First is making sure the app connects to our database so we don’t need to hard code in packages like in the demo. The second thing to look towards is Security on the app. Right now any old person can access the Deskie portal by typing the username “deskie”. Typing literally anything else will send you to the resident screen.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9f6fbabb7e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9f6fbabb7e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B8AF"/>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528200" y="150675"/>
            <a:ext cx="6087600" cy="144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200">
                <a:latin typeface="Comfortaa"/>
                <a:ea typeface="Comfortaa"/>
                <a:cs typeface="Comfortaa"/>
                <a:sym typeface="Comfortaa"/>
              </a:rPr>
              <a:t>Mercury Package Manager</a:t>
            </a:r>
            <a:endParaRPr b="1" sz="4200">
              <a:latin typeface="Comfortaa"/>
              <a:ea typeface="Comfortaa"/>
              <a:cs typeface="Comfortaa"/>
              <a:sym typeface="Comfortaa"/>
            </a:endParaRPr>
          </a:p>
        </p:txBody>
      </p:sp>
      <p:sp>
        <p:nvSpPr>
          <p:cNvPr id="55" name="Google Shape;55;p13"/>
          <p:cNvSpPr txBox="1"/>
          <p:nvPr>
            <p:ph idx="1" type="subTitle"/>
          </p:nvPr>
        </p:nvSpPr>
        <p:spPr>
          <a:xfrm>
            <a:off x="311700" y="2834125"/>
            <a:ext cx="8520600" cy="21144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descr="Mercury logo" id="56" name="Google Shape;56;p13"/>
          <p:cNvPicPr preferRelativeResize="0"/>
          <p:nvPr/>
        </p:nvPicPr>
        <p:blipFill>
          <a:blip r:embed="rId3">
            <a:alphaModFix/>
          </a:blip>
          <a:stretch>
            <a:fillRect/>
          </a:stretch>
        </p:blipFill>
        <p:spPr>
          <a:xfrm>
            <a:off x="3895725" y="1597275"/>
            <a:ext cx="1352550" cy="1352550"/>
          </a:xfrm>
          <a:prstGeom prst="rect">
            <a:avLst/>
          </a:prstGeom>
          <a:noFill/>
          <a:ln>
            <a:noFill/>
          </a:ln>
        </p:spPr>
      </p:pic>
      <p:graphicFrame>
        <p:nvGraphicFramePr>
          <p:cNvPr id="57" name="Google Shape;57;p13"/>
          <p:cNvGraphicFramePr/>
          <p:nvPr/>
        </p:nvGraphicFramePr>
        <p:xfrm>
          <a:off x="952500" y="3126825"/>
          <a:ext cx="3000000" cy="3000000"/>
        </p:xfrm>
        <a:graphic>
          <a:graphicData uri="http://schemas.openxmlformats.org/drawingml/2006/table">
            <a:tbl>
              <a:tblPr>
                <a:noFill/>
                <a:tableStyleId>{C0BBB6F2-04F7-4D00-BC2E-C009931E9BE8}</a:tableStyleId>
              </a:tblPr>
              <a:tblGrid>
                <a:gridCol w="3619500"/>
                <a:gridCol w="3619500"/>
              </a:tblGrid>
              <a:tr h="1529000">
                <a:tc>
                  <a:txBody>
                    <a:bodyPr/>
                    <a:lstStyle/>
                    <a:p>
                      <a:pPr indent="0" lvl="0" marL="0" rtl="0" algn="ctr">
                        <a:spcBef>
                          <a:spcPts val="0"/>
                        </a:spcBef>
                        <a:spcAft>
                          <a:spcPts val="0"/>
                        </a:spcAft>
                        <a:buClr>
                          <a:schemeClr val="dk1"/>
                        </a:buClr>
                        <a:buSzPts val="1100"/>
                        <a:buFont typeface="Arial"/>
                        <a:buNone/>
                      </a:pPr>
                      <a:r>
                        <a:rPr lang="en" sz="2800">
                          <a:solidFill>
                            <a:schemeClr val="dk2"/>
                          </a:solidFill>
                        </a:rPr>
                        <a:t>Jacob Boers</a:t>
                      </a:r>
                      <a:endParaRPr sz="2800">
                        <a:solidFill>
                          <a:schemeClr val="dk2"/>
                        </a:solidFill>
                      </a:endParaRPr>
                    </a:p>
                    <a:p>
                      <a:pPr indent="0" lvl="0" marL="0" rtl="0" algn="ctr">
                        <a:spcBef>
                          <a:spcPts val="0"/>
                        </a:spcBef>
                        <a:spcAft>
                          <a:spcPts val="0"/>
                        </a:spcAft>
                        <a:buClr>
                          <a:schemeClr val="dk1"/>
                        </a:buClr>
                        <a:buSzPts val="1100"/>
                        <a:buFont typeface="Arial"/>
                        <a:buNone/>
                      </a:pPr>
                      <a:r>
                        <a:rPr lang="en" sz="2800">
                          <a:solidFill>
                            <a:schemeClr val="dk2"/>
                          </a:solidFill>
                        </a:rPr>
                        <a:t>Emily Costa</a:t>
                      </a:r>
                      <a:endParaRPr sz="2800">
                        <a:solidFill>
                          <a:schemeClr val="dk2"/>
                        </a:solidFill>
                      </a:endParaRPr>
                    </a:p>
                    <a:p>
                      <a:pPr indent="0" lvl="0" marL="0" rtl="0" algn="ctr">
                        <a:spcBef>
                          <a:spcPts val="0"/>
                        </a:spcBef>
                        <a:spcAft>
                          <a:spcPts val="0"/>
                        </a:spcAft>
                        <a:buClr>
                          <a:schemeClr val="dk1"/>
                        </a:buClr>
                        <a:buSzPts val="1100"/>
                        <a:buFont typeface="Arial"/>
                        <a:buNone/>
                      </a:pPr>
                      <a:r>
                        <a:rPr lang="en" sz="2800">
                          <a:solidFill>
                            <a:schemeClr val="dk2"/>
                          </a:solidFill>
                        </a:rPr>
                        <a:t>Ben DeVries</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2800">
                          <a:solidFill>
                            <a:schemeClr val="dk2"/>
                          </a:solidFill>
                        </a:rPr>
                        <a:t>Andrew Feikema</a:t>
                      </a:r>
                      <a:endParaRPr sz="2800">
                        <a:solidFill>
                          <a:schemeClr val="dk2"/>
                        </a:solidFill>
                      </a:endParaRPr>
                    </a:p>
                    <a:p>
                      <a:pPr indent="0" lvl="0" marL="0" rtl="0" algn="ctr">
                        <a:spcBef>
                          <a:spcPts val="0"/>
                        </a:spcBef>
                        <a:spcAft>
                          <a:spcPts val="0"/>
                        </a:spcAft>
                        <a:buClr>
                          <a:schemeClr val="dk1"/>
                        </a:buClr>
                        <a:buSzPts val="1100"/>
                        <a:buFont typeface="Arial"/>
                        <a:buNone/>
                      </a:pPr>
                      <a:r>
                        <a:rPr lang="en" sz="2800">
                          <a:solidFill>
                            <a:schemeClr val="dk2"/>
                          </a:solidFill>
                        </a:rPr>
                        <a:t>Coleman Ulry</a:t>
                      </a:r>
                      <a:endParaRPr sz="2800">
                        <a:solidFill>
                          <a:schemeClr val="dk2"/>
                        </a:solidFill>
                      </a:endParaRPr>
                    </a:p>
                    <a:p>
                      <a:pPr indent="0" lvl="0" marL="0" rtl="0" algn="ctr">
                        <a:spcBef>
                          <a:spcPts val="0"/>
                        </a:spcBef>
                        <a:spcAft>
                          <a:spcPts val="0"/>
                        </a:spcAft>
                        <a:buClr>
                          <a:schemeClr val="dk1"/>
                        </a:buClr>
                        <a:buSzPts val="1100"/>
                        <a:buFont typeface="Arial"/>
                        <a:buNone/>
                      </a:pPr>
                      <a:r>
                        <a:rPr lang="en" sz="2800">
                          <a:solidFill>
                            <a:schemeClr val="dk2"/>
                          </a:solidFill>
                        </a:rPr>
                        <a:t>Jack Westel</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B8AF"/>
        </a:solid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Our Vision</a:t>
            </a:r>
            <a:endParaRPr b="1" sz="3000">
              <a:latin typeface="Comfortaa"/>
              <a:ea typeface="Comfortaa"/>
              <a:cs typeface="Comfortaa"/>
              <a:sym typeface="Comfortaa"/>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i="1" lang="en" sz="2300"/>
              <a:t>Streamlining dorm delivery for Calvin University</a:t>
            </a:r>
            <a:endParaRPr i="1" sz="2300"/>
          </a:p>
          <a:p>
            <a:pPr indent="-374650" lvl="0" marL="457200" rtl="0" algn="l">
              <a:lnSpc>
                <a:spcPct val="125000"/>
              </a:lnSpc>
              <a:spcBef>
                <a:spcPts val="1800"/>
              </a:spcBef>
              <a:spcAft>
                <a:spcPts val="0"/>
              </a:spcAft>
              <a:buSzPts val="2300"/>
              <a:buChar char="●"/>
            </a:pPr>
            <a:r>
              <a:rPr lang="en" sz="2300"/>
              <a:t>Simple, fast interface for logging packages when they arrive</a:t>
            </a:r>
            <a:endParaRPr sz="2300"/>
          </a:p>
          <a:p>
            <a:pPr indent="-374650" lvl="0" marL="457200" rtl="0" algn="l">
              <a:lnSpc>
                <a:spcPct val="125000"/>
              </a:lnSpc>
              <a:spcBef>
                <a:spcPts val="0"/>
              </a:spcBef>
              <a:spcAft>
                <a:spcPts val="0"/>
              </a:spcAft>
              <a:buSzPts val="2300"/>
              <a:buChar char="●"/>
            </a:pPr>
            <a:r>
              <a:rPr lang="en" sz="2300"/>
              <a:t>Notifications for residents when their packages are logged</a:t>
            </a:r>
            <a:endParaRPr sz="2300"/>
          </a:p>
          <a:p>
            <a:pPr indent="-374650" lvl="0" marL="457200" rtl="0" algn="l">
              <a:lnSpc>
                <a:spcPct val="125000"/>
              </a:lnSpc>
              <a:spcBef>
                <a:spcPts val="0"/>
              </a:spcBef>
              <a:spcAft>
                <a:spcPts val="0"/>
              </a:spcAft>
              <a:buSzPts val="2300"/>
              <a:buChar char="●"/>
            </a:pPr>
            <a:r>
              <a:rPr lang="en" sz="2300"/>
              <a:t>Easy search of package log when resident picks up their package</a:t>
            </a:r>
            <a:endParaRPr sz="2300"/>
          </a:p>
          <a:p>
            <a:pPr indent="0" lvl="0" marL="0" rtl="0" algn="l">
              <a:spcBef>
                <a:spcPts val="1200"/>
              </a:spcBef>
              <a:spcAft>
                <a:spcPts val="0"/>
              </a:spcAft>
              <a:buNone/>
            </a:pPr>
            <a:r>
              <a:t/>
            </a:r>
            <a:endParaRPr i="1" sz="1100">
              <a:solidFill>
                <a:schemeClr val="dk1"/>
              </a:solidFill>
            </a:endParaRPr>
          </a:p>
          <a:p>
            <a:pPr indent="0" lvl="0" marL="0" rtl="0" algn="l">
              <a:spcBef>
                <a:spcPts val="0"/>
              </a:spcBef>
              <a:spcAft>
                <a:spcPts val="1600"/>
              </a:spcAft>
              <a:buNone/>
            </a:pPr>
            <a:r>
              <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B8AF"/>
        </a:solidFill>
      </p:bgPr>
    </p:bg>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UI Design</a:t>
            </a:r>
            <a:endParaRPr b="1" sz="3000">
              <a:latin typeface="Comfortaa"/>
              <a:ea typeface="Comfortaa"/>
              <a:cs typeface="Comfortaa"/>
              <a:sym typeface="Comfortaa"/>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en" sz="3000"/>
              <a:t>Simplicity</a:t>
            </a:r>
            <a:endParaRPr sz="3000"/>
          </a:p>
          <a:p>
            <a:pPr indent="-419100" lvl="0" marL="457200" rtl="0" algn="l">
              <a:spcBef>
                <a:spcPts val="0"/>
              </a:spcBef>
              <a:spcAft>
                <a:spcPts val="0"/>
              </a:spcAft>
              <a:buSzPts val="3000"/>
              <a:buChar char="●"/>
            </a:pPr>
            <a:r>
              <a:rPr lang="en" sz="3000"/>
              <a:t>Puts the deskie in control</a:t>
            </a:r>
            <a:endParaRPr sz="3000"/>
          </a:p>
          <a:p>
            <a:pPr indent="-419100" lvl="0" marL="457200" rtl="0" algn="l">
              <a:spcBef>
                <a:spcPts val="0"/>
              </a:spcBef>
              <a:spcAft>
                <a:spcPts val="0"/>
              </a:spcAft>
              <a:buSzPts val="3000"/>
              <a:buChar char="●"/>
            </a:pPr>
            <a:r>
              <a:rPr lang="en" sz="3000"/>
              <a:t>Calvin color theme</a:t>
            </a:r>
            <a:endParaRPr sz="3000"/>
          </a:p>
          <a:p>
            <a:pPr indent="-419100" lvl="0" marL="457200" rtl="0" algn="l">
              <a:spcBef>
                <a:spcPts val="0"/>
              </a:spcBef>
              <a:spcAft>
                <a:spcPts val="0"/>
              </a:spcAft>
              <a:buSzPts val="3000"/>
              <a:buChar char="●"/>
            </a:pPr>
            <a:r>
              <a:rPr lang="en" sz="3000"/>
              <a:t>Consistent fonts and button styles</a:t>
            </a:r>
            <a:endParaRPr sz="3000"/>
          </a:p>
          <a:p>
            <a:pPr indent="-419100" lvl="0" marL="457200" rtl="0" algn="l">
              <a:spcBef>
                <a:spcPts val="0"/>
              </a:spcBef>
              <a:spcAft>
                <a:spcPts val="0"/>
              </a:spcAft>
              <a:buSzPts val="3000"/>
              <a:buChar char="●"/>
            </a:pPr>
            <a:r>
              <a:rPr lang="en" sz="3000"/>
              <a:t>Real-Time Open/Close</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B8AF"/>
        </a:solidFill>
      </p:bgPr>
    </p:bg>
    <p:spTree>
      <p:nvGrpSpPr>
        <p:cNvPr id="73" name="Shape 73"/>
        <p:cNvGrpSpPr/>
        <p:nvPr/>
      </p:nvGrpSpPr>
      <p:grpSpPr>
        <a:xfrm>
          <a:off x="0" y="0"/>
          <a:ext cx="0" cy="0"/>
          <a:chOff x="0" y="0"/>
          <a:chExt cx="0" cy="0"/>
        </a:xfrm>
      </p:grpSpPr>
      <p:sp>
        <p:nvSpPr>
          <p:cNvPr id="74" name="Google Shape;74;p16"/>
          <p:cNvSpPr txBox="1"/>
          <p:nvPr>
            <p:ph type="title"/>
          </p:nvPr>
        </p:nvSpPr>
        <p:spPr>
          <a:xfrm>
            <a:off x="311700" y="41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mfortaa"/>
                <a:ea typeface="Comfortaa"/>
                <a:cs typeface="Comfortaa"/>
                <a:sym typeface="Comfortaa"/>
              </a:rPr>
              <a:t>User Experience</a:t>
            </a:r>
            <a:endParaRPr b="1">
              <a:latin typeface="Comfortaa"/>
              <a:ea typeface="Comfortaa"/>
              <a:cs typeface="Comfortaa"/>
              <a:sym typeface="Comfortaa"/>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do we want users to do?</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What’s the first thing they should see?</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What options should be made available first?</a:t>
            </a:r>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B8AF"/>
        </a:solidFill>
      </p:bgPr>
    </p:bg>
    <p:spTree>
      <p:nvGrpSpPr>
        <p:cNvPr id="79" name="Shape 79"/>
        <p:cNvGrpSpPr/>
        <p:nvPr/>
      </p:nvGrpSpPr>
      <p:grpSpPr>
        <a:xfrm>
          <a:off x="0" y="0"/>
          <a:ext cx="0" cy="0"/>
          <a:chOff x="0" y="0"/>
          <a:chExt cx="0" cy="0"/>
        </a:xfrm>
      </p:grpSpPr>
      <p:sp>
        <p:nvSpPr>
          <p:cNvPr id="80" name="Google Shape;80;p17"/>
          <p:cNvSpPr txBox="1"/>
          <p:nvPr>
            <p:ph type="title"/>
          </p:nvPr>
        </p:nvSpPr>
        <p:spPr>
          <a:xfrm>
            <a:off x="311700" y="171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mfortaa"/>
                <a:ea typeface="Comfortaa"/>
                <a:cs typeface="Comfortaa"/>
                <a:sym typeface="Comfortaa"/>
              </a:rPr>
              <a:t>Information System</a:t>
            </a:r>
            <a:endParaRPr b="1">
              <a:latin typeface="Comfortaa"/>
              <a:ea typeface="Comfortaa"/>
              <a:cs typeface="Comfortaa"/>
              <a:sym typeface="Comfortaa"/>
            </a:endParaRPr>
          </a:p>
        </p:txBody>
      </p:sp>
      <p:pic>
        <p:nvPicPr>
          <p:cNvPr id="81" name="Google Shape;81;p17"/>
          <p:cNvPicPr preferRelativeResize="0"/>
          <p:nvPr/>
        </p:nvPicPr>
        <p:blipFill>
          <a:blip r:embed="rId3">
            <a:alphaModFix/>
          </a:blip>
          <a:stretch>
            <a:fillRect/>
          </a:stretch>
        </p:blipFill>
        <p:spPr>
          <a:xfrm>
            <a:off x="3575450" y="743725"/>
            <a:ext cx="5422225" cy="4233900"/>
          </a:xfrm>
          <a:prstGeom prst="rect">
            <a:avLst/>
          </a:prstGeom>
          <a:noFill/>
          <a:ln>
            <a:noFill/>
          </a:ln>
        </p:spPr>
      </p:pic>
      <p:sp>
        <p:nvSpPr>
          <p:cNvPr id="82" name="Google Shape;82;p17"/>
          <p:cNvSpPr txBox="1"/>
          <p:nvPr/>
        </p:nvSpPr>
        <p:spPr>
          <a:xfrm>
            <a:off x="-1223850" y="2265775"/>
            <a:ext cx="7343100" cy="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7"/>
          <p:cNvSpPr txBox="1"/>
          <p:nvPr>
            <p:ph idx="1" type="body"/>
          </p:nvPr>
        </p:nvSpPr>
        <p:spPr>
          <a:xfrm>
            <a:off x="311700" y="1152475"/>
            <a:ext cx="3056700" cy="341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Comfortaa"/>
              <a:buChar char="●"/>
            </a:pPr>
            <a:r>
              <a:rPr lang="en">
                <a:solidFill>
                  <a:srgbClr val="000000"/>
                </a:solidFill>
                <a:latin typeface="Comfortaa"/>
                <a:ea typeface="Comfortaa"/>
                <a:cs typeface="Comfortaa"/>
                <a:sym typeface="Comfortaa"/>
              </a:rPr>
              <a:t>Residents &amp; Package</a:t>
            </a:r>
            <a:endParaRPr>
              <a:solidFill>
                <a:srgbClr val="000000"/>
              </a:solidFill>
              <a:latin typeface="Comfortaa"/>
              <a:ea typeface="Comfortaa"/>
              <a:cs typeface="Comfortaa"/>
              <a:sym typeface="Comfortaa"/>
            </a:endParaRPr>
          </a:p>
          <a:p>
            <a:pPr indent="-317500" lvl="0" marL="457200" rtl="0" algn="l">
              <a:spcBef>
                <a:spcPts val="0"/>
              </a:spcBef>
              <a:spcAft>
                <a:spcPts val="0"/>
              </a:spcAft>
              <a:buClr>
                <a:srgbClr val="000000"/>
              </a:buClr>
              <a:buSzPts val="1400"/>
              <a:buFont typeface="Comfortaa"/>
              <a:buChar char="●"/>
            </a:pPr>
            <a:r>
              <a:rPr lang="en">
                <a:solidFill>
                  <a:srgbClr val="000000"/>
                </a:solidFill>
                <a:latin typeface="Comfortaa"/>
                <a:ea typeface="Comfortaa"/>
                <a:cs typeface="Comfortaa"/>
                <a:sym typeface="Comfortaa"/>
              </a:rPr>
              <a:t>Query by ID sent to resident</a:t>
            </a:r>
            <a:endParaRPr>
              <a:solidFill>
                <a:srgbClr val="000000"/>
              </a:solidFill>
              <a:latin typeface="Comfortaa"/>
              <a:ea typeface="Comfortaa"/>
              <a:cs typeface="Comfortaa"/>
              <a:sym typeface="Comfortaa"/>
            </a:endParaRPr>
          </a:p>
          <a:p>
            <a:pPr indent="-317500" lvl="0" marL="457200" rtl="0" algn="l">
              <a:spcBef>
                <a:spcPts val="0"/>
              </a:spcBef>
              <a:spcAft>
                <a:spcPts val="0"/>
              </a:spcAft>
              <a:buClr>
                <a:srgbClr val="000000"/>
              </a:buClr>
              <a:buSzPts val="1400"/>
              <a:buFont typeface="Comfortaa"/>
              <a:buChar char="●"/>
            </a:pPr>
            <a:r>
              <a:rPr lang="en">
                <a:solidFill>
                  <a:srgbClr val="000000"/>
                </a:solidFill>
                <a:latin typeface="Comfortaa"/>
                <a:ea typeface="Comfortaa"/>
                <a:cs typeface="Comfortaa"/>
                <a:sym typeface="Comfortaa"/>
              </a:rPr>
              <a:t>Allows for efficient queries (by date, recipient, </a:t>
            </a:r>
            <a:r>
              <a:rPr lang="en">
                <a:solidFill>
                  <a:srgbClr val="000000"/>
                </a:solidFill>
                <a:latin typeface="Comfortaa"/>
                <a:ea typeface="Comfortaa"/>
                <a:cs typeface="Comfortaa"/>
                <a:sym typeface="Comfortaa"/>
              </a:rPr>
              <a:t>appearance, status</a:t>
            </a:r>
            <a:r>
              <a:rPr lang="en">
                <a:solidFill>
                  <a:srgbClr val="000000"/>
                </a:solidFill>
                <a:latin typeface="Comfortaa"/>
                <a:ea typeface="Comfortaa"/>
                <a:cs typeface="Comfortaa"/>
                <a:sym typeface="Comfortaa"/>
              </a:rPr>
              <a:t>)</a:t>
            </a:r>
            <a:endParaRPr>
              <a:solidFill>
                <a:srgbClr val="000000"/>
              </a:solidFill>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B8AF"/>
        </a:solidFill>
      </p:bgPr>
    </p:bg>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mfortaa"/>
                <a:ea typeface="Comfortaa"/>
                <a:cs typeface="Comfortaa"/>
                <a:sym typeface="Comfortaa"/>
              </a:rPr>
              <a:t>API Queries</a:t>
            </a:r>
            <a:endParaRPr b="1">
              <a:latin typeface="Comfortaa"/>
              <a:ea typeface="Comfortaa"/>
              <a:cs typeface="Comfortaa"/>
              <a:sym typeface="Comfortaa"/>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Comfortaa"/>
                <a:ea typeface="Comfortaa"/>
                <a:cs typeface="Comfortaa"/>
                <a:sym typeface="Comfortaa"/>
              </a:rPr>
              <a:t>Get people/person: </a:t>
            </a:r>
            <a:endParaRPr>
              <a:solidFill>
                <a:srgbClr val="000000"/>
              </a:solidFill>
              <a:latin typeface="Comfortaa"/>
              <a:ea typeface="Comfortaa"/>
              <a:cs typeface="Comfortaa"/>
              <a:sym typeface="Comfortaa"/>
            </a:endParaRPr>
          </a:p>
          <a:p>
            <a:pPr indent="0" lvl="0" marL="0" rtl="0" algn="l">
              <a:spcBef>
                <a:spcPts val="1600"/>
              </a:spcBef>
              <a:spcAft>
                <a:spcPts val="0"/>
              </a:spcAft>
              <a:buNone/>
            </a:pPr>
            <a:r>
              <a:rPr lang="en">
                <a:solidFill>
                  <a:srgbClr val="000000"/>
                </a:solidFill>
                <a:latin typeface="Comfortaa"/>
                <a:ea typeface="Comfortaa"/>
                <a:cs typeface="Comfortaa"/>
                <a:sym typeface="Comfortaa"/>
              </a:rPr>
              <a:t>[{"emailprefix": "ajf34", "firstname": "Andrew", "lastname": "Feikema", "residenthall": "SZ", "residentroom": "268", "deskcode": "SE", "persontype": "Resident"}...]</a:t>
            </a:r>
            <a:endParaRPr>
              <a:solidFill>
                <a:srgbClr val="000000"/>
              </a:solidFill>
              <a:latin typeface="Comfortaa"/>
              <a:ea typeface="Comfortaa"/>
              <a:cs typeface="Comfortaa"/>
              <a:sym typeface="Comfortaa"/>
            </a:endParaRPr>
          </a:p>
          <a:p>
            <a:pPr indent="0" lvl="0" marL="0" rtl="0" algn="l">
              <a:spcBef>
                <a:spcPts val="1600"/>
              </a:spcBef>
              <a:spcAft>
                <a:spcPts val="0"/>
              </a:spcAft>
              <a:buNone/>
            </a:pPr>
            <a:r>
              <a:rPr lang="en">
                <a:solidFill>
                  <a:srgbClr val="000000"/>
                </a:solidFill>
                <a:latin typeface="Comfortaa"/>
                <a:ea typeface="Comfortaa"/>
                <a:cs typeface="Comfortaa"/>
                <a:sym typeface="Comfortaa"/>
              </a:rPr>
              <a:t>Get package(s):</a:t>
            </a:r>
            <a:endParaRPr>
              <a:solidFill>
                <a:srgbClr val="000000"/>
              </a:solidFill>
              <a:latin typeface="Comfortaa"/>
              <a:ea typeface="Comfortaa"/>
              <a:cs typeface="Comfortaa"/>
              <a:sym typeface="Comfortaa"/>
            </a:endParaRPr>
          </a:p>
          <a:p>
            <a:pPr indent="0" lvl="0" marL="0" rtl="0" algn="l">
              <a:spcBef>
                <a:spcPts val="1600"/>
              </a:spcBef>
              <a:spcAft>
                <a:spcPts val="0"/>
              </a:spcAft>
              <a:buNone/>
            </a:pPr>
            <a:r>
              <a:rPr lang="en">
                <a:solidFill>
                  <a:srgbClr val="000000"/>
                </a:solidFill>
                <a:latin typeface="Comfortaa"/>
                <a:ea typeface="Comfortaa"/>
                <a:cs typeface="Comfortaa"/>
                <a:sym typeface="Comfortaa"/>
              </a:rPr>
              <a:t>[{"id": 1, "deskid": 104, "recipient": "ajf34", "building": "SE", "status": "Archived", "enteredtime": "2020-10-21T14:03:12.000Z", "entereddeskie": "bjd47", "receivedtime": "2020-11-01T18:03:24.000Z", "receiveddeskie": "bjd47"}...]</a:t>
            </a:r>
            <a:endParaRPr>
              <a:solidFill>
                <a:srgbClr val="000000"/>
              </a:solidFill>
              <a:latin typeface="Comfortaa"/>
              <a:ea typeface="Comfortaa"/>
              <a:cs typeface="Comfortaa"/>
              <a:sym typeface="Comfortaa"/>
            </a:endParaRPr>
          </a:p>
          <a:p>
            <a:pPr indent="0" lvl="0" marL="0" rtl="0" algn="l">
              <a:spcBef>
                <a:spcPts val="1600"/>
              </a:spcBef>
              <a:spcAft>
                <a:spcPts val="0"/>
              </a:spcAft>
              <a:buNone/>
            </a:pPr>
            <a:r>
              <a:t/>
            </a:r>
            <a:endParaRPr>
              <a:solidFill>
                <a:srgbClr val="000000"/>
              </a:solidFill>
              <a:latin typeface="Comfortaa"/>
              <a:ea typeface="Comfortaa"/>
              <a:cs typeface="Comfortaa"/>
              <a:sym typeface="Comfortaa"/>
            </a:endParaRPr>
          </a:p>
          <a:p>
            <a:pPr indent="0" lvl="0" marL="0" rtl="0" algn="l">
              <a:spcBef>
                <a:spcPts val="1600"/>
              </a:spcBef>
              <a:spcAft>
                <a:spcPts val="0"/>
              </a:spcAft>
              <a:buClr>
                <a:schemeClr val="dk1"/>
              </a:buClr>
              <a:buSzPts val="1100"/>
              <a:buFont typeface="Arial"/>
              <a:buNone/>
            </a:pPr>
            <a:r>
              <a:t/>
            </a:r>
            <a:endParaRPr>
              <a:solidFill>
                <a:srgbClr val="000000"/>
              </a:solidFill>
              <a:latin typeface="Comfortaa"/>
              <a:ea typeface="Comfortaa"/>
              <a:cs typeface="Comfortaa"/>
              <a:sym typeface="Comfortaa"/>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B8AF"/>
        </a:solidFill>
      </p:bgPr>
    </p:bg>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mfortaa"/>
                <a:ea typeface="Comfortaa"/>
                <a:cs typeface="Comfortaa"/>
                <a:sym typeface="Comfortaa"/>
              </a:rPr>
              <a:t>Status Report</a:t>
            </a:r>
            <a:endParaRPr b="1">
              <a:latin typeface="Comfortaa"/>
              <a:ea typeface="Comfortaa"/>
              <a:cs typeface="Comfortaa"/>
              <a:sym typeface="Comfortaa"/>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UI</a:t>
            </a:r>
            <a:endParaRPr/>
          </a:p>
          <a:p>
            <a:pPr indent="-342900" lvl="0" marL="457200" rtl="0" algn="l">
              <a:spcBef>
                <a:spcPts val="0"/>
              </a:spcBef>
              <a:spcAft>
                <a:spcPts val="0"/>
              </a:spcAft>
              <a:buSzPts val="1800"/>
              <a:buChar char="●"/>
            </a:pPr>
            <a:r>
              <a:rPr lang="en"/>
              <a:t>Going Forward</a:t>
            </a:r>
            <a:endParaRPr/>
          </a:p>
          <a:p>
            <a:pPr indent="-317500" lvl="1" marL="914400" rtl="0" algn="l">
              <a:spcBef>
                <a:spcPts val="0"/>
              </a:spcBef>
              <a:spcAft>
                <a:spcPts val="0"/>
              </a:spcAft>
              <a:buSzPts val="1400"/>
              <a:buChar char="○"/>
            </a:pPr>
            <a:r>
              <a:rPr lang="en"/>
              <a:t>Database Connection</a:t>
            </a:r>
            <a:endParaRPr/>
          </a:p>
          <a:p>
            <a:pPr indent="-317500" lvl="1" marL="914400" rtl="0" algn="l">
              <a:spcBef>
                <a:spcPts val="0"/>
              </a:spcBef>
              <a:spcAft>
                <a:spcPts val="0"/>
              </a:spcAft>
              <a:buSzPts val="1400"/>
              <a:buChar char="○"/>
            </a:pPr>
            <a:r>
              <a:rPr lang="en"/>
              <a:t>Security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B8AF"/>
        </a:solidFill>
      </p:bgPr>
    </p:bg>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107592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omfortaa"/>
                <a:ea typeface="Comfortaa"/>
                <a:cs typeface="Comfortaa"/>
                <a:sym typeface="Comfortaa"/>
              </a:rPr>
              <a:t>Questions?</a:t>
            </a:r>
            <a:endParaRPr b="1">
              <a:latin typeface="Comfortaa"/>
              <a:ea typeface="Comfortaa"/>
              <a:cs typeface="Comfortaa"/>
              <a:sym typeface="Comfortaa"/>
            </a:endParaRPr>
          </a:p>
        </p:txBody>
      </p:sp>
      <p:pic>
        <p:nvPicPr>
          <p:cNvPr descr="Mercury logo" id="101" name="Google Shape;101;p20"/>
          <p:cNvPicPr preferRelativeResize="0"/>
          <p:nvPr/>
        </p:nvPicPr>
        <p:blipFill>
          <a:blip r:embed="rId3">
            <a:alphaModFix/>
          </a:blip>
          <a:stretch>
            <a:fillRect/>
          </a:stretch>
        </p:blipFill>
        <p:spPr>
          <a:xfrm>
            <a:off x="3895725" y="1917725"/>
            <a:ext cx="1352550" cy="1352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