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292" r:id="rId5"/>
    <p:sldId id="297" r:id="rId6"/>
    <p:sldId id="304" r:id="rId7"/>
    <p:sldId id="300" r:id="rId8"/>
    <p:sldId id="275" r:id="rId9"/>
    <p:sldId id="303" r:id="rId10"/>
    <p:sldId id="301" r:id="rId11"/>
    <p:sldId id="295" r:id="rId12"/>
    <p:sldId id="305"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77733" autoAdjust="0"/>
  </p:normalViewPr>
  <p:slideViewPr>
    <p:cSldViewPr snapToGrid="0" showGuides="1">
      <p:cViewPr varScale="1">
        <p:scale>
          <a:sx n="70" d="100"/>
          <a:sy n="70" d="100"/>
        </p:scale>
        <p:origin x="1128" y="53"/>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122" d="100"/>
          <a:sy n="122" d="100"/>
        </p:scale>
        <p:origin x="6040"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ily Lynn" userId="af7c1a9b-431e-4ad6-90da-0db6f9d25b60" providerId="ADAL" clId="{4F4BC50F-FA05-4117-955A-08BD0F2FA96D}"/>
    <pc:docChg chg="modSld">
      <pc:chgData name="Emily Lynn" userId="af7c1a9b-431e-4ad6-90da-0db6f9d25b60" providerId="ADAL" clId="{4F4BC50F-FA05-4117-955A-08BD0F2FA96D}" dt="2024-11-23T06:22:07.449" v="7" actId="20577"/>
      <pc:docMkLst>
        <pc:docMk/>
      </pc:docMkLst>
      <pc:sldChg chg="modSp mod modNotesTx">
        <pc:chgData name="Emily Lynn" userId="af7c1a9b-431e-4ad6-90da-0db6f9d25b60" providerId="ADAL" clId="{4F4BC50F-FA05-4117-955A-08BD0F2FA96D}" dt="2024-11-23T06:22:07.449" v="7" actId="20577"/>
        <pc:sldMkLst>
          <pc:docMk/>
          <pc:sldMk cId="1111645786" sldId="303"/>
        </pc:sldMkLst>
        <pc:spChg chg="mod">
          <ac:chgData name="Emily Lynn" userId="af7c1a9b-431e-4ad6-90da-0db6f9d25b60" providerId="ADAL" clId="{4F4BC50F-FA05-4117-955A-08BD0F2FA96D}" dt="2024-11-23T06:21:58.948" v="3" actId="20577"/>
          <ac:spMkLst>
            <pc:docMk/>
            <pc:sldMk cId="1111645786" sldId="303"/>
            <ac:spMk id="8" creationId="{09A4A484-D208-9686-A16B-A4786F57D47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11/22/2024</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B40C3B-E28A-4854-8EDA-E7F8F6F6FFEF}" type="datetimeFigureOut">
              <a:rPr lang="zh-CN" altLang="en-US" smtClean="0"/>
              <a:t>2024/11/22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105BD-6D6F-49DB-9DE4-D4A6452D7E5F}" type="slidenum">
              <a:rPr lang="zh-CN" altLang="en-US" smtClean="0"/>
              <a:t>‹#›</a:t>
            </a:fld>
            <a:endParaRPr lang="zh-CN" alt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bench  one of the things I’ve been doing is working towards a Spark NLP certification, and there’s been a lot of hype around Chat-GPT lately, so I wanted to give some insight into what NLP is in general so that if clients are asking about how to use similar kinds of technology we have an idea of what goes into this kind of work and what kind of solutions are possible. </a:t>
            </a:r>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a:t>
            </a:fld>
            <a:endParaRPr lang="zh-CN" altLang="en-US"/>
          </a:p>
        </p:txBody>
      </p:sp>
    </p:spTree>
    <p:extLst>
      <p:ext uri="{BB962C8B-B14F-4D97-AF65-F5344CB8AC3E}">
        <p14:creationId xmlns:p14="http://schemas.microsoft.com/office/powerpoint/2010/main" val="1925987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those who don’t know, Chat-GPT is a chat bot, but not like one of those annoying chat bots that are just in the way of you talking with a real person customer service representative. It can answer questions about a wide range of topics, and even write/debug code! I recommend playing around with it some.</a:t>
            </a:r>
          </a:p>
          <a:p>
            <a:endParaRPr lang="en-US" dirty="0"/>
          </a:p>
          <a:p>
            <a:r>
              <a:rPr lang="en-US" dirty="0"/>
              <a:t>Here is an example, where I asked it to create a resume for a data scientist. It gave me this resume for a very qualified data scientist, with placeholders for company names and dates and everything. </a:t>
            </a:r>
          </a:p>
          <a:p>
            <a:endParaRPr lang="en-US" dirty="0"/>
          </a:p>
          <a:p>
            <a:r>
              <a:rPr lang="en-US" dirty="0"/>
              <a:t>There’s a lot going on here:</a:t>
            </a:r>
          </a:p>
          <a:p>
            <a:pPr marL="171450" indent="-171450">
              <a:buFont typeface="Arial" panose="020B0604020202020204" pitchFamily="34" charset="0"/>
              <a:buChar char="•"/>
            </a:pPr>
            <a:r>
              <a:rPr lang="en-US" dirty="0"/>
              <a:t>Must understand what I’m asking</a:t>
            </a:r>
          </a:p>
          <a:p>
            <a:pPr marL="171450" indent="-171450">
              <a:buFont typeface="Arial" panose="020B0604020202020204" pitchFamily="34" charset="0"/>
              <a:buChar char="•"/>
            </a:pPr>
            <a:r>
              <a:rPr lang="en-US" dirty="0"/>
              <a:t>Must know information about what skills and experience a data scientist needs</a:t>
            </a:r>
          </a:p>
          <a:p>
            <a:pPr marL="171450" indent="-171450">
              <a:buFont typeface="Arial" panose="020B0604020202020204" pitchFamily="34" charset="0"/>
              <a:buChar char="•"/>
            </a:pPr>
            <a:r>
              <a:rPr lang="en-US" dirty="0"/>
              <a:t>Much know the structure of a good resume</a:t>
            </a:r>
          </a:p>
          <a:p>
            <a:pPr marL="171450" indent="-171450">
              <a:buFont typeface="Arial" panose="020B0604020202020204" pitchFamily="34" charset="0"/>
              <a:buChar char="•"/>
            </a:pPr>
            <a:r>
              <a:rPr lang="en-US" dirty="0"/>
              <a:t>Must know how to put all of that information together in a way that makes sense in the English </a:t>
            </a:r>
            <a:r>
              <a:rPr lang="en-US" dirty="0" err="1"/>
              <a:t>langauge</a:t>
            </a:r>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2</a:t>
            </a:fld>
            <a:endParaRPr lang="zh-CN" altLang="en-US"/>
          </a:p>
        </p:txBody>
      </p:sp>
    </p:spTree>
    <p:extLst>
      <p:ext uri="{BB962C8B-B14F-4D97-AF65-F5344CB8AC3E}">
        <p14:creationId xmlns:p14="http://schemas.microsoft.com/office/powerpoint/2010/main" val="1127464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actually happening in the background here? </a:t>
            </a:r>
          </a:p>
          <a:p>
            <a:endParaRPr lang="en-US" dirty="0"/>
          </a:p>
          <a:p>
            <a:r>
              <a:rPr lang="en-US" dirty="0"/>
              <a:t>Chat-GPT is built using NLP, which is short for Natural Language Processing, which is a subset of AI. To understand this better we’re going to further break down NLP into two of its own subset, Natural language Understanding and Natural Language Generation and see some of what is involved in each of these subsets and how it all comes together to make Chat-GPT possible. </a:t>
            </a:r>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3</a:t>
            </a:fld>
            <a:endParaRPr lang="zh-CN" altLang="en-US"/>
          </a:p>
        </p:txBody>
      </p:sp>
    </p:spTree>
    <p:extLst>
      <p:ext uri="{BB962C8B-B14F-4D97-AF65-F5344CB8AC3E}">
        <p14:creationId xmlns:p14="http://schemas.microsoft.com/office/powerpoint/2010/main" val="14447707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those subsets is Natural Language Understanding, abbreviated NLU. This area of NLP focuses on determining what a body of text means. So its taking unstructured human language, systematically turning it into structured data, and then interpreting the meaning. There are a lot of steps that go into it, but here are some examples. </a:t>
            </a:r>
          </a:p>
          <a:p>
            <a:endParaRPr lang="en-US" dirty="0"/>
          </a:p>
          <a:p>
            <a:r>
              <a:rPr lang="en-US" dirty="0"/>
              <a:t>First we have to even figure out what parts of the string are words and sentences. It would need to know that there are lot’s of different usages for a period other than ending a sentence, and that contractions are actually two words, things like that. </a:t>
            </a:r>
          </a:p>
          <a:p>
            <a:endParaRPr lang="en-US" dirty="0"/>
          </a:p>
          <a:p>
            <a:r>
              <a:rPr lang="en-US" dirty="0"/>
              <a:t>Once we have words and sentences it then needs to figure out what parts of grammar each word is and the relationships between the words, like what is the subject that is doing this verb, that kind of thing. </a:t>
            </a:r>
          </a:p>
          <a:p>
            <a:endParaRPr lang="en-US" dirty="0"/>
          </a:p>
          <a:p>
            <a:r>
              <a:rPr lang="en-US" dirty="0"/>
              <a:t>Finally it needs to start assigning some meaning to those words. It needs to know that in context Apple is an organization not a fruit, or that we meant resume in our original question instead of resume. </a:t>
            </a:r>
          </a:p>
          <a:p>
            <a:endParaRPr lang="en-US" dirty="0"/>
          </a:p>
          <a:p>
            <a:r>
              <a:rPr lang="en-US" dirty="0"/>
              <a:t>And each of these steps is actually its own ML model doing the work. </a:t>
            </a:r>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4</a:t>
            </a:fld>
            <a:endParaRPr lang="zh-CN" altLang="en-US"/>
          </a:p>
        </p:txBody>
      </p:sp>
    </p:spTree>
    <p:extLst>
      <p:ext uri="{BB962C8B-B14F-4D97-AF65-F5344CB8AC3E}">
        <p14:creationId xmlns:p14="http://schemas.microsoft.com/office/powerpoint/2010/main" val="4203915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5</a:t>
            </a:fld>
            <a:endParaRPr lang="zh-CN" altLang="en-US"/>
          </a:p>
        </p:txBody>
      </p:sp>
    </p:spTree>
    <p:extLst>
      <p:ext uri="{BB962C8B-B14F-4D97-AF65-F5344CB8AC3E}">
        <p14:creationId xmlns:p14="http://schemas.microsoft.com/office/powerpoint/2010/main" val="4106108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other subset of NLP is Natural language Generation </a:t>
            </a:r>
            <a:r>
              <a:rPr lang="en-US"/>
              <a:t>or NLG. </a:t>
            </a:r>
            <a:r>
              <a:rPr lang="en-US" dirty="0"/>
              <a:t>This is like the opposite of NLU, it take structured data and turns it back into human-readable text. </a:t>
            </a:r>
          </a:p>
          <a:p>
            <a:endParaRPr lang="en-US" dirty="0"/>
          </a:p>
          <a:p>
            <a:r>
              <a:rPr lang="en-US" dirty="0"/>
              <a:t>For instance this could be a ML bot that generates tweets for a weather company. It looks at the structured weather data in the database, charts that data and automatically pulls outs some trends, relates those trends to phrases about the weather, and then organizes those phrases in a way that flows like human language. </a:t>
            </a:r>
          </a:p>
          <a:p>
            <a:endParaRPr lang="en-US" dirty="0"/>
          </a:p>
          <a:p>
            <a:r>
              <a:rPr lang="en-US" dirty="0"/>
              <a:t>So this includes figuring out the information itself, then the grammar it wants to assign to that data, and then finally the structure of the output. Just like for our original example it needed to not just know about what makes a good data scientist but also how to structure it as a resume and have it make grammatical sense. </a:t>
            </a:r>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6</a:t>
            </a:fld>
            <a:endParaRPr lang="zh-CN" altLang="en-US"/>
          </a:p>
        </p:txBody>
      </p:sp>
    </p:spTree>
    <p:extLst>
      <p:ext uri="{BB962C8B-B14F-4D97-AF65-F5344CB8AC3E}">
        <p14:creationId xmlns:p14="http://schemas.microsoft.com/office/powerpoint/2010/main" val="24887291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7</a:t>
            </a:fld>
            <a:endParaRPr lang="zh-CN" altLang="en-US"/>
          </a:p>
        </p:txBody>
      </p:sp>
    </p:spTree>
    <p:extLst>
      <p:ext uri="{BB962C8B-B14F-4D97-AF65-F5344CB8AC3E}">
        <p14:creationId xmlns:p14="http://schemas.microsoft.com/office/powerpoint/2010/main" val="29399471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NLP equation </a:t>
            </a:r>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8</a:t>
            </a:fld>
            <a:endParaRPr lang="zh-CN" altLang="en-US"/>
          </a:p>
        </p:txBody>
      </p:sp>
    </p:spTree>
    <p:extLst>
      <p:ext uri="{BB962C8B-B14F-4D97-AF65-F5344CB8AC3E}">
        <p14:creationId xmlns:p14="http://schemas.microsoft.com/office/powerpoint/2010/main" val="2424331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文本占位符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endParaRPr lang="en-US"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hyperlink" Target="https://chat.openai.com/cha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hyperlink" Target="https://www.ibm.com/blogs/watson/2020/11/nlp-vs-nlu-vs-nlg-the-differences-between-three-natural-language-processing-concept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image" Target="../media/image2.png"/><Relationship Id="rId5" Type="http://schemas.openxmlformats.org/officeDocument/2006/relationships/hyperlink" Target="https://spacy.io/" TargetMode="Externa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hyperlink" Target="https://www.slideshare.net/AutomatedInsights/natural-language-generation-new-automation-and-personalization-opportunities"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p:txBody>
          <a:bodyPr/>
          <a:lstStyle/>
          <a:p>
            <a:r>
              <a:rPr lang="en-US" dirty="0"/>
              <a:t>WTF is Chat-GPT??</a:t>
            </a:r>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601740" y="4086801"/>
            <a:ext cx="3988636" cy="903487"/>
          </a:xfrm>
        </p:spPr>
        <p:txBody>
          <a:bodyPr/>
          <a:lstStyle/>
          <a:p>
            <a:r>
              <a:rPr lang="en-US" sz="2400" dirty="0"/>
              <a:t>A lightning overview of NLP</a:t>
            </a:r>
          </a:p>
          <a:p>
            <a:r>
              <a:rPr lang="en-US" dirty="0"/>
              <a:t>Emily Lynn</a:t>
            </a:r>
          </a:p>
        </p:txBody>
      </p:sp>
      <p:pic>
        <p:nvPicPr>
          <p:cNvPr id="30" name="Picture placeholder 29">
            <a:extLst>
              <a:ext uri="{FF2B5EF4-FFF2-40B4-BE49-F238E27FC236}">
                <a16:creationId xmlns:a16="http://schemas.microsoft.com/office/drawing/2014/main" id="{18C88B4D-F554-49C2-A23C-DFE94D4C835B}"/>
              </a:ext>
            </a:extLst>
          </p:cNvPr>
          <p:cNvPicPr>
            <a:picLocks noGrp="1" noChangeAspect="1"/>
          </p:cNvPicPr>
          <p:nvPr>
            <p:ph type="pic" sz="quarter" idx="47"/>
          </p:nvPr>
        </p:nvPicPr>
        <p:blipFill rotWithShape="1">
          <a:blip r:embed="rId3"/>
          <a:srcRect l="-8939" t="-22064" r="-11502" b="-16444"/>
          <a:stretch/>
        </p:blipFill>
        <p:spPr>
          <a:xfrm>
            <a:off x="6742557" y="821836"/>
            <a:ext cx="4405503" cy="5066346"/>
          </a:xfrm>
        </p:spPr>
      </p:pic>
      <p:sp>
        <p:nvSpPr>
          <p:cNvPr id="10" name="Freeform: Shape 11">
            <a:extLst>
              <a:ext uri="{FF2B5EF4-FFF2-40B4-BE49-F238E27FC236}">
                <a16:creationId xmlns:a16="http://schemas.microsoft.com/office/drawing/2014/main" id="{01A79B69-242C-3AEB-4A42-7A606A54C63A}"/>
              </a:ext>
              <a:ext uri="{C183D7F6-B498-43B3-948B-1728B52AA6E4}">
                <adec:decorative xmlns:adec="http://schemas.microsoft.com/office/drawing/2017/decorative" val="1"/>
              </a:ext>
            </a:extLst>
          </p:cNvPr>
          <p:cNvSpPr/>
          <p:nvPr/>
        </p:nvSpPr>
        <p:spPr>
          <a:xfrm>
            <a:off x="9857505" y="838985"/>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14" name="Freeform: Shape 11">
            <a:extLst>
              <a:ext uri="{FF2B5EF4-FFF2-40B4-BE49-F238E27FC236}">
                <a16:creationId xmlns:a16="http://schemas.microsoft.com/office/drawing/2014/main" id="{E5D4DE6D-89C8-6FFF-287D-3F3BAD416CA1}"/>
              </a:ext>
              <a:ext uri="{C183D7F6-B498-43B3-948B-1728B52AA6E4}">
                <adec:decorative xmlns:adec="http://schemas.microsoft.com/office/drawing/2017/decorative" val="1"/>
              </a:ext>
            </a:extLst>
          </p:cNvPr>
          <p:cNvSpPr/>
          <p:nvPr/>
        </p:nvSpPr>
        <p:spPr>
          <a:xfrm>
            <a:off x="5974436" y="3694919"/>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pic>
        <p:nvPicPr>
          <p:cNvPr id="5" name="Picture 4" descr="A picture containing night sky&#10;&#10;Description automatically generated">
            <a:extLst>
              <a:ext uri="{FF2B5EF4-FFF2-40B4-BE49-F238E27FC236}">
                <a16:creationId xmlns:a16="http://schemas.microsoft.com/office/drawing/2014/main" id="{A1EF09F4-3E81-7E0E-62AE-E38E27248027}"/>
              </a:ext>
            </a:extLst>
          </p:cNvPr>
          <p:cNvPicPr>
            <a:picLocks noChangeAspect="1"/>
          </p:cNvPicPr>
          <p:nvPr/>
        </p:nvPicPr>
        <p:blipFill>
          <a:blip r:embed="rId4"/>
          <a:stretch>
            <a:fillRect/>
          </a:stretch>
        </p:blipFill>
        <p:spPr>
          <a:xfrm rot="12073416">
            <a:off x="10628771" y="4072962"/>
            <a:ext cx="723747" cy="665702"/>
          </a:xfrm>
          <a:prstGeom prst="rect">
            <a:avLst/>
          </a:prstGeom>
        </p:spPr>
      </p:pic>
      <p:sp>
        <p:nvSpPr>
          <p:cNvPr id="6" name="TextBox 5">
            <a:extLst>
              <a:ext uri="{FF2B5EF4-FFF2-40B4-BE49-F238E27FC236}">
                <a16:creationId xmlns:a16="http://schemas.microsoft.com/office/drawing/2014/main" id="{50711B04-085A-6D25-FDE2-2936D998ABE1}"/>
              </a:ext>
            </a:extLst>
          </p:cNvPr>
          <p:cNvSpPr txBox="1"/>
          <p:nvPr/>
        </p:nvSpPr>
        <p:spPr>
          <a:xfrm>
            <a:off x="10625959" y="4905970"/>
            <a:ext cx="1189786" cy="307777"/>
          </a:xfrm>
          <a:prstGeom prst="rect">
            <a:avLst/>
          </a:prstGeom>
        </p:spPr>
        <p:txBody>
          <a:bodyPr wrap="square" rtlCol="0">
            <a:spAutoFit/>
          </a:bodyPr>
          <a:lstStyle/>
          <a:p>
            <a:pPr marL="0" indent="0" algn="ctr">
              <a:lnSpc>
                <a:spcPct val="100000"/>
              </a:lnSpc>
              <a:spcBef>
                <a:spcPts val="0"/>
              </a:spcBef>
              <a:buFontTx/>
              <a:buNone/>
            </a:pPr>
            <a:r>
              <a:rPr lang="en-US" sz="1400" dirty="0" err="1">
                <a:latin typeface="Ink Free" panose="03080402000500000000" pitchFamily="66" charset="0"/>
                <a:ea typeface="微软雅黑"/>
                <a:cs typeface="Posterama" panose="020B0504020200020000" pitchFamily="34" charset="0"/>
              </a:rPr>
              <a:t>OpenAI</a:t>
            </a:r>
            <a:r>
              <a:rPr lang="en-US" sz="1400" dirty="0">
                <a:latin typeface="Ink Free" panose="03080402000500000000" pitchFamily="66" charset="0"/>
                <a:ea typeface="微软雅黑"/>
                <a:cs typeface="Posterama" panose="020B0504020200020000" pitchFamily="34" charset="0"/>
              </a:rPr>
              <a:t> logo</a:t>
            </a:r>
          </a:p>
        </p:txBody>
      </p:sp>
    </p:spTree>
    <p:extLst>
      <p:ext uri="{BB962C8B-B14F-4D97-AF65-F5344CB8AC3E}">
        <p14:creationId xmlns:p14="http://schemas.microsoft.com/office/powerpoint/2010/main" val="3898447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9F4F4-0558-2484-18AD-E9561206B0C9}"/>
              </a:ext>
            </a:extLst>
          </p:cNvPr>
          <p:cNvSpPr>
            <a:spLocks noGrp="1"/>
          </p:cNvSpPr>
          <p:nvPr>
            <p:ph type="title"/>
          </p:nvPr>
        </p:nvSpPr>
        <p:spPr>
          <a:xfrm>
            <a:off x="1365214" y="1987899"/>
            <a:ext cx="2630513" cy="1688906"/>
          </a:xfrm>
        </p:spPr>
        <p:txBody>
          <a:bodyPr/>
          <a:lstStyle/>
          <a:p>
            <a:pPr algn="ctr"/>
            <a:r>
              <a:rPr lang="en-US" sz="2400" dirty="0"/>
              <a:t>I asked Chat-GPT to generate a resume for a data scientist…</a:t>
            </a:r>
          </a:p>
        </p:txBody>
      </p:sp>
      <p:sp>
        <p:nvSpPr>
          <p:cNvPr id="5" name="Slide Number Placeholder 4">
            <a:extLst>
              <a:ext uri="{FF2B5EF4-FFF2-40B4-BE49-F238E27FC236}">
                <a16:creationId xmlns:a16="http://schemas.microsoft.com/office/drawing/2014/main" id="{2FB336DE-A55F-3561-7854-55D63C84F0C4}"/>
              </a:ext>
            </a:extLst>
          </p:cNvPr>
          <p:cNvSpPr>
            <a:spLocks noGrp="1"/>
          </p:cNvSpPr>
          <p:nvPr>
            <p:ph type="sldNum" sz="quarter" idx="31"/>
          </p:nvPr>
        </p:nvSpPr>
        <p:spPr/>
        <p:txBody>
          <a:bodyPr/>
          <a:lstStyle/>
          <a:p>
            <a:fld id="{47FEACEE-25B4-4A2D-B147-27296E36371D}" type="slidenum">
              <a:rPr lang="en-US" altLang="zh-CN" noProof="0" smtClean="0"/>
              <a:pPr/>
              <a:t>2</a:t>
            </a:fld>
            <a:endParaRPr lang="en-US" altLang="zh-CN" noProof="0" dirty="0"/>
          </a:p>
        </p:txBody>
      </p:sp>
      <p:pic>
        <p:nvPicPr>
          <p:cNvPr id="8" name="Picture 7">
            <a:extLst>
              <a:ext uri="{FF2B5EF4-FFF2-40B4-BE49-F238E27FC236}">
                <a16:creationId xmlns:a16="http://schemas.microsoft.com/office/drawing/2014/main" id="{DF10D003-8402-4B18-DAA9-A260D166FDF5}"/>
              </a:ext>
            </a:extLst>
          </p:cNvPr>
          <p:cNvPicPr>
            <a:picLocks noChangeAspect="1"/>
          </p:cNvPicPr>
          <p:nvPr/>
        </p:nvPicPr>
        <p:blipFill>
          <a:blip r:embed="rId3"/>
          <a:stretch>
            <a:fillRect/>
          </a:stretch>
        </p:blipFill>
        <p:spPr>
          <a:xfrm>
            <a:off x="6136059" y="0"/>
            <a:ext cx="4232576" cy="6858000"/>
          </a:xfrm>
          <a:prstGeom prst="rect">
            <a:avLst/>
          </a:prstGeom>
        </p:spPr>
      </p:pic>
      <p:sp>
        <p:nvSpPr>
          <p:cNvPr id="9" name="TextBox 8">
            <a:extLst>
              <a:ext uri="{FF2B5EF4-FFF2-40B4-BE49-F238E27FC236}">
                <a16:creationId xmlns:a16="http://schemas.microsoft.com/office/drawing/2014/main" id="{C22B5B61-1698-21DF-28CB-04754DE3C5DE}"/>
              </a:ext>
            </a:extLst>
          </p:cNvPr>
          <p:cNvSpPr txBox="1"/>
          <p:nvPr/>
        </p:nvSpPr>
        <p:spPr>
          <a:xfrm>
            <a:off x="187893" y="6171186"/>
            <a:ext cx="3850791" cy="461665"/>
          </a:xfrm>
          <a:prstGeom prst="rect">
            <a:avLst/>
          </a:prstGeom>
        </p:spPr>
        <p:txBody>
          <a:bodyPr wrap="square" rtlCol="0">
            <a:spAutoFit/>
          </a:bodyPr>
          <a:lstStyle/>
          <a:p>
            <a:pPr marL="0" indent="0">
              <a:lnSpc>
                <a:spcPct val="100000"/>
              </a:lnSpc>
              <a:spcBef>
                <a:spcPts val="0"/>
              </a:spcBef>
              <a:buFontTx/>
              <a:buNone/>
            </a:pPr>
            <a:r>
              <a:rPr lang="en-US" sz="1200" dirty="0">
                <a:latin typeface="Posterama" panose="020B0504020200020000" pitchFamily="34" charset="0"/>
                <a:ea typeface="微软雅黑"/>
                <a:cs typeface="Posterama" panose="020B0504020200020000" pitchFamily="34" charset="0"/>
              </a:rPr>
              <a:t>To play around with Chat-GPT yourself go to </a:t>
            </a:r>
            <a:r>
              <a:rPr lang="en-US" sz="1200" dirty="0">
                <a:solidFill>
                  <a:prstClr val="white"/>
                </a:solidFill>
                <a:latin typeface="Posterama" panose="020B0504020200020000" pitchFamily="34" charset="0"/>
                <a:ea typeface="微软雅黑"/>
                <a:cs typeface="Posterama" panose="020B0504020200020000" pitchFamily="34" charset="0"/>
                <a:hlinkClick r:id="rId4"/>
              </a:rPr>
              <a:t>https://chat.openai.com/chat</a:t>
            </a:r>
            <a:endParaRPr lang="en-US" sz="1200" dirty="0">
              <a:latin typeface="Posterama" panose="020B0504020200020000" pitchFamily="34" charset="0"/>
              <a:ea typeface="微软雅黑"/>
              <a:cs typeface="Posterama" panose="020B0504020200020000" pitchFamily="34" charset="0"/>
            </a:endParaRPr>
          </a:p>
        </p:txBody>
      </p:sp>
      <p:pic>
        <p:nvPicPr>
          <p:cNvPr id="10" name="Picture 9" descr="A picture containing night sky&#10;&#10;Description automatically generated">
            <a:extLst>
              <a:ext uri="{FF2B5EF4-FFF2-40B4-BE49-F238E27FC236}">
                <a16:creationId xmlns:a16="http://schemas.microsoft.com/office/drawing/2014/main" id="{E2A6C7E2-8768-E7DD-AB49-F52DD12C01C5}"/>
              </a:ext>
            </a:extLst>
          </p:cNvPr>
          <p:cNvPicPr>
            <a:picLocks noChangeAspect="1"/>
          </p:cNvPicPr>
          <p:nvPr/>
        </p:nvPicPr>
        <p:blipFill>
          <a:blip r:embed="rId5"/>
          <a:stretch>
            <a:fillRect/>
          </a:stretch>
        </p:blipFill>
        <p:spPr>
          <a:xfrm rot="8463162">
            <a:off x="3493947" y="5697484"/>
            <a:ext cx="723747" cy="665702"/>
          </a:xfrm>
          <a:prstGeom prst="rect">
            <a:avLst/>
          </a:prstGeom>
        </p:spPr>
      </p:pic>
      <p:sp>
        <p:nvSpPr>
          <p:cNvPr id="11" name="TextBox 10">
            <a:extLst>
              <a:ext uri="{FF2B5EF4-FFF2-40B4-BE49-F238E27FC236}">
                <a16:creationId xmlns:a16="http://schemas.microsoft.com/office/drawing/2014/main" id="{5D9C90D4-48AE-E426-9B03-810A13444D18}"/>
              </a:ext>
            </a:extLst>
          </p:cNvPr>
          <p:cNvSpPr txBox="1"/>
          <p:nvPr/>
        </p:nvSpPr>
        <p:spPr>
          <a:xfrm>
            <a:off x="3941408" y="6138872"/>
            <a:ext cx="1579039" cy="523220"/>
          </a:xfrm>
          <a:prstGeom prst="rect">
            <a:avLst/>
          </a:prstGeom>
        </p:spPr>
        <p:txBody>
          <a:bodyPr wrap="square" rtlCol="0">
            <a:spAutoFit/>
          </a:bodyPr>
          <a:lstStyle/>
          <a:p>
            <a:pPr marL="0" indent="0" algn="ctr">
              <a:lnSpc>
                <a:spcPct val="100000"/>
              </a:lnSpc>
              <a:spcBef>
                <a:spcPts val="0"/>
              </a:spcBef>
              <a:buFontTx/>
              <a:buNone/>
            </a:pPr>
            <a:r>
              <a:rPr lang="en-US" sz="1400" dirty="0">
                <a:latin typeface="Ink Free" panose="03080402000500000000" pitchFamily="66" charset="0"/>
                <a:ea typeface="微软雅黑"/>
                <a:cs typeface="Posterama" panose="020B0504020200020000" pitchFamily="34" charset="0"/>
              </a:rPr>
              <a:t>Do it, highly recommend</a:t>
            </a:r>
          </a:p>
        </p:txBody>
      </p:sp>
    </p:spTree>
    <p:extLst>
      <p:ext uri="{BB962C8B-B14F-4D97-AF65-F5344CB8AC3E}">
        <p14:creationId xmlns:p14="http://schemas.microsoft.com/office/powerpoint/2010/main" val="3142981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B23F18E-D1C4-B1D9-F055-05C554B877C6}"/>
              </a:ext>
            </a:extLst>
          </p:cNvPr>
          <p:cNvSpPr>
            <a:spLocks noGrp="1"/>
          </p:cNvSpPr>
          <p:nvPr>
            <p:ph type="pic" sz="quarter" idx="51"/>
          </p:nvPr>
        </p:nvSpPr>
        <p:spPr>
          <a:solidFill>
            <a:schemeClr val="accent3">
              <a:lumMod val="90000"/>
            </a:schemeClr>
          </a:solidFill>
        </p:spPr>
        <p:txBody>
          <a:bodyPr/>
          <a:lstStyle/>
          <a:p>
            <a:endParaRPr lang="en-US"/>
          </a:p>
        </p:txBody>
      </p:sp>
      <p:sp>
        <p:nvSpPr>
          <p:cNvPr id="8" name="Slide Number Placeholder 7">
            <a:extLst>
              <a:ext uri="{FF2B5EF4-FFF2-40B4-BE49-F238E27FC236}">
                <a16:creationId xmlns:a16="http://schemas.microsoft.com/office/drawing/2014/main" id="{7167F507-8E71-5FB6-3FCE-0DB18D597864}"/>
              </a:ext>
            </a:extLst>
          </p:cNvPr>
          <p:cNvSpPr>
            <a:spLocks noGrp="1"/>
          </p:cNvSpPr>
          <p:nvPr>
            <p:ph type="sldNum" sz="quarter" idx="55"/>
          </p:nvPr>
        </p:nvSpPr>
        <p:spPr/>
        <p:txBody>
          <a:bodyPr/>
          <a:lstStyle/>
          <a:p>
            <a:fld id="{47FEACEE-25B4-4A2D-B147-27296E36371D}" type="slidenum">
              <a:rPr lang="en-US" altLang="zh-CN" smtClean="0"/>
              <a:pPr/>
              <a:t>3</a:t>
            </a:fld>
            <a:endParaRPr lang="en-US" altLang="zh-CN" dirty="0"/>
          </a:p>
        </p:txBody>
      </p:sp>
      <p:pic>
        <p:nvPicPr>
          <p:cNvPr id="9" name="Picture 2">
            <a:extLst>
              <a:ext uri="{FF2B5EF4-FFF2-40B4-BE49-F238E27FC236}">
                <a16:creationId xmlns:a16="http://schemas.microsoft.com/office/drawing/2014/main" id="{93632CF5-A9F9-9CC8-3B79-741929578D9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818" t="15494" r="23598" b="15013"/>
          <a:stretch/>
        </p:blipFill>
        <p:spPr bwMode="auto">
          <a:xfrm>
            <a:off x="4345428" y="1038684"/>
            <a:ext cx="7016479" cy="4659549"/>
          </a:xfrm>
          <a:prstGeom prst="rect">
            <a:avLst/>
          </a:prstGeom>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7850DB3-2D48-4A19-653A-D4AEF3D28584}"/>
              </a:ext>
            </a:extLst>
          </p:cNvPr>
          <p:cNvSpPr txBox="1"/>
          <p:nvPr/>
        </p:nvSpPr>
        <p:spPr>
          <a:xfrm>
            <a:off x="0" y="6583045"/>
            <a:ext cx="5754414" cy="215444"/>
          </a:xfrm>
          <a:prstGeom prst="rect">
            <a:avLst/>
          </a:prstGeom>
        </p:spPr>
        <p:txBody>
          <a:bodyPr wrap="square" rtlCol="0">
            <a:spAutoFit/>
          </a:bodyPr>
          <a:lstStyle/>
          <a:p>
            <a:pPr marL="0" indent="0" algn="ctr">
              <a:lnSpc>
                <a:spcPct val="100000"/>
              </a:lnSpc>
              <a:spcBef>
                <a:spcPts val="0"/>
              </a:spcBef>
              <a:buFontTx/>
              <a:buNone/>
            </a:pPr>
            <a:r>
              <a:rPr lang="en-US" sz="800" dirty="0">
                <a:ea typeface="微软雅黑"/>
                <a:cs typeface="Posterama" panose="020B0504020200020000" pitchFamily="34" charset="0"/>
              </a:rPr>
              <a:t>Image from </a:t>
            </a:r>
            <a:r>
              <a:rPr lang="en-US" sz="800" dirty="0">
                <a:hlinkClick r:id="rId4"/>
              </a:rPr>
              <a:t>NLP vs. NLU vs. NLG: the differences between three natural language processing concepts - Watson Blog (ibm.com)</a:t>
            </a:r>
            <a:r>
              <a:rPr lang="en-US" sz="800" dirty="0">
                <a:ea typeface="微软雅黑"/>
                <a:cs typeface="Posterama" panose="020B0504020200020000" pitchFamily="34" charset="0"/>
              </a:rPr>
              <a:t> </a:t>
            </a:r>
            <a:endParaRPr lang="en-US" sz="800" dirty="0">
              <a:solidFill>
                <a:prstClr val="white"/>
              </a:solidFill>
              <a:ea typeface="微软雅黑"/>
              <a:cs typeface="Posterama" panose="020B0504020200020000" pitchFamily="34" charset="0"/>
            </a:endParaRPr>
          </a:p>
        </p:txBody>
      </p:sp>
    </p:spTree>
    <p:extLst>
      <p:ext uri="{BB962C8B-B14F-4D97-AF65-F5344CB8AC3E}">
        <p14:creationId xmlns:p14="http://schemas.microsoft.com/office/powerpoint/2010/main" val="1877002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B6AE230-FB93-4644-2415-C69CB9CB8A21}"/>
              </a:ext>
            </a:extLst>
          </p:cNvPr>
          <p:cNvSpPr>
            <a:spLocks noGrp="1"/>
          </p:cNvSpPr>
          <p:nvPr>
            <p:ph type="body" sz="quarter" idx="50"/>
          </p:nvPr>
        </p:nvSpPr>
        <p:spPr>
          <a:xfrm>
            <a:off x="538443" y="3257023"/>
            <a:ext cx="2759149" cy="2775451"/>
          </a:xfrm>
        </p:spPr>
        <p:txBody>
          <a:bodyPr/>
          <a:lstStyle/>
          <a:p>
            <a:r>
              <a:rPr lang="en-US" dirty="0"/>
              <a:t>Segment text strings into separate words and sentences.</a:t>
            </a:r>
          </a:p>
          <a:p>
            <a:endParaRPr lang="en-US" dirty="0"/>
          </a:p>
          <a:p>
            <a:r>
              <a:rPr lang="en-US" dirty="0"/>
              <a:t>E.g. how would a computer determine where this sentence ends? – </a:t>
            </a:r>
            <a:r>
              <a:rPr lang="en-US" i="1" dirty="0"/>
              <a:t>“Today the U.K. expects 10.5 in. of snow (that’s a lot!).”</a:t>
            </a:r>
          </a:p>
        </p:txBody>
      </p:sp>
      <p:sp>
        <p:nvSpPr>
          <p:cNvPr id="4" name="Text Placeholder 3">
            <a:extLst>
              <a:ext uri="{FF2B5EF4-FFF2-40B4-BE49-F238E27FC236}">
                <a16:creationId xmlns:a16="http://schemas.microsoft.com/office/drawing/2014/main" id="{D7307614-A4A2-A385-FB05-1FA45149C26E}"/>
              </a:ext>
            </a:extLst>
          </p:cNvPr>
          <p:cNvSpPr>
            <a:spLocks noGrp="1"/>
          </p:cNvSpPr>
          <p:nvPr>
            <p:ph type="body" sz="quarter" idx="51"/>
          </p:nvPr>
        </p:nvSpPr>
        <p:spPr>
          <a:xfrm>
            <a:off x="3571776" y="3257024"/>
            <a:ext cx="3753152" cy="2775450"/>
          </a:xfrm>
        </p:spPr>
        <p:txBody>
          <a:bodyPr/>
          <a:lstStyle/>
          <a:p>
            <a:r>
              <a:rPr lang="en-US" dirty="0"/>
              <a:t>Assigning grammar types to words (like verb, adverb, noun, pronoun, etc.) and defining the relationships between words.</a:t>
            </a:r>
          </a:p>
        </p:txBody>
      </p:sp>
      <p:sp>
        <p:nvSpPr>
          <p:cNvPr id="6" name="Text Placeholder 5">
            <a:extLst>
              <a:ext uri="{FF2B5EF4-FFF2-40B4-BE49-F238E27FC236}">
                <a16:creationId xmlns:a16="http://schemas.microsoft.com/office/drawing/2014/main" id="{57C59332-9CF4-A69D-199F-0BD3B7BE2165}"/>
              </a:ext>
            </a:extLst>
          </p:cNvPr>
          <p:cNvSpPr>
            <a:spLocks noGrp="1"/>
          </p:cNvSpPr>
          <p:nvPr>
            <p:ph type="body" sz="quarter" idx="53"/>
          </p:nvPr>
        </p:nvSpPr>
        <p:spPr>
          <a:xfrm>
            <a:off x="7597303" y="3260563"/>
            <a:ext cx="4055458" cy="2775450"/>
          </a:xfrm>
        </p:spPr>
        <p:txBody>
          <a:bodyPr/>
          <a:lstStyle/>
          <a:p>
            <a:r>
              <a:rPr lang="en-US" dirty="0"/>
              <a:t>Detecting entities (certain types of words or phrases) in a body of text and categorizing them (e.g. person, organization, location, or something industry specific).</a:t>
            </a:r>
          </a:p>
        </p:txBody>
      </p:sp>
      <p:sp>
        <p:nvSpPr>
          <p:cNvPr id="8" name="Title 7">
            <a:extLst>
              <a:ext uri="{FF2B5EF4-FFF2-40B4-BE49-F238E27FC236}">
                <a16:creationId xmlns:a16="http://schemas.microsoft.com/office/drawing/2014/main" id="{09A4A484-D208-9686-A16B-A4786F57D475}"/>
              </a:ext>
            </a:extLst>
          </p:cNvPr>
          <p:cNvSpPr>
            <a:spLocks noGrp="1"/>
          </p:cNvSpPr>
          <p:nvPr>
            <p:ph type="title"/>
          </p:nvPr>
        </p:nvSpPr>
        <p:spPr>
          <a:xfrm>
            <a:off x="838200" y="274955"/>
            <a:ext cx="10515600" cy="1325563"/>
          </a:xfrm>
        </p:spPr>
        <p:txBody>
          <a:bodyPr/>
          <a:lstStyle/>
          <a:p>
            <a:r>
              <a:rPr lang="en-US" dirty="0"/>
              <a:t>Natural Language Understanding (NLU)</a:t>
            </a:r>
          </a:p>
        </p:txBody>
      </p:sp>
      <p:sp>
        <p:nvSpPr>
          <p:cNvPr id="9" name="Text Placeholder 8">
            <a:extLst>
              <a:ext uri="{FF2B5EF4-FFF2-40B4-BE49-F238E27FC236}">
                <a16:creationId xmlns:a16="http://schemas.microsoft.com/office/drawing/2014/main" id="{332B6646-51E9-435C-B3EB-AA7FD2DF4AA6}"/>
              </a:ext>
            </a:extLst>
          </p:cNvPr>
          <p:cNvSpPr>
            <a:spLocks noGrp="1"/>
          </p:cNvSpPr>
          <p:nvPr>
            <p:ph type="body" sz="quarter" idx="46"/>
          </p:nvPr>
        </p:nvSpPr>
        <p:spPr>
          <a:xfrm>
            <a:off x="539240" y="2394344"/>
            <a:ext cx="2756474" cy="862679"/>
          </a:xfrm>
        </p:spPr>
        <p:txBody>
          <a:bodyPr/>
          <a:lstStyle/>
          <a:p>
            <a:r>
              <a:rPr lang="en-US" dirty="0"/>
              <a:t>Tokenization and Sentence Boundary Detection</a:t>
            </a:r>
          </a:p>
        </p:txBody>
      </p:sp>
      <p:sp>
        <p:nvSpPr>
          <p:cNvPr id="10" name="Text Placeholder 9">
            <a:extLst>
              <a:ext uri="{FF2B5EF4-FFF2-40B4-BE49-F238E27FC236}">
                <a16:creationId xmlns:a16="http://schemas.microsoft.com/office/drawing/2014/main" id="{94DE3AF3-889B-A0A1-7574-CA2E08E45B20}"/>
              </a:ext>
            </a:extLst>
          </p:cNvPr>
          <p:cNvSpPr>
            <a:spLocks noGrp="1"/>
          </p:cNvSpPr>
          <p:nvPr>
            <p:ph type="body" sz="quarter" idx="47"/>
          </p:nvPr>
        </p:nvSpPr>
        <p:spPr>
          <a:xfrm>
            <a:off x="3570872" y="2394343"/>
            <a:ext cx="3753152" cy="866219"/>
          </a:xfrm>
        </p:spPr>
        <p:txBody>
          <a:bodyPr/>
          <a:lstStyle/>
          <a:p>
            <a:r>
              <a:rPr lang="en-US" dirty="0"/>
              <a:t>Part-of-Speech Tagging and Dependency Parsing</a:t>
            </a:r>
          </a:p>
        </p:txBody>
      </p:sp>
      <p:sp>
        <p:nvSpPr>
          <p:cNvPr id="12" name="Text Placeholder 11">
            <a:extLst>
              <a:ext uri="{FF2B5EF4-FFF2-40B4-BE49-F238E27FC236}">
                <a16:creationId xmlns:a16="http://schemas.microsoft.com/office/drawing/2014/main" id="{75E85E4A-4D7C-5E9D-B7DE-ACA1C7102FDD}"/>
              </a:ext>
            </a:extLst>
          </p:cNvPr>
          <p:cNvSpPr>
            <a:spLocks noGrp="1"/>
          </p:cNvSpPr>
          <p:nvPr>
            <p:ph type="body" sz="quarter" idx="49"/>
          </p:nvPr>
        </p:nvSpPr>
        <p:spPr>
          <a:xfrm>
            <a:off x="7597303" y="2397883"/>
            <a:ext cx="4055458" cy="866219"/>
          </a:xfrm>
        </p:spPr>
        <p:txBody>
          <a:bodyPr/>
          <a:lstStyle/>
          <a:p>
            <a:r>
              <a:rPr lang="en-US" dirty="0"/>
              <a:t>Named-Entity Recognition</a:t>
            </a:r>
          </a:p>
        </p:txBody>
      </p:sp>
      <p:sp>
        <p:nvSpPr>
          <p:cNvPr id="14" name="Slide Number Placeholder 13">
            <a:extLst>
              <a:ext uri="{FF2B5EF4-FFF2-40B4-BE49-F238E27FC236}">
                <a16:creationId xmlns:a16="http://schemas.microsoft.com/office/drawing/2014/main" id="{0B489A11-A98B-3FB4-3673-DD54060EB0D5}"/>
              </a:ext>
            </a:extLst>
          </p:cNvPr>
          <p:cNvSpPr>
            <a:spLocks noGrp="1"/>
          </p:cNvSpPr>
          <p:nvPr>
            <p:ph type="sldNum" sz="quarter" idx="55"/>
          </p:nvPr>
        </p:nvSpPr>
        <p:spPr/>
        <p:txBody>
          <a:bodyPr/>
          <a:lstStyle/>
          <a:p>
            <a:fld id="{47FEACEE-25B4-4A2D-B147-27296E36371D}" type="slidenum">
              <a:rPr lang="en-US" altLang="zh-CN" noProof="0" smtClean="0"/>
              <a:pPr/>
              <a:t>4</a:t>
            </a:fld>
            <a:endParaRPr lang="en-US" altLang="zh-CN" noProof="0" dirty="0"/>
          </a:p>
        </p:txBody>
      </p:sp>
      <p:sp>
        <p:nvSpPr>
          <p:cNvPr id="15" name="TextBox 14">
            <a:extLst>
              <a:ext uri="{FF2B5EF4-FFF2-40B4-BE49-F238E27FC236}">
                <a16:creationId xmlns:a16="http://schemas.microsoft.com/office/drawing/2014/main" id="{DE4B5485-CC06-9E31-B953-49D808566BA8}"/>
              </a:ext>
            </a:extLst>
          </p:cNvPr>
          <p:cNvSpPr txBox="1"/>
          <p:nvPr/>
        </p:nvSpPr>
        <p:spPr>
          <a:xfrm>
            <a:off x="1916349" y="1281430"/>
            <a:ext cx="8258783" cy="738664"/>
          </a:xfrm>
          <a:prstGeom prst="rect">
            <a:avLst/>
          </a:prstGeom>
        </p:spPr>
        <p:txBody>
          <a:bodyPr wrap="square" rtlCol="0">
            <a:spAutoFit/>
          </a:bodyPr>
          <a:lstStyle/>
          <a:p>
            <a:pPr marL="0" indent="0" algn="ctr">
              <a:lnSpc>
                <a:spcPct val="100000"/>
              </a:lnSpc>
              <a:spcBef>
                <a:spcPts val="0"/>
              </a:spcBef>
              <a:buFontTx/>
              <a:buNone/>
            </a:pPr>
            <a:r>
              <a:rPr lang="en-US" sz="1400" i="1" dirty="0">
                <a:latin typeface="Posterama" panose="020B0504020200020000" pitchFamily="34" charset="0"/>
                <a:ea typeface="微软雅黑"/>
                <a:cs typeface="Posterama" panose="020B0504020200020000" pitchFamily="34" charset="0"/>
              </a:rPr>
              <a:t>The subset of NLP that focuses on the machine determining the intended meaning of a sentence or body of text. AKA the process of taking unstructured human language data, converting it into a structured data format, and interpreting it. </a:t>
            </a:r>
          </a:p>
        </p:txBody>
      </p:sp>
      <p:pic>
        <p:nvPicPr>
          <p:cNvPr id="21" name="Picture 20">
            <a:extLst>
              <a:ext uri="{FF2B5EF4-FFF2-40B4-BE49-F238E27FC236}">
                <a16:creationId xmlns:a16="http://schemas.microsoft.com/office/drawing/2014/main" id="{00C1E120-AAC8-831B-7C2A-3EC14A24E932}"/>
              </a:ext>
            </a:extLst>
          </p:cNvPr>
          <p:cNvPicPr>
            <a:picLocks noChangeAspect="1"/>
          </p:cNvPicPr>
          <p:nvPr/>
        </p:nvPicPr>
        <p:blipFill rotWithShape="1">
          <a:blip r:embed="rId3"/>
          <a:srcRect l="3348" t="8861"/>
          <a:stretch/>
        </p:blipFill>
        <p:spPr>
          <a:xfrm>
            <a:off x="3810975" y="4421220"/>
            <a:ext cx="3272945" cy="1329273"/>
          </a:xfrm>
          <a:prstGeom prst="rect">
            <a:avLst/>
          </a:prstGeom>
        </p:spPr>
      </p:pic>
      <p:pic>
        <p:nvPicPr>
          <p:cNvPr id="24" name="Picture 23">
            <a:extLst>
              <a:ext uri="{FF2B5EF4-FFF2-40B4-BE49-F238E27FC236}">
                <a16:creationId xmlns:a16="http://schemas.microsoft.com/office/drawing/2014/main" id="{BF76BBA9-9CD7-3B0E-8F4E-4851FFB818C4}"/>
              </a:ext>
            </a:extLst>
          </p:cNvPr>
          <p:cNvPicPr>
            <a:picLocks noChangeAspect="1"/>
          </p:cNvPicPr>
          <p:nvPr/>
        </p:nvPicPr>
        <p:blipFill>
          <a:blip r:embed="rId4"/>
          <a:stretch>
            <a:fillRect/>
          </a:stretch>
        </p:blipFill>
        <p:spPr>
          <a:xfrm>
            <a:off x="7720032" y="4898531"/>
            <a:ext cx="3810000" cy="374650"/>
          </a:xfrm>
          <a:prstGeom prst="rect">
            <a:avLst/>
          </a:prstGeom>
        </p:spPr>
      </p:pic>
      <p:sp>
        <p:nvSpPr>
          <p:cNvPr id="25" name="TextBox 24">
            <a:extLst>
              <a:ext uri="{FF2B5EF4-FFF2-40B4-BE49-F238E27FC236}">
                <a16:creationId xmlns:a16="http://schemas.microsoft.com/office/drawing/2014/main" id="{2E75CE2A-3A5F-3E6F-16E2-FF50E8FC8B55}"/>
              </a:ext>
            </a:extLst>
          </p:cNvPr>
          <p:cNvSpPr txBox="1"/>
          <p:nvPr/>
        </p:nvSpPr>
        <p:spPr>
          <a:xfrm>
            <a:off x="0" y="6546715"/>
            <a:ext cx="3326860" cy="215444"/>
          </a:xfrm>
          <a:prstGeom prst="rect">
            <a:avLst/>
          </a:prstGeom>
        </p:spPr>
        <p:txBody>
          <a:bodyPr wrap="square" rtlCol="0">
            <a:spAutoFit/>
          </a:bodyPr>
          <a:lstStyle/>
          <a:p>
            <a:pPr marL="0" indent="0" algn="ctr">
              <a:lnSpc>
                <a:spcPct val="100000"/>
              </a:lnSpc>
              <a:spcBef>
                <a:spcPts val="0"/>
              </a:spcBef>
              <a:buFontTx/>
              <a:buNone/>
            </a:pPr>
            <a:r>
              <a:rPr lang="en-US" sz="800" dirty="0">
                <a:ea typeface="微软雅黑"/>
                <a:cs typeface="Posterama" panose="020B0504020200020000" pitchFamily="34" charset="0"/>
              </a:rPr>
              <a:t>Images generated with Python NLP package </a:t>
            </a:r>
            <a:r>
              <a:rPr lang="en-US" sz="800" dirty="0" err="1">
                <a:ea typeface="微软雅黑"/>
                <a:cs typeface="Posterama" panose="020B0504020200020000" pitchFamily="34" charset="0"/>
              </a:rPr>
              <a:t>spaCy</a:t>
            </a:r>
            <a:r>
              <a:rPr lang="en-US" sz="800" dirty="0">
                <a:ea typeface="微软雅黑"/>
                <a:cs typeface="Posterama" panose="020B0504020200020000" pitchFamily="34" charset="0"/>
              </a:rPr>
              <a:t> : </a:t>
            </a:r>
            <a:r>
              <a:rPr lang="en-US" sz="800" dirty="0">
                <a:solidFill>
                  <a:prstClr val="white"/>
                </a:solidFill>
                <a:ea typeface="微软雅黑"/>
                <a:cs typeface="Posterama" panose="020B0504020200020000" pitchFamily="34" charset="0"/>
                <a:hlinkClick r:id="rId5"/>
              </a:rPr>
              <a:t>https://spacy.io/</a:t>
            </a:r>
            <a:endParaRPr lang="en-US" sz="800" dirty="0">
              <a:solidFill>
                <a:prstClr val="white"/>
              </a:solidFill>
              <a:ea typeface="微软雅黑"/>
              <a:cs typeface="Posterama" panose="020B0504020200020000" pitchFamily="34" charset="0"/>
            </a:endParaRPr>
          </a:p>
        </p:txBody>
      </p:sp>
      <p:pic>
        <p:nvPicPr>
          <p:cNvPr id="26" name="Picture 25" descr="A picture containing night sky&#10;&#10;Description automatically generated">
            <a:extLst>
              <a:ext uri="{FF2B5EF4-FFF2-40B4-BE49-F238E27FC236}">
                <a16:creationId xmlns:a16="http://schemas.microsoft.com/office/drawing/2014/main" id="{EFB8EF41-4638-2742-2ED0-D487C90481DD}"/>
              </a:ext>
            </a:extLst>
          </p:cNvPr>
          <p:cNvPicPr>
            <a:picLocks noChangeAspect="1"/>
          </p:cNvPicPr>
          <p:nvPr/>
        </p:nvPicPr>
        <p:blipFill>
          <a:blip r:embed="rId6"/>
          <a:stretch>
            <a:fillRect/>
          </a:stretch>
        </p:blipFill>
        <p:spPr>
          <a:xfrm rot="14643007">
            <a:off x="8002471" y="5403618"/>
            <a:ext cx="720494" cy="662710"/>
          </a:xfrm>
          <a:prstGeom prst="rect">
            <a:avLst/>
          </a:prstGeom>
        </p:spPr>
      </p:pic>
      <p:sp>
        <p:nvSpPr>
          <p:cNvPr id="27" name="TextBox 26">
            <a:extLst>
              <a:ext uri="{FF2B5EF4-FFF2-40B4-BE49-F238E27FC236}">
                <a16:creationId xmlns:a16="http://schemas.microsoft.com/office/drawing/2014/main" id="{94CEF585-0D50-C3D2-62E9-F6EE993D2ADC}"/>
              </a:ext>
            </a:extLst>
          </p:cNvPr>
          <p:cNvSpPr txBox="1"/>
          <p:nvPr/>
        </p:nvSpPr>
        <p:spPr>
          <a:xfrm rot="21565498">
            <a:off x="7325524" y="6205401"/>
            <a:ext cx="1795678" cy="307777"/>
          </a:xfrm>
          <a:prstGeom prst="rect">
            <a:avLst/>
          </a:prstGeom>
        </p:spPr>
        <p:txBody>
          <a:bodyPr wrap="square" rtlCol="0">
            <a:spAutoFit/>
          </a:bodyPr>
          <a:lstStyle/>
          <a:p>
            <a:pPr marL="0" indent="0" algn="ctr">
              <a:lnSpc>
                <a:spcPct val="100000"/>
              </a:lnSpc>
              <a:spcBef>
                <a:spcPts val="0"/>
              </a:spcBef>
              <a:buFontTx/>
              <a:buNone/>
            </a:pPr>
            <a:r>
              <a:rPr lang="en-US" sz="1400" dirty="0">
                <a:latin typeface="Ink Free" panose="03080402000500000000" pitchFamily="66" charset="0"/>
                <a:ea typeface="微软雅黑"/>
                <a:cs typeface="Posterama" panose="020B0504020200020000" pitchFamily="34" charset="0"/>
              </a:rPr>
              <a:t>Context – not a fruit</a:t>
            </a:r>
          </a:p>
        </p:txBody>
      </p:sp>
    </p:spTree>
    <p:extLst>
      <p:ext uri="{BB962C8B-B14F-4D97-AF65-F5344CB8AC3E}">
        <p14:creationId xmlns:p14="http://schemas.microsoft.com/office/powerpoint/2010/main" val="204014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p:txBody>
          <a:bodyPr/>
          <a:lstStyle/>
          <a:p>
            <a:r>
              <a:rPr lang="en-US" dirty="0"/>
              <a:t>Common Applications of NLU</a:t>
            </a:r>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dirty="0"/>
              <a:t>Sentiment Analysis</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r>
              <a:rPr lang="en-US" dirty="0"/>
              <a:t>Topic Modeling</a:t>
            </a:r>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p:txBody>
          <a:bodyPr/>
          <a:lstStyle/>
          <a:p>
            <a:r>
              <a:rPr lang="en-US" dirty="0"/>
              <a:t>Smart Translation</a:t>
            </a:r>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r>
              <a:rPr lang="en-US" dirty="0"/>
              <a:t>Content Moderation</a:t>
            </a:r>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p:txBody>
          <a:bodyPr/>
          <a:lstStyle/>
          <a:p>
            <a:r>
              <a:rPr lang="en-US" dirty="0"/>
              <a:t>Chat Bots</a:t>
            </a:r>
          </a:p>
        </p:txBody>
      </p:sp>
      <p:sp>
        <p:nvSpPr>
          <p:cNvPr id="10" name="Slide Number Placeholder 9">
            <a:extLst>
              <a:ext uri="{FF2B5EF4-FFF2-40B4-BE49-F238E27FC236}">
                <a16:creationId xmlns:a16="http://schemas.microsoft.com/office/drawing/2014/main" id="{CBE681AB-301C-4DC8-7FBD-FAA2CC6606AE}"/>
              </a:ext>
            </a:extLst>
          </p:cNvPr>
          <p:cNvSpPr>
            <a:spLocks noGrp="1"/>
          </p:cNvSpPr>
          <p:nvPr>
            <p:ph type="sldNum" sz="quarter" idx="34"/>
          </p:nvPr>
        </p:nvSpPr>
        <p:spPr/>
        <p:txBody>
          <a:bodyPr/>
          <a:lstStyle/>
          <a:p>
            <a:fld id="{47FEACEE-25B4-4A2D-B147-27296E36371D}" type="slidenum">
              <a:rPr lang="en-US" altLang="zh-CN" smtClean="0"/>
              <a:pPr/>
              <a:t>5</a:t>
            </a:fld>
            <a:endParaRPr lang="en-US" altLang="zh-CN" dirty="0"/>
          </a:p>
        </p:txBody>
      </p:sp>
      <p:pic>
        <p:nvPicPr>
          <p:cNvPr id="2" name="Picture 1" descr="A picture containing night sky&#10;&#10;Description automatically generated">
            <a:extLst>
              <a:ext uri="{FF2B5EF4-FFF2-40B4-BE49-F238E27FC236}">
                <a16:creationId xmlns:a16="http://schemas.microsoft.com/office/drawing/2014/main" id="{6E610705-D177-8B9D-E810-EB7CC5D4E03F}"/>
              </a:ext>
            </a:extLst>
          </p:cNvPr>
          <p:cNvPicPr>
            <a:picLocks noChangeAspect="1"/>
          </p:cNvPicPr>
          <p:nvPr/>
        </p:nvPicPr>
        <p:blipFill>
          <a:blip r:embed="rId3"/>
          <a:stretch>
            <a:fillRect/>
          </a:stretch>
        </p:blipFill>
        <p:spPr>
          <a:xfrm rot="4737314">
            <a:off x="9348075" y="560163"/>
            <a:ext cx="723747" cy="665702"/>
          </a:xfrm>
          <a:prstGeom prst="rect">
            <a:avLst/>
          </a:prstGeom>
        </p:spPr>
      </p:pic>
      <p:sp>
        <p:nvSpPr>
          <p:cNvPr id="3" name="TextBox 2">
            <a:extLst>
              <a:ext uri="{FF2B5EF4-FFF2-40B4-BE49-F238E27FC236}">
                <a16:creationId xmlns:a16="http://schemas.microsoft.com/office/drawing/2014/main" id="{51F92E63-DB1E-FD5F-778D-118F99BB6AD1}"/>
              </a:ext>
            </a:extLst>
          </p:cNvPr>
          <p:cNvSpPr txBox="1"/>
          <p:nvPr/>
        </p:nvSpPr>
        <p:spPr>
          <a:xfrm>
            <a:off x="9646709" y="168420"/>
            <a:ext cx="1870840" cy="523220"/>
          </a:xfrm>
          <a:prstGeom prst="rect">
            <a:avLst/>
          </a:prstGeom>
        </p:spPr>
        <p:txBody>
          <a:bodyPr wrap="square" rtlCol="0">
            <a:spAutoFit/>
          </a:bodyPr>
          <a:lstStyle/>
          <a:p>
            <a:pPr marL="0" indent="0" algn="ctr">
              <a:lnSpc>
                <a:spcPct val="100000"/>
              </a:lnSpc>
              <a:spcBef>
                <a:spcPts val="0"/>
              </a:spcBef>
              <a:buFontTx/>
              <a:buNone/>
            </a:pPr>
            <a:r>
              <a:rPr lang="en-US" sz="1400" dirty="0">
                <a:latin typeface="Ink Free" panose="03080402000500000000" pitchFamily="66" charset="0"/>
                <a:ea typeface="微软雅黑"/>
                <a:cs typeface="Posterama" panose="020B0504020200020000" pitchFamily="34" charset="0"/>
              </a:rPr>
              <a:t>E.g., what is this tweet about?</a:t>
            </a:r>
          </a:p>
        </p:txBody>
      </p:sp>
      <p:pic>
        <p:nvPicPr>
          <p:cNvPr id="4" name="Picture 3" descr="A picture containing night sky&#10;&#10;Description automatically generated">
            <a:extLst>
              <a:ext uri="{FF2B5EF4-FFF2-40B4-BE49-F238E27FC236}">
                <a16:creationId xmlns:a16="http://schemas.microsoft.com/office/drawing/2014/main" id="{691859E8-60CC-354A-B75A-CB1D46687A47}"/>
              </a:ext>
            </a:extLst>
          </p:cNvPr>
          <p:cNvPicPr>
            <a:picLocks noChangeAspect="1"/>
          </p:cNvPicPr>
          <p:nvPr/>
        </p:nvPicPr>
        <p:blipFill>
          <a:blip r:embed="rId3"/>
          <a:stretch>
            <a:fillRect/>
          </a:stretch>
        </p:blipFill>
        <p:spPr>
          <a:xfrm rot="12073416">
            <a:off x="5958214" y="1001439"/>
            <a:ext cx="723747" cy="665702"/>
          </a:xfrm>
          <a:prstGeom prst="rect">
            <a:avLst/>
          </a:prstGeom>
          <a:scene3d>
            <a:camera prst="orthographicFront">
              <a:rot lat="0" lon="10799999" rev="0"/>
            </a:camera>
            <a:lightRig rig="threePt" dir="t"/>
          </a:scene3d>
        </p:spPr>
      </p:pic>
      <p:sp>
        <p:nvSpPr>
          <p:cNvPr id="5" name="TextBox 4">
            <a:extLst>
              <a:ext uri="{FF2B5EF4-FFF2-40B4-BE49-F238E27FC236}">
                <a16:creationId xmlns:a16="http://schemas.microsoft.com/office/drawing/2014/main" id="{1B2B3852-942C-B9ED-EE36-BF022B16B717}"/>
              </a:ext>
            </a:extLst>
          </p:cNvPr>
          <p:cNvSpPr txBox="1"/>
          <p:nvPr/>
        </p:nvSpPr>
        <p:spPr>
          <a:xfrm>
            <a:off x="4066281" y="1535338"/>
            <a:ext cx="2029719" cy="738664"/>
          </a:xfrm>
          <a:prstGeom prst="rect">
            <a:avLst/>
          </a:prstGeom>
        </p:spPr>
        <p:txBody>
          <a:bodyPr wrap="square" rtlCol="0">
            <a:spAutoFit/>
          </a:bodyPr>
          <a:lstStyle/>
          <a:p>
            <a:pPr marL="0" indent="0" algn="ctr">
              <a:lnSpc>
                <a:spcPct val="100000"/>
              </a:lnSpc>
              <a:spcBef>
                <a:spcPts val="0"/>
              </a:spcBef>
              <a:buFontTx/>
              <a:buNone/>
            </a:pPr>
            <a:r>
              <a:rPr lang="en-US" sz="1400" dirty="0">
                <a:latin typeface="Ink Free" panose="03080402000500000000" pitchFamily="66" charset="0"/>
                <a:ea typeface="微软雅黑"/>
                <a:cs typeface="Posterama" panose="020B0504020200020000" pitchFamily="34" charset="0"/>
              </a:rPr>
              <a:t>E.g., are our customer reviews positive or negative?</a:t>
            </a:r>
          </a:p>
        </p:txBody>
      </p:sp>
    </p:spTree>
    <p:extLst>
      <p:ext uri="{BB962C8B-B14F-4D97-AF65-F5344CB8AC3E}">
        <p14:creationId xmlns:p14="http://schemas.microsoft.com/office/powerpoint/2010/main" val="2775535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9A4A484-D208-9686-A16B-A4786F57D475}"/>
              </a:ext>
            </a:extLst>
          </p:cNvPr>
          <p:cNvSpPr>
            <a:spLocks noGrp="1"/>
          </p:cNvSpPr>
          <p:nvPr>
            <p:ph type="title"/>
          </p:nvPr>
        </p:nvSpPr>
        <p:spPr>
          <a:xfrm>
            <a:off x="838200" y="141389"/>
            <a:ext cx="10515600" cy="1325563"/>
          </a:xfrm>
        </p:spPr>
        <p:txBody>
          <a:bodyPr/>
          <a:lstStyle/>
          <a:p>
            <a:r>
              <a:rPr lang="en-US" dirty="0"/>
              <a:t>Natural Language Generation (NLG)</a:t>
            </a:r>
          </a:p>
        </p:txBody>
      </p:sp>
      <p:sp>
        <p:nvSpPr>
          <p:cNvPr id="14" name="Slide Number Placeholder 13">
            <a:extLst>
              <a:ext uri="{FF2B5EF4-FFF2-40B4-BE49-F238E27FC236}">
                <a16:creationId xmlns:a16="http://schemas.microsoft.com/office/drawing/2014/main" id="{0B489A11-A98B-3FB4-3673-DD54060EB0D5}"/>
              </a:ext>
            </a:extLst>
          </p:cNvPr>
          <p:cNvSpPr>
            <a:spLocks noGrp="1"/>
          </p:cNvSpPr>
          <p:nvPr>
            <p:ph type="sldNum" sz="quarter" idx="55"/>
          </p:nvPr>
        </p:nvSpPr>
        <p:spPr/>
        <p:txBody>
          <a:bodyPr/>
          <a:lstStyle/>
          <a:p>
            <a:fld id="{47FEACEE-25B4-4A2D-B147-27296E36371D}" type="slidenum">
              <a:rPr lang="en-US" altLang="zh-CN" noProof="0" smtClean="0"/>
              <a:pPr/>
              <a:t>6</a:t>
            </a:fld>
            <a:endParaRPr lang="en-US" altLang="zh-CN" noProof="0" dirty="0"/>
          </a:p>
        </p:txBody>
      </p:sp>
      <p:sp>
        <p:nvSpPr>
          <p:cNvPr id="15" name="TextBox 14">
            <a:extLst>
              <a:ext uri="{FF2B5EF4-FFF2-40B4-BE49-F238E27FC236}">
                <a16:creationId xmlns:a16="http://schemas.microsoft.com/office/drawing/2014/main" id="{DE4B5485-CC06-9E31-B953-49D808566BA8}"/>
              </a:ext>
            </a:extLst>
          </p:cNvPr>
          <p:cNvSpPr txBox="1"/>
          <p:nvPr/>
        </p:nvSpPr>
        <p:spPr>
          <a:xfrm>
            <a:off x="1916349" y="1147864"/>
            <a:ext cx="8258783" cy="307777"/>
          </a:xfrm>
          <a:prstGeom prst="rect">
            <a:avLst/>
          </a:prstGeom>
        </p:spPr>
        <p:txBody>
          <a:bodyPr wrap="square" rtlCol="0">
            <a:spAutoFit/>
          </a:bodyPr>
          <a:lstStyle/>
          <a:p>
            <a:pPr marL="0" indent="0" algn="ctr">
              <a:lnSpc>
                <a:spcPct val="100000"/>
              </a:lnSpc>
              <a:spcBef>
                <a:spcPts val="0"/>
              </a:spcBef>
              <a:buFontTx/>
              <a:buNone/>
            </a:pPr>
            <a:r>
              <a:rPr lang="en-US" sz="1400" i="1" dirty="0">
                <a:latin typeface="Posterama" panose="020B0504020200020000" pitchFamily="34" charset="0"/>
                <a:ea typeface="微软雅黑"/>
                <a:cs typeface="Posterama" panose="020B0504020200020000" pitchFamily="34" charset="0"/>
              </a:rPr>
              <a:t>The subset of NLP that focuses on turning structured data back into human-readable text.</a:t>
            </a:r>
          </a:p>
        </p:txBody>
      </p:sp>
      <p:pic>
        <p:nvPicPr>
          <p:cNvPr id="26" name="Picture 25">
            <a:extLst>
              <a:ext uri="{FF2B5EF4-FFF2-40B4-BE49-F238E27FC236}">
                <a16:creationId xmlns:a16="http://schemas.microsoft.com/office/drawing/2014/main" id="{412C3369-65F3-D1D2-B7BE-FD3C731F96C5}"/>
              </a:ext>
            </a:extLst>
          </p:cNvPr>
          <p:cNvPicPr>
            <a:picLocks noChangeAspect="1"/>
          </p:cNvPicPr>
          <p:nvPr/>
        </p:nvPicPr>
        <p:blipFill>
          <a:blip r:embed="rId3"/>
          <a:stretch>
            <a:fillRect/>
          </a:stretch>
        </p:blipFill>
        <p:spPr>
          <a:xfrm>
            <a:off x="1026237" y="1621937"/>
            <a:ext cx="10139526" cy="4873559"/>
          </a:xfrm>
          <a:prstGeom prst="rect">
            <a:avLst/>
          </a:prstGeom>
        </p:spPr>
      </p:pic>
      <p:sp>
        <p:nvSpPr>
          <p:cNvPr id="27" name="TextBox 26">
            <a:extLst>
              <a:ext uri="{FF2B5EF4-FFF2-40B4-BE49-F238E27FC236}">
                <a16:creationId xmlns:a16="http://schemas.microsoft.com/office/drawing/2014/main" id="{1AA5082F-3E2B-DC31-2F81-32D21976AC4B}"/>
              </a:ext>
            </a:extLst>
          </p:cNvPr>
          <p:cNvSpPr txBox="1"/>
          <p:nvPr/>
        </p:nvSpPr>
        <p:spPr>
          <a:xfrm>
            <a:off x="0" y="6608889"/>
            <a:ext cx="6313251" cy="215444"/>
          </a:xfrm>
          <a:prstGeom prst="rect">
            <a:avLst/>
          </a:prstGeom>
        </p:spPr>
        <p:txBody>
          <a:bodyPr wrap="square" rtlCol="0">
            <a:spAutoFit/>
          </a:bodyPr>
          <a:lstStyle/>
          <a:p>
            <a:pPr marL="0" indent="0" algn="ctr">
              <a:lnSpc>
                <a:spcPct val="100000"/>
              </a:lnSpc>
              <a:spcBef>
                <a:spcPts val="0"/>
              </a:spcBef>
              <a:buFontTx/>
              <a:buNone/>
            </a:pPr>
            <a:r>
              <a:rPr lang="en-US" sz="800" dirty="0">
                <a:ea typeface="微软雅黑"/>
                <a:cs typeface="Posterama" panose="020B0504020200020000" pitchFamily="34" charset="0"/>
              </a:rPr>
              <a:t>Image from </a:t>
            </a:r>
            <a:r>
              <a:rPr lang="en-US" sz="800" dirty="0">
                <a:solidFill>
                  <a:prstClr val="white"/>
                </a:solidFill>
                <a:ea typeface="微软雅黑"/>
                <a:cs typeface="Posterama" panose="020B0504020200020000" pitchFamily="34" charset="0"/>
                <a:hlinkClick r:id="rId4"/>
              </a:rPr>
              <a:t>https://www.slideshare.net/AutomatedInsights/natural-language-generation-new-automation-and-personalization-opportunities</a:t>
            </a:r>
            <a:r>
              <a:rPr lang="en-US" sz="800" dirty="0">
                <a:solidFill>
                  <a:prstClr val="white"/>
                </a:solidFill>
                <a:ea typeface="微软雅黑"/>
                <a:cs typeface="Posterama" panose="020B0504020200020000" pitchFamily="34" charset="0"/>
              </a:rPr>
              <a:t> </a:t>
            </a:r>
          </a:p>
        </p:txBody>
      </p:sp>
    </p:spTree>
    <p:extLst>
      <p:ext uri="{BB962C8B-B14F-4D97-AF65-F5344CB8AC3E}">
        <p14:creationId xmlns:p14="http://schemas.microsoft.com/office/powerpoint/2010/main" val="1111645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p:txBody>
          <a:bodyPr/>
          <a:lstStyle/>
          <a:p>
            <a:r>
              <a:rPr lang="en-US" dirty="0"/>
              <a:t>Common Applications of NLG</a:t>
            </a:r>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dirty="0"/>
              <a:t>Text Summarization</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r>
              <a:rPr lang="en-US" dirty="0"/>
              <a:t>Description Generation</a:t>
            </a:r>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p:txBody>
          <a:bodyPr/>
          <a:lstStyle/>
          <a:p>
            <a:r>
              <a:rPr lang="en-US" dirty="0"/>
              <a:t>Automated Content Creation</a:t>
            </a:r>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r>
              <a:rPr lang="en-US" dirty="0"/>
              <a:t>Report Generation</a:t>
            </a:r>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p:txBody>
          <a:bodyPr/>
          <a:lstStyle/>
          <a:p>
            <a:r>
              <a:rPr lang="en-US" dirty="0"/>
              <a:t>Chat Bots</a:t>
            </a:r>
          </a:p>
        </p:txBody>
      </p:sp>
      <p:sp>
        <p:nvSpPr>
          <p:cNvPr id="10" name="Slide Number Placeholder 9">
            <a:extLst>
              <a:ext uri="{FF2B5EF4-FFF2-40B4-BE49-F238E27FC236}">
                <a16:creationId xmlns:a16="http://schemas.microsoft.com/office/drawing/2014/main" id="{CBE681AB-301C-4DC8-7FBD-FAA2CC6606AE}"/>
              </a:ext>
            </a:extLst>
          </p:cNvPr>
          <p:cNvSpPr>
            <a:spLocks noGrp="1"/>
          </p:cNvSpPr>
          <p:nvPr>
            <p:ph type="sldNum" sz="quarter" idx="34"/>
          </p:nvPr>
        </p:nvSpPr>
        <p:spPr/>
        <p:txBody>
          <a:bodyPr/>
          <a:lstStyle/>
          <a:p>
            <a:fld id="{47FEACEE-25B4-4A2D-B147-27296E36371D}" type="slidenum">
              <a:rPr lang="en-US" altLang="zh-CN" smtClean="0"/>
              <a:pPr/>
              <a:t>7</a:t>
            </a:fld>
            <a:endParaRPr lang="en-US" altLang="zh-CN" dirty="0"/>
          </a:p>
        </p:txBody>
      </p:sp>
      <p:pic>
        <p:nvPicPr>
          <p:cNvPr id="2" name="Picture 1" descr="A picture containing night sky&#10;&#10;Description automatically generated">
            <a:extLst>
              <a:ext uri="{FF2B5EF4-FFF2-40B4-BE49-F238E27FC236}">
                <a16:creationId xmlns:a16="http://schemas.microsoft.com/office/drawing/2014/main" id="{71C525BC-E4C3-587F-5725-CCD835C9A8D9}"/>
              </a:ext>
            </a:extLst>
          </p:cNvPr>
          <p:cNvPicPr>
            <a:picLocks noChangeAspect="1"/>
          </p:cNvPicPr>
          <p:nvPr/>
        </p:nvPicPr>
        <p:blipFill>
          <a:blip r:embed="rId3"/>
          <a:stretch>
            <a:fillRect/>
          </a:stretch>
        </p:blipFill>
        <p:spPr>
          <a:xfrm rot="15262050">
            <a:off x="7595547" y="3816317"/>
            <a:ext cx="723747" cy="665702"/>
          </a:xfrm>
          <a:prstGeom prst="rect">
            <a:avLst/>
          </a:prstGeom>
          <a:scene3d>
            <a:camera prst="orthographicFront">
              <a:rot lat="0" lon="0" rev="0"/>
            </a:camera>
            <a:lightRig rig="threePt" dir="t"/>
          </a:scene3d>
        </p:spPr>
      </p:pic>
      <p:sp>
        <p:nvSpPr>
          <p:cNvPr id="3" name="TextBox 2">
            <a:extLst>
              <a:ext uri="{FF2B5EF4-FFF2-40B4-BE49-F238E27FC236}">
                <a16:creationId xmlns:a16="http://schemas.microsoft.com/office/drawing/2014/main" id="{A2708F6C-17EC-402C-9980-DA5BF915F98F}"/>
              </a:ext>
            </a:extLst>
          </p:cNvPr>
          <p:cNvSpPr txBox="1"/>
          <p:nvPr/>
        </p:nvSpPr>
        <p:spPr>
          <a:xfrm>
            <a:off x="4513752" y="337577"/>
            <a:ext cx="2029719" cy="954107"/>
          </a:xfrm>
          <a:prstGeom prst="rect">
            <a:avLst/>
          </a:prstGeom>
        </p:spPr>
        <p:txBody>
          <a:bodyPr wrap="square" rtlCol="0">
            <a:spAutoFit/>
          </a:bodyPr>
          <a:lstStyle/>
          <a:p>
            <a:pPr marL="0" indent="0" algn="ctr">
              <a:lnSpc>
                <a:spcPct val="100000"/>
              </a:lnSpc>
              <a:spcBef>
                <a:spcPts val="0"/>
              </a:spcBef>
              <a:buFontTx/>
              <a:buNone/>
            </a:pPr>
            <a:r>
              <a:rPr lang="en-US" sz="1400" dirty="0">
                <a:latin typeface="Ink Free" panose="03080402000500000000" pitchFamily="66" charset="0"/>
                <a:ea typeface="微软雅黑"/>
                <a:cs typeface="Posterama" panose="020B0504020200020000" pitchFamily="34" charset="0"/>
              </a:rPr>
              <a:t>E.g., give me single paragraph that summarizes this blog post.</a:t>
            </a:r>
          </a:p>
        </p:txBody>
      </p:sp>
      <p:pic>
        <p:nvPicPr>
          <p:cNvPr id="4" name="Picture 3" descr="A picture containing night sky&#10;&#10;Description automatically generated">
            <a:extLst>
              <a:ext uri="{FF2B5EF4-FFF2-40B4-BE49-F238E27FC236}">
                <a16:creationId xmlns:a16="http://schemas.microsoft.com/office/drawing/2014/main" id="{04E9DB28-BBBD-5D0D-C5E7-DDEF76E70D99}"/>
              </a:ext>
            </a:extLst>
          </p:cNvPr>
          <p:cNvPicPr>
            <a:picLocks noChangeAspect="1"/>
          </p:cNvPicPr>
          <p:nvPr/>
        </p:nvPicPr>
        <p:blipFill>
          <a:blip r:embed="rId3"/>
          <a:stretch>
            <a:fillRect/>
          </a:stretch>
        </p:blipFill>
        <p:spPr>
          <a:xfrm>
            <a:off x="5777886" y="1101857"/>
            <a:ext cx="723747" cy="665702"/>
          </a:xfrm>
          <a:prstGeom prst="rect">
            <a:avLst/>
          </a:prstGeom>
        </p:spPr>
      </p:pic>
      <p:sp>
        <p:nvSpPr>
          <p:cNvPr id="5" name="TextBox 4">
            <a:extLst>
              <a:ext uri="{FF2B5EF4-FFF2-40B4-BE49-F238E27FC236}">
                <a16:creationId xmlns:a16="http://schemas.microsoft.com/office/drawing/2014/main" id="{6C2074AA-9AAC-4CC2-EBC9-C1B6C151BE32}"/>
              </a:ext>
            </a:extLst>
          </p:cNvPr>
          <p:cNvSpPr txBox="1"/>
          <p:nvPr/>
        </p:nvSpPr>
        <p:spPr>
          <a:xfrm>
            <a:off x="6209743" y="4514852"/>
            <a:ext cx="1870840" cy="954107"/>
          </a:xfrm>
          <a:prstGeom prst="rect">
            <a:avLst/>
          </a:prstGeom>
        </p:spPr>
        <p:txBody>
          <a:bodyPr wrap="square" rtlCol="0">
            <a:spAutoFit/>
          </a:bodyPr>
          <a:lstStyle/>
          <a:p>
            <a:pPr marL="0" indent="0" algn="ctr">
              <a:lnSpc>
                <a:spcPct val="100000"/>
              </a:lnSpc>
              <a:spcBef>
                <a:spcPts val="0"/>
              </a:spcBef>
              <a:buFontTx/>
              <a:buNone/>
            </a:pPr>
            <a:r>
              <a:rPr lang="en-US" sz="1400" dirty="0">
                <a:latin typeface="Ink Free" panose="03080402000500000000" pitchFamily="66" charset="0"/>
                <a:ea typeface="微软雅黑"/>
                <a:cs typeface="Posterama" panose="020B0504020200020000" pitchFamily="34" charset="0"/>
              </a:rPr>
              <a:t>E.g., generate a sports article based on the stats of last night’s game.</a:t>
            </a:r>
          </a:p>
        </p:txBody>
      </p:sp>
    </p:spTree>
    <p:extLst>
      <p:ext uri="{BB962C8B-B14F-4D97-AF65-F5344CB8AC3E}">
        <p14:creationId xmlns:p14="http://schemas.microsoft.com/office/powerpoint/2010/main" val="4208341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21E73BA-53B9-C0C1-476A-00736A64AB79}"/>
              </a:ext>
            </a:extLst>
          </p:cNvPr>
          <p:cNvSpPr>
            <a:spLocks noGrp="1"/>
          </p:cNvSpPr>
          <p:nvPr>
            <p:ph type="title"/>
          </p:nvPr>
        </p:nvSpPr>
        <p:spPr/>
        <p:txBody>
          <a:bodyPr/>
          <a:lstStyle/>
          <a:p>
            <a:r>
              <a:rPr lang="en-US" dirty="0"/>
              <a:t>To Sum it All Up…</a:t>
            </a:r>
          </a:p>
        </p:txBody>
      </p:sp>
      <p:sp>
        <p:nvSpPr>
          <p:cNvPr id="5" name="Slide Number Placeholder 4">
            <a:extLst>
              <a:ext uri="{FF2B5EF4-FFF2-40B4-BE49-F238E27FC236}">
                <a16:creationId xmlns:a16="http://schemas.microsoft.com/office/drawing/2014/main" id="{FD96C503-BABC-632E-06CA-12C8474920EB}"/>
              </a:ext>
            </a:extLst>
          </p:cNvPr>
          <p:cNvSpPr>
            <a:spLocks noGrp="1"/>
          </p:cNvSpPr>
          <p:nvPr>
            <p:ph type="sldNum" sz="quarter" idx="40"/>
          </p:nvPr>
        </p:nvSpPr>
        <p:spPr/>
        <p:txBody>
          <a:bodyPr/>
          <a:lstStyle/>
          <a:p>
            <a:fld id="{47FEACEE-25B4-4A2D-B147-27296E36371D}" type="slidenum">
              <a:rPr lang="en-US" altLang="zh-CN" smtClean="0"/>
              <a:pPr/>
              <a:t>8</a:t>
            </a:fld>
            <a:endParaRPr lang="en-US" altLang="zh-CN" dirty="0"/>
          </a:p>
        </p:txBody>
      </p:sp>
      <p:sp>
        <p:nvSpPr>
          <p:cNvPr id="28" name="TextBox 27">
            <a:extLst>
              <a:ext uri="{FF2B5EF4-FFF2-40B4-BE49-F238E27FC236}">
                <a16:creationId xmlns:a16="http://schemas.microsoft.com/office/drawing/2014/main" id="{16417F82-739E-EFEB-BA28-B3AB70304FAD}"/>
              </a:ext>
            </a:extLst>
          </p:cNvPr>
          <p:cNvSpPr txBox="1"/>
          <p:nvPr/>
        </p:nvSpPr>
        <p:spPr>
          <a:xfrm>
            <a:off x="2811296" y="3136612"/>
            <a:ext cx="2422187" cy="584775"/>
          </a:xfrm>
          <a:prstGeom prst="rect">
            <a:avLst/>
          </a:prstGeom>
        </p:spPr>
        <p:txBody>
          <a:bodyPr wrap="square" rtlCol="0">
            <a:spAutoFit/>
          </a:bodyPr>
          <a:lstStyle/>
          <a:p>
            <a:pPr marL="0" indent="0" algn="ctr">
              <a:lnSpc>
                <a:spcPct val="100000"/>
              </a:lnSpc>
              <a:spcBef>
                <a:spcPts val="0"/>
              </a:spcBef>
              <a:buFontTx/>
              <a:buNone/>
            </a:pPr>
            <a:r>
              <a:rPr lang="en-US" sz="3200" dirty="0">
                <a:ea typeface="微软雅黑"/>
                <a:cs typeface="Posterama" panose="020B0504020200020000" pitchFamily="34" charset="0"/>
              </a:rPr>
              <a:t>Chat-GPT</a:t>
            </a:r>
          </a:p>
        </p:txBody>
      </p:sp>
      <p:sp>
        <p:nvSpPr>
          <p:cNvPr id="29" name="TextBox 28">
            <a:extLst>
              <a:ext uri="{FF2B5EF4-FFF2-40B4-BE49-F238E27FC236}">
                <a16:creationId xmlns:a16="http://schemas.microsoft.com/office/drawing/2014/main" id="{1E931723-5641-3DE5-CFCC-C41B7E77E91F}"/>
              </a:ext>
            </a:extLst>
          </p:cNvPr>
          <p:cNvSpPr txBox="1"/>
          <p:nvPr/>
        </p:nvSpPr>
        <p:spPr>
          <a:xfrm>
            <a:off x="4959260" y="3136611"/>
            <a:ext cx="573933" cy="584775"/>
          </a:xfrm>
          <a:prstGeom prst="rect">
            <a:avLst/>
          </a:prstGeom>
        </p:spPr>
        <p:txBody>
          <a:bodyPr wrap="square" rtlCol="0">
            <a:spAutoFit/>
          </a:bodyPr>
          <a:lstStyle/>
          <a:p>
            <a:pPr marL="0" indent="0" algn="ctr">
              <a:lnSpc>
                <a:spcPct val="100000"/>
              </a:lnSpc>
              <a:spcBef>
                <a:spcPts val="0"/>
              </a:spcBef>
              <a:buFontTx/>
              <a:buNone/>
            </a:pPr>
            <a:r>
              <a:rPr lang="en-US" sz="3200" dirty="0">
                <a:ea typeface="微软雅黑"/>
                <a:cs typeface="Posterama" panose="020B0504020200020000" pitchFamily="34" charset="0"/>
              </a:rPr>
              <a:t>=</a:t>
            </a:r>
          </a:p>
        </p:txBody>
      </p:sp>
      <p:sp>
        <p:nvSpPr>
          <p:cNvPr id="30" name="TextBox 29">
            <a:extLst>
              <a:ext uri="{FF2B5EF4-FFF2-40B4-BE49-F238E27FC236}">
                <a16:creationId xmlns:a16="http://schemas.microsoft.com/office/drawing/2014/main" id="{22D2DA07-0FCC-5750-70DA-0D14F976CA33}"/>
              </a:ext>
            </a:extLst>
          </p:cNvPr>
          <p:cNvSpPr txBox="1"/>
          <p:nvPr/>
        </p:nvSpPr>
        <p:spPr>
          <a:xfrm>
            <a:off x="5203526" y="3131405"/>
            <a:ext cx="1716932" cy="584775"/>
          </a:xfrm>
          <a:prstGeom prst="rect">
            <a:avLst/>
          </a:prstGeom>
        </p:spPr>
        <p:txBody>
          <a:bodyPr wrap="square" rtlCol="0">
            <a:spAutoFit/>
          </a:bodyPr>
          <a:lstStyle/>
          <a:p>
            <a:pPr marL="0" indent="0" algn="ctr">
              <a:lnSpc>
                <a:spcPct val="100000"/>
              </a:lnSpc>
              <a:spcBef>
                <a:spcPts val="0"/>
              </a:spcBef>
              <a:buFontTx/>
              <a:buNone/>
            </a:pPr>
            <a:r>
              <a:rPr lang="en-US" sz="3200" dirty="0">
                <a:ea typeface="微软雅黑"/>
                <a:cs typeface="Posterama" panose="020B0504020200020000" pitchFamily="34" charset="0"/>
              </a:rPr>
              <a:t>NLU</a:t>
            </a:r>
          </a:p>
        </p:txBody>
      </p:sp>
      <p:sp>
        <p:nvSpPr>
          <p:cNvPr id="31" name="TextBox 30">
            <a:extLst>
              <a:ext uri="{FF2B5EF4-FFF2-40B4-BE49-F238E27FC236}">
                <a16:creationId xmlns:a16="http://schemas.microsoft.com/office/drawing/2014/main" id="{40CD4278-11B2-25CD-0382-F561796B774C}"/>
              </a:ext>
            </a:extLst>
          </p:cNvPr>
          <p:cNvSpPr txBox="1"/>
          <p:nvPr/>
        </p:nvSpPr>
        <p:spPr>
          <a:xfrm>
            <a:off x="6904214" y="3133017"/>
            <a:ext cx="1716932" cy="584775"/>
          </a:xfrm>
          <a:prstGeom prst="rect">
            <a:avLst/>
          </a:prstGeom>
        </p:spPr>
        <p:txBody>
          <a:bodyPr wrap="square" rtlCol="0">
            <a:spAutoFit/>
          </a:bodyPr>
          <a:lstStyle/>
          <a:p>
            <a:pPr marL="0" indent="0" algn="ctr">
              <a:lnSpc>
                <a:spcPct val="100000"/>
              </a:lnSpc>
              <a:spcBef>
                <a:spcPts val="0"/>
              </a:spcBef>
              <a:buFontTx/>
              <a:buNone/>
            </a:pPr>
            <a:r>
              <a:rPr lang="en-US" sz="3200" dirty="0">
                <a:ea typeface="微软雅黑"/>
                <a:cs typeface="Posterama" panose="020B0504020200020000" pitchFamily="34" charset="0"/>
              </a:rPr>
              <a:t>NLG</a:t>
            </a:r>
          </a:p>
        </p:txBody>
      </p:sp>
      <p:sp>
        <p:nvSpPr>
          <p:cNvPr id="32" name="TextBox 31">
            <a:extLst>
              <a:ext uri="{FF2B5EF4-FFF2-40B4-BE49-F238E27FC236}">
                <a16:creationId xmlns:a16="http://schemas.microsoft.com/office/drawing/2014/main" id="{26E2B936-8AD2-098C-9B19-F678D1F9DA42}"/>
              </a:ext>
            </a:extLst>
          </p:cNvPr>
          <p:cNvSpPr txBox="1"/>
          <p:nvPr/>
        </p:nvSpPr>
        <p:spPr>
          <a:xfrm>
            <a:off x="8889976" y="2885183"/>
            <a:ext cx="2994498" cy="1077218"/>
          </a:xfrm>
          <a:prstGeom prst="rect">
            <a:avLst/>
          </a:prstGeom>
        </p:spPr>
        <p:txBody>
          <a:bodyPr wrap="square" rtlCol="0">
            <a:spAutoFit/>
          </a:bodyPr>
          <a:lstStyle/>
          <a:p>
            <a:pPr marL="0" indent="0" algn="ctr">
              <a:lnSpc>
                <a:spcPct val="100000"/>
              </a:lnSpc>
              <a:spcBef>
                <a:spcPts val="0"/>
              </a:spcBef>
              <a:buFontTx/>
              <a:buNone/>
            </a:pPr>
            <a:r>
              <a:rPr lang="en-US" sz="3200" dirty="0">
                <a:ea typeface="微软雅黑"/>
                <a:cs typeface="Posterama" panose="020B0504020200020000" pitchFamily="34" charset="0"/>
              </a:rPr>
              <a:t>LOTS of human training hours</a:t>
            </a:r>
          </a:p>
        </p:txBody>
      </p:sp>
      <p:sp>
        <p:nvSpPr>
          <p:cNvPr id="33" name="TextBox 32">
            <a:extLst>
              <a:ext uri="{FF2B5EF4-FFF2-40B4-BE49-F238E27FC236}">
                <a16:creationId xmlns:a16="http://schemas.microsoft.com/office/drawing/2014/main" id="{8FDC1B77-588A-23EB-A5CE-CF4E69D0831A}"/>
              </a:ext>
            </a:extLst>
          </p:cNvPr>
          <p:cNvSpPr txBox="1"/>
          <p:nvPr/>
        </p:nvSpPr>
        <p:spPr>
          <a:xfrm>
            <a:off x="8282589" y="3131405"/>
            <a:ext cx="556098" cy="584775"/>
          </a:xfrm>
          <a:prstGeom prst="rect">
            <a:avLst/>
          </a:prstGeom>
        </p:spPr>
        <p:txBody>
          <a:bodyPr wrap="square" rtlCol="0">
            <a:spAutoFit/>
          </a:bodyPr>
          <a:lstStyle/>
          <a:p>
            <a:pPr marL="0" indent="0" algn="ctr">
              <a:lnSpc>
                <a:spcPct val="100000"/>
              </a:lnSpc>
              <a:spcBef>
                <a:spcPts val="0"/>
              </a:spcBef>
              <a:buFontTx/>
              <a:buNone/>
            </a:pPr>
            <a:r>
              <a:rPr lang="en-US" sz="3200" dirty="0">
                <a:ea typeface="微软雅黑"/>
                <a:cs typeface="Posterama" panose="020B0504020200020000" pitchFamily="34" charset="0"/>
              </a:rPr>
              <a:t>+</a:t>
            </a:r>
          </a:p>
        </p:txBody>
      </p:sp>
      <p:sp>
        <p:nvSpPr>
          <p:cNvPr id="34" name="TextBox 33">
            <a:extLst>
              <a:ext uri="{FF2B5EF4-FFF2-40B4-BE49-F238E27FC236}">
                <a16:creationId xmlns:a16="http://schemas.microsoft.com/office/drawing/2014/main" id="{06D69355-0A3C-0225-8CAF-6E1E16353185}"/>
              </a:ext>
            </a:extLst>
          </p:cNvPr>
          <p:cNvSpPr txBox="1"/>
          <p:nvPr/>
        </p:nvSpPr>
        <p:spPr>
          <a:xfrm>
            <a:off x="6635384" y="3133017"/>
            <a:ext cx="512324" cy="584775"/>
          </a:xfrm>
          <a:prstGeom prst="rect">
            <a:avLst/>
          </a:prstGeom>
        </p:spPr>
        <p:txBody>
          <a:bodyPr wrap="square" rtlCol="0">
            <a:spAutoFit/>
          </a:bodyPr>
          <a:lstStyle/>
          <a:p>
            <a:pPr marL="0" indent="0" algn="ctr">
              <a:lnSpc>
                <a:spcPct val="100000"/>
              </a:lnSpc>
              <a:spcBef>
                <a:spcPts val="0"/>
              </a:spcBef>
              <a:buFontTx/>
              <a:buNone/>
            </a:pPr>
            <a:r>
              <a:rPr lang="en-US" sz="3200" dirty="0">
                <a:ea typeface="微软雅黑"/>
                <a:cs typeface="Posterama" panose="020B0504020200020000" pitchFamily="34" charset="0"/>
              </a:rPr>
              <a:t>+</a:t>
            </a:r>
          </a:p>
        </p:txBody>
      </p:sp>
    </p:spTree>
    <p:extLst>
      <p:ext uri="{BB962C8B-B14F-4D97-AF65-F5344CB8AC3E}">
        <p14:creationId xmlns:p14="http://schemas.microsoft.com/office/powerpoint/2010/main" val="2519727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10AB4-B7A0-C92D-762F-89B12396B82C}"/>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27901DE4-621B-B02A-6470-BE11E14DBCBE}"/>
              </a:ext>
            </a:extLst>
          </p:cNvPr>
          <p:cNvSpPr>
            <a:spLocks noGrp="1"/>
          </p:cNvSpPr>
          <p:nvPr>
            <p:ph type="body" sz="quarter" idx="29"/>
          </p:nvPr>
        </p:nvSpPr>
        <p:spPr/>
        <p:txBody>
          <a:bodyPr/>
          <a:lstStyle/>
          <a:p>
            <a:r>
              <a:rPr lang="en-US" dirty="0"/>
              <a:t>(Now go play with Chat-GPT)</a:t>
            </a:r>
          </a:p>
        </p:txBody>
      </p:sp>
      <p:sp>
        <p:nvSpPr>
          <p:cNvPr id="5" name="Slide Number Placeholder 4">
            <a:extLst>
              <a:ext uri="{FF2B5EF4-FFF2-40B4-BE49-F238E27FC236}">
                <a16:creationId xmlns:a16="http://schemas.microsoft.com/office/drawing/2014/main" id="{ADB839A1-567B-BEF4-1678-C838626CBCC5}"/>
              </a:ext>
            </a:extLst>
          </p:cNvPr>
          <p:cNvSpPr>
            <a:spLocks noGrp="1"/>
          </p:cNvSpPr>
          <p:nvPr>
            <p:ph type="sldNum" sz="quarter" idx="31"/>
          </p:nvPr>
        </p:nvSpPr>
        <p:spPr/>
        <p:txBody>
          <a:bodyPr/>
          <a:lstStyle/>
          <a:p>
            <a:fld id="{47FEACEE-25B4-4A2D-B147-27296E36371D}" type="slidenum">
              <a:rPr lang="en-US" altLang="zh-CN" noProof="0" smtClean="0"/>
              <a:pPr/>
              <a:t>9</a:t>
            </a:fld>
            <a:endParaRPr lang="en-US" altLang="zh-CN" noProof="0" dirty="0"/>
          </a:p>
        </p:txBody>
      </p:sp>
    </p:spTree>
    <p:extLst>
      <p:ext uri="{BB962C8B-B14F-4D97-AF65-F5344CB8AC3E}">
        <p14:creationId xmlns:p14="http://schemas.microsoft.com/office/powerpoint/2010/main" val="1332034920"/>
      </p:ext>
    </p:extLst>
  </p:cSld>
  <p:clrMapOvr>
    <a:masterClrMapping/>
  </p:clrMapOvr>
</p:sld>
</file>

<file path=ppt/theme/theme1.xml><?xml version="1.0" encoding="utf-8"?>
<a:theme xmlns:a="http://schemas.openxmlformats.org/drawingml/2006/main" name="Office 主题​​">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presentation light - tm89027928_Win22_jx_v15" id="{E4F720B1-AC3A-441F-B00A-6ECF71D2AB0C}" vid="{71933BEE-9DD7-4D62-B50F-A654080E9C9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76A4D1D3-B327-4D60-927D-26045FF4AF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F156100-9533-4411-B0C0-FA18F914F7B6}">
  <ds:schemaRefs>
    <ds:schemaRef ds:uri="http://schemas.microsoft.com/sharepoint/v3/contenttype/forms"/>
  </ds:schemaRefs>
</ds:datastoreItem>
</file>

<file path=customXml/itemProps3.xml><?xml version="1.0" encoding="utf-8"?>
<ds:datastoreItem xmlns:ds="http://schemas.openxmlformats.org/officeDocument/2006/customXml" ds:itemID="{B2C81503-9DEF-42F3-A99B-D5E0223E195B}">
  <ds:schemaRefs>
    <ds:schemaRef ds:uri="230e9df3-be65-4c73-a93b-d1236ebd677e"/>
    <ds:schemaRef ds:uri="http://purl.org/dc/dcmitype/"/>
    <ds:schemaRef ds:uri="http://schemas.microsoft.com/office/2006/documentManagement/types"/>
    <ds:schemaRef ds:uri="http://schemas.microsoft.com/office/infopath/2007/PartnerControls"/>
    <ds:schemaRef ds:uri="http://www.w3.org/XML/1998/namespace"/>
    <ds:schemaRef ds:uri="http://schemas.openxmlformats.org/package/2006/metadata/core-properties"/>
    <ds:schemaRef ds:uri="16c05727-aa75-4e4a-9b5f-8a80a1165891"/>
    <ds:schemaRef ds:uri="http://purl.org/dc/elements/1.1/"/>
    <ds:schemaRef ds:uri="71af3243-3dd4-4a8d-8c0d-dd76da1f02a5"/>
    <ds:schemaRef ds:uri="http://schemas.microsoft.com/sharepoint/v3"/>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Hexagon presentation light</Template>
  <TotalTime>975</TotalTime>
  <Words>1091</Words>
  <Application>Microsoft Office PowerPoint</Application>
  <PresentationFormat>Widescreen</PresentationFormat>
  <Paragraphs>93</Paragraphs>
  <Slides>9</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等线</vt:lpstr>
      <vt:lpstr>微软雅黑</vt:lpstr>
      <vt:lpstr>Abadi</vt:lpstr>
      <vt:lpstr>Arial</vt:lpstr>
      <vt:lpstr>Calibri</vt:lpstr>
      <vt:lpstr>Ink Free</vt:lpstr>
      <vt:lpstr>Posterama</vt:lpstr>
      <vt:lpstr>Posterama Text Black</vt:lpstr>
      <vt:lpstr>Posterama Text SemiBold</vt:lpstr>
      <vt:lpstr>Office 主题​​</vt:lpstr>
      <vt:lpstr>WTF is Chat-GPT??</vt:lpstr>
      <vt:lpstr>I asked Chat-GPT to generate a resume for a data scientist…</vt:lpstr>
      <vt:lpstr>PowerPoint Presentation</vt:lpstr>
      <vt:lpstr>Natural Language Understanding (NLU)</vt:lpstr>
      <vt:lpstr>Common Applications of NLU</vt:lpstr>
      <vt:lpstr>Natural Language Generation (NLG)</vt:lpstr>
      <vt:lpstr>Common Applications of NLG</vt:lpstr>
      <vt:lpstr>To Sum it All Up…</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WTF is Chat-GPT??</dc:title>
  <dc:creator>Emily Lynn</dc:creator>
  <cp:lastModifiedBy>Emily Lynn</cp:lastModifiedBy>
  <cp:revision>6</cp:revision>
  <dcterms:created xsi:type="dcterms:W3CDTF">2023-02-02T16:53:07Z</dcterms:created>
  <dcterms:modified xsi:type="dcterms:W3CDTF">2024-11-23T06:22:14Z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