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282" r:id="rId3"/>
    <p:sldId id="283" r:id="rId4"/>
    <p:sldId id="273" r:id="rId5"/>
    <p:sldId id="274" r:id="rId6"/>
    <p:sldId id="279" r:id="rId7"/>
    <p:sldId id="275" r:id="rId8"/>
    <p:sldId id="271" r:id="rId9"/>
    <p:sldId id="276" r:id="rId10"/>
    <p:sldId id="280" r:id="rId11"/>
    <p:sldId id="281" r:id="rId12"/>
    <p:sldId id="262" r:id="rId13"/>
    <p:sldId id="284" r:id="rId14"/>
    <p:sldId id="26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2D"/>
    <a:srgbClr val="EFEFEF"/>
    <a:srgbClr val="353535"/>
    <a:srgbClr val="615445"/>
    <a:srgbClr val="000000"/>
    <a:srgbClr val="FFFFFF"/>
    <a:srgbClr val="CC0000"/>
    <a:srgbClr val="FFDA19"/>
    <a:srgbClr val="FFDA03"/>
    <a:srgbClr val="FAC3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85"/>
    <p:restoredTop sz="78709"/>
  </p:normalViewPr>
  <p:slideViewPr>
    <p:cSldViewPr snapToGrid="0" snapToObjects="1">
      <p:cViewPr varScale="1">
        <p:scale>
          <a:sx n="90" d="100"/>
          <a:sy n="90" d="100"/>
        </p:scale>
        <p:origin x="2096" y="20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88" d="100"/>
          <a:sy n="88" d="100"/>
        </p:scale>
        <p:origin x="38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F838D6-D208-E54F-80E5-7DC509039C32}" type="datetimeFigureOut">
              <a:rPr lang="en-US" smtClean="0"/>
              <a:t>4/24/18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BE5502-AD8B-E148-9260-78C6131A72CC}" type="slidenum">
              <a:rPr lang="en-US" smtClean="0"/>
              <a:t>‹#›</a:t>
            </a:fld>
            <a:endParaRPr lang="en-US"/>
          </a:p>
        </p:txBody>
      </p:sp>
    </p:spTree>
    <p:extLst>
      <p:ext uri="{BB962C8B-B14F-4D97-AF65-F5344CB8AC3E}">
        <p14:creationId xmlns:p14="http://schemas.microsoft.com/office/powerpoint/2010/main" val="17179567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DE9AAC-E34A-E34F-8216-9BD67DCDB2D8}" type="datetimeFigureOut">
              <a:rPr lang="en-US" smtClean="0"/>
              <a:t>4/24/18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8B4FD3-9156-3F45-86A6-2A512E7D4DAE}" type="slidenum">
              <a:rPr lang="en-US" smtClean="0"/>
              <a:t>‹#›</a:t>
            </a:fld>
            <a:endParaRPr lang="en-US"/>
          </a:p>
        </p:txBody>
      </p:sp>
    </p:spTree>
    <p:extLst>
      <p:ext uri="{BB962C8B-B14F-4D97-AF65-F5344CB8AC3E}">
        <p14:creationId xmlns:p14="http://schemas.microsoft.com/office/powerpoint/2010/main" val="3541688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NATE</a:t>
            </a:r>
          </a:p>
          <a:p>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1</a:t>
            </a:fld>
            <a:endParaRPr lang="en-US"/>
          </a:p>
        </p:txBody>
      </p:sp>
    </p:spTree>
    <p:extLst>
      <p:ext uri="{BB962C8B-B14F-4D97-AF65-F5344CB8AC3E}">
        <p14:creationId xmlns:p14="http://schemas.microsoft.com/office/powerpoint/2010/main" val="2944553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EMILY</a:t>
            </a:r>
          </a:p>
          <a:p>
            <a:pPr marL="171450" indent="-171450">
              <a:buFont typeface="Arial" panose="020B0604020202020204" pitchFamily="34" charset="0"/>
              <a:buChar char="•"/>
            </a:pPr>
            <a:r>
              <a:rPr lang="en-US" dirty="0"/>
              <a:t>First, preprocessing was 1 job per image. It is a map only job.</a:t>
            </a:r>
          </a:p>
          <a:p>
            <a:pPr marL="171450" indent="-171450">
              <a:buFont typeface="Arial" panose="020B0604020202020204" pitchFamily="34" charset="0"/>
              <a:buChar char="•"/>
            </a:pPr>
            <a:r>
              <a:rPr lang="en-US" dirty="0"/>
              <a:t>Pre-processing transformations 6GB image on 65MB image</a:t>
            </a:r>
          </a:p>
          <a:p>
            <a:pPr marL="171450" indent="-171450">
              <a:buFont typeface="Arial" panose="020B0604020202020204" pitchFamily="34" charset="0"/>
              <a:buChar char="•"/>
            </a:pPr>
            <a:r>
              <a:rPr lang="en-US" dirty="0"/>
              <a:t>The training image are fed to the random forest model to train</a:t>
            </a:r>
          </a:p>
          <a:p>
            <a:pPr marL="171450" indent="-171450">
              <a:buFont typeface="Arial" panose="020B0604020202020204" pitchFamily="34" charset="0"/>
              <a:buChar char="•"/>
            </a:pPr>
            <a:r>
              <a:rPr lang="en-US" dirty="0"/>
              <a:t>We persist the image, which is a job that shuffles the data depending on the the parameters (shuffling correlated with </a:t>
            </a:r>
            <a:r>
              <a:rPr lang="en-US" dirty="0" err="1"/>
              <a:t>params</a:t>
            </a:r>
            <a:r>
              <a:rPr lang="en-US" dirty="0"/>
              <a:t> – it depends more on the depth &amp; number of trees)</a:t>
            </a:r>
          </a:p>
          <a:p>
            <a:pPr marL="171450" indent="-171450">
              <a:buFont typeface="Arial" panose="020B0604020202020204" pitchFamily="34" charset="0"/>
              <a:buChar char="•"/>
            </a:pPr>
            <a:r>
              <a:rPr lang="en-US" dirty="0"/>
              <a:t>Classification job that has a persisted model and it receives only the image that we want to classify</a:t>
            </a:r>
          </a:p>
          <a:p>
            <a:pPr marL="171450" indent="-171450">
              <a:buFont typeface="Arial" panose="020B0604020202020204" pitchFamily="34" charset="0"/>
              <a:buChar char="•"/>
            </a:pPr>
            <a:r>
              <a:rPr lang="en-US" dirty="0"/>
              <a:t>because our feature vector is small we didn’t see much scaling on this one (firing up more than 4 workers isn’t necessary)</a:t>
            </a:r>
          </a:p>
        </p:txBody>
      </p:sp>
      <p:sp>
        <p:nvSpPr>
          <p:cNvPr id="4" name="Slide Number Placeholder 3"/>
          <p:cNvSpPr>
            <a:spLocks noGrp="1"/>
          </p:cNvSpPr>
          <p:nvPr>
            <p:ph type="sldNum" sz="quarter" idx="10"/>
          </p:nvPr>
        </p:nvSpPr>
        <p:spPr/>
        <p:txBody>
          <a:bodyPr/>
          <a:lstStyle/>
          <a:p>
            <a:fld id="{1B8B4FD3-9156-3F45-86A6-2A512E7D4DAE}" type="slidenum">
              <a:rPr lang="en-US" smtClean="0"/>
              <a:t>10</a:t>
            </a:fld>
            <a:endParaRPr lang="en-US"/>
          </a:p>
        </p:txBody>
      </p:sp>
    </p:spTree>
    <p:extLst>
      <p:ext uri="{BB962C8B-B14F-4D97-AF65-F5344CB8AC3E}">
        <p14:creationId xmlns:p14="http://schemas.microsoft.com/office/powerpoint/2010/main" val="3737493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EMILY</a:t>
            </a:r>
          </a:p>
          <a:p>
            <a:endParaRPr lang="en-US" dirty="0"/>
          </a:p>
          <a:p>
            <a:r>
              <a:rPr lang="en-US" dirty="0"/>
              <a:t>Highlight best model</a:t>
            </a:r>
          </a:p>
          <a:p>
            <a:r>
              <a:rPr lang="en-US" dirty="0"/>
              <a:t>* Right table shows scaling of training</a:t>
            </a:r>
          </a:p>
          <a:p>
            <a:r>
              <a:rPr lang="en-US" dirty="0"/>
              <a:t>What was scaling of processing – parallel</a:t>
            </a:r>
          </a:p>
          <a:p>
            <a:r>
              <a:rPr lang="en-US" dirty="0"/>
              <a:t>Classification – not that parallel (small feature vectors, fit into 65MB for 1 image, then make splits on this thing). If we split beyond 4 parts, the time it takes to fire up other machines it is expensive. </a:t>
            </a:r>
          </a:p>
          <a:p>
            <a:pPr marL="171450" indent="-171450">
              <a:buFont typeface="Arial" panose="020B0604020202020204" pitchFamily="34" charset="0"/>
              <a:buChar char="•"/>
            </a:pPr>
            <a:r>
              <a:rPr lang="en-US" dirty="0"/>
              <a:t>After 4 workers, which is 16 splits, no real scaling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r>
              <a:rPr lang="en-US" dirty="0"/>
              <a:t>IMAGE 2 = validation, train on the rest of the data.</a:t>
            </a:r>
          </a:p>
          <a:p>
            <a:r>
              <a:rPr lang="en-US" dirty="0"/>
              <a:t>Base accuracy = total number of samples / negatives</a:t>
            </a:r>
          </a:p>
          <a:p>
            <a:r>
              <a:rPr lang="en-US" dirty="0"/>
              <a:t>Best = TN + TP / total</a:t>
            </a:r>
          </a:p>
          <a:p>
            <a:r>
              <a:rPr lang="en-US" dirty="0"/>
              <a:t>Don’t have as good sensitivity for foreground. Getting a better sensitivity for foreground we lose on background.</a:t>
            </a:r>
          </a:p>
          <a:p>
            <a:r>
              <a:rPr lang="en-US" dirty="0"/>
              <a:t>Similar to classifying patients with cancer, by selecting accuracy metric – true negatives is important. Have the smallest false positive rate.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11</a:t>
            </a:fld>
            <a:endParaRPr lang="en-US"/>
          </a:p>
        </p:txBody>
      </p:sp>
    </p:spTree>
    <p:extLst>
      <p:ext uri="{BB962C8B-B14F-4D97-AF65-F5344CB8AC3E}">
        <p14:creationId xmlns:p14="http://schemas.microsoft.com/office/powerpoint/2010/main" val="663596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NATE</a:t>
            </a:r>
          </a:p>
        </p:txBody>
      </p:sp>
      <p:sp>
        <p:nvSpPr>
          <p:cNvPr id="4" name="Slide Number Placeholder 3"/>
          <p:cNvSpPr>
            <a:spLocks noGrp="1"/>
          </p:cNvSpPr>
          <p:nvPr>
            <p:ph type="sldNum" sz="quarter" idx="10"/>
          </p:nvPr>
        </p:nvSpPr>
        <p:spPr/>
        <p:txBody>
          <a:bodyPr/>
          <a:lstStyle/>
          <a:p>
            <a:fld id="{1B8B4FD3-9156-3F45-86A6-2A512E7D4DAE}" type="slidenum">
              <a:rPr lang="en-US" smtClean="0"/>
              <a:t>12</a:t>
            </a:fld>
            <a:endParaRPr lang="en-US"/>
          </a:p>
        </p:txBody>
      </p:sp>
    </p:spTree>
    <p:extLst>
      <p:ext uri="{BB962C8B-B14F-4D97-AF65-F5344CB8AC3E}">
        <p14:creationId xmlns:p14="http://schemas.microsoft.com/office/powerpoint/2010/main" val="1580661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TRISTAN</a:t>
            </a:r>
          </a:p>
        </p:txBody>
      </p:sp>
      <p:sp>
        <p:nvSpPr>
          <p:cNvPr id="4" name="Slide Number Placeholder 3"/>
          <p:cNvSpPr>
            <a:spLocks noGrp="1"/>
          </p:cNvSpPr>
          <p:nvPr>
            <p:ph type="sldNum" sz="quarter" idx="10"/>
          </p:nvPr>
        </p:nvSpPr>
        <p:spPr/>
        <p:txBody>
          <a:bodyPr/>
          <a:lstStyle/>
          <a:p>
            <a:fld id="{1B8B4FD3-9156-3F45-86A6-2A512E7D4DAE}" type="slidenum">
              <a:rPr lang="en-US" smtClean="0"/>
              <a:t>13</a:t>
            </a:fld>
            <a:endParaRPr lang="en-US"/>
          </a:p>
        </p:txBody>
      </p:sp>
    </p:spTree>
    <p:extLst>
      <p:ext uri="{BB962C8B-B14F-4D97-AF65-F5344CB8AC3E}">
        <p14:creationId xmlns:p14="http://schemas.microsoft.com/office/powerpoint/2010/main" val="2478920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NATE</a:t>
            </a:r>
          </a:p>
          <a:p>
            <a:pPr marL="171450" indent="-171450">
              <a:buFont typeface="Arial" panose="020B0604020202020204" pitchFamily="34" charset="0"/>
              <a:buChar char="•"/>
            </a:pPr>
            <a:r>
              <a:rPr lang="en-US" dirty="0"/>
              <a:t>We worked with a dataset with the interest of turning high-resolution brain scans, as seen in the left figure, into a graph representing nerve connections indicated by the bright lines. The original image is 3-dimensional. For better intuition the 2-dimensional projection on the X-Y plane is shown. As you can see, the image is noisy but the axons, which are the lines going across the image, are clearly visible. To improve the quality of algorithms that automatically trace these axons in an image, we classified each pixel as foreground (belongs to an axon) or background (does not belong to an axon). The traced data looks like the figure on the right, where white indicates foreground and black indicates background.</a:t>
            </a:r>
          </a:p>
          <a:p>
            <a:pPr marL="171450" indent="-171450">
              <a:buFont typeface="Arial" panose="020B0604020202020204" pitchFamily="34" charset="0"/>
              <a:buChar char="•"/>
            </a:pPr>
            <a:r>
              <a:rPr lang="en-US" dirty="0"/>
              <a:t>The dataset is composed of several labeled csv files, each consisting of rows that contain an input vector of 21x21x7 brightness values (intensity) from a 3D image, together with the center pixel's foreground-vs-background label. The last value is the label for the whole image. On each line there are 21*21*7+1 values. Each image, which is a csv file, is roughly 6.5 GB. The labeled data from images 1, 2, 3, 4, and 6 are used to train the most accurate model for predicting the labels in image 5 of the datasets. In the final evaluation set, there are nearly 0.0057\% foreground and 99.99\% background pixel. For classification accuracy, a high value does not necessarily mean the model is performing well. In our case, the "dumb" model that always predicts label 0 for every input will have 99\% accuracy, so any model achieving less than 99\% would not be beating the dumb model.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2</a:t>
            </a:fld>
            <a:endParaRPr lang="en-US"/>
          </a:p>
        </p:txBody>
      </p:sp>
    </p:spTree>
    <p:extLst>
      <p:ext uri="{BB962C8B-B14F-4D97-AF65-F5344CB8AC3E}">
        <p14:creationId xmlns:p14="http://schemas.microsoft.com/office/powerpoint/2010/main" val="3818894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TRISTAN</a:t>
            </a:r>
          </a:p>
        </p:txBody>
      </p:sp>
      <p:sp>
        <p:nvSpPr>
          <p:cNvPr id="4" name="Slide Number Placeholder 3"/>
          <p:cNvSpPr>
            <a:spLocks noGrp="1"/>
          </p:cNvSpPr>
          <p:nvPr>
            <p:ph type="sldNum" sz="quarter" idx="10"/>
          </p:nvPr>
        </p:nvSpPr>
        <p:spPr/>
        <p:txBody>
          <a:bodyPr/>
          <a:lstStyle/>
          <a:p>
            <a:fld id="{1B8B4FD3-9156-3F45-86A6-2A512E7D4DAE}" type="slidenum">
              <a:rPr lang="en-US" smtClean="0"/>
              <a:t>3</a:t>
            </a:fld>
            <a:endParaRPr lang="en-US"/>
          </a:p>
        </p:txBody>
      </p:sp>
    </p:spTree>
    <p:extLst>
      <p:ext uri="{BB962C8B-B14F-4D97-AF65-F5344CB8AC3E}">
        <p14:creationId xmlns:p14="http://schemas.microsoft.com/office/powerpoint/2010/main" val="938745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4</a:t>
            </a:fld>
            <a:endParaRPr lang="en-US"/>
          </a:p>
        </p:txBody>
      </p:sp>
    </p:spTree>
    <p:extLst>
      <p:ext uri="{BB962C8B-B14F-4D97-AF65-F5344CB8AC3E}">
        <p14:creationId xmlns:p14="http://schemas.microsoft.com/office/powerpoint/2010/main" val="911201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EMILY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Have foreground and background image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can see the foreground image have a higher density of points with values higher than a particular threshold (50)</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Foreground and background have diff characterizes – foreground has more clustering of white images on the center (in the raw image and FFT transformation)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extracted more features based on clusters of pixels with higher values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Decided to do window around the center – analyze raw image and foreground transformation which is a representation of image.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Features selected (small feature vector): center pixel, overall # of pixels &gt; threshold, FFT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looked at the distribution of the data to identify class imbalance - a term used to describe when a target class within a data set is outnumbered by another target class (or classes). This can create misleading accuracy metrics, known as an accuracy paradox</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CENTER VALUE FOR FOREGROUND WAS MUCH LARGER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Decision tree and RF splits the samples on the features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Foreground image has a higher value than background</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FEATURE VECTOR = Bottom image = feature vector image with preprocessed data</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B8B4FD3-9156-3F45-86A6-2A512E7D4DAE}" type="slidenum">
              <a:rPr lang="en-US" smtClean="0"/>
              <a:t>5</a:t>
            </a:fld>
            <a:endParaRPr lang="en-US"/>
          </a:p>
        </p:txBody>
      </p:sp>
    </p:spTree>
    <p:extLst>
      <p:ext uri="{BB962C8B-B14F-4D97-AF65-F5344CB8AC3E}">
        <p14:creationId xmlns:p14="http://schemas.microsoft.com/office/powerpoint/2010/main" val="269511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TRISTAN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Ran a subset of samples, Using cross validation, we can create multiple training and test sets and average the scores to give us a less biased metric.</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Decision trees, RF, AdaBoost ensembles doing best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RF scaled the best with framework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Image shows subset of samples as background or foreground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Red = background, blue = foreground</a:t>
            </a:r>
          </a:p>
        </p:txBody>
      </p:sp>
      <p:sp>
        <p:nvSpPr>
          <p:cNvPr id="4" name="Slide Number Placeholder 3"/>
          <p:cNvSpPr>
            <a:spLocks noGrp="1"/>
          </p:cNvSpPr>
          <p:nvPr>
            <p:ph type="sldNum" sz="quarter" idx="10"/>
          </p:nvPr>
        </p:nvSpPr>
        <p:spPr/>
        <p:txBody>
          <a:bodyPr/>
          <a:lstStyle/>
          <a:p>
            <a:fld id="{1B8B4FD3-9156-3F45-86A6-2A512E7D4DAE}" type="slidenum">
              <a:rPr lang="en-US" smtClean="0"/>
              <a:t>6</a:t>
            </a:fld>
            <a:endParaRPr lang="en-US"/>
          </a:p>
        </p:txBody>
      </p:sp>
    </p:spTree>
    <p:extLst>
      <p:ext uri="{BB962C8B-B14F-4D97-AF65-F5344CB8AC3E}">
        <p14:creationId xmlns:p14="http://schemas.microsoft.com/office/powerpoint/2010/main" val="2973449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7</a:t>
            </a:fld>
            <a:endParaRPr lang="en-US"/>
          </a:p>
        </p:txBody>
      </p:sp>
    </p:spTree>
    <p:extLst>
      <p:ext uri="{BB962C8B-B14F-4D97-AF65-F5344CB8AC3E}">
        <p14:creationId xmlns:p14="http://schemas.microsoft.com/office/powerpoint/2010/main" val="1147834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ASHA</a:t>
            </a:r>
          </a:p>
          <a:p>
            <a:pPr marL="171450" indent="-171450">
              <a:buFont typeface="Arial" panose="020B0604020202020204" pitchFamily="34" charset="0"/>
              <a:buChar char="•"/>
            </a:pPr>
            <a:r>
              <a:rPr lang="en-US" dirty="0"/>
              <a:t>Use following parameters – got from </a:t>
            </a:r>
            <a:r>
              <a:rPr lang="en-US" dirty="0" err="1"/>
              <a:t>paramgridbuilder</a:t>
            </a:r>
            <a:endParaRPr lang="en-US" dirty="0"/>
          </a:p>
          <a:p>
            <a:pPr marL="171450" indent="-171450">
              <a:buFont typeface="Arial" panose="020B0604020202020204" pitchFamily="34" charset="0"/>
              <a:buChar char="•"/>
            </a:pPr>
            <a:r>
              <a:rPr lang="en-US" dirty="0"/>
              <a:t>Gini used since it doesn't require to compute logarithmic functions (which is calculated in entropy), which are computationally intensive.</a:t>
            </a:r>
          </a:p>
        </p:txBody>
      </p:sp>
      <p:sp>
        <p:nvSpPr>
          <p:cNvPr id="4" name="Slide Number Placeholder 3"/>
          <p:cNvSpPr>
            <a:spLocks noGrp="1"/>
          </p:cNvSpPr>
          <p:nvPr>
            <p:ph type="sldNum" sz="quarter" idx="10"/>
          </p:nvPr>
        </p:nvSpPr>
        <p:spPr/>
        <p:txBody>
          <a:bodyPr/>
          <a:lstStyle/>
          <a:p>
            <a:fld id="{1B8B4FD3-9156-3F45-86A6-2A512E7D4DAE}" type="slidenum">
              <a:rPr lang="en-US" smtClean="0"/>
              <a:t>8</a:t>
            </a:fld>
            <a:endParaRPr lang="en-US"/>
          </a:p>
        </p:txBody>
      </p:sp>
    </p:spTree>
    <p:extLst>
      <p:ext uri="{BB962C8B-B14F-4D97-AF65-F5344CB8AC3E}">
        <p14:creationId xmlns:p14="http://schemas.microsoft.com/office/powerpoint/2010/main" val="698586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ASHA</a:t>
            </a:r>
          </a:p>
          <a:p>
            <a:pPr marL="171450" indent="-171450">
              <a:buFont typeface="Arial" panose="020B0604020202020204" pitchFamily="34" charset="0"/>
              <a:buChar char="•"/>
            </a:pPr>
            <a:r>
              <a:rPr lang="en-US" dirty="0"/>
              <a:t>No form of randomization</a:t>
            </a:r>
          </a:p>
          <a:p>
            <a:pPr marL="171450" indent="-171450">
              <a:buFont typeface="Arial" panose="020B0604020202020204" pitchFamily="34" charset="0"/>
              <a:buChar char="•"/>
            </a:pPr>
            <a:r>
              <a:rPr lang="en-US" dirty="0"/>
              <a:t>Didn’t use cross validation from </a:t>
            </a:r>
            <a:r>
              <a:rPr lang="en-US" dirty="0" err="1"/>
              <a:t>scala</a:t>
            </a:r>
            <a:r>
              <a:rPr lang="en-US" dirty="0"/>
              <a:t> spark, we implemented ourselves</a:t>
            </a:r>
          </a:p>
          <a:p>
            <a:pPr marL="171450" indent="-171450">
              <a:buFont typeface="Arial" panose="020B0604020202020204" pitchFamily="34" charset="0"/>
              <a:buChar char="•"/>
            </a:pPr>
            <a:r>
              <a:rPr lang="en-US" dirty="0"/>
              <a:t>Use 1,2,3,4 and 6 </a:t>
            </a:r>
            <a:r>
              <a:rPr lang="en-US" dirty="0" err="1"/>
              <a:t>bc</a:t>
            </a:r>
            <a:r>
              <a:rPr lang="en-US" dirty="0"/>
              <a:t> we didn’t want data from test inside train (used 4 image for train, 1 for test). This way NO test sample was used during training.</a:t>
            </a:r>
          </a:p>
          <a:p>
            <a:pPr marL="171450" indent="-171450">
              <a:buFont typeface="Arial" panose="020B0604020202020204" pitchFamily="34" charset="0"/>
              <a:buChar char="•"/>
            </a:pPr>
            <a:r>
              <a:rPr lang="en-US" dirty="0"/>
              <a:t>Split dataset into train and test sets</a:t>
            </a:r>
          </a:p>
          <a:p>
            <a:pPr marL="171450" indent="-171450">
              <a:buFont typeface="Arial" panose="020B0604020202020204" pitchFamily="34" charset="0"/>
              <a:buChar char="•"/>
            </a:pPr>
            <a:r>
              <a:rPr lang="en-US" dirty="0"/>
              <a:t>Train the model</a:t>
            </a:r>
          </a:p>
          <a:p>
            <a:pPr marL="171450" indent="-171450">
              <a:buFont typeface="Arial" panose="020B0604020202020204" pitchFamily="34" charset="0"/>
              <a:buChar char="•"/>
            </a:pPr>
            <a:r>
              <a:rPr lang="en-US" dirty="0"/>
              <a:t>Predict with both training and testing</a:t>
            </a:r>
          </a:p>
          <a:p>
            <a:pPr marL="171450" indent="-171450">
              <a:buFont typeface="Arial" panose="020B0604020202020204" pitchFamily="34" charset="0"/>
              <a:buChar char="•"/>
            </a:pPr>
            <a:r>
              <a:rPr lang="en-US" dirty="0"/>
              <a:t>Measure error in the predictions (in both sets)</a:t>
            </a:r>
          </a:p>
          <a:p>
            <a:pPr marL="171450" indent="-171450">
              <a:buFont typeface="Arial" panose="020B0604020202020204" pitchFamily="34" charset="0"/>
              <a:buChar char="•"/>
            </a:pPr>
            <a:r>
              <a:rPr lang="en-US" dirty="0"/>
              <a:t>Compare the error of the two data sets</a:t>
            </a:r>
          </a:p>
          <a:p>
            <a:pPr marL="171450" indent="-171450">
              <a:buFont typeface="Arial" panose="020B0604020202020204" pitchFamily="34" charset="0"/>
              <a:buChar char="•"/>
            </a:pPr>
            <a:r>
              <a:rPr lang="en-US" dirty="0"/>
              <a:t>Trained on diff images and tested</a:t>
            </a:r>
          </a:p>
        </p:txBody>
      </p:sp>
      <p:sp>
        <p:nvSpPr>
          <p:cNvPr id="4" name="Slide Number Placeholder 3"/>
          <p:cNvSpPr>
            <a:spLocks noGrp="1"/>
          </p:cNvSpPr>
          <p:nvPr>
            <p:ph type="sldNum" sz="quarter" idx="10"/>
          </p:nvPr>
        </p:nvSpPr>
        <p:spPr/>
        <p:txBody>
          <a:bodyPr/>
          <a:lstStyle/>
          <a:p>
            <a:fld id="{1B8B4FD3-9156-3F45-86A6-2A512E7D4DAE}" type="slidenum">
              <a:rPr lang="en-US" smtClean="0"/>
              <a:t>9</a:t>
            </a:fld>
            <a:endParaRPr lang="en-US"/>
          </a:p>
        </p:txBody>
      </p:sp>
    </p:spTree>
    <p:extLst>
      <p:ext uri="{BB962C8B-B14F-4D97-AF65-F5344CB8AC3E}">
        <p14:creationId xmlns:p14="http://schemas.microsoft.com/office/powerpoint/2010/main" val="3104478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61544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lvl1pPr>
              <a:defRPr/>
            </a:lvl1p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a:t>
            </a:fld>
            <a:endParaRPr lang="en-US"/>
          </a:p>
        </p:txBody>
      </p:sp>
    </p:spTree>
    <p:extLst>
      <p:ext uri="{BB962C8B-B14F-4D97-AF65-F5344CB8AC3E}">
        <p14:creationId xmlns:p14="http://schemas.microsoft.com/office/powerpoint/2010/main" val="8853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278484"/>
            <a:ext cx="8229600" cy="4847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April 26</a:t>
            </a:r>
          </a:p>
          <a:p>
            <a:r>
              <a:rPr lang="en-US" dirty="0"/>
              <a:t>, 2018</a:t>
            </a:r>
          </a:p>
        </p:txBody>
      </p:sp>
      <p:sp>
        <p:nvSpPr>
          <p:cNvPr id="5" name="Footer Placeholder 4"/>
          <p:cNvSpPr>
            <a:spLocks noGrp="1"/>
          </p:cNvSpPr>
          <p:nvPr>
            <p:ph type="ftr" sz="quarter" idx="11"/>
          </p:nvPr>
        </p:nvSpPr>
        <p:spPr/>
        <p:txBody>
          <a:bodyPr/>
          <a:lstStyle>
            <a:lvl1pPr>
              <a:defRPr/>
            </a:lvl1p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a:t>
            </a:fld>
            <a:endParaRPr lang="en-US"/>
          </a:p>
        </p:txBody>
      </p:sp>
    </p:spTree>
    <p:extLst>
      <p:ext uri="{BB962C8B-B14F-4D97-AF65-F5344CB8AC3E}">
        <p14:creationId xmlns:p14="http://schemas.microsoft.com/office/powerpoint/2010/main" val="344788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April 26, 2018</a:t>
            </a:r>
          </a:p>
        </p:txBody>
      </p:sp>
      <p:sp>
        <p:nvSpPr>
          <p:cNvPr id="4" name="Footer Placeholder 3"/>
          <p:cNvSpPr>
            <a:spLocks noGrp="1"/>
          </p:cNvSpPr>
          <p:nvPr>
            <p:ph type="ftr" sz="quarter" idx="11"/>
          </p:nvPr>
        </p:nvSpPr>
        <p:spPr/>
        <p:txBody>
          <a:bodyPr/>
          <a:lstStyle>
            <a:lvl1pPr>
              <a:defRPr/>
            </a:lvl1pPr>
          </a:lstStyle>
          <a:p>
            <a:r>
              <a:rPr lang="en-US" dirty="0"/>
              <a:t>Classifying High-Resolution Brain Scans</a:t>
            </a:r>
          </a:p>
        </p:txBody>
      </p:sp>
      <p:sp>
        <p:nvSpPr>
          <p:cNvPr id="5" name="Slide Number Placeholder 4"/>
          <p:cNvSpPr>
            <a:spLocks noGrp="1"/>
          </p:cNvSpPr>
          <p:nvPr>
            <p:ph type="sldNum" sz="quarter" idx="12"/>
          </p:nvPr>
        </p:nvSpPr>
        <p:spPr/>
        <p:txBody>
          <a:bodyPr/>
          <a:lstStyle/>
          <a:p>
            <a:fld id="{A85782A5-310D-064D-97B2-7CD9DCF5F4D7}" type="slidenum">
              <a:rPr lang="en-US" smtClean="0"/>
              <a:pPr/>
              <a:t>‹#›</a:t>
            </a:fld>
            <a:endParaRPr lang="en-US" dirty="0"/>
          </a:p>
        </p:txBody>
      </p:sp>
    </p:spTree>
    <p:extLst>
      <p:ext uri="{BB962C8B-B14F-4D97-AF65-F5344CB8AC3E}">
        <p14:creationId xmlns:p14="http://schemas.microsoft.com/office/powerpoint/2010/main" val="416788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269961"/>
            <a:ext cx="4038600" cy="48562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69961"/>
            <a:ext cx="4038600" cy="48562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154F30-3877-734E-854C-19E66CA08E5E}" type="datetime4">
              <a:rPr lang="en-US" smtClean="0"/>
              <a:t>April 24, 2018</a:t>
            </a:fld>
            <a:endParaRPr lang="en-US" dirty="0"/>
          </a:p>
        </p:txBody>
      </p:sp>
      <p:sp>
        <p:nvSpPr>
          <p:cNvPr id="6" name="Footer Placeholder 5"/>
          <p:cNvSpPr>
            <a:spLocks noGrp="1"/>
          </p:cNvSpPr>
          <p:nvPr>
            <p:ph type="ftr" sz="quarter" idx="11"/>
          </p:nvPr>
        </p:nvSpPr>
        <p:spPr/>
        <p:txBody>
          <a:bodyPr/>
          <a:lstStyle>
            <a:lvl1pPr>
              <a:defRPr/>
            </a:lvl1pPr>
          </a:lstStyle>
          <a:p>
            <a:r>
              <a:rPr lang="en-US" dirty="0"/>
              <a:t>Classifying High-Resolution Brain Scans</a:t>
            </a:r>
          </a:p>
        </p:txBody>
      </p:sp>
      <p:sp>
        <p:nvSpPr>
          <p:cNvPr id="7" name="Slide Number Placeholder 6"/>
          <p:cNvSpPr>
            <a:spLocks noGrp="1"/>
          </p:cNvSpPr>
          <p:nvPr>
            <p:ph type="sldNum" sz="quarter" idx="12"/>
          </p:nvPr>
        </p:nvSpPr>
        <p:spPr/>
        <p:txBody>
          <a:bodyPr/>
          <a:lstStyle/>
          <a:p>
            <a:fld id="{A85782A5-310D-064D-97B2-7CD9DCF5F4D7}" type="slidenum">
              <a:rPr lang="en-US" smtClean="0"/>
              <a:t>‹#›</a:t>
            </a:fld>
            <a:endParaRPr lang="en-US"/>
          </a:p>
        </p:txBody>
      </p:sp>
    </p:spTree>
    <p:extLst>
      <p:ext uri="{BB962C8B-B14F-4D97-AF65-F5344CB8AC3E}">
        <p14:creationId xmlns:p14="http://schemas.microsoft.com/office/powerpoint/2010/main" val="141030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457200" y="2045574"/>
            <a:ext cx="4040188" cy="408058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645025" y="2045574"/>
            <a:ext cx="4041775" cy="408058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387ED7-E26B-424C-9711-F96B35D63E91}" type="datetime4">
              <a:rPr lang="en-US" smtClean="0"/>
              <a:t>April 24, 2018</a:t>
            </a:fld>
            <a:endParaRPr lang="en-US"/>
          </a:p>
        </p:txBody>
      </p:sp>
      <p:sp>
        <p:nvSpPr>
          <p:cNvPr id="8" name="Footer Placeholder 7"/>
          <p:cNvSpPr>
            <a:spLocks noGrp="1"/>
          </p:cNvSpPr>
          <p:nvPr>
            <p:ph type="ftr" sz="quarter" idx="11"/>
          </p:nvPr>
        </p:nvSpPr>
        <p:spPr/>
        <p:txBody>
          <a:bodyPr/>
          <a:lstStyle>
            <a:lvl1pPr>
              <a:defRPr/>
            </a:lvl1pPr>
          </a:lstStyle>
          <a:p>
            <a:r>
              <a:rPr lang="en-US" dirty="0"/>
              <a:t>Classifying High-Resolution Brain Scans</a:t>
            </a:r>
          </a:p>
        </p:txBody>
      </p:sp>
      <p:sp>
        <p:nvSpPr>
          <p:cNvPr id="9" name="Slide Number Placeholder 8"/>
          <p:cNvSpPr>
            <a:spLocks noGrp="1"/>
          </p:cNvSpPr>
          <p:nvPr>
            <p:ph type="sldNum" sz="quarter" idx="12"/>
          </p:nvPr>
        </p:nvSpPr>
        <p:spPr/>
        <p:txBody>
          <a:bodyPr/>
          <a:lstStyle/>
          <a:p>
            <a:fld id="{A85782A5-310D-064D-97B2-7CD9DCF5F4D7}" type="slidenum">
              <a:rPr lang="en-US" smtClean="0"/>
              <a:t>‹#›</a:t>
            </a:fld>
            <a:endParaRPr lang="en-US"/>
          </a:p>
        </p:txBody>
      </p:sp>
      <p:sp>
        <p:nvSpPr>
          <p:cNvPr id="11" name="Text Placeholder 2"/>
          <p:cNvSpPr>
            <a:spLocks noGrp="1"/>
          </p:cNvSpPr>
          <p:nvPr>
            <p:ph type="body" idx="1"/>
          </p:nvPr>
        </p:nvSpPr>
        <p:spPr>
          <a:xfrm>
            <a:off x="457200" y="127942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4"/>
          <p:cNvSpPr>
            <a:spLocks noGrp="1"/>
          </p:cNvSpPr>
          <p:nvPr>
            <p:ph type="body" sz="quarter" idx="3"/>
          </p:nvPr>
        </p:nvSpPr>
        <p:spPr>
          <a:xfrm>
            <a:off x="4645025" y="127942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3105645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0" y="6221954"/>
            <a:ext cx="9143999" cy="407086"/>
          </a:xfrm>
          <a:prstGeom prst="rect">
            <a:avLst/>
          </a:prstGeom>
          <a:solidFill>
            <a:srgbClr val="EFEFEF"/>
          </a:solidFill>
          <a:ln>
            <a:noFill/>
          </a:ln>
          <a:effectLst>
            <a:outerShdw blurRad="50800" dist="25400" dir="5400000" algn="t" rotWithShape="0">
              <a:srgbClr val="666666">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1" y="6630562"/>
            <a:ext cx="9144000" cy="226931"/>
          </a:xfrm>
          <a:prstGeom prst="rect">
            <a:avLst/>
          </a:prstGeom>
          <a:solidFill>
            <a:srgbClr val="353535"/>
          </a:solidFill>
          <a:ln>
            <a:noFill/>
          </a:ln>
          <a:effectLst>
            <a:outerShdw blurRad="50800" dist="25400" dir="5400000" algn="t" rotWithShape="0">
              <a:srgbClr val="666666">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338554"/>
          </a:xfrm>
          <a:prstGeom prst="rect">
            <a:avLst/>
          </a:prstGeom>
          <a:solidFill>
            <a:srgbClr val="CC0000"/>
          </a:solidFill>
          <a:ln>
            <a:noFill/>
          </a:ln>
          <a:effectLst>
            <a:outerShdw blurRad="50800" dist="25400" dir="5400000" algn="t" rotWithShape="0">
              <a:srgbClr val="666666">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C0000"/>
              </a:solidFill>
            </a:endParaRPr>
          </a:p>
        </p:txBody>
      </p:sp>
      <p:sp>
        <p:nvSpPr>
          <p:cNvPr id="2" name="Title Placeholder 1"/>
          <p:cNvSpPr>
            <a:spLocks noGrp="1"/>
          </p:cNvSpPr>
          <p:nvPr>
            <p:ph type="title"/>
          </p:nvPr>
        </p:nvSpPr>
        <p:spPr>
          <a:xfrm>
            <a:off x="457200" y="488444"/>
            <a:ext cx="8229600" cy="6002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78484"/>
            <a:ext cx="8229600" cy="484767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199" y="6629040"/>
            <a:ext cx="2291085" cy="228959"/>
          </a:xfrm>
          <a:prstGeom prst="rect">
            <a:avLst/>
          </a:prstGeom>
        </p:spPr>
        <p:txBody>
          <a:bodyPr vert="horz" lIns="91440" tIns="45720" rIns="91440" bIns="45720" rtlCol="0" anchor="ctr"/>
          <a:lstStyle>
            <a:lvl1pPr algn="l">
              <a:defRPr sz="1200" b="0">
                <a:solidFill>
                  <a:srgbClr val="FFFFFF"/>
                </a:solidFill>
                <a:latin typeface="Helvetica Neue" charset="0"/>
                <a:ea typeface="Helvetica Neue" charset="0"/>
                <a:cs typeface="Helvetica Neue" charset="0"/>
              </a:defRPr>
            </a:lvl1pPr>
          </a:lstStyle>
          <a:p>
            <a:r>
              <a:rPr lang="en-US" dirty="0"/>
              <a:t>April 26, 2018</a:t>
            </a:r>
          </a:p>
        </p:txBody>
      </p:sp>
      <p:sp>
        <p:nvSpPr>
          <p:cNvPr id="5" name="Footer Placeholder 4"/>
          <p:cNvSpPr>
            <a:spLocks noGrp="1"/>
          </p:cNvSpPr>
          <p:nvPr>
            <p:ph type="ftr" sz="quarter" idx="3"/>
          </p:nvPr>
        </p:nvSpPr>
        <p:spPr>
          <a:xfrm>
            <a:off x="812385" y="6273754"/>
            <a:ext cx="7874415" cy="303487"/>
          </a:xfrm>
          <a:prstGeom prst="rect">
            <a:avLst/>
          </a:prstGeom>
        </p:spPr>
        <p:txBody>
          <a:bodyPr vert="horz" lIns="91440" tIns="45720" rIns="91440" bIns="45720" rtlCol="0" anchor="ctr"/>
          <a:lstStyle>
            <a:lvl1pPr algn="l">
              <a:defRPr sz="1200" b="1">
                <a:solidFill>
                  <a:srgbClr val="2D2D2D"/>
                </a:solidFill>
                <a:latin typeface="Helvetica Neue" charset="0"/>
                <a:ea typeface="Helvetica Neue" charset="0"/>
                <a:cs typeface="Helvetica Neue" charset="0"/>
              </a:defRPr>
            </a:lvl1pPr>
          </a:lstStyle>
          <a:p>
            <a:r>
              <a:rPr lang="en-US" dirty="0"/>
              <a:t>Classifying High-Resolution Brain Scans</a:t>
            </a:r>
          </a:p>
        </p:txBody>
      </p:sp>
      <p:sp>
        <p:nvSpPr>
          <p:cNvPr id="6" name="Slide Number Placeholder 5"/>
          <p:cNvSpPr>
            <a:spLocks noGrp="1"/>
          </p:cNvSpPr>
          <p:nvPr>
            <p:ph type="sldNum" sz="quarter" idx="4"/>
          </p:nvPr>
        </p:nvSpPr>
        <p:spPr>
          <a:xfrm>
            <a:off x="7594784" y="6630561"/>
            <a:ext cx="1092016" cy="226932"/>
          </a:xfrm>
          <a:prstGeom prst="rect">
            <a:avLst/>
          </a:prstGeom>
        </p:spPr>
        <p:txBody>
          <a:bodyPr vert="horz" lIns="91440" tIns="45720" rIns="91440" bIns="45720" rtlCol="0" anchor="ctr"/>
          <a:lstStyle>
            <a:lvl1pPr algn="r">
              <a:defRPr sz="1200" b="0">
                <a:solidFill>
                  <a:schemeClr val="bg1"/>
                </a:solidFill>
                <a:latin typeface="Helvetica Neue" charset="0"/>
                <a:ea typeface="Helvetica Neue" charset="0"/>
                <a:cs typeface="Helvetica Neue" charset="0"/>
              </a:defRPr>
            </a:lvl1pPr>
          </a:lstStyle>
          <a:p>
            <a:fld id="{A85782A5-310D-064D-97B2-7CD9DCF5F4D7}" type="slidenum">
              <a:rPr lang="en-US" smtClean="0"/>
              <a:pPr/>
              <a:t>‹#›</a:t>
            </a:fld>
            <a:endParaRPr lang="en-US" dirty="0"/>
          </a:p>
        </p:txBody>
      </p:sp>
      <p:sp>
        <p:nvSpPr>
          <p:cNvPr id="24" name="TextBox 23"/>
          <p:cNvSpPr txBox="1"/>
          <p:nvPr/>
        </p:nvSpPr>
        <p:spPr>
          <a:xfrm>
            <a:off x="3435129" y="15389"/>
            <a:ext cx="5708870" cy="307777"/>
          </a:xfrm>
          <a:prstGeom prst="rect">
            <a:avLst/>
          </a:prstGeom>
          <a:noFill/>
        </p:spPr>
        <p:txBody>
          <a:bodyPr wrap="square" rtlCol="0">
            <a:spAutoFit/>
          </a:bodyPr>
          <a:lstStyle/>
          <a:p>
            <a:pPr algn="r"/>
            <a:r>
              <a:rPr lang="en-US" sz="1400" b="0" i="0" baseline="0" dirty="0">
                <a:solidFill>
                  <a:schemeClr val="bg1"/>
                </a:solidFill>
                <a:latin typeface="Helvetica Neue" charset="0"/>
                <a:ea typeface="Helvetica Neue" charset="0"/>
                <a:cs typeface="Helvetica Neue" charset="0"/>
              </a:rPr>
              <a:t>EECE</a:t>
            </a:r>
            <a:r>
              <a:rPr lang="en-US" sz="1400" b="1" i="0" spc="300" baseline="0" dirty="0">
                <a:solidFill>
                  <a:srgbClr val="C00000"/>
                </a:solidFill>
                <a:latin typeface="Helvetica Neue" charset="0"/>
                <a:ea typeface="Helvetica Neue" charset="0"/>
                <a:cs typeface="Helvetica Neue" charset="0"/>
              </a:rPr>
              <a:t>･</a:t>
            </a:r>
            <a:r>
              <a:rPr lang="en-US" sz="1400" b="1" i="0" spc="0" baseline="0" dirty="0">
                <a:solidFill>
                  <a:schemeClr val="bg1"/>
                </a:solidFill>
                <a:latin typeface="Helvetica Neue" charset="0"/>
                <a:ea typeface="Helvetica Neue" charset="0"/>
                <a:cs typeface="Helvetica Neue" charset="0"/>
              </a:rPr>
              <a:t>･</a:t>
            </a:r>
            <a:r>
              <a:rPr lang="en-US" sz="1400" b="1" i="0" spc="300" baseline="0" dirty="0">
                <a:solidFill>
                  <a:srgbClr val="C00000"/>
                </a:solidFill>
                <a:latin typeface="Helvetica Neue" charset="0"/>
                <a:ea typeface="Helvetica Neue" charset="0"/>
                <a:cs typeface="Helvetica Neue" charset="0"/>
              </a:rPr>
              <a:t>･</a:t>
            </a:r>
            <a:r>
              <a:rPr lang="en-US" sz="1400" b="0" i="0" spc="300" baseline="0" dirty="0" err="1">
                <a:solidFill>
                  <a:schemeClr val="bg1"/>
                </a:solidFill>
                <a:latin typeface="Helvetica Neue" charset="0"/>
                <a:ea typeface="Helvetica Neue" charset="0"/>
                <a:cs typeface="Helvetica Neue" charset="0"/>
              </a:rPr>
              <a:t>Dutile,Otenti,Phang,Sweeney</a:t>
            </a:r>
            <a:endParaRPr lang="en-US" sz="1400" b="0" i="0" dirty="0">
              <a:solidFill>
                <a:schemeClr val="bg1"/>
              </a:solidFill>
              <a:latin typeface="Helvetica Neue" charset="0"/>
              <a:ea typeface="Helvetica Neue" charset="0"/>
              <a:cs typeface="Helvetica Neue" charset="0"/>
            </a:endParaRPr>
          </a:p>
        </p:txBody>
      </p:sp>
      <p:pic>
        <p:nvPicPr>
          <p:cNvPr id="15" name="Picture 14"/>
          <p:cNvPicPr>
            <a:picLocks noChangeAspect="1"/>
          </p:cNvPicPr>
          <p:nvPr userDrawn="1"/>
        </p:nvPicPr>
        <p:blipFill rotWithShape="1">
          <a:blip r:embed="rId7">
            <a:extLst>
              <a:ext uri="{28A0092B-C50C-407E-A947-70E740481C1C}">
                <a14:useLocalDpi xmlns:a14="http://schemas.microsoft.com/office/drawing/2010/main" val="0"/>
              </a:ext>
            </a:extLst>
          </a:blip>
          <a:srcRect b="36250"/>
          <a:stretch/>
        </p:blipFill>
        <p:spPr>
          <a:xfrm>
            <a:off x="71483" y="86905"/>
            <a:ext cx="2387964" cy="231181"/>
          </a:xfrm>
          <a:prstGeom prst="rect">
            <a:avLst/>
          </a:prstGeom>
        </p:spPr>
      </p:pic>
      <p:pic>
        <p:nvPicPr>
          <p:cNvPr id="19" name="Picture 1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7200" y="6259798"/>
            <a:ext cx="331398" cy="331398"/>
          </a:xfrm>
          <a:prstGeom prst="rect">
            <a:avLst/>
          </a:prstGeom>
        </p:spPr>
      </p:pic>
    </p:spTree>
    <p:extLst>
      <p:ext uri="{BB962C8B-B14F-4D97-AF65-F5344CB8AC3E}">
        <p14:creationId xmlns:p14="http://schemas.microsoft.com/office/powerpoint/2010/main" val="1873516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2" r:id="rId4"/>
    <p:sldLayoutId id="2147483653" r:id="rId5"/>
  </p:sldLayoutIdLst>
  <p:hf hdr="0"/>
  <p:txStyles>
    <p:titleStyle>
      <a:lvl1pPr algn="ctr" defTabSz="457200" rtl="0" eaLnBrk="1" latinLnBrk="0" hangingPunct="1">
        <a:spcBef>
          <a:spcPct val="0"/>
        </a:spcBef>
        <a:buNone/>
        <a:defRPr sz="4400" kern="1200">
          <a:solidFill>
            <a:schemeClr val="tx1"/>
          </a:solidFill>
          <a:latin typeface="Helvetica Neue" charset="0"/>
          <a:ea typeface="Helvetica Neue" charset="0"/>
          <a:cs typeface="Helvetica Neue"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Neue" charset="0"/>
          <a:ea typeface="Helvetica Neue" charset="0"/>
          <a:cs typeface="Helvetica Neue" charset="0"/>
        </a:defRPr>
      </a:lvl1pPr>
      <a:lvl2pPr marL="742950" indent="-285750" algn="l" defTabSz="457200" rtl="0" eaLnBrk="1" latinLnBrk="0" hangingPunct="1">
        <a:spcBef>
          <a:spcPct val="20000"/>
        </a:spcBef>
        <a:buFont typeface="Arial"/>
        <a:buChar char="–"/>
        <a:defRPr sz="2800" kern="1200">
          <a:solidFill>
            <a:schemeClr val="tx1"/>
          </a:solidFill>
          <a:latin typeface="Helvetica Neue" charset="0"/>
          <a:ea typeface="Helvetica Neue" charset="0"/>
          <a:cs typeface="Helvetica Neue" charset="0"/>
        </a:defRPr>
      </a:lvl2pPr>
      <a:lvl3pPr marL="1143000" indent="-228600" algn="l" defTabSz="457200" rtl="0" eaLnBrk="1" latinLnBrk="0" hangingPunct="1">
        <a:spcBef>
          <a:spcPct val="20000"/>
        </a:spcBef>
        <a:buFont typeface="Arial"/>
        <a:buChar char="•"/>
        <a:defRPr sz="2400" kern="1200">
          <a:solidFill>
            <a:schemeClr val="tx1"/>
          </a:solidFill>
          <a:latin typeface="Helvetica Neue" charset="0"/>
          <a:ea typeface="Helvetica Neue" charset="0"/>
          <a:cs typeface="Helvetica Neue" charset="0"/>
        </a:defRPr>
      </a:lvl3pPr>
      <a:lvl4pPr marL="1600200" indent="-228600" algn="l" defTabSz="457200" rtl="0" eaLnBrk="1" latinLnBrk="0" hangingPunct="1">
        <a:spcBef>
          <a:spcPct val="20000"/>
        </a:spcBef>
        <a:buFont typeface="Arial"/>
        <a:buChar char="–"/>
        <a:defRPr sz="2000" kern="1200">
          <a:solidFill>
            <a:schemeClr val="tx1"/>
          </a:solidFill>
          <a:latin typeface="Helvetica Neue" charset="0"/>
          <a:ea typeface="Helvetica Neue" charset="0"/>
          <a:cs typeface="Helvetica Neue" charset="0"/>
        </a:defRPr>
      </a:lvl4pPr>
      <a:lvl5pPr marL="2057400" indent="-228600" algn="l" defTabSz="457200" rtl="0" eaLnBrk="1" latinLnBrk="0" hangingPunct="1">
        <a:spcBef>
          <a:spcPct val="20000"/>
        </a:spcBef>
        <a:buFont typeface="Arial"/>
        <a:buChar char="»"/>
        <a:defRPr sz="2000" kern="1200">
          <a:solidFill>
            <a:schemeClr val="tx1"/>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130425"/>
            <a:ext cx="8229601" cy="1470025"/>
          </a:xfrm>
        </p:spPr>
        <p:txBody>
          <a:bodyPr>
            <a:normAutofit fontScale="90000"/>
          </a:bodyPr>
          <a:lstStyle/>
          <a:p>
            <a:r>
              <a:rPr lang="en-US" dirty="0"/>
              <a:t>Classifying High-Resolution </a:t>
            </a:r>
            <a:br>
              <a:rPr lang="en-US" dirty="0"/>
            </a:br>
            <a:r>
              <a:rPr lang="en-US" dirty="0"/>
              <a:t>Brain Scans using Apache Spark</a:t>
            </a:r>
          </a:p>
        </p:txBody>
      </p:sp>
      <p:sp>
        <p:nvSpPr>
          <p:cNvPr id="3" name="Subtitle 2"/>
          <p:cNvSpPr>
            <a:spLocks noGrp="1"/>
          </p:cNvSpPr>
          <p:nvPr>
            <p:ph type="subTitle" idx="1"/>
          </p:nvPr>
        </p:nvSpPr>
        <p:spPr/>
        <p:txBody>
          <a:bodyPr>
            <a:normAutofit/>
          </a:bodyPr>
          <a:lstStyle/>
          <a:p>
            <a:r>
              <a:rPr lang="en-US" sz="2200" dirty="0"/>
              <a:t>Emily Dutile</a:t>
            </a:r>
          </a:p>
          <a:p>
            <a:r>
              <a:rPr lang="en-US" sz="2200" dirty="0"/>
              <a:t>Asha Chen-</a:t>
            </a:r>
            <a:r>
              <a:rPr lang="en-US" sz="2200" dirty="0" err="1"/>
              <a:t>Phang</a:t>
            </a:r>
            <a:endParaRPr lang="en-US" sz="2200" dirty="0"/>
          </a:p>
          <a:p>
            <a:r>
              <a:rPr lang="en-US" sz="2200" dirty="0"/>
              <a:t>Nate </a:t>
            </a:r>
            <a:r>
              <a:rPr lang="en-US" sz="2200" dirty="0" err="1"/>
              <a:t>Otenti</a:t>
            </a:r>
            <a:endParaRPr lang="en-US" sz="2200" dirty="0"/>
          </a:p>
          <a:p>
            <a:r>
              <a:rPr lang="en-US" sz="2200" dirty="0"/>
              <a:t>Tristan Sweeney</a:t>
            </a:r>
          </a:p>
          <a:p>
            <a:endParaRPr lang="en-US" sz="2800" dirty="0"/>
          </a:p>
        </p:txBody>
      </p:sp>
      <p:sp>
        <p:nvSpPr>
          <p:cNvPr id="7" name="Date Placeholder 6"/>
          <p:cNvSpPr>
            <a:spLocks noGrp="1"/>
          </p:cNvSpPr>
          <p:nvPr>
            <p:ph type="dt" sz="half" idx="10"/>
          </p:nvPr>
        </p:nvSpPr>
        <p:spPr/>
        <p:txBody>
          <a:bodyPr/>
          <a:lstStyle/>
          <a:p>
            <a:r>
              <a:rPr lang="en-US" dirty="0"/>
              <a:t>April 26, 2018</a:t>
            </a:r>
          </a:p>
        </p:txBody>
      </p:sp>
      <p:sp>
        <p:nvSpPr>
          <p:cNvPr id="8" name="Footer Placeholder 7"/>
          <p:cNvSpPr>
            <a:spLocks noGrp="1"/>
          </p:cNvSpPr>
          <p:nvPr>
            <p:ph type="ftr" sz="quarter" idx="11"/>
          </p:nvPr>
        </p:nvSpPr>
        <p:spPr/>
        <p:txBody>
          <a:bodyPr/>
          <a:lstStyle/>
          <a:p>
            <a:r>
              <a:rPr lang="en-US" dirty="0"/>
              <a:t>Classifying High-Resolution Brain Scans</a:t>
            </a:r>
          </a:p>
        </p:txBody>
      </p:sp>
      <p:sp>
        <p:nvSpPr>
          <p:cNvPr id="9" name="Slide Number Placeholder 8"/>
          <p:cNvSpPr>
            <a:spLocks noGrp="1"/>
          </p:cNvSpPr>
          <p:nvPr>
            <p:ph type="sldNum" sz="quarter" idx="12"/>
          </p:nvPr>
        </p:nvSpPr>
        <p:spPr/>
        <p:txBody>
          <a:bodyPr/>
          <a:lstStyle/>
          <a:p>
            <a:fld id="{A85782A5-310D-064D-97B2-7CD9DCF5F4D7}" type="slidenum">
              <a:rPr lang="en-US" smtClean="0"/>
              <a:t>1</a:t>
            </a:fld>
            <a:endParaRPr lang="en-US"/>
          </a:p>
        </p:txBody>
      </p:sp>
    </p:spTree>
    <p:extLst>
      <p:ext uri="{BB962C8B-B14F-4D97-AF65-F5344CB8AC3E}">
        <p14:creationId xmlns:p14="http://schemas.microsoft.com/office/powerpoint/2010/main" val="2139592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DE76-2B9E-7342-8283-8561F5D3272D}"/>
              </a:ext>
            </a:extLst>
          </p:cNvPr>
          <p:cNvSpPr>
            <a:spLocks noGrp="1"/>
          </p:cNvSpPr>
          <p:nvPr>
            <p:ph type="title"/>
          </p:nvPr>
        </p:nvSpPr>
        <p:spPr>
          <a:xfrm>
            <a:off x="457200" y="488444"/>
            <a:ext cx="8229600" cy="600237"/>
          </a:xfrm>
        </p:spPr>
        <p:txBody>
          <a:bodyPr>
            <a:normAutofit fontScale="90000"/>
          </a:bodyPr>
          <a:lstStyle/>
          <a:p>
            <a:r>
              <a:rPr lang="en-US" dirty="0"/>
              <a:t>Application Pipeline</a:t>
            </a:r>
          </a:p>
        </p:txBody>
      </p:sp>
      <p:sp>
        <p:nvSpPr>
          <p:cNvPr id="4" name="Date Placeholder 3">
            <a:extLst>
              <a:ext uri="{FF2B5EF4-FFF2-40B4-BE49-F238E27FC236}">
                <a16:creationId xmlns:a16="http://schemas.microsoft.com/office/drawing/2014/main" id="{3976126B-1429-FB4B-8920-BD73479DB573}"/>
              </a:ext>
            </a:extLst>
          </p:cNvPr>
          <p:cNvSpPr>
            <a:spLocks noGrp="1"/>
          </p:cNvSpPr>
          <p:nvPr>
            <p:ph type="dt" sz="half" idx="10"/>
          </p:nvPr>
        </p:nvSpPr>
        <p:spPr>
          <a:xfrm>
            <a:off x="457199" y="6629040"/>
            <a:ext cx="2291085" cy="228959"/>
          </a:xfrm>
        </p:spPr>
        <p:txBody>
          <a:bodyPr/>
          <a:lstStyle/>
          <a:p>
            <a:r>
              <a:rPr lang="en-US"/>
              <a:t>April 24, 2018</a:t>
            </a:r>
            <a:endParaRPr lang="en-US" dirty="0"/>
          </a:p>
        </p:txBody>
      </p:sp>
      <p:sp>
        <p:nvSpPr>
          <p:cNvPr id="5" name="Footer Placeholder 4">
            <a:extLst>
              <a:ext uri="{FF2B5EF4-FFF2-40B4-BE49-F238E27FC236}">
                <a16:creationId xmlns:a16="http://schemas.microsoft.com/office/drawing/2014/main" id="{7BC6A223-0CF2-4B4B-98AA-CD9F1C768703}"/>
              </a:ext>
            </a:extLst>
          </p:cNvPr>
          <p:cNvSpPr>
            <a:spLocks noGrp="1"/>
          </p:cNvSpPr>
          <p:nvPr>
            <p:ph type="ftr" sz="quarter" idx="11"/>
          </p:nvPr>
        </p:nvSpPr>
        <p:spPr>
          <a:xfrm>
            <a:off x="812385" y="6273754"/>
            <a:ext cx="7874415" cy="303487"/>
          </a:xfrm>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AFE1D4A4-A343-3143-9C4B-24CAC4CAF8F9}"/>
              </a:ext>
            </a:extLst>
          </p:cNvPr>
          <p:cNvSpPr>
            <a:spLocks noGrp="1"/>
          </p:cNvSpPr>
          <p:nvPr>
            <p:ph type="sldNum" sz="quarter" idx="12"/>
          </p:nvPr>
        </p:nvSpPr>
        <p:spPr>
          <a:xfrm>
            <a:off x="7594784" y="6630561"/>
            <a:ext cx="1092016" cy="226932"/>
          </a:xfrm>
        </p:spPr>
        <p:txBody>
          <a:bodyPr/>
          <a:lstStyle/>
          <a:p>
            <a:fld id="{A85782A5-310D-064D-97B2-7CD9DCF5F4D7}" type="slidenum">
              <a:rPr lang="en-US" smtClean="0"/>
              <a:t>10</a:t>
            </a:fld>
            <a:endParaRPr lang="en-US"/>
          </a:p>
        </p:txBody>
      </p:sp>
      <p:sp>
        <p:nvSpPr>
          <p:cNvPr id="7" name="Rectangle 6">
            <a:extLst>
              <a:ext uri="{FF2B5EF4-FFF2-40B4-BE49-F238E27FC236}">
                <a16:creationId xmlns:a16="http://schemas.microsoft.com/office/drawing/2014/main" id="{357F83A6-9A36-7841-9520-2ECAFC877F4B}"/>
              </a:ext>
            </a:extLst>
          </p:cNvPr>
          <p:cNvSpPr/>
          <p:nvPr/>
        </p:nvSpPr>
        <p:spPr>
          <a:xfrm>
            <a:off x="4678854" y="2927663"/>
            <a:ext cx="2727433" cy="1603745"/>
          </a:xfrm>
          <a:prstGeom prst="rect">
            <a:avLst/>
          </a:prstGeom>
          <a:solidFill>
            <a:schemeClr val="tx2">
              <a:lumMod val="20000"/>
              <a:lumOff val="80000"/>
            </a:schemeClr>
          </a:solidFill>
          <a:ln w="88900">
            <a:solidFill>
              <a:srgbClr val="2D2D2D"/>
            </a:solidFill>
          </a:ln>
          <a:effectLst>
            <a:outerShdw dist="23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45FFFBF-8D70-B241-8154-4C249F7E3B79}"/>
              </a:ext>
            </a:extLst>
          </p:cNvPr>
          <p:cNvSpPr/>
          <p:nvPr/>
        </p:nvSpPr>
        <p:spPr>
          <a:xfrm>
            <a:off x="1737713" y="1605450"/>
            <a:ext cx="5668574" cy="746795"/>
          </a:xfrm>
          <a:prstGeom prst="rect">
            <a:avLst/>
          </a:prstGeom>
          <a:solidFill>
            <a:schemeClr val="tx2">
              <a:lumMod val="20000"/>
              <a:lumOff val="80000"/>
            </a:schemeClr>
          </a:solidFill>
          <a:ln w="88900">
            <a:solidFill>
              <a:srgbClr val="2D2D2D"/>
            </a:solidFill>
          </a:ln>
          <a:effectLst>
            <a:outerShdw dist="23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4EFED14-8535-3545-ABBD-6CF2E5DF31C2}"/>
              </a:ext>
            </a:extLst>
          </p:cNvPr>
          <p:cNvSpPr/>
          <p:nvPr/>
        </p:nvSpPr>
        <p:spPr>
          <a:xfrm>
            <a:off x="1696826" y="5053191"/>
            <a:ext cx="2908875" cy="746795"/>
          </a:xfrm>
          <a:prstGeom prst="rect">
            <a:avLst/>
          </a:prstGeom>
          <a:solidFill>
            <a:schemeClr val="tx2">
              <a:lumMod val="20000"/>
              <a:lumOff val="80000"/>
            </a:schemeClr>
          </a:solidFill>
          <a:ln w="88900">
            <a:solidFill>
              <a:srgbClr val="2D2D2D"/>
            </a:solidFill>
          </a:ln>
          <a:effectLst>
            <a:outerShdw dist="23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Bent-Up Arrow 17">
            <a:extLst>
              <a:ext uri="{FF2B5EF4-FFF2-40B4-BE49-F238E27FC236}">
                <a16:creationId xmlns:a16="http://schemas.microsoft.com/office/drawing/2014/main" id="{CC290ACF-89E5-6345-B867-F04AA22D0B66}"/>
              </a:ext>
            </a:extLst>
          </p:cNvPr>
          <p:cNvSpPr/>
          <p:nvPr/>
        </p:nvSpPr>
        <p:spPr>
          <a:xfrm rot="16200000" flipH="1">
            <a:off x="5547453" y="4245650"/>
            <a:ext cx="1265096" cy="1845097"/>
          </a:xfrm>
          <a:prstGeom prst="bentUp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10DEBAFA-BB88-5443-9E2E-0733194663DB}"/>
              </a:ext>
            </a:extLst>
          </p:cNvPr>
          <p:cNvSpPr/>
          <p:nvPr/>
        </p:nvSpPr>
        <p:spPr>
          <a:xfrm>
            <a:off x="6698512" y="2352245"/>
            <a:ext cx="255181" cy="57541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own Arrow 19">
            <a:extLst>
              <a:ext uri="{FF2B5EF4-FFF2-40B4-BE49-F238E27FC236}">
                <a16:creationId xmlns:a16="http://schemas.microsoft.com/office/drawing/2014/main" id="{5B09DE06-9048-6046-87E6-3C37881F1328}"/>
              </a:ext>
            </a:extLst>
          </p:cNvPr>
          <p:cNvSpPr/>
          <p:nvPr/>
        </p:nvSpPr>
        <p:spPr>
          <a:xfrm>
            <a:off x="5990737" y="2357261"/>
            <a:ext cx="255181" cy="57541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Down Arrow 20">
            <a:extLst>
              <a:ext uri="{FF2B5EF4-FFF2-40B4-BE49-F238E27FC236}">
                <a16:creationId xmlns:a16="http://schemas.microsoft.com/office/drawing/2014/main" id="{EAD33DCD-6E16-8E47-9B80-B531CA38F3A7}"/>
              </a:ext>
            </a:extLst>
          </p:cNvPr>
          <p:cNvSpPr/>
          <p:nvPr/>
        </p:nvSpPr>
        <p:spPr>
          <a:xfrm>
            <a:off x="5257452" y="2357261"/>
            <a:ext cx="255181" cy="57541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Down Arrow 21">
            <a:extLst>
              <a:ext uri="{FF2B5EF4-FFF2-40B4-BE49-F238E27FC236}">
                <a16:creationId xmlns:a16="http://schemas.microsoft.com/office/drawing/2014/main" id="{9B2985B7-D3E9-5F4A-9711-C99D8ABBE056}"/>
              </a:ext>
            </a:extLst>
          </p:cNvPr>
          <p:cNvSpPr/>
          <p:nvPr/>
        </p:nvSpPr>
        <p:spPr>
          <a:xfrm>
            <a:off x="6698512" y="1269976"/>
            <a:ext cx="255181" cy="32480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D021D45B-3966-A048-B309-1D348A305CE4}"/>
              </a:ext>
            </a:extLst>
          </p:cNvPr>
          <p:cNvSpPr/>
          <p:nvPr/>
        </p:nvSpPr>
        <p:spPr>
          <a:xfrm>
            <a:off x="5990737" y="1274992"/>
            <a:ext cx="255181" cy="32480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Down Arrow 23">
            <a:extLst>
              <a:ext uri="{FF2B5EF4-FFF2-40B4-BE49-F238E27FC236}">
                <a16:creationId xmlns:a16="http://schemas.microsoft.com/office/drawing/2014/main" id="{13E663F6-2979-1A49-8436-3930289EDCD1}"/>
              </a:ext>
            </a:extLst>
          </p:cNvPr>
          <p:cNvSpPr/>
          <p:nvPr/>
        </p:nvSpPr>
        <p:spPr>
          <a:xfrm>
            <a:off x="5257452" y="1274992"/>
            <a:ext cx="255181" cy="32480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AC09532D-E179-1647-BAE0-1B4EEA4ABEA2}"/>
              </a:ext>
            </a:extLst>
          </p:cNvPr>
          <p:cNvCxnSpPr/>
          <p:nvPr/>
        </p:nvCxnSpPr>
        <p:spPr>
          <a:xfrm>
            <a:off x="4678854" y="1269976"/>
            <a:ext cx="0" cy="1082269"/>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27" name="Down Arrow 26">
            <a:extLst>
              <a:ext uri="{FF2B5EF4-FFF2-40B4-BE49-F238E27FC236}">
                <a16:creationId xmlns:a16="http://schemas.microsoft.com/office/drawing/2014/main" id="{091FDD70-BD22-A341-97C2-3FB2A68B4B70}"/>
              </a:ext>
            </a:extLst>
          </p:cNvPr>
          <p:cNvSpPr/>
          <p:nvPr/>
        </p:nvSpPr>
        <p:spPr>
          <a:xfrm>
            <a:off x="1715651" y="1232822"/>
            <a:ext cx="255181" cy="324808"/>
          </a:xfrm>
          <a:prstGeom prst="down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78A3661-378C-AE40-A841-4D82487EFC6E}"/>
              </a:ext>
            </a:extLst>
          </p:cNvPr>
          <p:cNvSpPr txBox="1"/>
          <p:nvPr/>
        </p:nvSpPr>
        <p:spPr>
          <a:xfrm>
            <a:off x="1133349" y="878648"/>
            <a:ext cx="938783" cy="369332"/>
          </a:xfrm>
          <a:prstGeom prst="rect">
            <a:avLst/>
          </a:prstGeom>
          <a:noFill/>
        </p:spPr>
        <p:txBody>
          <a:bodyPr wrap="none" rtlCol="0">
            <a:spAutoFit/>
          </a:bodyPr>
          <a:lstStyle/>
          <a:p>
            <a:r>
              <a:rPr lang="en-US" b="1" dirty="0">
                <a:solidFill>
                  <a:schemeClr val="accent1">
                    <a:lumMod val="75000"/>
                  </a:schemeClr>
                </a:solidFill>
              </a:rPr>
              <a:t>Image 5</a:t>
            </a:r>
          </a:p>
        </p:txBody>
      </p:sp>
      <p:sp>
        <p:nvSpPr>
          <p:cNvPr id="29" name="TextBox 28">
            <a:extLst>
              <a:ext uri="{FF2B5EF4-FFF2-40B4-BE49-F238E27FC236}">
                <a16:creationId xmlns:a16="http://schemas.microsoft.com/office/drawing/2014/main" id="{02CC8BB1-2DDC-7F47-A47A-BF5F00F2DEB8}"/>
              </a:ext>
            </a:extLst>
          </p:cNvPr>
          <p:cNvSpPr txBox="1"/>
          <p:nvPr/>
        </p:nvSpPr>
        <p:spPr>
          <a:xfrm>
            <a:off x="2153968" y="1677165"/>
            <a:ext cx="1472519" cy="646331"/>
          </a:xfrm>
          <a:prstGeom prst="rect">
            <a:avLst/>
          </a:prstGeom>
          <a:noFill/>
        </p:spPr>
        <p:txBody>
          <a:bodyPr wrap="none" rtlCol="0">
            <a:spAutoFit/>
          </a:bodyPr>
          <a:lstStyle/>
          <a:p>
            <a:r>
              <a:rPr lang="en-US" b="1" dirty="0"/>
              <a:t>PRE-PROCESS</a:t>
            </a:r>
          </a:p>
          <a:p>
            <a:pPr algn="ctr"/>
            <a:r>
              <a:rPr lang="en-US" b="1" dirty="0"/>
              <a:t>VALIDATION</a:t>
            </a:r>
          </a:p>
        </p:txBody>
      </p:sp>
      <p:sp>
        <p:nvSpPr>
          <p:cNvPr id="30" name="TextBox 29">
            <a:extLst>
              <a:ext uri="{FF2B5EF4-FFF2-40B4-BE49-F238E27FC236}">
                <a16:creationId xmlns:a16="http://schemas.microsoft.com/office/drawing/2014/main" id="{483780FA-46F2-574B-A449-4148D99C2003}"/>
              </a:ext>
            </a:extLst>
          </p:cNvPr>
          <p:cNvSpPr txBox="1"/>
          <p:nvPr/>
        </p:nvSpPr>
        <p:spPr>
          <a:xfrm>
            <a:off x="4818405" y="3508097"/>
            <a:ext cx="2531719" cy="369332"/>
          </a:xfrm>
          <a:prstGeom prst="rect">
            <a:avLst/>
          </a:prstGeom>
          <a:noFill/>
        </p:spPr>
        <p:txBody>
          <a:bodyPr wrap="none" rtlCol="0">
            <a:spAutoFit/>
          </a:bodyPr>
          <a:lstStyle/>
          <a:p>
            <a:r>
              <a:rPr lang="en-US" b="1" dirty="0"/>
              <a:t>TRAIN RANDOM FOREST</a:t>
            </a:r>
          </a:p>
        </p:txBody>
      </p:sp>
      <p:sp>
        <p:nvSpPr>
          <p:cNvPr id="31" name="TextBox 30">
            <a:extLst>
              <a:ext uri="{FF2B5EF4-FFF2-40B4-BE49-F238E27FC236}">
                <a16:creationId xmlns:a16="http://schemas.microsoft.com/office/drawing/2014/main" id="{E064AF9C-B446-7148-AF59-904B0CEEF99B}"/>
              </a:ext>
            </a:extLst>
          </p:cNvPr>
          <p:cNvSpPr txBox="1"/>
          <p:nvPr/>
        </p:nvSpPr>
        <p:spPr>
          <a:xfrm>
            <a:off x="5293311" y="1809978"/>
            <a:ext cx="1833194" cy="369332"/>
          </a:xfrm>
          <a:prstGeom prst="rect">
            <a:avLst/>
          </a:prstGeom>
          <a:noFill/>
        </p:spPr>
        <p:txBody>
          <a:bodyPr wrap="none" rtlCol="0">
            <a:spAutoFit/>
          </a:bodyPr>
          <a:lstStyle/>
          <a:p>
            <a:r>
              <a:rPr lang="en-US" b="1" dirty="0"/>
              <a:t>PRE-PROCESSING</a:t>
            </a:r>
          </a:p>
        </p:txBody>
      </p:sp>
      <p:sp>
        <p:nvSpPr>
          <p:cNvPr id="32" name="TextBox 31">
            <a:extLst>
              <a:ext uri="{FF2B5EF4-FFF2-40B4-BE49-F238E27FC236}">
                <a16:creationId xmlns:a16="http://schemas.microsoft.com/office/drawing/2014/main" id="{2DB79C86-7A89-774C-A2DB-F281226AD1F4}"/>
              </a:ext>
            </a:extLst>
          </p:cNvPr>
          <p:cNvSpPr txBox="1"/>
          <p:nvPr/>
        </p:nvSpPr>
        <p:spPr>
          <a:xfrm>
            <a:off x="2029802" y="5125031"/>
            <a:ext cx="2242922" cy="646331"/>
          </a:xfrm>
          <a:prstGeom prst="rect">
            <a:avLst/>
          </a:prstGeom>
          <a:noFill/>
        </p:spPr>
        <p:txBody>
          <a:bodyPr wrap="none" rtlCol="0">
            <a:spAutoFit/>
          </a:bodyPr>
          <a:lstStyle/>
          <a:p>
            <a:pPr algn="ctr"/>
            <a:r>
              <a:rPr lang="en-US" b="1" dirty="0"/>
              <a:t>CLASSIFY</a:t>
            </a:r>
          </a:p>
          <a:p>
            <a:pPr algn="ctr"/>
            <a:r>
              <a:rPr lang="en-US" b="1" dirty="0"/>
              <a:t>on multiple machines</a:t>
            </a:r>
          </a:p>
        </p:txBody>
      </p:sp>
      <p:sp>
        <p:nvSpPr>
          <p:cNvPr id="33" name="Down Arrow 32">
            <a:extLst>
              <a:ext uri="{FF2B5EF4-FFF2-40B4-BE49-F238E27FC236}">
                <a16:creationId xmlns:a16="http://schemas.microsoft.com/office/drawing/2014/main" id="{384E9504-41CC-934D-87B9-DAD2238B6193}"/>
              </a:ext>
            </a:extLst>
          </p:cNvPr>
          <p:cNvSpPr/>
          <p:nvPr/>
        </p:nvSpPr>
        <p:spPr>
          <a:xfrm>
            <a:off x="3369991" y="5853306"/>
            <a:ext cx="255181" cy="324808"/>
          </a:xfrm>
          <a:prstGeom prst="down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C170A3E-A1F1-F24C-A1AB-9D152605DDF1}"/>
              </a:ext>
            </a:extLst>
          </p:cNvPr>
          <p:cNvSpPr txBox="1"/>
          <p:nvPr/>
        </p:nvSpPr>
        <p:spPr>
          <a:xfrm>
            <a:off x="3601892" y="5936427"/>
            <a:ext cx="868956" cy="369332"/>
          </a:xfrm>
          <a:prstGeom prst="rect">
            <a:avLst/>
          </a:prstGeom>
          <a:noFill/>
        </p:spPr>
        <p:txBody>
          <a:bodyPr wrap="none" rtlCol="0">
            <a:spAutoFit/>
          </a:bodyPr>
          <a:lstStyle/>
          <a:p>
            <a:r>
              <a:rPr lang="en-US" b="1" dirty="0">
                <a:solidFill>
                  <a:srgbClr val="002060"/>
                </a:solidFill>
              </a:rPr>
              <a:t>Results</a:t>
            </a:r>
          </a:p>
        </p:txBody>
      </p:sp>
      <p:sp>
        <p:nvSpPr>
          <p:cNvPr id="35" name="Down Arrow 34">
            <a:extLst>
              <a:ext uri="{FF2B5EF4-FFF2-40B4-BE49-F238E27FC236}">
                <a16:creationId xmlns:a16="http://schemas.microsoft.com/office/drawing/2014/main" id="{60DFB14D-DF96-5C4F-9C84-7E130842DB8F}"/>
              </a:ext>
            </a:extLst>
          </p:cNvPr>
          <p:cNvSpPr/>
          <p:nvPr/>
        </p:nvSpPr>
        <p:spPr>
          <a:xfrm>
            <a:off x="2748284" y="2431784"/>
            <a:ext cx="255181" cy="2610126"/>
          </a:xfrm>
          <a:prstGeom prst="down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Bent-Up Arrow 35">
            <a:extLst>
              <a:ext uri="{FF2B5EF4-FFF2-40B4-BE49-F238E27FC236}">
                <a16:creationId xmlns:a16="http://schemas.microsoft.com/office/drawing/2014/main" id="{4FDAFB0D-8F51-5646-B5F9-A50E82C81FB9}"/>
              </a:ext>
            </a:extLst>
          </p:cNvPr>
          <p:cNvSpPr/>
          <p:nvPr/>
        </p:nvSpPr>
        <p:spPr>
          <a:xfrm flipH="1" flipV="1">
            <a:off x="2182425" y="4051907"/>
            <a:ext cx="634309" cy="997999"/>
          </a:xfrm>
          <a:prstGeom prst="bentUp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Bent-Up Arrow 36">
            <a:extLst>
              <a:ext uri="{FF2B5EF4-FFF2-40B4-BE49-F238E27FC236}">
                <a16:creationId xmlns:a16="http://schemas.microsoft.com/office/drawing/2014/main" id="{4F4190F3-19E5-8740-8A71-39FFF4252BCA}"/>
              </a:ext>
            </a:extLst>
          </p:cNvPr>
          <p:cNvSpPr/>
          <p:nvPr/>
        </p:nvSpPr>
        <p:spPr>
          <a:xfrm rot="10800000" flipH="1">
            <a:off x="2935014" y="4051906"/>
            <a:ext cx="634309" cy="988207"/>
          </a:xfrm>
          <a:prstGeom prst="bentUp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2AB0CB8-9247-D64B-9473-4C2629997C23}"/>
              </a:ext>
            </a:extLst>
          </p:cNvPr>
          <p:cNvSpPr txBox="1"/>
          <p:nvPr/>
        </p:nvSpPr>
        <p:spPr>
          <a:xfrm>
            <a:off x="6968932" y="1156579"/>
            <a:ext cx="1717868" cy="369332"/>
          </a:xfrm>
          <a:prstGeom prst="rect">
            <a:avLst/>
          </a:prstGeom>
          <a:noFill/>
        </p:spPr>
        <p:txBody>
          <a:bodyPr wrap="square" rtlCol="0">
            <a:spAutoFit/>
          </a:bodyPr>
          <a:lstStyle/>
          <a:p>
            <a:r>
              <a:rPr lang="en-US" b="1" dirty="0">
                <a:solidFill>
                  <a:schemeClr val="accent1">
                    <a:lumMod val="75000"/>
                  </a:schemeClr>
                </a:solidFill>
              </a:rPr>
              <a:t>6 GB/image.csv</a:t>
            </a:r>
          </a:p>
        </p:txBody>
      </p:sp>
      <p:sp>
        <p:nvSpPr>
          <p:cNvPr id="39" name="TextBox 38">
            <a:extLst>
              <a:ext uri="{FF2B5EF4-FFF2-40B4-BE49-F238E27FC236}">
                <a16:creationId xmlns:a16="http://schemas.microsoft.com/office/drawing/2014/main" id="{0FDB65BE-E8FD-0544-8267-46D3A4325604}"/>
              </a:ext>
            </a:extLst>
          </p:cNvPr>
          <p:cNvSpPr txBox="1"/>
          <p:nvPr/>
        </p:nvSpPr>
        <p:spPr>
          <a:xfrm>
            <a:off x="3569323" y="4570321"/>
            <a:ext cx="1624932" cy="369332"/>
          </a:xfrm>
          <a:prstGeom prst="rect">
            <a:avLst/>
          </a:prstGeom>
          <a:noFill/>
        </p:spPr>
        <p:txBody>
          <a:bodyPr wrap="none" rtlCol="0">
            <a:spAutoFit/>
          </a:bodyPr>
          <a:lstStyle/>
          <a:p>
            <a:r>
              <a:rPr lang="en-US" b="1" dirty="0">
                <a:solidFill>
                  <a:srgbClr val="FF0000"/>
                </a:solidFill>
              </a:rPr>
              <a:t>*New Partition</a:t>
            </a:r>
          </a:p>
        </p:txBody>
      </p:sp>
      <p:sp>
        <p:nvSpPr>
          <p:cNvPr id="40" name="TextBox 39">
            <a:extLst>
              <a:ext uri="{FF2B5EF4-FFF2-40B4-BE49-F238E27FC236}">
                <a16:creationId xmlns:a16="http://schemas.microsoft.com/office/drawing/2014/main" id="{1C0A682C-6400-9D40-B64A-86E81CF15ADC}"/>
              </a:ext>
            </a:extLst>
          </p:cNvPr>
          <p:cNvSpPr txBox="1"/>
          <p:nvPr/>
        </p:nvSpPr>
        <p:spPr>
          <a:xfrm>
            <a:off x="7073108" y="4553319"/>
            <a:ext cx="805029" cy="369332"/>
          </a:xfrm>
          <a:prstGeom prst="rect">
            <a:avLst/>
          </a:prstGeom>
          <a:noFill/>
        </p:spPr>
        <p:txBody>
          <a:bodyPr wrap="none" rtlCol="0">
            <a:spAutoFit/>
          </a:bodyPr>
          <a:lstStyle/>
          <a:p>
            <a:r>
              <a:rPr lang="en-US" b="1" dirty="0">
                <a:solidFill>
                  <a:srgbClr val="FF0000"/>
                </a:solidFill>
              </a:rPr>
              <a:t>Model</a:t>
            </a:r>
          </a:p>
        </p:txBody>
      </p:sp>
      <p:sp>
        <p:nvSpPr>
          <p:cNvPr id="41" name="TextBox 40">
            <a:extLst>
              <a:ext uri="{FF2B5EF4-FFF2-40B4-BE49-F238E27FC236}">
                <a16:creationId xmlns:a16="http://schemas.microsoft.com/office/drawing/2014/main" id="{38E4FEE5-1045-7042-8CD5-61F695610BCB}"/>
              </a:ext>
            </a:extLst>
          </p:cNvPr>
          <p:cNvSpPr txBox="1"/>
          <p:nvPr/>
        </p:nvSpPr>
        <p:spPr>
          <a:xfrm>
            <a:off x="2236835" y="1063314"/>
            <a:ext cx="2507097" cy="523220"/>
          </a:xfrm>
          <a:prstGeom prst="rect">
            <a:avLst/>
          </a:prstGeom>
          <a:noFill/>
        </p:spPr>
        <p:txBody>
          <a:bodyPr wrap="none" rtlCol="0">
            <a:spAutoFit/>
          </a:bodyPr>
          <a:lstStyle/>
          <a:p>
            <a:r>
              <a:rPr lang="en-US" sz="1400" b="1" dirty="0">
                <a:solidFill>
                  <a:srgbClr val="FF0000"/>
                </a:solidFill>
              </a:rPr>
              <a:t>Split data in several Partitions</a:t>
            </a:r>
          </a:p>
          <a:p>
            <a:r>
              <a:rPr lang="en-US" sz="1400" b="1" dirty="0">
                <a:solidFill>
                  <a:srgbClr val="FF0000"/>
                </a:solidFill>
              </a:rPr>
              <a:t>(1 job per image, map only job)</a:t>
            </a:r>
          </a:p>
        </p:txBody>
      </p:sp>
      <p:sp>
        <p:nvSpPr>
          <p:cNvPr id="42" name="TextBox 41">
            <a:extLst>
              <a:ext uri="{FF2B5EF4-FFF2-40B4-BE49-F238E27FC236}">
                <a16:creationId xmlns:a16="http://schemas.microsoft.com/office/drawing/2014/main" id="{B264EDF6-59E0-984E-82E9-E9ACA2EF3C43}"/>
              </a:ext>
            </a:extLst>
          </p:cNvPr>
          <p:cNvSpPr txBox="1"/>
          <p:nvPr/>
        </p:nvSpPr>
        <p:spPr>
          <a:xfrm>
            <a:off x="6985334" y="2409523"/>
            <a:ext cx="1988016" cy="369332"/>
          </a:xfrm>
          <a:prstGeom prst="rect">
            <a:avLst/>
          </a:prstGeom>
          <a:noFill/>
        </p:spPr>
        <p:txBody>
          <a:bodyPr wrap="square" rtlCol="0">
            <a:spAutoFit/>
          </a:bodyPr>
          <a:lstStyle/>
          <a:p>
            <a:r>
              <a:rPr lang="en-US" b="1" dirty="0">
                <a:solidFill>
                  <a:schemeClr val="accent1">
                    <a:lumMod val="75000"/>
                  </a:schemeClr>
                </a:solidFill>
              </a:rPr>
              <a:t>~65 MB / image</a:t>
            </a:r>
          </a:p>
        </p:txBody>
      </p:sp>
      <p:sp>
        <p:nvSpPr>
          <p:cNvPr id="43" name="TextBox 42">
            <a:extLst>
              <a:ext uri="{FF2B5EF4-FFF2-40B4-BE49-F238E27FC236}">
                <a16:creationId xmlns:a16="http://schemas.microsoft.com/office/drawing/2014/main" id="{4FD608A2-D3CA-DE46-99E8-BB98914B7420}"/>
              </a:ext>
            </a:extLst>
          </p:cNvPr>
          <p:cNvSpPr txBox="1"/>
          <p:nvPr/>
        </p:nvSpPr>
        <p:spPr>
          <a:xfrm>
            <a:off x="7565035" y="2739137"/>
            <a:ext cx="1121765" cy="1200329"/>
          </a:xfrm>
          <a:prstGeom prst="rect">
            <a:avLst/>
          </a:prstGeom>
          <a:noFill/>
        </p:spPr>
        <p:txBody>
          <a:bodyPr wrap="square" rtlCol="0">
            <a:spAutoFit/>
          </a:bodyPr>
          <a:lstStyle/>
          <a:p>
            <a:pPr algn="ctr"/>
            <a:r>
              <a:rPr lang="en-US" b="1" dirty="0">
                <a:solidFill>
                  <a:srgbClr val="FF0000"/>
                </a:solidFill>
              </a:rPr>
              <a:t>Persist data during training</a:t>
            </a:r>
          </a:p>
        </p:txBody>
      </p:sp>
      <p:sp>
        <p:nvSpPr>
          <p:cNvPr id="44" name="TextBox 43">
            <a:extLst>
              <a:ext uri="{FF2B5EF4-FFF2-40B4-BE49-F238E27FC236}">
                <a16:creationId xmlns:a16="http://schemas.microsoft.com/office/drawing/2014/main" id="{C5213DD4-A7B8-C848-88F9-5FCFAC5E8ED6}"/>
              </a:ext>
            </a:extLst>
          </p:cNvPr>
          <p:cNvSpPr txBox="1"/>
          <p:nvPr/>
        </p:nvSpPr>
        <p:spPr>
          <a:xfrm>
            <a:off x="126767" y="4922651"/>
            <a:ext cx="1489800" cy="923330"/>
          </a:xfrm>
          <a:prstGeom prst="rect">
            <a:avLst/>
          </a:prstGeom>
          <a:noFill/>
        </p:spPr>
        <p:txBody>
          <a:bodyPr wrap="square" rtlCol="0">
            <a:spAutoFit/>
          </a:bodyPr>
          <a:lstStyle/>
          <a:p>
            <a:pPr algn="ctr"/>
            <a:r>
              <a:rPr lang="en-US" b="1" dirty="0">
                <a:solidFill>
                  <a:srgbClr val="FF0000"/>
                </a:solidFill>
              </a:rPr>
              <a:t>Persist model during classification</a:t>
            </a:r>
          </a:p>
        </p:txBody>
      </p:sp>
      <p:sp>
        <p:nvSpPr>
          <p:cNvPr id="45" name="TextBox 44">
            <a:extLst>
              <a:ext uri="{FF2B5EF4-FFF2-40B4-BE49-F238E27FC236}">
                <a16:creationId xmlns:a16="http://schemas.microsoft.com/office/drawing/2014/main" id="{CB8120C0-38D8-5E47-8D33-56F0019869BE}"/>
              </a:ext>
            </a:extLst>
          </p:cNvPr>
          <p:cNvSpPr txBox="1"/>
          <p:nvPr/>
        </p:nvSpPr>
        <p:spPr>
          <a:xfrm>
            <a:off x="129146" y="1152109"/>
            <a:ext cx="1558435" cy="954107"/>
          </a:xfrm>
          <a:prstGeom prst="rect">
            <a:avLst/>
          </a:prstGeom>
          <a:noFill/>
        </p:spPr>
        <p:txBody>
          <a:bodyPr wrap="square" rtlCol="0">
            <a:spAutoFit/>
          </a:bodyPr>
          <a:lstStyle/>
          <a:p>
            <a:r>
              <a:rPr lang="en-US" sz="1400" b="1" dirty="0">
                <a:solidFill>
                  <a:srgbClr val="FF0000"/>
                </a:solidFill>
              </a:rPr>
              <a:t>*Each image took ~25 minutes to process, dual core machine 1 worker</a:t>
            </a:r>
          </a:p>
        </p:txBody>
      </p:sp>
    </p:spTree>
    <p:extLst>
      <p:ext uri="{BB962C8B-B14F-4D97-AF65-F5344CB8AC3E}">
        <p14:creationId xmlns:p14="http://schemas.microsoft.com/office/powerpoint/2010/main" val="365362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Parallel Processing Results</a:t>
            </a:r>
          </a:p>
        </p:txBody>
      </p:sp>
      <p:sp>
        <p:nvSpPr>
          <p:cNvPr id="4" name="Date Placeholder 3"/>
          <p:cNvSpPr>
            <a:spLocks noGrp="1"/>
          </p:cNvSpPr>
          <p:nvPr>
            <p:ph type="dt" sz="half" idx="10"/>
          </p:nvPr>
        </p:nvSpPr>
        <p:spPr/>
        <p:txBody>
          <a:bodyPr/>
          <a:lstStyle/>
          <a:p>
            <a:r>
              <a:rPr lang="en-US" dirty="0"/>
              <a:t>April 24,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11</a:t>
            </a:fld>
            <a:endParaRPr lang="en-US"/>
          </a:p>
        </p:txBody>
      </p:sp>
      <p:sp>
        <p:nvSpPr>
          <p:cNvPr id="8" name="TextBox 7">
            <a:extLst>
              <a:ext uri="{FF2B5EF4-FFF2-40B4-BE49-F238E27FC236}">
                <a16:creationId xmlns:a16="http://schemas.microsoft.com/office/drawing/2014/main" id="{3A9FD87F-5F28-8F48-995F-A32FE79C6964}"/>
              </a:ext>
            </a:extLst>
          </p:cNvPr>
          <p:cNvSpPr txBox="1"/>
          <p:nvPr/>
        </p:nvSpPr>
        <p:spPr>
          <a:xfrm>
            <a:off x="0" y="1799772"/>
            <a:ext cx="1145542" cy="646331"/>
          </a:xfrm>
          <a:prstGeom prst="rect">
            <a:avLst/>
          </a:prstGeom>
          <a:noFill/>
        </p:spPr>
        <p:txBody>
          <a:bodyPr wrap="square" rtlCol="0">
            <a:spAutoFit/>
          </a:bodyPr>
          <a:lstStyle/>
          <a:p>
            <a:r>
              <a:rPr lang="en-US" dirty="0"/>
              <a:t>Varying Depth</a:t>
            </a:r>
          </a:p>
        </p:txBody>
      </p:sp>
      <p:sp>
        <p:nvSpPr>
          <p:cNvPr id="9" name="TextBox 8">
            <a:extLst>
              <a:ext uri="{FF2B5EF4-FFF2-40B4-BE49-F238E27FC236}">
                <a16:creationId xmlns:a16="http://schemas.microsoft.com/office/drawing/2014/main" id="{1A52EB5D-B011-B440-AB1F-29BB2700B285}"/>
              </a:ext>
            </a:extLst>
          </p:cNvPr>
          <p:cNvSpPr txBox="1"/>
          <p:nvPr/>
        </p:nvSpPr>
        <p:spPr>
          <a:xfrm>
            <a:off x="23722" y="2924078"/>
            <a:ext cx="1244600" cy="369332"/>
          </a:xfrm>
          <a:prstGeom prst="rect">
            <a:avLst/>
          </a:prstGeom>
          <a:noFill/>
        </p:spPr>
        <p:txBody>
          <a:bodyPr wrap="square" rtlCol="0">
            <a:spAutoFit/>
          </a:bodyPr>
          <a:lstStyle/>
          <a:p>
            <a:r>
              <a:rPr lang="en-US" dirty="0"/>
              <a:t>Bins</a:t>
            </a:r>
          </a:p>
        </p:txBody>
      </p:sp>
      <p:sp>
        <p:nvSpPr>
          <p:cNvPr id="10" name="TextBox 9">
            <a:extLst>
              <a:ext uri="{FF2B5EF4-FFF2-40B4-BE49-F238E27FC236}">
                <a16:creationId xmlns:a16="http://schemas.microsoft.com/office/drawing/2014/main" id="{57E0A458-0C33-AB4B-B572-F6B804BCE9C6}"/>
              </a:ext>
            </a:extLst>
          </p:cNvPr>
          <p:cNvSpPr txBox="1"/>
          <p:nvPr/>
        </p:nvSpPr>
        <p:spPr>
          <a:xfrm>
            <a:off x="23722" y="3929252"/>
            <a:ext cx="1244600" cy="369332"/>
          </a:xfrm>
          <a:prstGeom prst="rect">
            <a:avLst/>
          </a:prstGeom>
          <a:noFill/>
        </p:spPr>
        <p:txBody>
          <a:bodyPr wrap="square" rtlCol="0">
            <a:spAutoFit/>
          </a:bodyPr>
          <a:lstStyle/>
          <a:p>
            <a:r>
              <a:rPr lang="en-US" dirty="0"/>
              <a:t>Trees</a:t>
            </a:r>
          </a:p>
        </p:txBody>
      </p:sp>
      <p:sp>
        <p:nvSpPr>
          <p:cNvPr id="11" name="TextBox 10">
            <a:extLst>
              <a:ext uri="{FF2B5EF4-FFF2-40B4-BE49-F238E27FC236}">
                <a16:creationId xmlns:a16="http://schemas.microsoft.com/office/drawing/2014/main" id="{7746FB92-4770-1247-86C3-D2EDADAF9F72}"/>
              </a:ext>
            </a:extLst>
          </p:cNvPr>
          <p:cNvSpPr txBox="1"/>
          <p:nvPr/>
        </p:nvSpPr>
        <p:spPr>
          <a:xfrm>
            <a:off x="1120900" y="5332370"/>
            <a:ext cx="3724609" cy="646331"/>
          </a:xfrm>
          <a:prstGeom prst="rect">
            <a:avLst/>
          </a:prstGeom>
          <a:noFill/>
        </p:spPr>
        <p:txBody>
          <a:bodyPr wrap="square" rtlCol="0">
            <a:spAutoFit/>
          </a:bodyPr>
          <a:lstStyle/>
          <a:p>
            <a:r>
              <a:rPr lang="en-US" dirty="0"/>
              <a:t>*Increasing trees past 50 did not increase accuracy significantly</a:t>
            </a:r>
          </a:p>
        </p:txBody>
      </p:sp>
      <p:pic>
        <p:nvPicPr>
          <p:cNvPr id="13" name="Picture 12">
            <a:extLst>
              <a:ext uri="{FF2B5EF4-FFF2-40B4-BE49-F238E27FC236}">
                <a16:creationId xmlns:a16="http://schemas.microsoft.com/office/drawing/2014/main" id="{EE7EEDF9-2E8F-0544-B52E-4C11F368FFD9}"/>
              </a:ext>
            </a:extLst>
          </p:cNvPr>
          <p:cNvPicPr>
            <a:picLocks noChangeAspect="1"/>
          </p:cNvPicPr>
          <p:nvPr/>
        </p:nvPicPr>
        <p:blipFill>
          <a:blip r:embed="rId3"/>
          <a:stretch>
            <a:fillRect/>
          </a:stretch>
        </p:blipFill>
        <p:spPr>
          <a:xfrm>
            <a:off x="812385" y="1356309"/>
            <a:ext cx="3776758" cy="3915779"/>
          </a:xfrm>
          <a:prstGeom prst="rect">
            <a:avLst/>
          </a:prstGeom>
        </p:spPr>
      </p:pic>
      <p:pic>
        <p:nvPicPr>
          <p:cNvPr id="17" name="Picture 16">
            <a:extLst>
              <a:ext uri="{FF2B5EF4-FFF2-40B4-BE49-F238E27FC236}">
                <a16:creationId xmlns:a16="http://schemas.microsoft.com/office/drawing/2014/main" id="{9CD96D8A-9E38-F948-8D33-18BD7CCF38EA}"/>
              </a:ext>
            </a:extLst>
          </p:cNvPr>
          <p:cNvPicPr>
            <a:picLocks noChangeAspect="1"/>
          </p:cNvPicPr>
          <p:nvPr/>
        </p:nvPicPr>
        <p:blipFill>
          <a:blip r:embed="rId4"/>
          <a:stretch>
            <a:fillRect/>
          </a:stretch>
        </p:blipFill>
        <p:spPr>
          <a:xfrm>
            <a:off x="5391436" y="1356309"/>
            <a:ext cx="3733354" cy="1089794"/>
          </a:xfrm>
          <a:prstGeom prst="rect">
            <a:avLst/>
          </a:prstGeom>
        </p:spPr>
      </p:pic>
      <p:sp>
        <p:nvSpPr>
          <p:cNvPr id="21" name="Right Arrow 20">
            <a:extLst>
              <a:ext uri="{FF2B5EF4-FFF2-40B4-BE49-F238E27FC236}">
                <a16:creationId xmlns:a16="http://schemas.microsoft.com/office/drawing/2014/main" id="{555A877B-4B5B-A945-AA5B-ACD195435069}"/>
              </a:ext>
            </a:extLst>
          </p:cNvPr>
          <p:cNvSpPr/>
          <p:nvPr/>
        </p:nvSpPr>
        <p:spPr>
          <a:xfrm>
            <a:off x="143872" y="4708540"/>
            <a:ext cx="668513" cy="589447"/>
          </a:xfrm>
          <a:prstGeom prst="rightArrow">
            <a:avLst/>
          </a:prstGeom>
          <a:solidFill>
            <a:srgbClr val="FFDA03"/>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F2843F9-DF95-854B-8582-3D82FB14EA42}"/>
              </a:ext>
            </a:extLst>
          </p:cNvPr>
          <p:cNvPicPr>
            <a:picLocks noChangeAspect="1"/>
          </p:cNvPicPr>
          <p:nvPr/>
        </p:nvPicPr>
        <p:blipFill>
          <a:blip r:embed="rId5"/>
          <a:stretch>
            <a:fillRect/>
          </a:stretch>
        </p:blipFill>
        <p:spPr>
          <a:xfrm>
            <a:off x="4749592" y="2446103"/>
            <a:ext cx="4630808" cy="3722610"/>
          </a:xfrm>
          <a:prstGeom prst="rect">
            <a:avLst/>
          </a:prstGeom>
        </p:spPr>
      </p:pic>
      <p:sp>
        <p:nvSpPr>
          <p:cNvPr id="3" name="TextBox 2">
            <a:extLst>
              <a:ext uri="{FF2B5EF4-FFF2-40B4-BE49-F238E27FC236}">
                <a16:creationId xmlns:a16="http://schemas.microsoft.com/office/drawing/2014/main" id="{EAE701A8-5544-2B4B-822D-02D25BCDB34D}"/>
              </a:ext>
            </a:extLst>
          </p:cNvPr>
          <p:cNvSpPr txBox="1"/>
          <p:nvPr/>
        </p:nvSpPr>
        <p:spPr>
          <a:xfrm>
            <a:off x="5377806" y="1101965"/>
            <a:ext cx="2594941" cy="369332"/>
          </a:xfrm>
          <a:prstGeom prst="rect">
            <a:avLst/>
          </a:prstGeom>
          <a:noFill/>
        </p:spPr>
        <p:txBody>
          <a:bodyPr wrap="none" rtlCol="0">
            <a:spAutoFit/>
          </a:bodyPr>
          <a:lstStyle/>
          <a:p>
            <a:r>
              <a:rPr lang="en-US" b="1" dirty="0"/>
              <a:t>Scaling of Training Phase:</a:t>
            </a:r>
          </a:p>
        </p:txBody>
      </p:sp>
      <p:sp>
        <p:nvSpPr>
          <p:cNvPr id="16" name="TextBox 15">
            <a:extLst>
              <a:ext uri="{FF2B5EF4-FFF2-40B4-BE49-F238E27FC236}">
                <a16:creationId xmlns:a16="http://schemas.microsoft.com/office/drawing/2014/main" id="{B831255B-8494-C241-B47D-17F26C9F5E94}"/>
              </a:ext>
            </a:extLst>
          </p:cNvPr>
          <p:cNvSpPr txBox="1"/>
          <p:nvPr/>
        </p:nvSpPr>
        <p:spPr>
          <a:xfrm>
            <a:off x="824537" y="1098030"/>
            <a:ext cx="2280624" cy="369332"/>
          </a:xfrm>
          <a:prstGeom prst="rect">
            <a:avLst/>
          </a:prstGeom>
          <a:noFill/>
        </p:spPr>
        <p:txBody>
          <a:bodyPr wrap="none" rtlCol="0">
            <a:spAutoFit/>
          </a:bodyPr>
          <a:lstStyle/>
          <a:p>
            <a:r>
              <a:rPr lang="en-US" b="1" dirty="0"/>
              <a:t>Exploring Parameters:</a:t>
            </a:r>
          </a:p>
        </p:txBody>
      </p:sp>
    </p:spTree>
    <p:extLst>
      <p:ext uri="{BB962C8B-B14F-4D97-AF65-F5344CB8AC3E}">
        <p14:creationId xmlns:p14="http://schemas.microsoft.com/office/powerpoint/2010/main" val="4066051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Single Machine Results</a:t>
            </a:r>
          </a:p>
        </p:txBody>
      </p:sp>
      <p:sp>
        <p:nvSpPr>
          <p:cNvPr id="4" name="Date Placeholder 3"/>
          <p:cNvSpPr>
            <a:spLocks noGrp="1"/>
          </p:cNvSpPr>
          <p:nvPr>
            <p:ph type="dt" sz="half" idx="10"/>
          </p:nvPr>
        </p:nvSpPr>
        <p:spPr/>
        <p:txBody>
          <a:bodyPr/>
          <a:lstStyle/>
          <a:p>
            <a:r>
              <a:rPr lang="en-US" dirty="0"/>
              <a:t>April 24,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12</a:t>
            </a:fld>
            <a:endParaRPr lang="en-US"/>
          </a:p>
        </p:txBody>
      </p:sp>
    </p:spTree>
    <p:extLst>
      <p:ext uri="{BB962C8B-B14F-4D97-AF65-F5344CB8AC3E}">
        <p14:creationId xmlns:p14="http://schemas.microsoft.com/office/powerpoint/2010/main" val="1500565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7719-AC84-EC48-8634-0D585D1D6469}"/>
              </a:ext>
            </a:extLst>
          </p:cNvPr>
          <p:cNvSpPr>
            <a:spLocks noGrp="1"/>
          </p:cNvSpPr>
          <p:nvPr>
            <p:ph type="title"/>
          </p:nvPr>
        </p:nvSpPr>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69054E7C-2BCC-C442-BFD4-78BA3E0B6A16}"/>
              </a:ext>
            </a:extLst>
          </p:cNvPr>
          <p:cNvSpPr>
            <a:spLocks noGrp="1"/>
          </p:cNvSpPr>
          <p:nvPr>
            <p:ph idx="1"/>
          </p:nvPr>
        </p:nvSpPr>
        <p:spPr/>
        <p:txBody>
          <a:bodyPr/>
          <a:lstStyle/>
          <a:p>
            <a:r>
              <a:rPr lang="en-US" dirty="0"/>
              <a:t>99.57% - Spark</a:t>
            </a:r>
          </a:p>
          <a:p>
            <a:endParaRPr lang="en-US" dirty="0"/>
          </a:p>
        </p:txBody>
      </p:sp>
      <p:sp>
        <p:nvSpPr>
          <p:cNvPr id="4" name="Date Placeholder 3">
            <a:extLst>
              <a:ext uri="{FF2B5EF4-FFF2-40B4-BE49-F238E27FC236}">
                <a16:creationId xmlns:a16="http://schemas.microsoft.com/office/drawing/2014/main" id="{1FFA86AD-7603-E34C-BF3E-F7DB8B2D8E43}"/>
              </a:ext>
            </a:extLst>
          </p:cNvPr>
          <p:cNvSpPr>
            <a:spLocks noGrp="1"/>
          </p:cNvSpPr>
          <p:nvPr>
            <p:ph type="dt" sz="half" idx="10"/>
          </p:nvPr>
        </p:nvSpPr>
        <p:spPr/>
        <p:txBody>
          <a:bodyPr/>
          <a:lstStyle/>
          <a:p>
            <a:r>
              <a:rPr lang="en-US"/>
              <a:t>April 26</a:t>
            </a:r>
          </a:p>
          <a:p>
            <a:r>
              <a:rPr lang="en-US"/>
              <a:t>, 2018</a:t>
            </a:r>
            <a:endParaRPr lang="en-US" dirty="0"/>
          </a:p>
        </p:txBody>
      </p:sp>
      <p:sp>
        <p:nvSpPr>
          <p:cNvPr id="5" name="Footer Placeholder 4">
            <a:extLst>
              <a:ext uri="{FF2B5EF4-FFF2-40B4-BE49-F238E27FC236}">
                <a16:creationId xmlns:a16="http://schemas.microsoft.com/office/drawing/2014/main" id="{DCE103E8-3126-CC4D-871F-ECE83166BC19}"/>
              </a:ext>
            </a:extLst>
          </p:cNvPr>
          <p:cNvSpPr>
            <a:spLocks noGrp="1"/>
          </p:cNvSpPr>
          <p:nvPr>
            <p:ph type="ftr" sz="quarter" idx="11"/>
          </p:nvPr>
        </p:nvSpPr>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5592808E-2182-C545-A0D1-306E3886A578}"/>
              </a:ext>
            </a:extLst>
          </p:cNvPr>
          <p:cNvSpPr>
            <a:spLocks noGrp="1"/>
          </p:cNvSpPr>
          <p:nvPr>
            <p:ph type="sldNum" sz="quarter" idx="12"/>
          </p:nvPr>
        </p:nvSpPr>
        <p:spPr/>
        <p:txBody>
          <a:bodyPr/>
          <a:lstStyle/>
          <a:p>
            <a:fld id="{A85782A5-310D-064D-97B2-7CD9DCF5F4D7}" type="slidenum">
              <a:rPr lang="en-US" smtClean="0"/>
              <a:t>13</a:t>
            </a:fld>
            <a:endParaRPr lang="en-US"/>
          </a:p>
        </p:txBody>
      </p:sp>
    </p:spTree>
    <p:extLst>
      <p:ext uri="{BB962C8B-B14F-4D97-AF65-F5344CB8AC3E}">
        <p14:creationId xmlns:p14="http://schemas.microsoft.com/office/powerpoint/2010/main" val="4239048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a:t>The End :)</a:t>
            </a:r>
          </a:p>
        </p:txBody>
      </p:sp>
      <p:sp>
        <p:nvSpPr>
          <p:cNvPr id="11" name="Content Placeholder 10"/>
          <p:cNvSpPr>
            <a:spLocks noGrp="1"/>
          </p:cNvSpPr>
          <p:nvPr>
            <p:ph idx="1"/>
          </p:nvPr>
        </p:nvSpPr>
        <p:spPr/>
        <p:txBody>
          <a:bodyPr/>
          <a:lstStyle/>
          <a:p>
            <a:pPr marL="0" indent="0" algn="ctr">
              <a:buNone/>
            </a:pPr>
            <a:endParaRPr lang="en-US" b="1" dirty="0"/>
          </a:p>
          <a:p>
            <a:pPr marL="0" indent="0" algn="ctr">
              <a:buNone/>
            </a:pPr>
            <a:endParaRPr lang="en-US" b="1" dirty="0"/>
          </a:p>
          <a:p>
            <a:pPr marL="0" indent="0" algn="ctr">
              <a:buNone/>
            </a:pPr>
            <a:r>
              <a:rPr lang="en-US" b="1" dirty="0"/>
              <a:t>Thanks!</a:t>
            </a:r>
          </a:p>
          <a:p>
            <a:pPr marL="0" indent="0" algn="ctr">
              <a:buNone/>
            </a:pPr>
            <a:endParaRPr lang="en-US" b="1" dirty="0"/>
          </a:p>
          <a:p>
            <a:pPr marL="0" indent="0" algn="ctr">
              <a:buNone/>
            </a:pPr>
            <a:endParaRPr lang="en-US" b="1" dirty="0"/>
          </a:p>
          <a:p>
            <a:pPr marL="0" indent="0" algn="ctr">
              <a:buNone/>
            </a:pPr>
            <a:r>
              <a:rPr lang="en-US" b="1" dirty="0"/>
              <a:t>Questions?</a:t>
            </a:r>
          </a:p>
        </p:txBody>
      </p:sp>
      <p:sp>
        <p:nvSpPr>
          <p:cNvPr id="5" name="Date Placeholder 4"/>
          <p:cNvSpPr>
            <a:spLocks noGrp="1"/>
          </p:cNvSpPr>
          <p:nvPr>
            <p:ph type="dt" sz="half" idx="10"/>
          </p:nvPr>
        </p:nvSpPr>
        <p:spPr/>
        <p:txBody>
          <a:bodyPr/>
          <a:lstStyle/>
          <a:p>
            <a:r>
              <a:rPr lang="en-US" dirty="0"/>
              <a:t>April 24, 2018</a:t>
            </a:r>
          </a:p>
        </p:txBody>
      </p:sp>
      <p:sp>
        <p:nvSpPr>
          <p:cNvPr id="6" name="Footer Placeholder 5"/>
          <p:cNvSpPr>
            <a:spLocks noGrp="1"/>
          </p:cNvSpPr>
          <p:nvPr>
            <p:ph type="ftr" sz="quarter" idx="11"/>
          </p:nvPr>
        </p:nvSpPr>
        <p:spPr/>
        <p:txBody>
          <a:bodyPr/>
          <a:lstStyle/>
          <a:p>
            <a:r>
              <a:rPr lang="en-US" dirty="0"/>
              <a:t>Classifying High-Resolution Brain Scans</a:t>
            </a:r>
          </a:p>
        </p:txBody>
      </p:sp>
      <p:sp>
        <p:nvSpPr>
          <p:cNvPr id="7" name="Slide Number Placeholder 6"/>
          <p:cNvSpPr>
            <a:spLocks noGrp="1"/>
          </p:cNvSpPr>
          <p:nvPr>
            <p:ph type="sldNum" sz="quarter" idx="12"/>
          </p:nvPr>
        </p:nvSpPr>
        <p:spPr/>
        <p:txBody>
          <a:bodyPr/>
          <a:lstStyle/>
          <a:p>
            <a:fld id="{A85782A5-310D-064D-97B2-7CD9DCF5F4D7}" type="slidenum">
              <a:rPr lang="en-US" smtClean="0"/>
              <a:t>14</a:t>
            </a:fld>
            <a:endParaRPr lang="en-US"/>
          </a:p>
        </p:txBody>
      </p:sp>
    </p:spTree>
    <p:extLst>
      <p:ext uri="{BB962C8B-B14F-4D97-AF65-F5344CB8AC3E}">
        <p14:creationId xmlns:p14="http://schemas.microsoft.com/office/powerpoint/2010/main" val="3560532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ED867-AE6B-624A-9E52-170BCA2B56E3}"/>
              </a:ext>
            </a:extLst>
          </p:cNvPr>
          <p:cNvSpPr>
            <a:spLocks noGrp="1"/>
          </p:cNvSpPr>
          <p:nvPr>
            <p:ph type="title"/>
          </p:nvPr>
        </p:nvSpPr>
        <p:spPr/>
        <p:txBody>
          <a:bodyPr>
            <a:normAutofit fontScale="90000"/>
          </a:bodyPr>
          <a:lstStyle/>
          <a:p>
            <a:r>
              <a:rPr lang="en-US" dirty="0"/>
              <a:t>The Data</a:t>
            </a:r>
          </a:p>
        </p:txBody>
      </p:sp>
      <p:sp>
        <p:nvSpPr>
          <p:cNvPr id="3" name="Content Placeholder 2">
            <a:extLst>
              <a:ext uri="{FF2B5EF4-FFF2-40B4-BE49-F238E27FC236}">
                <a16:creationId xmlns:a16="http://schemas.microsoft.com/office/drawing/2014/main" id="{5D196249-6710-2A4C-8003-CF5F1070A693}"/>
              </a:ext>
            </a:extLst>
          </p:cNvPr>
          <p:cNvSpPr>
            <a:spLocks noGrp="1"/>
          </p:cNvSpPr>
          <p:nvPr>
            <p:ph idx="1"/>
          </p:nvPr>
        </p:nvSpPr>
        <p:spPr/>
        <p:txBody>
          <a:bodyPr>
            <a:normAutofit/>
          </a:bodyPr>
          <a:lstStyle/>
          <a:p>
            <a:r>
              <a:rPr lang="en-US" sz="2200" dirty="0"/>
              <a:t>6 csv files, roughly 6.5GB (image 5 is predicted)</a:t>
            </a:r>
          </a:p>
          <a:p>
            <a:r>
              <a:rPr lang="en-US" sz="2200" dirty="0"/>
              <a:t>Rows: input vector of 21x21x7 brightness values (intensity) from a 3D image</a:t>
            </a:r>
          </a:p>
          <a:p>
            <a:r>
              <a:rPr lang="en-US" sz="2200" dirty="0"/>
              <a:t>Label (the last value): Center pixel’s foreground vs background</a:t>
            </a:r>
          </a:p>
          <a:p>
            <a:r>
              <a:rPr lang="en-US" sz="2200" dirty="0"/>
              <a:t>Each line there are 21*21*7+1 values</a:t>
            </a:r>
          </a:p>
          <a:p>
            <a:r>
              <a:rPr lang="en-US" sz="2200" dirty="0"/>
              <a:t>Final evaluation set: 0.0057% foreground, 99.99% background</a:t>
            </a:r>
          </a:p>
        </p:txBody>
      </p:sp>
      <p:sp>
        <p:nvSpPr>
          <p:cNvPr id="4" name="Date Placeholder 3">
            <a:extLst>
              <a:ext uri="{FF2B5EF4-FFF2-40B4-BE49-F238E27FC236}">
                <a16:creationId xmlns:a16="http://schemas.microsoft.com/office/drawing/2014/main" id="{6FC7789C-71D3-B641-B1EC-2D67D6A54E3D}"/>
              </a:ext>
            </a:extLst>
          </p:cNvPr>
          <p:cNvSpPr>
            <a:spLocks noGrp="1"/>
          </p:cNvSpPr>
          <p:nvPr>
            <p:ph type="dt" sz="half" idx="10"/>
          </p:nvPr>
        </p:nvSpPr>
        <p:spPr/>
        <p:txBody>
          <a:bodyPr/>
          <a:lstStyle/>
          <a:p>
            <a:r>
              <a:rPr lang="en-US"/>
              <a:t>April 26</a:t>
            </a:r>
          </a:p>
          <a:p>
            <a:r>
              <a:rPr lang="en-US"/>
              <a:t>, 2018</a:t>
            </a:r>
            <a:endParaRPr lang="en-US" dirty="0"/>
          </a:p>
        </p:txBody>
      </p:sp>
      <p:sp>
        <p:nvSpPr>
          <p:cNvPr id="5" name="Footer Placeholder 4">
            <a:extLst>
              <a:ext uri="{FF2B5EF4-FFF2-40B4-BE49-F238E27FC236}">
                <a16:creationId xmlns:a16="http://schemas.microsoft.com/office/drawing/2014/main" id="{7D6C8620-1703-B84D-9FB2-FD71E265C7D0}"/>
              </a:ext>
            </a:extLst>
          </p:cNvPr>
          <p:cNvSpPr>
            <a:spLocks noGrp="1"/>
          </p:cNvSpPr>
          <p:nvPr>
            <p:ph type="ftr" sz="quarter" idx="11"/>
          </p:nvPr>
        </p:nvSpPr>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8E354C10-46D9-E34D-900C-27F490DD4270}"/>
              </a:ext>
            </a:extLst>
          </p:cNvPr>
          <p:cNvSpPr>
            <a:spLocks noGrp="1"/>
          </p:cNvSpPr>
          <p:nvPr>
            <p:ph type="sldNum" sz="quarter" idx="12"/>
          </p:nvPr>
        </p:nvSpPr>
        <p:spPr/>
        <p:txBody>
          <a:bodyPr/>
          <a:lstStyle/>
          <a:p>
            <a:fld id="{A85782A5-310D-064D-97B2-7CD9DCF5F4D7}" type="slidenum">
              <a:rPr lang="en-US" smtClean="0"/>
              <a:t>2</a:t>
            </a:fld>
            <a:endParaRPr lang="en-US"/>
          </a:p>
        </p:txBody>
      </p:sp>
      <p:pic>
        <p:nvPicPr>
          <p:cNvPr id="8" name="Picture 7">
            <a:extLst>
              <a:ext uri="{FF2B5EF4-FFF2-40B4-BE49-F238E27FC236}">
                <a16:creationId xmlns:a16="http://schemas.microsoft.com/office/drawing/2014/main" id="{9783750A-C000-CB4F-A81E-3D54CCACE9FD}"/>
              </a:ext>
            </a:extLst>
          </p:cNvPr>
          <p:cNvPicPr>
            <a:picLocks noChangeAspect="1"/>
          </p:cNvPicPr>
          <p:nvPr/>
        </p:nvPicPr>
        <p:blipFill>
          <a:blip r:embed="rId3"/>
          <a:stretch>
            <a:fillRect/>
          </a:stretch>
        </p:blipFill>
        <p:spPr>
          <a:xfrm>
            <a:off x="2548004" y="4133178"/>
            <a:ext cx="1998557" cy="2001962"/>
          </a:xfrm>
          <a:prstGeom prst="rect">
            <a:avLst/>
          </a:prstGeom>
        </p:spPr>
      </p:pic>
      <p:pic>
        <p:nvPicPr>
          <p:cNvPr id="10" name="Picture 9">
            <a:extLst>
              <a:ext uri="{FF2B5EF4-FFF2-40B4-BE49-F238E27FC236}">
                <a16:creationId xmlns:a16="http://schemas.microsoft.com/office/drawing/2014/main" id="{6109C789-EA9E-184F-80A5-8346FC33D578}"/>
              </a:ext>
            </a:extLst>
          </p:cNvPr>
          <p:cNvPicPr>
            <a:picLocks noChangeAspect="1"/>
          </p:cNvPicPr>
          <p:nvPr/>
        </p:nvPicPr>
        <p:blipFill>
          <a:blip r:embed="rId4"/>
          <a:stretch>
            <a:fillRect/>
          </a:stretch>
        </p:blipFill>
        <p:spPr>
          <a:xfrm>
            <a:off x="4886325" y="4133178"/>
            <a:ext cx="2015450" cy="2018884"/>
          </a:xfrm>
          <a:prstGeom prst="rect">
            <a:avLst/>
          </a:prstGeom>
        </p:spPr>
      </p:pic>
    </p:spTree>
    <p:extLst>
      <p:ext uri="{BB962C8B-B14F-4D97-AF65-F5344CB8AC3E}">
        <p14:creationId xmlns:p14="http://schemas.microsoft.com/office/powerpoint/2010/main" val="425197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274C-4D5F-DB47-9998-BBBC5656C740}"/>
              </a:ext>
            </a:extLst>
          </p:cNvPr>
          <p:cNvSpPr>
            <a:spLocks noGrp="1"/>
          </p:cNvSpPr>
          <p:nvPr>
            <p:ph type="title"/>
          </p:nvPr>
        </p:nvSpPr>
        <p:spPr/>
        <p:txBody>
          <a:bodyPr>
            <a:normAutofit fontScale="90000"/>
          </a:bodyPr>
          <a:lstStyle/>
          <a:p>
            <a:r>
              <a:rPr lang="en-US" dirty="0"/>
              <a:t>Apache Spark &amp; Machine Learning</a:t>
            </a:r>
          </a:p>
        </p:txBody>
      </p:sp>
      <p:sp>
        <p:nvSpPr>
          <p:cNvPr id="3" name="Content Placeholder 2">
            <a:extLst>
              <a:ext uri="{FF2B5EF4-FFF2-40B4-BE49-F238E27FC236}">
                <a16:creationId xmlns:a16="http://schemas.microsoft.com/office/drawing/2014/main" id="{88057284-AE02-5B49-8FE2-221C303667A3}"/>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F8E9E26D-39D1-6847-9038-09A2CCE1D708}"/>
              </a:ext>
            </a:extLst>
          </p:cNvPr>
          <p:cNvSpPr>
            <a:spLocks noGrp="1"/>
          </p:cNvSpPr>
          <p:nvPr>
            <p:ph type="dt" sz="half" idx="10"/>
          </p:nvPr>
        </p:nvSpPr>
        <p:spPr/>
        <p:txBody>
          <a:bodyPr/>
          <a:lstStyle/>
          <a:p>
            <a:r>
              <a:rPr lang="en-US"/>
              <a:t>April 26</a:t>
            </a:r>
          </a:p>
          <a:p>
            <a:r>
              <a:rPr lang="en-US"/>
              <a:t>, 2018</a:t>
            </a:r>
            <a:endParaRPr lang="en-US" dirty="0"/>
          </a:p>
        </p:txBody>
      </p:sp>
      <p:sp>
        <p:nvSpPr>
          <p:cNvPr id="5" name="Footer Placeholder 4">
            <a:extLst>
              <a:ext uri="{FF2B5EF4-FFF2-40B4-BE49-F238E27FC236}">
                <a16:creationId xmlns:a16="http://schemas.microsoft.com/office/drawing/2014/main" id="{2B5A6A4F-A454-ED4B-A425-A575B3746A3B}"/>
              </a:ext>
            </a:extLst>
          </p:cNvPr>
          <p:cNvSpPr>
            <a:spLocks noGrp="1"/>
          </p:cNvSpPr>
          <p:nvPr>
            <p:ph type="ftr" sz="quarter" idx="11"/>
          </p:nvPr>
        </p:nvSpPr>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457ACE20-3FBE-924B-B774-83C37430B972}"/>
              </a:ext>
            </a:extLst>
          </p:cNvPr>
          <p:cNvSpPr>
            <a:spLocks noGrp="1"/>
          </p:cNvSpPr>
          <p:nvPr>
            <p:ph type="sldNum" sz="quarter" idx="12"/>
          </p:nvPr>
        </p:nvSpPr>
        <p:spPr/>
        <p:txBody>
          <a:bodyPr/>
          <a:lstStyle/>
          <a:p>
            <a:fld id="{A85782A5-310D-064D-97B2-7CD9DCF5F4D7}" type="slidenum">
              <a:rPr lang="en-US" smtClean="0"/>
              <a:t>3</a:t>
            </a:fld>
            <a:endParaRPr lang="en-US"/>
          </a:p>
        </p:txBody>
      </p:sp>
    </p:spTree>
    <p:extLst>
      <p:ext uri="{BB962C8B-B14F-4D97-AF65-F5344CB8AC3E}">
        <p14:creationId xmlns:p14="http://schemas.microsoft.com/office/powerpoint/2010/main" val="115710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9872-CE0B-7C4F-AE1F-471D79FB2122}"/>
              </a:ext>
            </a:extLst>
          </p:cNvPr>
          <p:cNvSpPr>
            <a:spLocks noGrp="1"/>
          </p:cNvSpPr>
          <p:nvPr>
            <p:ph type="title"/>
          </p:nvPr>
        </p:nvSpPr>
        <p:spPr>
          <a:xfrm>
            <a:off x="634792" y="2742247"/>
            <a:ext cx="8229600" cy="600237"/>
          </a:xfrm>
        </p:spPr>
        <p:txBody>
          <a:bodyPr>
            <a:normAutofit fontScale="90000"/>
          </a:bodyPr>
          <a:lstStyle/>
          <a:p>
            <a:r>
              <a:rPr lang="en-US" dirty="0"/>
              <a:t>Analysis &amp; Feature Extraction</a:t>
            </a:r>
          </a:p>
        </p:txBody>
      </p:sp>
      <p:sp>
        <p:nvSpPr>
          <p:cNvPr id="3" name="Date Placeholder 2">
            <a:extLst>
              <a:ext uri="{FF2B5EF4-FFF2-40B4-BE49-F238E27FC236}">
                <a16:creationId xmlns:a16="http://schemas.microsoft.com/office/drawing/2014/main" id="{CD148C30-E7AE-384B-8149-C970B06234A7}"/>
              </a:ext>
            </a:extLst>
          </p:cNvPr>
          <p:cNvSpPr>
            <a:spLocks noGrp="1"/>
          </p:cNvSpPr>
          <p:nvPr>
            <p:ph type="dt" sz="half" idx="10"/>
          </p:nvPr>
        </p:nvSpPr>
        <p:spPr/>
        <p:txBody>
          <a:bodyPr/>
          <a:lstStyle/>
          <a:p>
            <a:r>
              <a:rPr lang="en-US" dirty="0" err="1"/>
              <a:t>Aprill</a:t>
            </a:r>
            <a:r>
              <a:rPr lang="en-US" dirty="0"/>
              <a:t> 26, 2018</a:t>
            </a:r>
          </a:p>
        </p:txBody>
      </p:sp>
      <p:sp>
        <p:nvSpPr>
          <p:cNvPr id="4" name="Footer Placeholder 3">
            <a:extLst>
              <a:ext uri="{FF2B5EF4-FFF2-40B4-BE49-F238E27FC236}">
                <a16:creationId xmlns:a16="http://schemas.microsoft.com/office/drawing/2014/main" id="{F778F496-B983-7440-AE28-05D9A7EC6156}"/>
              </a:ext>
            </a:extLst>
          </p:cNvPr>
          <p:cNvSpPr>
            <a:spLocks noGrp="1"/>
          </p:cNvSpPr>
          <p:nvPr>
            <p:ph type="ftr" sz="quarter" idx="11"/>
          </p:nvPr>
        </p:nvSpPr>
        <p:spPr/>
        <p:txBody>
          <a:bodyPr/>
          <a:lstStyle/>
          <a:p>
            <a:r>
              <a:rPr lang="en-US"/>
              <a:t>Classifying High-Resolution Brain Scans</a:t>
            </a:r>
            <a:endParaRPr lang="en-US" dirty="0"/>
          </a:p>
        </p:txBody>
      </p:sp>
      <p:sp>
        <p:nvSpPr>
          <p:cNvPr id="5" name="Slide Number Placeholder 4">
            <a:extLst>
              <a:ext uri="{FF2B5EF4-FFF2-40B4-BE49-F238E27FC236}">
                <a16:creationId xmlns:a16="http://schemas.microsoft.com/office/drawing/2014/main" id="{7352E32E-D968-0A4C-876C-5B38829E1E5B}"/>
              </a:ext>
            </a:extLst>
          </p:cNvPr>
          <p:cNvSpPr>
            <a:spLocks noGrp="1"/>
          </p:cNvSpPr>
          <p:nvPr>
            <p:ph type="sldNum" sz="quarter" idx="12"/>
          </p:nvPr>
        </p:nvSpPr>
        <p:spPr/>
        <p:txBody>
          <a:bodyPr/>
          <a:lstStyle/>
          <a:p>
            <a:fld id="{A85782A5-310D-064D-97B2-7CD9DCF5F4D7}" type="slidenum">
              <a:rPr lang="en-US" smtClean="0"/>
              <a:pPr/>
              <a:t>4</a:t>
            </a:fld>
            <a:endParaRPr lang="en-US" dirty="0"/>
          </a:p>
        </p:txBody>
      </p:sp>
    </p:spTree>
    <p:extLst>
      <p:ext uri="{BB962C8B-B14F-4D97-AF65-F5344CB8AC3E}">
        <p14:creationId xmlns:p14="http://schemas.microsoft.com/office/powerpoint/2010/main" val="226064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54F5-C858-E449-829E-EFA19176E896}"/>
              </a:ext>
            </a:extLst>
          </p:cNvPr>
          <p:cNvSpPr>
            <a:spLocks noGrp="1"/>
          </p:cNvSpPr>
          <p:nvPr>
            <p:ph type="title"/>
          </p:nvPr>
        </p:nvSpPr>
        <p:spPr/>
        <p:txBody>
          <a:bodyPr>
            <a:normAutofit fontScale="90000"/>
          </a:bodyPr>
          <a:lstStyle/>
          <a:p>
            <a:r>
              <a:rPr lang="en-US" dirty="0"/>
              <a:t>Visualizing the Data</a:t>
            </a:r>
          </a:p>
        </p:txBody>
      </p:sp>
      <p:sp>
        <p:nvSpPr>
          <p:cNvPr id="3" name="Date Placeholder 2">
            <a:extLst>
              <a:ext uri="{FF2B5EF4-FFF2-40B4-BE49-F238E27FC236}">
                <a16:creationId xmlns:a16="http://schemas.microsoft.com/office/drawing/2014/main" id="{FBC508B6-F739-8448-A686-A6E6AE95EBEE}"/>
              </a:ext>
            </a:extLst>
          </p:cNvPr>
          <p:cNvSpPr>
            <a:spLocks noGrp="1"/>
          </p:cNvSpPr>
          <p:nvPr>
            <p:ph type="dt" sz="half" idx="10"/>
          </p:nvPr>
        </p:nvSpPr>
        <p:spPr/>
        <p:txBody>
          <a:bodyPr/>
          <a:lstStyle/>
          <a:p>
            <a:fld id="{582F525F-F280-904A-8B95-120BA1BA5DAA}" type="datetime4">
              <a:rPr lang="en-US" smtClean="0"/>
              <a:t>April 24, 2018</a:t>
            </a:fld>
            <a:endParaRPr lang="en-US" dirty="0"/>
          </a:p>
        </p:txBody>
      </p:sp>
      <p:sp>
        <p:nvSpPr>
          <p:cNvPr id="4" name="Footer Placeholder 3">
            <a:extLst>
              <a:ext uri="{FF2B5EF4-FFF2-40B4-BE49-F238E27FC236}">
                <a16:creationId xmlns:a16="http://schemas.microsoft.com/office/drawing/2014/main" id="{79EB2E83-37CA-0A4B-BCD1-17685E594C4C}"/>
              </a:ext>
            </a:extLst>
          </p:cNvPr>
          <p:cNvSpPr>
            <a:spLocks noGrp="1"/>
          </p:cNvSpPr>
          <p:nvPr>
            <p:ph type="ftr" sz="quarter" idx="11"/>
          </p:nvPr>
        </p:nvSpPr>
        <p:spPr/>
        <p:txBody>
          <a:bodyPr/>
          <a:lstStyle/>
          <a:p>
            <a:r>
              <a:rPr lang="en-US"/>
              <a:t>Classifying High-Resolution Brain Scans</a:t>
            </a:r>
            <a:endParaRPr lang="en-US" dirty="0"/>
          </a:p>
        </p:txBody>
      </p:sp>
      <p:sp>
        <p:nvSpPr>
          <p:cNvPr id="5" name="Slide Number Placeholder 4">
            <a:extLst>
              <a:ext uri="{FF2B5EF4-FFF2-40B4-BE49-F238E27FC236}">
                <a16:creationId xmlns:a16="http://schemas.microsoft.com/office/drawing/2014/main" id="{2250E5A4-4D28-F44A-8CF9-4F7AFEC6F3E2}"/>
              </a:ext>
            </a:extLst>
          </p:cNvPr>
          <p:cNvSpPr>
            <a:spLocks noGrp="1"/>
          </p:cNvSpPr>
          <p:nvPr>
            <p:ph type="sldNum" sz="quarter" idx="12"/>
          </p:nvPr>
        </p:nvSpPr>
        <p:spPr/>
        <p:txBody>
          <a:bodyPr/>
          <a:lstStyle/>
          <a:p>
            <a:fld id="{A85782A5-310D-064D-97B2-7CD9DCF5F4D7}" type="slidenum">
              <a:rPr lang="en-US" smtClean="0"/>
              <a:pPr/>
              <a:t>5</a:t>
            </a:fld>
            <a:endParaRPr lang="en-US" dirty="0"/>
          </a:p>
        </p:txBody>
      </p:sp>
      <p:sp>
        <p:nvSpPr>
          <p:cNvPr id="12" name="TextBox 11">
            <a:extLst>
              <a:ext uri="{FF2B5EF4-FFF2-40B4-BE49-F238E27FC236}">
                <a16:creationId xmlns:a16="http://schemas.microsoft.com/office/drawing/2014/main" id="{354777FB-4979-AA4E-87C8-CDC6D3A72829}"/>
              </a:ext>
            </a:extLst>
          </p:cNvPr>
          <p:cNvSpPr txBox="1"/>
          <p:nvPr/>
        </p:nvSpPr>
        <p:spPr>
          <a:xfrm>
            <a:off x="61189" y="3023943"/>
            <a:ext cx="1541552" cy="923330"/>
          </a:xfrm>
          <a:prstGeom prst="rect">
            <a:avLst/>
          </a:prstGeom>
          <a:noFill/>
        </p:spPr>
        <p:txBody>
          <a:bodyPr wrap="square" rtlCol="0">
            <a:spAutoFit/>
          </a:bodyPr>
          <a:lstStyle/>
          <a:p>
            <a:r>
              <a:rPr lang="en-US" b="1" dirty="0"/>
              <a:t>Background on </a:t>
            </a:r>
            <a:r>
              <a:rPr lang="en-US" b="1" dirty="0" err="1"/>
              <a:t>xy</a:t>
            </a:r>
            <a:r>
              <a:rPr lang="en-US" b="1" dirty="0"/>
              <a:t> plane</a:t>
            </a:r>
          </a:p>
          <a:p>
            <a:r>
              <a:rPr lang="en-US" b="1" dirty="0"/>
              <a:t>(1 of 7 slices)</a:t>
            </a:r>
          </a:p>
        </p:txBody>
      </p:sp>
      <p:sp>
        <p:nvSpPr>
          <p:cNvPr id="14" name="TextBox 13">
            <a:extLst>
              <a:ext uri="{FF2B5EF4-FFF2-40B4-BE49-F238E27FC236}">
                <a16:creationId xmlns:a16="http://schemas.microsoft.com/office/drawing/2014/main" id="{E4D3BDFB-A4A0-F540-BE0C-AEC3538ADBEB}"/>
              </a:ext>
            </a:extLst>
          </p:cNvPr>
          <p:cNvSpPr txBox="1"/>
          <p:nvPr/>
        </p:nvSpPr>
        <p:spPr>
          <a:xfrm>
            <a:off x="105504" y="1399038"/>
            <a:ext cx="1452922" cy="923330"/>
          </a:xfrm>
          <a:prstGeom prst="rect">
            <a:avLst/>
          </a:prstGeom>
          <a:noFill/>
        </p:spPr>
        <p:txBody>
          <a:bodyPr wrap="square" rtlCol="0">
            <a:spAutoFit/>
          </a:bodyPr>
          <a:lstStyle/>
          <a:p>
            <a:r>
              <a:rPr lang="en-US" b="1" dirty="0"/>
              <a:t>Foreground on </a:t>
            </a:r>
            <a:r>
              <a:rPr lang="en-US" b="1" dirty="0" err="1"/>
              <a:t>xy</a:t>
            </a:r>
            <a:r>
              <a:rPr lang="en-US" b="1" dirty="0"/>
              <a:t> plane</a:t>
            </a:r>
          </a:p>
          <a:p>
            <a:r>
              <a:rPr lang="en-US" b="1" dirty="0"/>
              <a:t>(1 of 7 slices)</a:t>
            </a:r>
          </a:p>
        </p:txBody>
      </p:sp>
      <p:pic>
        <p:nvPicPr>
          <p:cNvPr id="18" name="Picture 17">
            <a:extLst>
              <a:ext uri="{FF2B5EF4-FFF2-40B4-BE49-F238E27FC236}">
                <a16:creationId xmlns:a16="http://schemas.microsoft.com/office/drawing/2014/main" id="{BEBFB50D-CFFC-3A48-99E3-73F64520ABD8}"/>
              </a:ext>
            </a:extLst>
          </p:cNvPr>
          <p:cNvPicPr>
            <a:picLocks noChangeAspect="1"/>
          </p:cNvPicPr>
          <p:nvPr/>
        </p:nvPicPr>
        <p:blipFill>
          <a:blip r:embed="rId3"/>
          <a:stretch>
            <a:fillRect/>
          </a:stretch>
        </p:blipFill>
        <p:spPr>
          <a:xfrm>
            <a:off x="1602741" y="2769866"/>
            <a:ext cx="6672047" cy="1706357"/>
          </a:xfrm>
          <a:prstGeom prst="rect">
            <a:avLst/>
          </a:prstGeom>
        </p:spPr>
      </p:pic>
      <p:pic>
        <p:nvPicPr>
          <p:cNvPr id="20" name="Picture 19">
            <a:extLst>
              <a:ext uri="{FF2B5EF4-FFF2-40B4-BE49-F238E27FC236}">
                <a16:creationId xmlns:a16="http://schemas.microsoft.com/office/drawing/2014/main" id="{45EBDD35-2933-2A45-A3C6-40163355A34B}"/>
              </a:ext>
            </a:extLst>
          </p:cNvPr>
          <p:cNvPicPr>
            <a:picLocks noChangeAspect="1"/>
          </p:cNvPicPr>
          <p:nvPr/>
        </p:nvPicPr>
        <p:blipFill>
          <a:blip r:embed="rId4"/>
          <a:stretch>
            <a:fillRect/>
          </a:stretch>
        </p:blipFill>
        <p:spPr>
          <a:xfrm>
            <a:off x="1602741" y="1118254"/>
            <a:ext cx="6599721" cy="1665765"/>
          </a:xfrm>
          <a:prstGeom prst="rect">
            <a:avLst/>
          </a:prstGeom>
        </p:spPr>
      </p:pic>
      <p:pic>
        <p:nvPicPr>
          <p:cNvPr id="21" name="Picture 20">
            <a:extLst>
              <a:ext uri="{FF2B5EF4-FFF2-40B4-BE49-F238E27FC236}">
                <a16:creationId xmlns:a16="http://schemas.microsoft.com/office/drawing/2014/main" id="{2D70933C-CB34-8448-81C5-8C5F1DCBACC1}"/>
              </a:ext>
            </a:extLst>
          </p:cNvPr>
          <p:cNvPicPr>
            <a:picLocks noChangeAspect="1"/>
          </p:cNvPicPr>
          <p:nvPr/>
        </p:nvPicPr>
        <p:blipFill>
          <a:blip r:embed="rId5"/>
          <a:stretch>
            <a:fillRect/>
          </a:stretch>
        </p:blipFill>
        <p:spPr>
          <a:xfrm>
            <a:off x="1441767" y="4462857"/>
            <a:ext cx="3444931" cy="1703058"/>
          </a:xfrm>
          <a:prstGeom prst="rect">
            <a:avLst/>
          </a:prstGeom>
        </p:spPr>
      </p:pic>
      <p:pic>
        <p:nvPicPr>
          <p:cNvPr id="22" name="Picture 21">
            <a:extLst>
              <a:ext uri="{FF2B5EF4-FFF2-40B4-BE49-F238E27FC236}">
                <a16:creationId xmlns:a16="http://schemas.microsoft.com/office/drawing/2014/main" id="{711F83DE-7BD3-DA40-BA2B-3C9AF397B779}"/>
              </a:ext>
            </a:extLst>
          </p:cNvPr>
          <p:cNvPicPr>
            <a:picLocks noChangeAspect="1"/>
          </p:cNvPicPr>
          <p:nvPr/>
        </p:nvPicPr>
        <p:blipFill>
          <a:blip r:embed="rId6"/>
          <a:stretch>
            <a:fillRect/>
          </a:stretch>
        </p:blipFill>
        <p:spPr>
          <a:xfrm>
            <a:off x="5176292" y="5184639"/>
            <a:ext cx="3825984" cy="945668"/>
          </a:xfrm>
          <a:prstGeom prst="rect">
            <a:avLst/>
          </a:prstGeom>
        </p:spPr>
      </p:pic>
      <p:sp>
        <p:nvSpPr>
          <p:cNvPr id="23" name="TextBox 22">
            <a:extLst>
              <a:ext uri="{FF2B5EF4-FFF2-40B4-BE49-F238E27FC236}">
                <a16:creationId xmlns:a16="http://schemas.microsoft.com/office/drawing/2014/main" id="{6BF6BB73-66F7-6742-8F19-94D7854651A7}"/>
              </a:ext>
            </a:extLst>
          </p:cNvPr>
          <p:cNvSpPr txBox="1"/>
          <p:nvPr/>
        </p:nvSpPr>
        <p:spPr>
          <a:xfrm>
            <a:off x="5011050" y="4787348"/>
            <a:ext cx="3991226" cy="646331"/>
          </a:xfrm>
          <a:prstGeom prst="rect">
            <a:avLst/>
          </a:prstGeom>
          <a:noFill/>
        </p:spPr>
        <p:txBody>
          <a:bodyPr wrap="square" rtlCol="0">
            <a:spAutoFit/>
          </a:bodyPr>
          <a:lstStyle/>
          <a:p>
            <a:r>
              <a:rPr lang="en-US" b="1" dirty="0"/>
              <a:t>Feature Vector of Preprocessed Data:</a:t>
            </a:r>
          </a:p>
          <a:p>
            <a:endParaRPr lang="en-US" b="1" dirty="0"/>
          </a:p>
        </p:txBody>
      </p:sp>
    </p:spTree>
    <p:extLst>
      <p:ext uri="{BB962C8B-B14F-4D97-AF65-F5344CB8AC3E}">
        <p14:creationId xmlns:p14="http://schemas.microsoft.com/office/powerpoint/2010/main" val="315202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Random Forest</a:t>
            </a:r>
          </a:p>
        </p:txBody>
      </p:sp>
      <p:sp>
        <p:nvSpPr>
          <p:cNvPr id="3" name="Content Placeholder 2"/>
          <p:cNvSpPr>
            <a:spLocks noGrp="1"/>
          </p:cNvSpPr>
          <p:nvPr>
            <p:ph idx="1"/>
          </p:nvPr>
        </p:nvSpPr>
        <p:spPr>
          <a:xfrm rot="10800000" flipV="1">
            <a:off x="91464" y="2859540"/>
            <a:ext cx="8129587" cy="577111"/>
          </a:xfrm>
        </p:spPr>
        <p:txBody>
          <a:bodyPr>
            <a:normAutofit/>
          </a:bodyPr>
          <a:lstStyle/>
          <a:p>
            <a:pPr marL="0" indent="0">
              <a:buNone/>
            </a:pPr>
            <a:r>
              <a:rPr lang="en-US" sz="2400" dirty="0"/>
              <a:t>Classification Comparison Test: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
        <p:nvSpPr>
          <p:cNvPr id="4" name="Date Placeholder 3"/>
          <p:cNvSpPr>
            <a:spLocks noGrp="1"/>
          </p:cNvSpPr>
          <p:nvPr>
            <p:ph type="dt" sz="half" idx="10"/>
          </p:nvPr>
        </p:nvSpPr>
        <p:spPr/>
        <p:txBody>
          <a:bodyPr/>
          <a:lstStyle/>
          <a:p>
            <a:r>
              <a:rPr lang="en-US" dirty="0"/>
              <a:t>April 24,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6</a:t>
            </a:fld>
            <a:endParaRPr lang="en-US"/>
          </a:p>
        </p:txBody>
      </p:sp>
      <p:pic>
        <p:nvPicPr>
          <p:cNvPr id="8" name="Picture 7">
            <a:extLst>
              <a:ext uri="{FF2B5EF4-FFF2-40B4-BE49-F238E27FC236}">
                <a16:creationId xmlns:a16="http://schemas.microsoft.com/office/drawing/2014/main" id="{674ECF57-1EAE-774C-9888-FB2302668121}"/>
              </a:ext>
            </a:extLst>
          </p:cNvPr>
          <p:cNvPicPr>
            <a:picLocks noChangeAspect="1"/>
          </p:cNvPicPr>
          <p:nvPr/>
        </p:nvPicPr>
        <p:blipFill>
          <a:blip r:embed="rId3"/>
          <a:stretch>
            <a:fillRect/>
          </a:stretch>
        </p:blipFill>
        <p:spPr>
          <a:xfrm>
            <a:off x="91464" y="3399534"/>
            <a:ext cx="2166215" cy="2726629"/>
          </a:xfrm>
          <a:prstGeom prst="rect">
            <a:avLst/>
          </a:prstGeom>
        </p:spPr>
      </p:pic>
      <p:pic>
        <p:nvPicPr>
          <p:cNvPr id="11" name="Picture 10">
            <a:extLst>
              <a:ext uri="{FF2B5EF4-FFF2-40B4-BE49-F238E27FC236}">
                <a16:creationId xmlns:a16="http://schemas.microsoft.com/office/drawing/2014/main" id="{391D13F8-F481-054E-A18D-4305573026DE}"/>
              </a:ext>
            </a:extLst>
          </p:cNvPr>
          <p:cNvPicPr>
            <a:picLocks noChangeAspect="1"/>
          </p:cNvPicPr>
          <p:nvPr/>
        </p:nvPicPr>
        <p:blipFill>
          <a:blip r:embed="rId4"/>
          <a:stretch>
            <a:fillRect/>
          </a:stretch>
        </p:blipFill>
        <p:spPr>
          <a:xfrm>
            <a:off x="4515982" y="3365989"/>
            <a:ext cx="2245928" cy="2793715"/>
          </a:xfrm>
          <a:prstGeom prst="rect">
            <a:avLst/>
          </a:prstGeom>
        </p:spPr>
      </p:pic>
      <p:pic>
        <p:nvPicPr>
          <p:cNvPr id="14" name="Picture 13">
            <a:extLst>
              <a:ext uri="{FF2B5EF4-FFF2-40B4-BE49-F238E27FC236}">
                <a16:creationId xmlns:a16="http://schemas.microsoft.com/office/drawing/2014/main" id="{ACE4368D-9446-0B4F-A0B0-47D747F9E682}"/>
              </a:ext>
            </a:extLst>
          </p:cNvPr>
          <p:cNvPicPr>
            <a:picLocks noChangeAspect="1"/>
          </p:cNvPicPr>
          <p:nvPr/>
        </p:nvPicPr>
        <p:blipFill>
          <a:blip r:embed="rId5"/>
          <a:stretch>
            <a:fillRect/>
          </a:stretch>
        </p:blipFill>
        <p:spPr>
          <a:xfrm>
            <a:off x="2334679" y="3365988"/>
            <a:ext cx="2234973" cy="2793715"/>
          </a:xfrm>
          <a:prstGeom prst="rect">
            <a:avLst/>
          </a:prstGeom>
        </p:spPr>
      </p:pic>
      <p:pic>
        <p:nvPicPr>
          <p:cNvPr id="16" name="Picture 15">
            <a:extLst>
              <a:ext uri="{FF2B5EF4-FFF2-40B4-BE49-F238E27FC236}">
                <a16:creationId xmlns:a16="http://schemas.microsoft.com/office/drawing/2014/main" id="{6AFE1970-D0E6-E54C-9D08-45D6C657102B}"/>
              </a:ext>
            </a:extLst>
          </p:cNvPr>
          <p:cNvPicPr>
            <a:picLocks noChangeAspect="1"/>
          </p:cNvPicPr>
          <p:nvPr/>
        </p:nvPicPr>
        <p:blipFill>
          <a:blip r:embed="rId6"/>
          <a:stretch>
            <a:fillRect/>
          </a:stretch>
        </p:blipFill>
        <p:spPr>
          <a:xfrm>
            <a:off x="6750955" y="3352375"/>
            <a:ext cx="2259023" cy="2807329"/>
          </a:xfrm>
          <a:prstGeom prst="rect">
            <a:avLst/>
          </a:prstGeom>
        </p:spPr>
      </p:pic>
    </p:spTree>
    <p:extLst>
      <p:ext uri="{BB962C8B-B14F-4D97-AF65-F5344CB8AC3E}">
        <p14:creationId xmlns:p14="http://schemas.microsoft.com/office/powerpoint/2010/main" val="145663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9872-CE0B-7C4F-AE1F-471D79FB2122}"/>
              </a:ext>
            </a:extLst>
          </p:cNvPr>
          <p:cNvSpPr>
            <a:spLocks noGrp="1"/>
          </p:cNvSpPr>
          <p:nvPr>
            <p:ph type="title"/>
          </p:nvPr>
        </p:nvSpPr>
        <p:spPr>
          <a:xfrm>
            <a:off x="634792" y="2313432"/>
            <a:ext cx="8229600" cy="1344167"/>
          </a:xfrm>
        </p:spPr>
        <p:txBody>
          <a:bodyPr>
            <a:normAutofit/>
          </a:bodyPr>
          <a:lstStyle/>
          <a:p>
            <a:r>
              <a:rPr lang="en-US" dirty="0"/>
              <a:t>Model &amp; Results</a:t>
            </a:r>
          </a:p>
        </p:txBody>
      </p:sp>
      <p:sp>
        <p:nvSpPr>
          <p:cNvPr id="3" name="Date Placeholder 2">
            <a:extLst>
              <a:ext uri="{FF2B5EF4-FFF2-40B4-BE49-F238E27FC236}">
                <a16:creationId xmlns:a16="http://schemas.microsoft.com/office/drawing/2014/main" id="{CD148C30-E7AE-384B-8149-C970B06234A7}"/>
              </a:ext>
            </a:extLst>
          </p:cNvPr>
          <p:cNvSpPr>
            <a:spLocks noGrp="1"/>
          </p:cNvSpPr>
          <p:nvPr>
            <p:ph type="dt" sz="half" idx="10"/>
          </p:nvPr>
        </p:nvSpPr>
        <p:spPr/>
        <p:txBody>
          <a:bodyPr/>
          <a:lstStyle/>
          <a:p>
            <a:fld id="{582F525F-F280-904A-8B95-120BA1BA5DAA}" type="datetime4">
              <a:rPr lang="en-US" smtClean="0"/>
              <a:t>April 24, 2018</a:t>
            </a:fld>
            <a:endParaRPr lang="en-US" dirty="0"/>
          </a:p>
        </p:txBody>
      </p:sp>
      <p:sp>
        <p:nvSpPr>
          <p:cNvPr id="4" name="Footer Placeholder 3">
            <a:extLst>
              <a:ext uri="{FF2B5EF4-FFF2-40B4-BE49-F238E27FC236}">
                <a16:creationId xmlns:a16="http://schemas.microsoft.com/office/drawing/2014/main" id="{F778F496-B983-7440-AE28-05D9A7EC6156}"/>
              </a:ext>
            </a:extLst>
          </p:cNvPr>
          <p:cNvSpPr>
            <a:spLocks noGrp="1"/>
          </p:cNvSpPr>
          <p:nvPr>
            <p:ph type="ftr" sz="quarter" idx="11"/>
          </p:nvPr>
        </p:nvSpPr>
        <p:spPr/>
        <p:txBody>
          <a:bodyPr/>
          <a:lstStyle/>
          <a:p>
            <a:r>
              <a:rPr lang="en-US"/>
              <a:t>Classifying High-Resolution Brain Scans</a:t>
            </a:r>
            <a:endParaRPr lang="en-US" dirty="0"/>
          </a:p>
        </p:txBody>
      </p:sp>
      <p:sp>
        <p:nvSpPr>
          <p:cNvPr id="5" name="Slide Number Placeholder 4">
            <a:extLst>
              <a:ext uri="{FF2B5EF4-FFF2-40B4-BE49-F238E27FC236}">
                <a16:creationId xmlns:a16="http://schemas.microsoft.com/office/drawing/2014/main" id="{7352E32E-D968-0A4C-876C-5B38829E1E5B}"/>
              </a:ext>
            </a:extLst>
          </p:cNvPr>
          <p:cNvSpPr>
            <a:spLocks noGrp="1"/>
          </p:cNvSpPr>
          <p:nvPr>
            <p:ph type="sldNum" sz="quarter" idx="12"/>
          </p:nvPr>
        </p:nvSpPr>
        <p:spPr/>
        <p:txBody>
          <a:bodyPr/>
          <a:lstStyle/>
          <a:p>
            <a:fld id="{A85782A5-310D-064D-97B2-7CD9DCF5F4D7}" type="slidenum">
              <a:rPr lang="en-US" smtClean="0"/>
              <a:pPr/>
              <a:t>7</a:t>
            </a:fld>
            <a:endParaRPr lang="en-US" dirty="0"/>
          </a:p>
        </p:txBody>
      </p:sp>
    </p:spTree>
    <p:extLst>
      <p:ext uri="{BB962C8B-B14F-4D97-AF65-F5344CB8AC3E}">
        <p14:creationId xmlns:p14="http://schemas.microsoft.com/office/powerpoint/2010/main" val="1884191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Parameter Tuning</a:t>
            </a:r>
          </a:p>
        </p:txBody>
      </p:sp>
      <p:sp>
        <p:nvSpPr>
          <p:cNvPr id="3" name="Content Placeholder 2"/>
          <p:cNvSpPr>
            <a:spLocks noGrp="1"/>
          </p:cNvSpPr>
          <p:nvPr>
            <p:ph idx="1"/>
          </p:nvPr>
        </p:nvSpPr>
        <p:spPr/>
        <p:txBody>
          <a:bodyPr>
            <a:normAutofit fontScale="92500"/>
          </a:bodyPr>
          <a:lstStyle/>
          <a:p>
            <a:r>
              <a:rPr lang="en-US" b="1" dirty="0" err="1"/>
              <a:t>ParamGridBuilder</a:t>
            </a:r>
            <a:r>
              <a:rPr lang="en-US" b="1" dirty="0"/>
              <a:t>() </a:t>
            </a:r>
            <a:r>
              <a:rPr lang="en-US" dirty="0"/>
              <a:t>– constructs a grid of parameters to search over</a:t>
            </a:r>
          </a:p>
          <a:p>
            <a:r>
              <a:rPr lang="en-US" b="1" dirty="0"/>
              <a:t>*</a:t>
            </a:r>
            <a:r>
              <a:rPr lang="en-US" b="1" dirty="0" err="1"/>
              <a:t>numTrees</a:t>
            </a:r>
            <a:r>
              <a:rPr lang="en-US" b="1" dirty="0"/>
              <a:t> </a:t>
            </a:r>
            <a:r>
              <a:rPr lang="en-US" dirty="0"/>
              <a:t>– increasing lead to better accuracy and less compute time</a:t>
            </a:r>
          </a:p>
          <a:p>
            <a:r>
              <a:rPr lang="en-US" b="1" dirty="0"/>
              <a:t>*</a:t>
            </a:r>
            <a:r>
              <a:rPr lang="en-US" b="1" dirty="0" err="1"/>
              <a:t>maxDepth</a:t>
            </a:r>
            <a:r>
              <a:rPr lang="en-US" dirty="0"/>
              <a:t> - higher values lead to overfitting and increased run time of the model</a:t>
            </a:r>
            <a:endParaRPr lang="en-US" b="1" dirty="0"/>
          </a:p>
          <a:p>
            <a:r>
              <a:rPr lang="en-US" b="1" dirty="0" err="1"/>
              <a:t>maxBins</a:t>
            </a:r>
            <a:r>
              <a:rPr lang="en-US" dirty="0"/>
              <a:t> - maximum number of bins used for splitting features</a:t>
            </a:r>
            <a:endParaRPr lang="en-US" b="1" dirty="0"/>
          </a:p>
          <a:p>
            <a:r>
              <a:rPr lang="en-US" b="1" dirty="0"/>
              <a:t>*impurity</a:t>
            </a:r>
            <a:r>
              <a:rPr lang="en-US" dirty="0"/>
              <a:t> – criterion (</a:t>
            </a:r>
            <a:r>
              <a:rPr lang="en-US" dirty="0" err="1"/>
              <a:t>gini</a:t>
            </a:r>
            <a:r>
              <a:rPr lang="en-US" dirty="0"/>
              <a:t>)</a:t>
            </a:r>
          </a:p>
        </p:txBody>
      </p:sp>
      <p:sp>
        <p:nvSpPr>
          <p:cNvPr id="4" name="Date Placeholder 3"/>
          <p:cNvSpPr>
            <a:spLocks noGrp="1"/>
          </p:cNvSpPr>
          <p:nvPr>
            <p:ph type="dt" sz="half" idx="10"/>
          </p:nvPr>
        </p:nvSpPr>
        <p:spPr/>
        <p:txBody>
          <a:bodyPr/>
          <a:lstStyle/>
          <a:p>
            <a:r>
              <a:rPr lang="en-US" dirty="0"/>
              <a:t>April 24,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8</a:t>
            </a:fld>
            <a:endParaRPr lang="en-US"/>
          </a:p>
        </p:txBody>
      </p:sp>
    </p:spTree>
    <p:extLst>
      <p:ext uri="{BB962C8B-B14F-4D97-AF65-F5344CB8AC3E}">
        <p14:creationId xmlns:p14="http://schemas.microsoft.com/office/powerpoint/2010/main" val="406381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Splitting the Dataset</a:t>
            </a:r>
          </a:p>
        </p:txBody>
      </p:sp>
      <p:sp>
        <p:nvSpPr>
          <p:cNvPr id="3" name="Content Placeholder 2"/>
          <p:cNvSpPr>
            <a:spLocks noGrp="1"/>
          </p:cNvSpPr>
          <p:nvPr>
            <p:ph idx="1"/>
          </p:nvPr>
        </p:nvSpPr>
        <p:spPr/>
        <p:txBody>
          <a:bodyPr>
            <a:normAutofit/>
          </a:bodyPr>
          <a:lstStyle/>
          <a:p>
            <a:r>
              <a:rPr lang="en-US" dirty="0"/>
              <a:t>Training &amp; Test data (image 1,2,3,4,6)</a:t>
            </a:r>
          </a:p>
          <a:p>
            <a:r>
              <a:rPr lang="en-US" dirty="0"/>
              <a:t>Validation data (image 5)</a:t>
            </a:r>
          </a:p>
        </p:txBody>
      </p:sp>
      <p:sp>
        <p:nvSpPr>
          <p:cNvPr id="4" name="Date Placeholder 3"/>
          <p:cNvSpPr>
            <a:spLocks noGrp="1"/>
          </p:cNvSpPr>
          <p:nvPr>
            <p:ph type="dt" sz="half" idx="10"/>
          </p:nvPr>
        </p:nvSpPr>
        <p:spPr/>
        <p:txBody>
          <a:bodyPr/>
          <a:lstStyle/>
          <a:p>
            <a:r>
              <a:rPr lang="en-US" dirty="0"/>
              <a:t>April 24,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9</a:t>
            </a:fld>
            <a:endParaRPr lang="en-US"/>
          </a:p>
        </p:txBody>
      </p:sp>
    </p:spTree>
    <p:extLst>
      <p:ext uri="{BB962C8B-B14F-4D97-AF65-F5344CB8AC3E}">
        <p14:creationId xmlns:p14="http://schemas.microsoft.com/office/powerpoint/2010/main" val="404897761"/>
      </p:ext>
    </p:extLst>
  </p:cSld>
  <p:clrMapOvr>
    <a:masterClrMapping/>
  </p:clrMapOvr>
</p:sld>
</file>

<file path=ppt/theme/theme1.xml><?xml version="1.0" encoding="utf-8"?>
<a:theme xmlns:a="http://schemas.openxmlformats.org/drawingml/2006/main" name="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eu" id="{DA2685EB-8A17-A04A-AD7B-EEE097D9A645}" vid="{6B900CE0-338C-6243-B362-22C964AF7D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1006</TotalTime>
  <Words>1381</Words>
  <Application>Microsoft Macintosh PowerPoint</Application>
  <PresentationFormat>On-screen Show (4:3)</PresentationFormat>
  <Paragraphs>186</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Helvetica Neue</vt:lpstr>
      <vt:lpstr>lecture</vt:lpstr>
      <vt:lpstr>Classifying High-Resolution  Brain Scans using Apache Spark</vt:lpstr>
      <vt:lpstr>The Data</vt:lpstr>
      <vt:lpstr>Apache Spark &amp; Machine Learning</vt:lpstr>
      <vt:lpstr>Analysis &amp; Feature Extraction</vt:lpstr>
      <vt:lpstr>Visualizing the Data</vt:lpstr>
      <vt:lpstr>Random Forest</vt:lpstr>
      <vt:lpstr>Model &amp; Results</vt:lpstr>
      <vt:lpstr>Parameter Tuning</vt:lpstr>
      <vt:lpstr>Splitting the Dataset</vt:lpstr>
      <vt:lpstr>Application Pipeline</vt:lpstr>
      <vt:lpstr>Parallel Processing Results</vt:lpstr>
      <vt:lpstr>Single Machine Results</vt:lpstr>
      <vt:lpstr>Conclusion</vt:lpstr>
      <vt:lpstr>The End :)</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High-Resolution Brain Scans using Decision Tree</dc:title>
  <dc:subject/>
  <dc:creator>Emily Dutile</dc:creator>
  <cp:keywords/>
  <dc:description/>
  <cp:lastModifiedBy>Emily Dutile</cp:lastModifiedBy>
  <cp:revision>41</cp:revision>
  <cp:lastPrinted>2018-04-22T07:04:24Z</cp:lastPrinted>
  <dcterms:created xsi:type="dcterms:W3CDTF">2018-04-15T02:24:04Z</dcterms:created>
  <dcterms:modified xsi:type="dcterms:W3CDTF">2018-04-24T21:33:28Z</dcterms:modified>
  <cp:category/>
</cp:coreProperties>
</file>