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65" r:id="rId5"/>
    <p:sldId id="275" r:id="rId6"/>
    <p:sldId id="271" r:id="rId7"/>
    <p:sldId id="276" r:id="rId8"/>
    <p:sldId id="269" r:id="rId9"/>
    <p:sldId id="262" r:id="rId10"/>
    <p:sldId id="27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EFEFEF"/>
    <a:srgbClr val="353535"/>
    <a:srgbClr val="615445"/>
    <a:srgbClr val="000000"/>
    <a:srgbClr val="FFFFFF"/>
    <a:srgbClr val="CC0000"/>
    <a:srgbClr val="FFDA19"/>
    <a:srgbClr val="FFDA03"/>
    <a:srgbClr val="FA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52"/>
    <p:restoredTop sz="85979"/>
  </p:normalViewPr>
  <p:slideViewPr>
    <p:cSldViewPr snapToGrid="0" snapToObjects="1">
      <p:cViewPr varScale="1">
        <p:scale>
          <a:sx n="99" d="100"/>
          <a:sy n="99" d="100"/>
        </p:scale>
        <p:origin x="1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38D6-D208-E54F-80E5-7DC509039C3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E5502-AD8B-E148-9260-78C6131A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6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9AAC-E34A-E34F-8216-9BD67DCDB2D8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4FD3-9156-3F45-86A6-2A512E7D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looked at the distribution of the data to identify class imbalance - a term used to describe when a target class within a data set is outnumbered by another target class (or classes). This can create misleading accuracy metrics, known as an accuracy paradox.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cross validation, we can create multiple training and test sets and average the scores to give us a less biased 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Gini used since it doesn't require to compute logarithmic functions (which is calculated in entropy), which are computationally intensive.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8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Split dataset into train and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 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 with both training and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Measure error in the predictions (in both sets)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the error of the two data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544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26</a:t>
            </a:r>
          </a:p>
          <a:p>
            <a:r>
              <a:rPr lang="en-US" dirty="0"/>
              <a:t>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26,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F30-3877-734E-854C-19E66CA08E5E}" type="datetime4">
              <a:rPr lang="en-US" smtClean="0"/>
              <a:t>April 22,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7ED7-E26B-424C-9711-F96B35D63E91}" type="datetime4">
              <a:rPr lang="en-US" smtClean="0"/>
              <a:t>April 22,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0562"/>
            <a:ext cx="9144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April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D2D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5129" y="15389"/>
            <a:ext cx="570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EECE</a:t>
            </a:r>
            <a:r>
              <a:rPr lang="en-US" sz="1400" b="1" i="0" spc="300" baseline="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spc="300" baseline="0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Dutile,Otenti,Phang,Sweeney</a:t>
            </a:r>
            <a:endParaRPr lang="en-US" sz="1400" b="0" i="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0"/>
          <a:stretch/>
        </p:blipFill>
        <p:spPr>
          <a:xfrm>
            <a:off x="71483" y="86905"/>
            <a:ext cx="2387964" cy="231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798"/>
            <a:ext cx="331398" cy="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2" r:id="rId4"/>
    <p:sldLayoutId id="2147483653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130425"/>
            <a:ext cx="8229601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Classifying High-Resolution </a:t>
            </a:r>
            <a:br>
              <a:rPr lang="en-US" dirty="0"/>
            </a:br>
            <a:r>
              <a:rPr lang="en-US" dirty="0"/>
              <a:t>Brain Scans using 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Emily Dutile</a:t>
            </a:r>
          </a:p>
          <a:p>
            <a:r>
              <a:rPr lang="en-US" sz="2200" dirty="0"/>
              <a:t>Asha </a:t>
            </a:r>
            <a:r>
              <a:rPr lang="en-US" sz="2200" dirty="0" err="1"/>
              <a:t>Phang</a:t>
            </a:r>
            <a:endParaRPr lang="en-US" sz="2200" dirty="0"/>
          </a:p>
          <a:p>
            <a:r>
              <a:rPr lang="en-US" sz="2200" dirty="0"/>
              <a:t>Nate </a:t>
            </a:r>
            <a:r>
              <a:rPr lang="en-US" sz="2200" dirty="0" err="1"/>
              <a:t>Otenti</a:t>
            </a:r>
            <a:endParaRPr lang="en-US" sz="2200" dirty="0"/>
          </a:p>
          <a:p>
            <a:r>
              <a:rPr lang="en-US" sz="2200" dirty="0"/>
              <a:t>Tristin Sweeney</a:t>
            </a:r>
          </a:p>
          <a:p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End :)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Thanks!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Questions?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9872-CE0B-7C4F-AE1F-471D79FB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92" y="2742247"/>
            <a:ext cx="8229600" cy="60023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&amp; Feature Extraction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8C30-E7AE-384B-8149-C970B062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April 22,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F496-B983-7440-AE28-05D9A7EC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Classifying High-Resolution Brain Scans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2E32E-D968-0A4C-876C-5B38829E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54F5-C858-E449-829E-EFA19176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08B6-F739-8448-A686-A6E6AE95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April 22,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2E83-37CA-0A4B-BCD1-17685E59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Classifying High-Resolution Brain Scans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0E5A4-4D28-F44A-8CF9-4F7AFEC6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E281B-C1B4-4E41-8F11-2C844E9A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92" y="1149513"/>
            <a:ext cx="2840796" cy="5070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03F554-5CC5-FB40-9836-98307066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807" y="1149513"/>
            <a:ext cx="2840795" cy="5070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5A7E84-660B-D144-9291-2218C58DABFB}"/>
              </a:ext>
            </a:extLst>
          </p:cNvPr>
          <p:cNvSpPr txBox="1"/>
          <p:nvPr/>
        </p:nvSpPr>
        <p:spPr>
          <a:xfrm>
            <a:off x="128017" y="1140480"/>
            <a:ext cx="136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Foreground on </a:t>
            </a:r>
            <a:r>
              <a:rPr lang="en-US" b="1" dirty="0" err="1"/>
              <a:t>xy</a:t>
            </a:r>
            <a:r>
              <a:rPr lang="en-US" b="1" dirty="0"/>
              <a:t> 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777FB-4979-AA4E-87C8-CDC6D3A72829}"/>
              </a:ext>
            </a:extLst>
          </p:cNvPr>
          <p:cNvSpPr txBox="1"/>
          <p:nvPr/>
        </p:nvSpPr>
        <p:spPr>
          <a:xfrm>
            <a:off x="4547948" y="1149513"/>
            <a:ext cx="138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 on </a:t>
            </a:r>
            <a:r>
              <a:rPr lang="en-US" b="1" dirty="0" err="1"/>
              <a:t>xy</a:t>
            </a:r>
            <a:r>
              <a:rPr lang="en-US" b="1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315202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Comparison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Random Forest?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3B2C9-7841-7F4E-9BFA-38F80566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3" y="2593535"/>
            <a:ext cx="8113533" cy="14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5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9872-CE0B-7C4F-AE1F-471D79FB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92" y="2313432"/>
            <a:ext cx="8229600" cy="1344167"/>
          </a:xfrm>
        </p:spPr>
        <p:txBody>
          <a:bodyPr>
            <a:normAutofit/>
          </a:bodyPr>
          <a:lstStyle/>
          <a:p>
            <a:r>
              <a:rPr lang="en-US" dirty="0"/>
              <a:t>Model &amp;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8C30-E7AE-384B-8149-C970B062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April 22,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F496-B983-7440-AE28-05D9A7EC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Classifying High-Resolution Brain Scans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2E32E-D968-0A4C-876C-5B38829E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9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ParamGridBuilder</a:t>
            </a:r>
            <a:r>
              <a:rPr lang="en-US" b="1" dirty="0"/>
              <a:t>() </a:t>
            </a:r>
            <a:r>
              <a:rPr lang="en-US" dirty="0"/>
              <a:t>– constructs a grid of parameters to search over</a:t>
            </a:r>
          </a:p>
          <a:p>
            <a:r>
              <a:rPr lang="en-US" b="1" dirty="0" err="1"/>
              <a:t>TrainValidationSplit</a:t>
            </a:r>
            <a:r>
              <a:rPr lang="en-US" b="1" dirty="0"/>
              <a:t>() </a:t>
            </a:r>
            <a:r>
              <a:rPr lang="en-US" dirty="0"/>
              <a:t>– tries all combinations of values and determines the best model</a:t>
            </a:r>
          </a:p>
          <a:p>
            <a:r>
              <a:rPr lang="en-US" b="1" dirty="0" err="1"/>
              <a:t>numTrees</a:t>
            </a:r>
            <a:r>
              <a:rPr lang="en-US" b="1" dirty="0"/>
              <a:t> </a:t>
            </a:r>
            <a:r>
              <a:rPr lang="en-US" dirty="0"/>
              <a:t>– increasing lead to better accuracy and less compute time</a:t>
            </a:r>
          </a:p>
          <a:p>
            <a:r>
              <a:rPr lang="en-US" b="1" dirty="0" err="1"/>
              <a:t>maxDepth</a:t>
            </a:r>
            <a:r>
              <a:rPr lang="en-US" dirty="0"/>
              <a:t> - higher values lead to overfitting and increased run time of the model</a:t>
            </a:r>
            <a:endParaRPr lang="en-US" b="1" dirty="0"/>
          </a:p>
          <a:p>
            <a:r>
              <a:rPr lang="en-US" b="1" dirty="0" err="1"/>
              <a:t>maxBins</a:t>
            </a:r>
            <a:r>
              <a:rPr lang="en-US" dirty="0"/>
              <a:t> - maximum number of bins used for splitting features</a:t>
            </a:r>
            <a:endParaRPr lang="en-US" b="1" dirty="0"/>
          </a:p>
          <a:p>
            <a:r>
              <a:rPr lang="en-US" b="1" dirty="0"/>
              <a:t>impurity</a:t>
            </a:r>
            <a:r>
              <a:rPr lang="en-US" dirty="0"/>
              <a:t> – criterion (</a:t>
            </a:r>
            <a:r>
              <a:rPr lang="en-US" dirty="0" err="1"/>
              <a:t>gini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Cross-Validation: how well a model “generalizes” (ability to accurately predict using previously-unseen data)</a:t>
            </a:r>
          </a:p>
          <a:p>
            <a:r>
              <a:rPr lang="en-US" dirty="0"/>
              <a:t>Training data RDD (80%)</a:t>
            </a:r>
          </a:p>
          <a:p>
            <a:r>
              <a:rPr lang="en-US" dirty="0"/>
              <a:t>Validation data RDD (20%)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DE76-2B9E-7342-8283-8561F5D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126B-1429-FB4B-8920-BD73479D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6629040"/>
            <a:ext cx="2291085" cy="228959"/>
          </a:xfrm>
        </p:spPr>
        <p:txBody>
          <a:bodyPr/>
          <a:lstStyle/>
          <a:p>
            <a:r>
              <a:rPr lang="en-US"/>
              <a:t>April 24,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A223-0CF2-4B4B-98AA-CD9F1C76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385" y="6273754"/>
            <a:ext cx="7874415" cy="303487"/>
          </a:xfrm>
        </p:spPr>
        <p:txBody>
          <a:bodyPr/>
          <a:lstStyle/>
          <a:p>
            <a:r>
              <a:rPr lang="en-US"/>
              <a:t>Classifying High-Resolution Brain Scans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D4A4-A343-3143-9C4B-24CAC4CA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4784" y="6630561"/>
            <a:ext cx="1092016" cy="226932"/>
          </a:xfrm>
        </p:spPr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83A6-9A36-7841-9520-2ECAFC877F4B}"/>
              </a:ext>
            </a:extLst>
          </p:cNvPr>
          <p:cNvSpPr/>
          <p:nvPr/>
        </p:nvSpPr>
        <p:spPr>
          <a:xfrm>
            <a:off x="4678854" y="2927663"/>
            <a:ext cx="2727433" cy="1603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88900">
            <a:solidFill>
              <a:srgbClr val="2D2D2D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FFFBF-8D70-B241-8154-4C249F7E3B79}"/>
              </a:ext>
            </a:extLst>
          </p:cNvPr>
          <p:cNvSpPr/>
          <p:nvPr/>
        </p:nvSpPr>
        <p:spPr>
          <a:xfrm>
            <a:off x="1737713" y="1605450"/>
            <a:ext cx="5668574" cy="746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88900">
            <a:solidFill>
              <a:srgbClr val="2D2D2D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FED14-8535-3545-ABBD-6CF2E5DF31C2}"/>
              </a:ext>
            </a:extLst>
          </p:cNvPr>
          <p:cNvSpPr/>
          <p:nvPr/>
        </p:nvSpPr>
        <p:spPr>
          <a:xfrm>
            <a:off x="1696826" y="5053191"/>
            <a:ext cx="2908875" cy="746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88900">
            <a:solidFill>
              <a:srgbClr val="2D2D2D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CC290ACF-89E5-6345-B867-F04AA22D0B66}"/>
              </a:ext>
            </a:extLst>
          </p:cNvPr>
          <p:cNvSpPr/>
          <p:nvPr/>
        </p:nvSpPr>
        <p:spPr>
          <a:xfrm rot="16200000" flipH="1">
            <a:off x="5547453" y="4245650"/>
            <a:ext cx="1265096" cy="1845097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0DEBAFA-BB88-5443-9E2E-0733194663DB}"/>
              </a:ext>
            </a:extLst>
          </p:cNvPr>
          <p:cNvSpPr/>
          <p:nvPr/>
        </p:nvSpPr>
        <p:spPr>
          <a:xfrm>
            <a:off x="6698512" y="2352245"/>
            <a:ext cx="255181" cy="57541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5B09DE06-9048-6046-87E6-3C37881F1328}"/>
              </a:ext>
            </a:extLst>
          </p:cNvPr>
          <p:cNvSpPr/>
          <p:nvPr/>
        </p:nvSpPr>
        <p:spPr>
          <a:xfrm>
            <a:off x="5990737" y="2357261"/>
            <a:ext cx="255181" cy="57541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AD33DCD-6E16-8E47-9B80-B531CA38F3A7}"/>
              </a:ext>
            </a:extLst>
          </p:cNvPr>
          <p:cNvSpPr/>
          <p:nvPr/>
        </p:nvSpPr>
        <p:spPr>
          <a:xfrm>
            <a:off x="5257452" y="2357261"/>
            <a:ext cx="255181" cy="57541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B2985B7-D3E9-5F4A-9711-C99D8ABBE056}"/>
              </a:ext>
            </a:extLst>
          </p:cNvPr>
          <p:cNvSpPr/>
          <p:nvPr/>
        </p:nvSpPr>
        <p:spPr>
          <a:xfrm>
            <a:off x="6698512" y="1269976"/>
            <a:ext cx="255181" cy="3248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D021D45B-3966-A048-B309-1D348A305CE4}"/>
              </a:ext>
            </a:extLst>
          </p:cNvPr>
          <p:cNvSpPr/>
          <p:nvPr/>
        </p:nvSpPr>
        <p:spPr>
          <a:xfrm>
            <a:off x="5990737" y="1274992"/>
            <a:ext cx="255181" cy="3248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13E663F6-2979-1A49-8436-3930289EDCD1}"/>
              </a:ext>
            </a:extLst>
          </p:cNvPr>
          <p:cNvSpPr/>
          <p:nvPr/>
        </p:nvSpPr>
        <p:spPr>
          <a:xfrm>
            <a:off x="5257452" y="1274992"/>
            <a:ext cx="255181" cy="3248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09532D-E179-1647-BAE0-1B4EEA4ABEA2}"/>
              </a:ext>
            </a:extLst>
          </p:cNvPr>
          <p:cNvCxnSpPr/>
          <p:nvPr/>
        </p:nvCxnSpPr>
        <p:spPr>
          <a:xfrm>
            <a:off x="4678854" y="1269976"/>
            <a:ext cx="0" cy="10822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26">
            <a:extLst>
              <a:ext uri="{FF2B5EF4-FFF2-40B4-BE49-F238E27FC236}">
                <a16:creationId xmlns:a16="http://schemas.microsoft.com/office/drawing/2014/main" id="{091FDD70-BD22-A341-97C2-3FB2A68B4B70}"/>
              </a:ext>
            </a:extLst>
          </p:cNvPr>
          <p:cNvSpPr/>
          <p:nvPr/>
        </p:nvSpPr>
        <p:spPr>
          <a:xfrm>
            <a:off x="1960635" y="1257813"/>
            <a:ext cx="255181" cy="32480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A3661-378C-AE40-A841-4D82487EFC6E}"/>
              </a:ext>
            </a:extLst>
          </p:cNvPr>
          <p:cNvSpPr txBox="1"/>
          <p:nvPr/>
        </p:nvSpPr>
        <p:spPr>
          <a:xfrm>
            <a:off x="1343843" y="876319"/>
            <a:ext cx="93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Image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C8BB1-2DDC-7F47-A47A-BF5F00F2DEB8}"/>
              </a:ext>
            </a:extLst>
          </p:cNvPr>
          <p:cNvSpPr txBox="1"/>
          <p:nvPr/>
        </p:nvSpPr>
        <p:spPr>
          <a:xfrm>
            <a:off x="2153968" y="1677165"/>
            <a:ext cx="1472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PRE-PROCESS</a:t>
            </a:r>
          </a:p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780FA-46F2-574B-A449-4148D99C2003}"/>
              </a:ext>
            </a:extLst>
          </p:cNvPr>
          <p:cNvSpPr txBox="1"/>
          <p:nvPr/>
        </p:nvSpPr>
        <p:spPr>
          <a:xfrm>
            <a:off x="4818405" y="3508097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 RANDOM FOREST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64AF9C-B446-7148-AF59-904B0CEEF99B}"/>
              </a:ext>
            </a:extLst>
          </p:cNvPr>
          <p:cNvSpPr txBox="1"/>
          <p:nvPr/>
        </p:nvSpPr>
        <p:spPr>
          <a:xfrm>
            <a:off x="5293311" y="1809978"/>
            <a:ext cx="183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PRE-PROCESSING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B79C86-7A89-774C-A2DB-F281226AD1F4}"/>
              </a:ext>
            </a:extLst>
          </p:cNvPr>
          <p:cNvSpPr txBox="1"/>
          <p:nvPr/>
        </p:nvSpPr>
        <p:spPr>
          <a:xfrm>
            <a:off x="2029802" y="5125031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CLASSIFY</a:t>
            </a:r>
          </a:p>
          <a:p>
            <a:pPr algn="ctr"/>
            <a:r>
              <a:rPr lang="en-US" b="1" dirty="0"/>
              <a:t>on multiple machines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384E9504-41CC-934D-87B9-DAD2238B6193}"/>
              </a:ext>
            </a:extLst>
          </p:cNvPr>
          <p:cNvSpPr/>
          <p:nvPr/>
        </p:nvSpPr>
        <p:spPr>
          <a:xfrm>
            <a:off x="3369991" y="5853306"/>
            <a:ext cx="255181" cy="32480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70A3E-A1F1-F24C-A1AB-9D152605DDF1}"/>
              </a:ext>
            </a:extLst>
          </p:cNvPr>
          <p:cNvSpPr txBox="1"/>
          <p:nvPr/>
        </p:nvSpPr>
        <p:spPr>
          <a:xfrm>
            <a:off x="3601892" y="5936427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0DFB14D-DF96-5C4F-9C84-7E130842DB8F}"/>
              </a:ext>
            </a:extLst>
          </p:cNvPr>
          <p:cNvSpPr/>
          <p:nvPr/>
        </p:nvSpPr>
        <p:spPr>
          <a:xfrm>
            <a:off x="2748284" y="2431784"/>
            <a:ext cx="255181" cy="261012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-Up Arrow 35">
            <a:extLst>
              <a:ext uri="{FF2B5EF4-FFF2-40B4-BE49-F238E27FC236}">
                <a16:creationId xmlns:a16="http://schemas.microsoft.com/office/drawing/2014/main" id="{4FDAFB0D-8F51-5646-B5F9-A50E82C81FB9}"/>
              </a:ext>
            </a:extLst>
          </p:cNvPr>
          <p:cNvSpPr/>
          <p:nvPr/>
        </p:nvSpPr>
        <p:spPr>
          <a:xfrm flipH="1" flipV="1">
            <a:off x="2182425" y="4051907"/>
            <a:ext cx="634309" cy="997999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>
            <a:extLst>
              <a:ext uri="{FF2B5EF4-FFF2-40B4-BE49-F238E27FC236}">
                <a16:creationId xmlns:a16="http://schemas.microsoft.com/office/drawing/2014/main" id="{4F4190F3-19E5-8740-8A71-39FFF4252BCA}"/>
              </a:ext>
            </a:extLst>
          </p:cNvPr>
          <p:cNvSpPr/>
          <p:nvPr/>
        </p:nvSpPr>
        <p:spPr>
          <a:xfrm rot="10800000" flipH="1">
            <a:off x="2935014" y="4051906"/>
            <a:ext cx="634309" cy="988207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B0CB8-9247-D64B-9473-4C2629997C23}"/>
              </a:ext>
            </a:extLst>
          </p:cNvPr>
          <p:cNvSpPr txBox="1"/>
          <p:nvPr/>
        </p:nvSpPr>
        <p:spPr>
          <a:xfrm>
            <a:off x="6968932" y="1156579"/>
            <a:ext cx="17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GGB/image.csv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B65BE-E8FD-0544-8267-46D3A4325604}"/>
              </a:ext>
            </a:extLst>
          </p:cNvPr>
          <p:cNvSpPr txBox="1"/>
          <p:nvPr/>
        </p:nvSpPr>
        <p:spPr>
          <a:xfrm>
            <a:off x="3569323" y="457032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*New Partition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A682C-6400-9D40-B64A-86E81CF15ADC}"/>
              </a:ext>
            </a:extLst>
          </p:cNvPr>
          <p:cNvSpPr txBox="1"/>
          <p:nvPr/>
        </p:nvSpPr>
        <p:spPr>
          <a:xfrm>
            <a:off x="7073108" y="455331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E4FEE5-1045-7042-8CD5-61F695610BCB}"/>
              </a:ext>
            </a:extLst>
          </p:cNvPr>
          <p:cNvSpPr txBox="1"/>
          <p:nvPr/>
        </p:nvSpPr>
        <p:spPr>
          <a:xfrm>
            <a:off x="3151263" y="1216662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Diff. Partitions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64EDF6-59E0-984E-82E9-E9ACA2EF3C43}"/>
              </a:ext>
            </a:extLst>
          </p:cNvPr>
          <p:cNvSpPr txBox="1"/>
          <p:nvPr/>
        </p:nvSpPr>
        <p:spPr>
          <a:xfrm>
            <a:off x="6985335" y="2409523"/>
            <a:ext cx="17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~65 MB 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D608A2-D3CA-DE46-99E8-BB98914B7420}"/>
              </a:ext>
            </a:extLst>
          </p:cNvPr>
          <p:cNvSpPr txBox="1"/>
          <p:nvPr/>
        </p:nvSpPr>
        <p:spPr>
          <a:xfrm>
            <a:off x="3647021" y="3021832"/>
            <a:ext cx="112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Persist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409874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45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u" id="{DA2685EB-8A17-A04A-AD7B-EEE097D9A645}" vid="{6B900CE0-338C-6243-B362-22C964AF7D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754</TotalTime>
  <Words>402</Words>
  <Application>Microsoft Macintosh PowerPoint</Application>
  <PresentationFormat>On-screen Show (4:3)</PresentationFormat>
  <Paragraphs>92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</vt:lpstr>
      <vt:lpstr>lecture</vt:lpstr>
      <vt:lpstr>Classifying High-Resolution  Brain Scans using Apache Spark</vt:lpstr>
      <vt:lpstr>Analysis &amp; Feature Extraction</vt:lpstr>
      <vt:lpstr>Visualizing the Data</vt:lpstr>
      <vt:lpstr>Classification Comparison Test</vt:lpstr>
      <vt:lpstr>Model &amp; Results</vt:lpstr>
      <vt:lpstr>Parameter Tuning</vt:lpstr>
      <vt:lpstr>Splitting the Dataset</vt:lpstr>
      <vt:lpstr>Application Pipeline</vt:lpstr>
      <vt:lpstr>Results</vt:lpstr>
      <vt:lpstr>Confusion Matrix</vt:lpstr>
      <vt:lpstr>The End :)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High-Resolution Brain Scans using Decision Tree</dc:title>
  <dc:subject/>
  <dc:creator>Emily Dutile</dc:creator>
  <cp:keywords/>
  <dc:description/>
  <cp:lastModifiedBy>Emily Dutile</cp:lastModifiedBy>
  <cp:revision>28</cp:revision>
  <cp:lastPrinted>2018-04-22T07:04:24Z</cp:lastPrinted>
  <dcterms:created xsi:type="dcterms:W3CDTF">2018-04-15T02:24:04Z</dcterms:created>
  <dcterms:modified xsi:type="dcterms:W3CDTF">2018-04-22T14:31:23Z</dcterms:modified>
  <cp:category/>
</cp:coreProperties>
</file>