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74" r:id="rId4"/>
    <p:sldId id="278" r:id="rId5"/>
    <p:sldId id="279" r:id="rId6"/>
    <p:sldId id="275" r:id="rId7"/>
    <p:sldId id="271" r:id="rId8"/>
    <p:sldId id="276" r:id="rId9"/>
    <p:sldId id="280" r:id="rId10"/>
    <p:sldId id="281" r:id="rId11"/>
    <p:sldId id="262" r:id="rId12"/>
    <p:sldId id="277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EFEFEF"/>
    <a:srgbClr val="353535"/>
    <a:srgbClr val="615445"/>
    <a:srgbClr val="000000"/>
    <a:srgbClr val="FFFFFF"/>
    <a:srgbClr val="CC0000"/>
    <a:srgbClr val="FFDA19"/>
    <a:srgbClr val="FFDA03"/>
    <a:srgbClr val="FAC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79"/>
    <p:restoredTop sz="72764"/>
  </p:normalViewPr>
  <p:slideViewPr>
    <p:cSldViewPr snapToGrid="0" snapToObjects="1">
      <p:cViewPr varScale="1">
        <p:scale>
          <a:sx n="92" d="100"/>
          <a:sy n="92" d="100"/>
        </p:scale>
        <p:origin x="20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38D6-D208-E54F-80E5-7DC509039C32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E5502-AD8B-E148-9260-78C6131A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67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E9AAC-E34A-E34F-8216-9BD67DCDB2D8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4FD3-9156-3F45-86A6-2A512E7D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foreground and background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see the foreground image have a higher density of points with values higher than a particular threshold (50)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Foreground and background have diff characterizes – foreground has more clustering of white images on the center (in the raw image and FFT transformation)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extracted more features based on clusters of pixels with higher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Decided to do window around the center – analyze raw image and foreground transformation which is a representation of image.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selected (small feature vector): center pixel, overall # of pixels &gt; threshold, FFT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looked at the distribution of the data to identify class imbalance - a term used to describe when a target class within a data set is outnumbered by another target class (or classes). This can create misleading accuracy metrics, known as an accuracy paradox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1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2 = validation, train on the rest of the data.</a:t>
            </a:r>
          </a:p>
          <a:p>
            <a:r>
              <a:rPr lang="en-US" dirty="0"/>
              <a:t>Base accuracy = total number of samples / negatives</a:t>
            </a:r>
          </a:p>
          <a:p>
            <a:r>
              <a:rPr lang="en-US" dirty="0"/>
              <a:t>Best = TN + TP / total</a:t>
            </a:r>
          </a:p>
          <a:p>
            <a:r>
              <a:rPr lang="en-US" dirty="0"/>
              <a:t>Don’t have as good sensitivity for foreground. Getting a better sensitivity for foreground we lose on background.</a:t>
            </a:r>
          </a:p>
          <a:p>
            <a:r>
              <a:rPr lang="en-US" dirty="0"/>
              <a:t>Similar to classifying patients with cancer, by selecting accuracy metric – true negatives is important. Have the smallest false positive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and RF splits the samples on the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Foreground image has a higher value than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 a subset of samples, Using cross validation, we can create multiple training and test sets and average the scores to give us a less biased metric.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trees, RF, AdaBoost ensembles doing best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scaled the best with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shows subset of samples as background or foreground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= background, blue = foreground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image = feature vector image with preprocessed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3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following parameters – got from </a:t>
            </a:r>
            <a:r>
              <a:rPr lang="en-US" dirty="0" err="1"/>
              <a:t>paramgridbuilder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Gini used since it doesn't require to compute logarithmic functions (which is calculated in entropy), which are computationally intensive.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8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form of randomization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Didn’t use cross validation from </a:t>
            </a:r>
            <a:r>
              <a:rPr lang="en-US" dirty="0" err="1"/>
              <a:t>scala</a:t>
            </a:r>
            <a:r>
              <a:rPr lang="en-US" dirty="0"/>
              <a:t> spark, we implemented ourselves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1,2,3,4 and 6 </a:t>
            </a:r>
            <a:r>
              <a:rPr lang="en-US" dirty="0" err="1"/>
              <a:t>bc</a:t>
            </a:r>
            <a:r>
              <a:rPr lang="en-US" dirty="0"/>
              <a:t> we didn’t want data from test inside train (used 4 image for train, 1 for test). This way NO test sample was used during training.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Split dataset into train and test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 the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 with both training and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Measure error in the predictions (in both sets)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the error of the two data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Trained on diff images and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7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preprocessing was 1 job per image. It is a map only job.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Pre-processing transformations 6GB image on 65MB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training image are fed to the random forest model to train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persist the image, which is a job that shuffles the data depending on the the parameters (shuffling correlated with </a:t>
            </a:r>
            <a:r>
              <a:rPr lang="en-US" dirty="0" err="1"/>
              <a:t>params</a:t>
            </a:r>
            <a:r>
              <a:rPr lang="en-US" dirty="0"/>
              <a:t> – it depends more on the depth &amp; number of trees)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Classification job that has a persisted model and it receives only the image that we want to classify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because our feature vector is small we didn’t see much scaling on this one (firing up more than 4 workers isn’t necessary)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best model</a:t>
            </a:r>
          </a:p>
          <a:p>
            <a:r>
              <a:rPr lang="en-US" dirty="0"/>
              <a:t>* Right table shows scaling of training</a:t>
            </a:r>
          </a:p>
          <a:p>
            <a:r>
              <a:rPr lang="en-US" dirty="0"/>
              <a:t>What was scaling of processing – parallel</a:t>
            </a:r>
          </a:p>
          <a:p>
            <a:r>
              <a:rPr lang="en-US" dirty="0"/>
              <a:t>Classification – not that parallel (small feature vectors, fit into 65MB for 1 image, then make splits on this thing). If we split beyond 4 parts, the time it takes to fire up other machines it is expensive. </a:t>
            </a:r>
          </a:p>
          <a:p>
            <a:r>
              <a:rPr lang="en-US" dirty="0"/>
              <a:t>* After 4 workers, which is 16 splits, no real scaling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9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B4FD3-9156-3F45-86A6-2A512E7D4D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1544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26</a:t>
            </a:r>
          </a:p>
          <a:p>
            <a:r>
              <a:rPr lang="en-US" dirty="0"/>
              <a:t>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26,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4F30-3877-734E-854C-19E66CA08E5E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7ED7-E26B-424C-9711-F96B35D63E91}" type="datetime4">
              <a:rPr lang="en-US" smtClean="0"/>
              <a:t>April 23,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0562"/>
            <a:ext cx="9144000" cy="226931"/>
          </a:xfrm>
          <a:prstGeom prst="rect">
            <a:avLst/>
          </a:prstGeom>
          <a:solidFill>
            <a:srgbClr val="353535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April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385" y="6273754"/>
            <a:ext cx="7874415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D2D2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0561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5129" y="15389"/>
            <a:ext cx="570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EECE</a:t>
            </a:r>
            <a:r>
              <a:rPr lang="en-US" sz="1400" b="1" i="0" spc="300" baseline="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0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1" i="0" spc="300" baseline="0" dirty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･</a:t>
            </a:r>
            <a:r>
              <a:rPr lang="en-US" sz="1400" b="0" i="0" spc="300" baseline="0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Dutile,Otenti,Phang,Sweeney</a:t>
            </a:r>
            <a:endParaRPr lang="en-US" sz="1400" b="0" i="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0"/>
          <a:stretch/>
        </p:blipFill>
        <p:spPr>
          <a:xfrm>
            <a:off x="71483" y="86905"/>
            <a:ext cx="2387964" cy="2311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59798"/>
            <a:ext cx="331398" cy="3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2" r:id="rId4"/>
    <p:sldLayoutId id="2147483653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130425"/>
            <a:ext cx="8229601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Classifying High-Resolution </a:t>
            </a:r>
            <a:br>
              <a:rPr lang="en-US" dirty="0"/>
            </a:br>
            <a:r>
              <a:rPr lang="en-US" dirty="0"/>
              <a:t>Brain Scans using 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Emily Dutile</a:t>
            </a:r>
          </a:p>
          <a:p>
            <a:r>
              <a:rPr lang="en-US" sz="2200" dirty="0"/>
              <a:t>Asha Chen-</a:t>
            </a:r>
            <a:r>
              <a:rPr lang="en-US" sz="2200" dirty="0" err="1"/>
              <a:t>Phang</a:t>
            </a:r>
            <a:endParaRPr lang="en-US" sz="2200" dirty="0"/>
          </a:p>
          <a:p>
            <a:r>
              <a:rPr lang="en-US" sz="2200" dirty="0"/>
              <a:t>Nate </a:t>
            </a:r>
            <a:r>
              <a:rPr lang="en-US" sz="2200" dirty="0" err="1"/>
              <a:t>Otenti</a:t>
            </a:r>
            <a:endParaRPr lang="en-US" sz="2200" dirty="0"/>
          </a:p>
          <a:p>
            <a:r>
              <a:rPr lang="en-US" sz="2200" dirty="0"/>
              <a:t>Tristan Sweeney</a:t>
            </a:r>
          </a:p>
          <a:p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26,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Processing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FD87F-5F28-8F48-995F-A32FE79C6964}"/>
              </a:ext>
            </a:extLst>
          </p:cNvPr>
          <p:cNvSpPr txBox="1"/>
          <p:nvPr/>
        </p:nvSpPr>
        <p:spPr>
          <a:xfrm>
            <a:off x="239614" y="1850038"/>
            <a:ext cx="114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Varying Trees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2EB5D-B011-B440-AB1F-29BB2700B285}"/>
              </a:ext>
            </a:extLst>
          </p:cNvPr>
          <p:cNvSpPr txBox="1"/>
          <p:nvPr/>
        </p:nvSpPr>
        <p:spPr>
          <a:xfrm>
            <a:off x="239614" y="2970350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0A458-0C33-AB4B-B572-F6B804BCE9C6}"/>
              </a:ext>
            </a:extLst>
          </p:cNvPr>
          <p:cNvSpPr txBox="1"/>
          <p:nvPr/>
        </p:nvSpPr>
        <p:spPr>
          <a:xfrm>
            <a:off x="239614" y="4110410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6FB92-4770-1247-86C3-D2EDADAF9F72}"/>
              </a:ext>
            </a:extLst>
          </p:cNvPr>
          <p:cNvSpPr txBox="1"/>
          <p:nvPr/>
        </p:nvSpPr>
        <p:spPr>
          <a:xfrm>
            <a:off x="5914692" y="3556412"/>
            <a:ext cx="2281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*Increasing trees past 50 did not increase accuracy significantly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7EEDF9-2E8F-0544-B52E-4C11F368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30" y="1356309"/>
            <a:ext cx="4049446" cy="41985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D96D8A-9E38-F948-8D33-18BD7CCF3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436" y="1356309"/>
            <a:ext cx="3733354" cy="1089794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555A877B-4B5B-A945-AA5B-ACD195435069}"/>
              </a:ext>
            </a:extLst>
          </p:cNvPr>
          <p:cNvSpPr/>
          <p:nvPr/>
        </p:nvSpPr>
        <p:spPr>
          <a:xfrm rot="10800000">
            <a:off x="5101876" y="4903958"/>
            <a:ext cx="1047465" cy="589447"/>
          </a:xfrm>
          <a:prstGeom prst="rightArrow">
            <a:avLst/>
          </a:prstGeom>
          <a:solidFill>
            <a:srgbClr val="FFDA03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Processor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6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 – Image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C622F7-ADF7-C04D-B466-D9D1FAF5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33" y="1309780"/>
            <a:ext cx="5350933" cy="4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0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End :)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Thanks!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Questions?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9872-CE0B-7C4F-AE1F-471D79FB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92" y="2742247"/>
            <a:ext cx="8229600" cy="600237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&amp; Feature Extraction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8C30-E7AE-384B-8149-C970B062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Aprill</a:t>
            </a:r>
            <a:r>
              <a:rPr lang="en-US" dirty="0"/>
              <a:t> 26, 2018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8F496-B983-7440-AE28-05D9A7EC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Classifying High-Resolution Brain Scans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2E32E-D968-0A4C-876C-5B38829E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54F5-C858-E449-829E-EFA19176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508B6-F739-8448-A686-A6E6AE95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B2E83-37CA-0A4B-BCD1-17685E59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Classifying High-Resolution Brain Scans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0E5A4-4D28-F44A-8CF9-4F7AFEC6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E281B-C1B4-4E41-8F11-2C844E9A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92" y="1149513"/>
            <a:ext cx="2840796" cy="5070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03F554-5CC5-FB40-9836-98307066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807" y="1149513"/>
            <a:ext cx="2840795" cy="50709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4777FB-4979-AA4E-87C8-CDC6D3A72829}"/>
              </a:ext>
            </a:extLst>
          </p:cNvPr>
          <p:cNvSpPr txBox="1"/>
          <p:nvPr/>
        </p:nvSpPr>
        <p:spPr>
          <a:xfrm>
            <a:off x="4547948" y="1149513"/>
            <a:ext cx="138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 on </a:t>
            </a:r>
            <a:r>
              <a:rPr lang="en-US" b="1" dirty="0" err="1"/>
              <a:t>xy</a:t>
            </a:r>
            <a:r>
              <a:rPr lang="en-US" b="1" dirty="0"/>
              <a:t> plane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3BDFB-A4A0-F540-BE0C-AEC3538ADBEB}"/>
              </a:ext>
            </a:extLst>
          </p:cNvPr>
          <p:cNvSpPr txBox="1"/>
          <p:nvPr/>
        </p:nvSpPr>
        <p:spPr>
          <a:xfrm>
            <a:off x="128017" y="1140480"/>
            <a:ext cx="13654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Foreground on </a:t>
            </a:r>
            <a:r>
              <a:rPr lang="en-US" b="1" dirty="0" err="1"/>
              <a:t>xy</a:t>
            </a:r>
            <a:r>
              <a:rPr lang="en-US" b="1" dirty="0"/>
              <a:t> plane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1st image column </a:t>
            </a:r>
          </a:p>
          <a:p>
            <a:r>
              <a:rPr lang="en-US" sz="1400" b="1" dirty="0"/>
              <a:t>= raw</a:t>
            </a:r>
          </a:p>
          <a:p>
            <a:endParaRPr lang="en-US" sz="1400" b="1" dirty="0"/>
          </a:p>
          <a:p>
            <a:r>
              <a:rPr lang="en-US" sz="1400" b="1" dirty="0"/>
              <a:t>2nd image column </a:t>
            </a:r>
          </a:p>
          <a:p>
            <a:r>
              <a:rPr lang="en-US" sz="1400" b="1" dirty="0"/>
              <a:t>= 2D FFT</a:t>
            </a:r>
          </a:p>
          <a:p>
            <a:endParaRPr lang="en-US" sz="1400" b="1" dirty="0"/>
          </a:p>
          <a:p>
            <a:r>
              <a:rPr lang="en-US" sz="1400" b="1" dirty="0"/>
              <a:t>3rd image column = histogram</a:t>
            </a:r>
          </a:p>
          <a:p>
            <a:endParaRPr lang="en-US" sz="1400" b="1" dirty="0"/>
          </a:p>
          <a:p>
            <a:r>
              <a:rPr lang="en-US" sz="1400" b="1" dirty="0"/>
              <a:t>4th image column</a:t>
            </a:r>
          </a:p>
          <a:p>
            <a:r>
              <a:rPr lang="en-US" sz="1400" b="1" dirty="0"/>
              <a:t>= statistics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202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54F5-C858-E449-829E-EFA19176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508B6-F739-8448-A686-A6E6AE95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B2E83-37CA-0A4B-BCD1-17685E59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Classifying High-Resolution Brain Scans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0E5A4-4D28-F44A-8CF9-4F7AFEC6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C2BD0-5F2C-4C48-AAAF-234FA41E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8" y="1341578"/>
            <a:ext cx="7911457" cy="391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Random Forest?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25880"/>
            <a:ext cx="8229601" cy="4800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Classification Comparison Test: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Feature Vector of Preprocess Data: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BA4831-02CB-1340-9274-9C5C14FE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086051"/>
            <a:ext cx="8686801" cy="1570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8D4739-872E-1441-9359-63D5EC346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612" y="4467729"/>
            <a:ext cx="5707172" cy="14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9872-CE0B-7C4F-AE1F-471D79FB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92" y="2313432"/>
            <a:ext cx="8229600" cy="1344167"/>
          </a:xfrm>
        </p:spPr>
        <p:txBody>
          <a:bodyPr>
            <a:normAutofit/>
          </a:bodyPr>
          <a:lstStyle/>
          <a:p>
            <a:r>
              <a:rPr lang="en-US" dirty="0"/>
              <a:t>Model &amp;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8C30-E7AE-384B-8149-C970B062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25F-F280-904A-8B95-120BA1BA5DAA}" type="datetime4">
              <a:rPr lang="en-US" smtClean="0"/>
              <a:t>April 23, 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8F496-B983-7440-AE28-05D9A7EC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Classifying High-Resolution Brain Scans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2E32E-D968-0A4C-876C-5B38829E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9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ParamGridBuilder</a:t>
            </a:r>
            <a:r>
              <a:rPr lang="en-US" b="1" dirty="0"/>
              <a:t>() </a:t>
            </a:r>
            <a:r>
              <a:rPr lang="en-US" dirty="0"/>
              <a:t>– constructs a grid of parameters to search over</a:t>
            </a:r>
          </a:p>
          <a:p>
            <a:r>
              <a:rPr lang="en-US" b="1" dirty="0" err="1"/>
              <a:t>numTrees</a:t>
            </a:r>
            <a:r>
              <a:rPr lang="en-US" b="1" dirty="0"/>
              <a:t> </a:t>
            </a:r>
            <a:r>
              <a:rPr lang="en-US" dirty="0"/>
              <a:t>– increasing lead to better accuracy and less compute time</a:t>
            </a:r>
          </a:p>
          <a:p>
            <a:r>
              <a:rPr lang="en-US" b="1" dirty="0" err="1"/>
              <a:t>maxDepth</a:t>
            </a:r>
            <a:r>
              <a:rPr lang="en-US" dirty="0"/>
              <a:t> - higher values lead to overfitting and increased run time of the model</a:t>
            </a:r>
            <a:endParaRPr lang="en-US" b="1" dirty="0"/>
          </a:p>
          <a:p>
            <a:r>
              <a:rPr lang="en-US" b="1" dirty="0" err="1"/>
              <a:t>maxBins</a:t>
            </a:r>
            <a:r>
              <a:rPr lang="en-US" dirty="0"/>
              <a:t> - maximum number of bins used for splitting features</a:t>
            </a:r>
            <a:endParaRPr lang="en-US" b="1" dirty="0"/>
          </a:p>
          <a:p>
            <a:r>
              <a:rPr lang="en-US" b="1" dirty="0"/>
              <a:t>impurity</a:t>
            </a:r>
            <a:r>
              <a:rPr lang="en-US" dirty="0"/>
              <a:t> – criterion (</a:t>
            </a:r>
            <a:r>
              <a:rPr lang="en-US" dirty="0" err="1"/>
              <a:t>gini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Cross-Validation: how well a model “generalizes” (ability to accurately predict using previously-unseen data)</a:t>
            </a:r>
          </a:p>
          <a:p>
            <a:r>
              <a:rPr lang="en-US" dirty="0"/>
              <a:t>Training data RDD (80%)</a:t>
            </a:r>
          </a:p>
          <a:p>
            <a:r>
              <a:rPr lang="en-US" dirty="0"/>
              <a:t>Validation data RDD (20%)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24,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Classifying High-Resolution Brain Scans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DE76-2B9E-7342-8283-8561F5D3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Pipeline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126B-1429-FB4B-8920-BD73479D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6629040"/>
            <a:ext cx="2291085" cy="228959"/>
          </a:xfrm>
        </p:spPr>
        <p:txBody>
          <a:bodyPr/>
          <a:lstStyle/>
          <a:p>
            <a:r>
              <a:rPr lang="en-US"/>
              <a:t>April 24,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A223-0CF2-4B4B-98AA-CD9F1C76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385" y="6273754"/>
            <a:ext cx="7874415" cy="303487"/>
          </a:xfrm>
        </p:spPr>
        <p:txBody>
          <a:bodyPr/>
          <a:lstStyle/>
          <a:p>
            <a:r>
              <a:rPr lang="en-US"/>
              <a:t>Classifying High-Resolution Brain Scans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D4A4-A343-3143-9C4B-24CAC4CA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4784" y="6630561"/>
            <a:ext cx="1092016" cy="226932"/>
          </a:xfrm>
        </p:spPr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F83A6-9A36-7841-9520-2ECAFC877F4B}"/>
              </a:ext>
            </a:extLst>
          </p:cNvPr>
          <p:cNvSpPr/>
          <p:nvPr/>
        </p:nvSpPr>
        <p:spPr>
          <a:xfrm>
            <a:off x="4678854" y="2927663"/>
            <a:ext cx="2727433" cy="1603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88900">
            <a:solidFill>
              <a:srgbClr val="2D2D2D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FFFBF-8D70-B241-8154-4C249F7E3B79}"/>
              </a:ext>
            </a:extLst>
          </p:cNvPr>
          <p:cNvSpPr/>
          <p:nvPr/>
        </p:nvSpPr>
        <p:spPr>
          <a:xfrm>
            <a:off x="1737713" y="1605450"/>
            <a:ext cx="5668574" cy="746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88900">
            <a:solidFill>
              <a:srgbClr val="2D2D2D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FED14-8535-3545-ABBD-6CF2E5DF31C2}"/>
              </a:ext>
            </a:extLst>
          </p:cNvPr>
          <p:cNvSpPr/>
          <p:nvPr/>
        </p:nvSpPr>
        <p:spPr>
          <a:xfrm>
            <a:off x="1696826" y="5053191"/>
            <a:ext cx="2908875" cy="7467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88900">
            <a:solidFill>
              <a:srgbClr val="2D2D2D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CC290ACF-89E5-6345-B867-F04AA22D0B66}"/>
              </a:ext>
            </a:extLst>
          </p:cNvPr>
          <p:cNvSpPr/>
          <p:nvPr/>
        </p:nvSpPr>
        <p:spPr>
          <a:xfrm rot="16200000" flipH="1">
            <a:off x="5547453" y="4245650"/>
            <a:ext cx="1265096" cy="1845097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0DEBAFA-BB88-5443-9E2E-0733194663DB}"/>
              </a:ext>
            </a:extLst>
          </p:cNvPr>
          <p:cNvSpPr/>
          <p:nvPr/>
        </p:nvSpPr>
        <p:spPr>
          <a:xfrm>
            <a:off x="6698512" y="2352245"/>
            <a:ext cx="255181" cy="57541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5B09DE06-9048-6046-87E6-3C37881F1328}"/>
              </a:ext>
            </a:extLst>
          </p:cNvPr>
          <p:cNvSpPr/>
          <p:nvPr/>
        </p:nvSpPr>
        <p:spPr>
          <a:xfrm>
            <a:off x="5990737" y="2357261"/>
            <a:ext cx="255181" cy="57541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AD33DCD-6E16-8E47-9B80-B531CA38F3A7}"/>
              </a:ext>
            </a:extLst>
          </p:cNvPr>
          <p:cNvSpPr/>
          <p:nvPr/>
        </p:nvSpPr>
        <p:spPr>
          <a:xfrm>
            <a:off x="5257452" y="2357261"/>
            <a:ext cx="255181" cy="57541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9B2985B7-D3E9-5F4A-9711-C99D8ABBE056}"/>
              </a:ext>
            </a:extLst>
          </p:cNvPr>
          <p:cNvSpPr/>
          <p:nvPr/>
        </p:nvSpPr>
        <p:spPr>
          <a:xfrm>
            <a:off x="6698512" y="1269976"/>
            <a:ext cx="255181" cy="3248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D021D45B-3966-A048-B309-1D348A305CE4}"/>
              </a:ext>
            </a:extLst>
          </p:cNvPr>
          <p:cNvSpPr/>
          <p:nvPr/>
        </p:nvSpPr>
        <p:spPr>
          <a:xfrm>
            <a:off x="5990737" y="1274992"/>
            <a:ext cx="255181" cy="3248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13E663F6-2979-1A49-8436-3930289EDCD1}"/>
              </a:ext>
            </a:extLst>
          </p:cNvPr>
          <p:cNvSpPr/>
          <p:nvPr/>
        </p:nvSpPr>
        <p:spPr>
          <a:xfrm>
            <a:off x="5257452" y="1274992"/>
            <a:ext cx="255181" cy="3248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09532D-E179-1647-BAE0-1B4EEA4ABEA2}"/>
              </a:ext>
            </a:extLst>
          </p:cNvPr>
          <p:cNvCxnSpPr/>
          <p:nvPr/>
        </p:nvCxnSpPr>
        <p:spPr>
          <a:xfrm>
            <a:off x="4678854" y="1269976"/>
            <a:ext cx="0" cy="10822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wn Arrow 26">
            <a:extLst>
              <a:ext uri="{FF2B5EF4-FFF2-40B4-BE49-F238E27FC236}">
                <a16:creationId xmlns:a16="http://schemas.microsoft.com/office/drawing/2014/main" id="{091FDD70-BD22-A341-97C2-3FB2A68B4B70}"/>
              </a:ext>
            </a:extLst>
          </p:cNvPr>
          <p:cNvSpPr/>
          <p:nvPr/>
        </p:nvSpPr>
        <p:spPr>
          <a:xfrm>
            <a:off x="1715651" y="1232822"/>
            <a:ext cx="255181" cy="32480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A3661-378C-AE40-A841-4D82487EFC6E}"/>
              </a:ext>
            </a:extLst>
          </p:cNvPr>
          <p:cNvSpPr txBox="1"/>
          <p:nvPr/>
        </p:nvSpPr>
        <p:spPr>
          <a:xfrm>
            <a:off x="1133349" y="878648"/>
            <a:ext cx="93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Image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CC8BB1-2DDC-7F47-A47A-BF5F00F2DEB8}"/>
              </a:ext>
            </a:extLst>
          </p:cNvPr>
          <p:cNvSpPr txBox="1"/>
          <p:nvPr/>
        </p:nvSpPr>
        <p:spPr>
          <a:xfrm>
            <a:off x="2153968" y="1677165"/>
            <a:ext cx="1472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PRE-PROCESS</a:t>
            </a:r>
          </a:p>
          <a:p>
            <a:pPr algn="ctr"/>
            <a:r>
              <a:rPr lang="en-US" b="1" dirty="0"/>
              <a:t>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780FA-46F2-574B-A449-4148D99C2003}"/>
              </a:ext>
            </a:extLst>
          </p:cNvPr>
          <p:cNvSpPr txBox="1"/>
          <p:nvPr/>
        </p:nvSpPr>
        <p:spPr>
          <a:xfrm>
            <a:off x="4818405" y="3508097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 RANDOM FOREST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64AF9C-B446-7148-AF59-904B0CEEF99B}"/>
              </a:ext>
            </a:extLst>
          </p:cNvPr>
          <p:cNvSpPr txBox="1"/>
          <p:nvPr/>
        </p:nvSpPr>
        <p:spPr>
          <a:xfrm>
            <a:off x="5293311" y="1809978"/>
            <a:ext cx="183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PRE-PROCESSING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B79C86-7A89-774C-A2DB-F281226AD1F4}"/>
              </a:ext>
            </a:extLst>
          </p:cNvPr>
          <p:cNvSpPr txBox="1"/>
          <p:nvPr/>
        </p:nvSpPr>
        <p:spPr>
          <a:xfrm>
            <a:off x="2029802" y="5125031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CLASSIFY</a:t>
            </a:r>
          </a:p>
          <a:p>
            <a:pPr algn="ctr"/>
            <a:r>
              <a:rPr lang="en-US" b="1" dirty="0"/>
              <a:t>on multiple machines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384E9504-41CC-934D-87B9-DAD2238B6193}"/>
              </a:ext>
            </a:extLst>
          </p:cNvPr>
          <p:cNvSpPr/>
          <p:nvPr/>
        </p:nvSpPr>
        <p:spPr>
          <a:xfrm>
            <a:off x="3369991" y="5853306"/>
            <a:ext cx="255181" cy="32480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70A3E-A1F1-F24C-A1AB-9D152605DDF1}"/>
              </a:ext>
            </a:extLst>
          </p:cNvPr>
          <p:cNvSpPr txBox="1"/>
          <p:nvPr/>
        </p:nvSpPr>
        <p:spPr>
          <a:xfrm>
            <a:off x="3601892" y="5936427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60DFB14D-DF96-5C4F-9C84-7E130842DB8F}"/>
              </a:ext>
            </a:extLst>
          </p:cNvPr>
          <p:cNvSpPr/>
          <p:nvPr/>
        </p:nvSpPr>
        <p:spPr>
          <a:xfrm>
            <a:off x="2748284" y="2431784"/>
            <a:ext cx="255181" cy="261012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nt-Up Arrow 35">
            <a:extLst>
              <a:ext uri="{FF2B5EF4-FFF2-40B4-BE49-F238E27FC236}">
                <a16:creationId xmlns:a16="http://schemas.microsoft.com/office/drawing/2014/main" id="{4FDAFB0D-8F51-5646-B5F9-A50E82C81FB9}"/>
              </a:ext>
            </a:extLst>
          </p:cNvPr>
          <p:cNvSpPr/>
          <p:nvPr/>
        </p:nvSpPr>
        <p:spPr>
          <a:xfrm flipH="1" flipV="1">
            <a:off x="2182425" y="4051907"/>
            <a:ext cx="634309" cy="997999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>
            <a:extLst>
              <a:ext uri="{FF2B5EF4-FFF2-40B4-BE49-F238E27FC236}">
                <a16:creationId xmlns:a16="http://schemas.microsoft.com/office/drawing/2014/main" id="{4F4190F3-19E5-8740-8A71-39FFF4252BCA}"/>
              </a:ext>
            </a:extLst>
          </p:cNvPr>
          <p:cNvSpPr/>
          <p:nvPr/>
        </p:nvSpPr>
        <p:spPr>
          <a:xfrm rot="10800000" flipH="1">
            <a:off x="2935014" y="4051906"/>
            <a:ext cx="634309" cy="988207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B0CB8-9247-D64B-9473-4C2629997C23}"/>
              </a:ext>
            </a:extLst>
          </p:cNvPr>
          <p:cNvSpPr txBox="1"/>
          <p:nvPr/>
        </p:nvSpPr>
        <p:spPr>
          <a:xfrm>
            <a:off x="6968932" y="1156579"/>
            <a:ext cx="171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6 GB/image.csv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B65BE-E8FD-0544-8267-46D3A4325604}"/>
              </a:ext>
            </a:extLst>
          </p:cNvPr>
          <p:cNvSpPr txBox="1"/>
          <p:nvPr/>
        </p:nvSpPr>
        <p:spPr>
          <a:xfrm>
            <a:off x="3569323" y="4570321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*New Partition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0A682C-6400-9D40-B64A-86E81CF15ADC}"/>
              </a:ext>
            </a:extLst>
          </p:cNvPr>
          <p:cNvSpPr txBox="1"/>
          <p:nvPr/>
        </p:nvSpPr>
        <p:spPr>
          <a:xfrm>
            <a:off x="7073108" y="455331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E4FEE5-1045-7042-8CD5-61F695610BCB}"/>
              </a:ext>
            </a:extLst>
          </p:cNvPr>
          <p:cNvSpPr txBox="1"/>
          <p:nvPr/>
        </p:nvSpPr>
        <p:spPr>
          <a:xfrm>
            <a:off x="2236835" y="1063314"/>
            <a:ext cx="250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Split data in several Partitions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(1 job per image, map only job)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64EDF6-59E0-984E-82E9-E9ACA2EF3C43}"/>
              </a:ext>
            </a:extLst>
          </p:cNvPr>
          <p:cNvSpPr txBox="1"/>
          <p:nvPr/>
        </p:nvSpPr>
        <p:spPr>
          <a:xfrm>
            <a:off x="6985334" y="2409523"/>
            <a:ext cx="19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~65 MB / 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D608A2-D3CA-DE46-99E8-BB98914B7420}"/>
              </a:ext>
            </a:extLst>
          </p:cNvPr>
          <p:cNvSpPr txBox="1"/>
          <p:nvPr/>
        </p:nvSpPr>
        <p:spPr>
          <a:xfrm>
            <a:off x="7565035" y="2739137"/>
            <a:ext cx="112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Persist data during 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213DD4-A7B8-C848-88F9-5FCFAC5E8ED6}"/>
              </a:ext>
            </a:extLst>
          </p:cNvPr>
          <p:cNvSpPr txBox="1"/>
          <p:nvPr/>
        </p:nvSpPr>
        <p:spPr>
          <a:xfrm>
            <a:off x="126767" y="4922651"/>
            <a:ext cx="148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Persist model during classification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8120C0-38D8-5E47-8D33-56F0019869BE}"/>
              </a:ext>
            </a:extLst>
          </p:cNvPr>
          <p:cNvSpPr txBox="1"/>
          <p:nvPr/>
        </p:nvSpPr>
        <p:spPr>
          <a:xfrm>
            <a:off x="129146" y="1152109"/>
            <a:ext cx="1558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*Each image took ~25 minutes to process, dual core machine 1 worker</a:t>
            </a:r>
          </a:p>
        </p:txBody>
      </p:sp>
    </p:spTree>
    <p:extLst>
      <p:ext uri="{BB962C8B-B14F-4D97-AF65-F5344CB8AC3E}">
        <p14:creationId xmlns:p14="http://schemas.microsoft.com/office/powerpoint/2010/main" val="3653623932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u" id="{DA2685EB-8A17-A04A-AD7B-EEE097D9A645}" vid="{6B900CE0-338C-6243-B362-22C964AF7D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853</TotalTime>
  <Words>987</Words>
  <Application>Microsoft Macintosh PowerPoint</Application>
  <PresentationFormat>On-screen Show (4:3)</PresentationFormat>
  <Paragraphs>165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Neue</vt:lpstr>
      <vt:lpstr>lecture</vt:lpstr>
      <vt:lpstr>Classifying High-Resolution  Brain Scans using Apache Spark</vt:lpstr>
      <vt:lpstr>Analysis &amp; Feature Extraction</vt:lpstr>
      <vt:lpstr>Visualizing the Data</vt:lpstr>
      <vt:lpstr>Visualizing the Data</vt:lpstr>
      <vt:lpstr>Why Random Forest?</vt:lpstr>
      <vt:lpstr>Model &amp; Results</vt:lpstr>
      <vt:lpstr>Parameter Tuning</vt:lpstr>
      <vt:lpstr>Splitting the Dataset</vt:lpstr>
      <vt:lpstr>Application Pipeline</vt:lpstr>
      <vt:lpstr>Parallel Processing Results</vt:lpstr>
      <vt:lpstr>Single Processor Results</vt:lpstr>
      <vt:lpstr>Confusion Matrix – Image 2</vt:lpstr>
      <vt:lpstr>The End :)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High-Resolution Brain Scans using Decision Tree</dc:title>
  <dc:subject/>
  <dc:creator>Emily Dutile</dc:creator>
  <cp:keywords/>
  <dc:description/>
  <cp:lastModifiedBy>Emily Dutile</cp:lastModifiedBy>
  <cp:revision>30</cp:revision>
  <cp:lastPrinted>2018-04-22T07:04:24Z</cp:lastPrinted>
  <dcterms:created xsi:type="dcterms:W3CDTF">2018-04-15T02:24:04Z</dcterms:created>
  <dcterms:modified xsi:type="dcterms:W3CDTF">2018-04-23T19:48:43Z</dcterms:modified>
  <cp:category/>
</cp:coreProperties>
</file>