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82" r:id="rId3"/>
    <p:sldId id="283" r:id="rId4"/>
    <p:sldId id="273" r:id="rId5"/>
    <p:sldId id="274" r:id="rId6"/>
    <p:sldId id="285" r:id="rId7"/>
    <p:sldId id="275" r:id="rId8"/>
    <p:sldId id="279" r:id="rId9"/>
    <p:sldId id="271" r:id="rId10"/>
    <p:sldId id="276" r:id="rId11"/>
    <p:sldId id="280" r:id="rId12"/>
    <p:sldId id="281" r:id="rId13"/>
    <p:sldId id="286" r:id="rId14"/>
    <p:sldId id="262" r:id="rId15"/>
    <p:sldId id="284"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65"/>
    <p:restoredTop sz="57257"/>
  </p:normalViewPr>
  <p:slideViewPr>
    <p:cSldViewPr snapToGrid="0" snapToObjects="1">
      <p:cViewPr varScale="1">
        <p:scale>
          <a:sx n="68" d="100"/>
          <a:sy n="68" d="100"/>
        </p:scale>
        <p:origin x="208" y="2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10447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12</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14</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15</a:t>
            </a:fld>
            <a:endParaRPr lang="en-US"/>
          </a:p>
        </p:txBody>
      </p:sp>
    </p:spTree>
    <p:extLst>
      <p:ext uri="{BB962C8B-B14F-4D97-AF65-F5344CB8AC3E}">
        <p14:creationId xmlns:p14="http://schemas.microsoft.com/office/powerpoint/2010/main" val="247892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77582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69858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25,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25,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a:xfrm>
            <a:off x="457200" y="1475874"/>
            <a:ext cx="8229600" cy="4650289"/>
          </a:xfrm>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10</a:t>
            </a:fld>
            <a:endParaRPr lang="en-US"/>
          </a:p>
        </p:txBody>
      </p:sp>
    </p:spTree>
    <p:extLst>
      <p:ext uri="{BB962C8B-B14F-4D97-AF65-F5344CB8AC3E}">
        <p14:creationId xmlns:p14="http://schemas.microsoft.com/office/powerpoint/2010/main" val="4048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Spark 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77166"/>
            <a:ext cx="2291085" cy="228959"/>
          </a:xfrm>
        </p:spPr>
        <p:txBody>
          <a:bodyPr/>
          <a:lstStyle/>
          <a:p>
            <a:r>
              <a:rPr lang="en-US" dirty="0"/>
              <a:t>April 26, 2018</a:t>
            </a:r>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321880"/>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78687"/>
            <a:ext cx="1092016" cy="226932"/>
          </a:xfrm>
        </p:spPr>
        <p:txBody>
          <a:bodyPr/>
          <a:lstStyle/>
          <a:p>
            <a:fld id="{A85782A5-310D-064D-97B2-7CD9DCF5F4D7}" type="slidenum">
              <a:rPr lang="en-US" smtClean="0"/>
              <a:t>11</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75789"/>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53576"/>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101317"/>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93776"/>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40037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31810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318102"/>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80948"/>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979021" y="992366"/>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725291"/>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56223"/>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58104"/>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73157"/>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90143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84553"/>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79910"/>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100033"/>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100032"/>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204705"/>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618447"/>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601445"/>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111440"/>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57649"/>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87263"/>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70777"/>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14201" y="1390918"/>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12</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176463" y="2105338"/>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00185" y="3229644"/>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00185" y="4234818"/>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5169586" y="3447769"/>
            <a:ext cx="3443872"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988848" y="1661875"/>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4953446" y="2222670"/>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rot="10800000">
            <a:off x="4765606" y="4982068"/>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E701A8-5544-2B4B-822D-02D25BCDB34D}"/>
              </a:ext>
            </a:extLst>
          </p:cNvPr>
          <p:cNvSpPr txBox="1"/>
          <p:nvPr/>
        </p:nvSpPr>
        <p:spPr>
          <a:xfrm>
            <a:off x="4939816" y="1968326"/>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1001000" y="1403596"/>
            <a:ext cx="2280624" cy="369332"/>
          </a:xfrm>
          <a:prstGeom prst="rect">
            <a:avLst/>
          </a:prstGeom>
          <a:noFill/>
        </p:spPr>
        <p:txBody>
          <a:bodyPr wrap="none" rtlCol="0">
            <a:spAutoFit/>
          </a:bodyPr>
          <a:lstStyle/>
          <a:p>
            <a:r>
              <a:rPr lang="en-US" b="1" dirty="0"/>
              <a:t>Exploring Parameters:</a:t>
            </a:r>
          </a:p>
        </p:txBody>
      </p:sp>
      <p:sp>
        <p:nvSpPr>
          <p:cNvPr id="7" name="TextBox 6">
            <a:extLst>
              <a:ext uri="{FF2B5EF4-FFF2-40B4-BE49-F238E27FC236}">
                <a16:creationId xmlns:a16="http://schemas.microsoft.com/office/drawing/2014/main" id="{FFC0C99F-D78B-4742-A35E-05E6C9ADCF66}"/>
              </a:ext>
            </a:extLst>
          </p:cNvPr>
          <p:cNvSpPr txBox="1"/>
          <p:nvPr/>
        </p:nvSpPr>
        <p:spPr>
          <a:xfrm>
            <a:off x="5603492" y="5092126"/>
            <a:ext cx="1698542" cy="369332"/>
          </a:xfrm>
          <a:prstGeom prst="rect">
            <a:avLst/>
          </a:prstGeom>
          <a:noFill/>
        </p:spPr>
        <p:txBody>
          <a:bodyPr wrap="none" rtlCol="0">
            <a:spAutoFit/>
          </a:bodyPr>
          <a:lstStyle/>
          <a:p>
            <a:r>
              <a:rPr lang="en-US" b="1" dirty="0"/>
              <a:t>the best model!</a:t>
            </a:r>
          </a:p>
        </p:txBody>
      </p:sp>
    </p:spTree>
    <p:extLst>
      <p:ext uri="{BB962C8B-B14F-4D97-AF65-F5344CB8AC3E}">
        <p14:creationId xmlns:p14="http://schemas.microsoft.com/office/powerpoint/2010/main" val="406605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2F5-668A-894A-AEEF-31EDD50C71E4}"/>
              </a:ext>
            </a:extLst>
          </p:cNvPr>
          <p:cNvSpPr>
            <a:spLocks noGrp="1"/>
          </p:cNvSpPr>
          <p:nvPr>
            <p:ph type="title"/>
          </p:nvPr>
        </p:nvSpPr>
        <p:spPr/>
        <p:txBody>
          <a:bodyPr>
            <a:normAutofit fontScale="90000"/>
          </a:bodyPr>
          <a:lstStyle/>
          <a:p>
            <a:r>
              <a:rPr lang="en-US" dirty="0"/>
              <a:t>Parallel Results – Cont.</a:t>
            </a:r>
          </a:p>
        </p:txBody>
      </p:sp>
      <p:sp>
        <p:nvSpPr>
          <p:cNvPr id="4" name="Date Placeholder 3">
            <a:extLst>
              <a:ext uri="{FF2B5EF4-FFF2-40B4-BE49-F238E27FC236}">
                <a16:creationId xmlns:a16="http://schemas.microsoft.com/office/drawing/2014/main" id="{0651DD29-D135-4145-A22A-BD6FB555F898}"/>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50FF0C31-28C6-4F4A-AB5A-7088D4002862}"/>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50E6C4C-E188-1B4A-B451-5182D786837D}"/>
              </a:ext>
            </a:extLst>
          </p:cNvPr>
          <p:cNvSpPr>
            <a:spLocks noGrp="1"/>
          </p:cNvSpPr>
          <p:nvPr>
            <p:ph type="sldNum" sz="quarter" idx="12"/>
          </p:nvPr>
        </p:nvSpPr>
        <p:spPr/>
        <p:txBody>
          <a:bodyPr/>
          <a:lstStyle/>
          <a:p>
            <a:fld id="{A85782A5-310D-064D-97B2-7CD9DCF5F4D7}" type="slidenum">
              <a:rPr lang="en-US" smtClean="0"/>
              <a:t>13</a:t>
            </a:fld>
            <a:endParaRPr lang="en-US"/>
          </a:p>
        </p:txBody>
      </p:sp>
      <p:pic>
        <p:nvPicPr>
          <p:cNvPr id="7" name="Picture 6">
            <a:extLst>
              <a:ext uri="{FF2B5EF4-FFF2-40B4-BE49-F238E27FC236}">
                <a16:creationId xmlns:a16="http://schemas.microsoft.com/office/drawing/2014/main" id="{E21E6372-DE03-0240-A3BE-F7F4674ABC4D}"/>
              </a:ext>
            </a:extLst>
          </p:cNvPr>
          <p:cNvPicPr>
            <a:picLocks noChangeAspect="1"/>
          </p:cNvPicPr>
          <p:nvPr/>
        </p:nvPicPr>
        <p:blipFill>
          <a:blip r:embed="rId2"/>
          <a:stretch>
            <a:fillRect/>
          </a:stretch>
        </p:blipFill>
        <p:spPr>
          <a:xfrm>
            <a:off x="1542741" y="1140480"/>
            <a:ext cx="6058517" cy="4870315"/>
          </a:xfrm>
          <a:prstGeom prst="rect">
            <a:avLst/>
          </a:prstGeom>
        </p:spPr>
      </p:pic>
    </p:spTree>
    <p:extLst>
      <p:ext uri="{BB962C8B-B14F-4D97-AF65-F5344CB8AC3E}">
        <p14:creationId xmlns:p14="http://schemas.microsoft.com/office/powerpoint/2010/main" val="400327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14</a:t>
            </a:fld>
            <a:endParaRPr lang="en-US"/>
          </a:p>
        </p:txBody>
      </p:sp>
      <p:sp>
        <p:nvSpPr>
          <p:cNvPr id="3" name="TextBox 2">
            <a:extLst>
              <a:ext uri="{FF2B5EF4-FFF2-40B4-BE49-F238E27FC236}">
                <a16:creationId xmlns:a16="http://schemas.microsoft.com/office/drawing/2014/main" id="{D8034E38-E07F-D44B-BA91-3EBA7455070C}"/>
              </a:ext>
            </a:extLst>
          </p:cNvPr>
          <p:cNvSpPr txBox="1"/>
          <p:nvPr/>
        </p:nvSpPr>
        <p:spPr>
          <a:xfrm>
            <a:off x="1257300" y="2038350"/>
            <a:ext cx="6172200" cy="1754326"/>
          </a:xfrm>
          <a:prstGeom prst="rect">
            <a:avLst/>
          </a:prstGeom>
          <a:noFill/>
        </p:spPr>
        <p:txBody>
          <a:bodyPr wrap="square" rtlCol="0">
            <a:spAutoFit/>
          </a:bodyPr>
          <a:lstStyle/>
          <a:p>
            <a:pPr marL="285750" indent="-285750">
              <a:buFontTx/>
              <a:buChar char="-"/>
            </a:pPr>
            <a:r>
              <a:rPr lang="en-US" dirty="0"/>
              <a:t>Loading entire dataset kills the </a:t>
            </a:r>
            <a:r>
              <a:rPr lang="en-US" dirty="0" err="1"/>
              <a:t>jupyter</a:t>
            </a:r>
            <a:r>
              <a:rPr lang="en-US" dirty="0"/>
              <a:t> kernel</a:t>
            </a:r>
          </a:p>
          <a:p>
            <a:pPr marL="285750" indent="-285750">
              <a:buFontTx/>
              <a:buChar char="-"/>
            </a:pPr>
            <a:r>
              <a:rPr lang="en-US" dirty="0"/>
              <a:t>Preprocessed dataset: training RF takes ~9.22 mins</a:t>
            </a:r>
          </a:p>
          <a:p>
            <a:pPr marL="285750" indent="-285750">
              <a:buFontTx/>
              <a:buChar char="-"/>
            </a:pPr>
            <a:r>
              <a:rPr lang="en-US" dirty="0"/>
              <a:t>Gini classifier: slower – processed data</a:t>
            </a:r>
          </a:p>
          <a:p>
            <a:pPr marL="285750" indent="-285750">
              <a:buFontTx/>
              <a:buChar char="-"/>
            </a:pPr>
            <a:r>
              <a:rPr lang="en-US" dirty="0"/>
              <a:t>Entropy: faster (thousand % more accurate) – preprocessed data</a:t>
            </a:r>
          </a:p>
          <a:p>
            <a:pPr marL="285750" indent="-285750">
              <a:buFontTx/>
              <a:buChar char="-"/>
            </a:pPr>
            <a:endParaRPr lang="en-US" dirty="0"/>
          </a:p>
        </p:txBody>
      </p:sp>
    </p:spTree>
    <p:extLst>
      <p:ext uri="{BB962C8B-B14F-4D97-AF65-F5344CB8AC3E}">
        <p14:creationId xmlns:p14="http://schemas.microsoft.com/office/powerpoint/2010/main" val="150056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719-AC84-EC48-8634-0D585D1D6469}"/>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9054E7C-2BCC-C442-BFD4-78BA3E0B6A16}"/>
              </a:ext>
            </a:extLst>
          </p:cNvPr>
          <p:cNvSpPr>
            <a:spLocks noGrp="1"/>
          </p:cNvSpPr>
          <p:nvPr>
            <p:ph idx="1"/>
          </p:nvPr>
        </p:nvSpPr>
        <p:spPr/>
        <p:txBody>
          <a:bodyPr/>
          <a:lstStyle/>
          <a:p>
            <a:r>
              <a:rPr lang="en-US" dirty="0"/>
              <a:t>99.57% - Spark</a:t>
            </a:r>
          </a:p>
          <a:p>
            <a:r>
              <a:rPr lang="en-US" dirty="0"/>
              <a:t>99.56% - Single Machine RF</a:t>
            </a:r>
          </a:p>
          <a:p>
            <a:endParaRPr lang="en-US" dirty="0"/>
          </a:p>
          <a:p>
            <a:endParaRPr lang="en-US" dirty="0"/>
          </a:p>
        </p:txBody>
      </p:sp>
      <p:sp>
        <p:nvSpPr>
          <p:cNvPr id="4" name="Date Placeholder 3">
            <a:extLst>
              <a:ext uri="{FF2B5EF4-FFF2-40B4-BE49-F238E27FC236}">
                <a16:creationId xmlns:a16="http://schemas.microsoft.com/office/drawing/2014/main" id="{1FFA86AD-7603-E34C-BF3E-F7DB8B2D8E43}"/>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DCE103E8-3126-CC4D-871F-ECE83166BC19}"/>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5592808E-2182-C545-A0D1-306E3886A578}"/>
              </a:ext>
            </a:extLst>
          </p:cNvPr>
          <p:cNvSpPr>
            <a:spLocks noGrp="1"/>
          </p:cNvSpPr>
          <p:nvPr>
            <p:ph type="sldNum" sz="quarter" idx="12"/>
          </p:nvPr>
        </p:nvSpPr>
        <p:spPr/>
        <p:txBody>
          <a:bodyPr/>
          <a:lstStyle/>
          <a:p>
            <a:fld id="{A85782A5-310D-064D-97B2-7CD9DCF5F4D7}" type="slidenum">
              <a:rPr lang="en-US" smtClean="0"/>
              <a:t>15</a:t>
            </a:fld>
            <a:endParaRPr lang="en-US"/>
          </a:p>
        </p:txBody>
      </p:sp>
    </p:spTree>
    <p:extLst>
      <p:ext uri="{BB962C8B-B14F-4D97-AF65-F5344CB8AC3E}">
        <p14:creationId xmlns:p14="http://schemas.microsoft.com/office/powerpoint/2010/main" val="423904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26,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16</a:t>
            </a:fld>
            <a:endParaRPr lang="en-US"/>
          </a:p>
        </p:txBody>
      </p:sp>
    </p:spTree>
    <p:extLst>
      <p:ext uri="{BB962C8B-B14F-4D97-AF65-F5344CB8AC3E}">
        <p14:creationId xmlns:p14="http://schemas.microsoft.com/office/powerpoint/2010/main" val="35605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for prediction)</a:t>
            </a:r>
          </a:p>
          <a:p>
            <a:r>
              <a:rPr lang="en-US" sz="2200" b="1" dirty="0"/>
              <a:t>Rows</a:t>
            </a:r>
            <a:r>
              <a:rPr lang="en-US" sz="2200" dirty="0"/>
              <a:t>: input vector of 21x21x7 brightness values (intensity) from a 3D image</a:t>
            </a:r>
          </a:p>
          <a:p>
            <a:r>
              <a:rPr lang="en-US" sz="2200" b="1" dirty="0"/>
              <a:t>Label</a:t>
            </a:r>
            <a:r>
              <a:rPr lang="en-US" sz="2200" dirty="0"/>
              <a:t>: Center pixel’s foreground (1) vs background (0)</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normAutofit fontScale="92500" lnSpcReduction="10000"/>
          </a:bodyPr>
          <a:lstStyle/>
          <a:p>
            <a:r>
              <a:rPr lang="en-US" dirty="0"/>
              <a:t>Apache Spark is a fast and general engine for large-scale data processing</a:t>
            </a:r>
          </a:p>
          <a:p>
            <a:pPr lvl="1"/>
            <a:r>
              <a:rPr lang="en-US" dirty="0"/>
              <a:t>Scalable, fault tolerant, &amp; distributed framework for data science</a:t>
            </a:r>
          </a:p>
          <a:p>
            <a:pPr lvl="1"/>
            <a:r>
              <a:rPr lang="en-US" dirty="0"/>
              <a:t>Resilient datasets</a:t>
            </a:r>
          </a:p>
          <a:p>
            <a:pPr lvl="2"/>
            <a:r>
              <a:rPr lang="en-US" dirty="0"/>
              <a:t>No work lost when machines fail</a:t>
            </a:r>
          </a:p>
          <a:p>
            <a:r>
              <a:rPr lang="en-US" dirty="0"/>
              <a:t>Parallel approach to Machine Learning – </a:t>
            </a:r>
            <a:r>
              <a:rPr lang="en-US" dirty="0" err="1"/>
              <a:t>MLLib</a:t>
            </a:r>
            <a:r>
              <a:rPr lang="en-US" dirty="0"/>
              <a:t> runs on Spark</a:t>
            </a:r>
          </a:p>
          <a:p>
            <a:pPr lvl="1"/>
            <a:r>
              <a:rPr lang="en-US" dirty="0"/>
              <a:t>Packaged ML algorithms</a:t>
            </a:r>
          </a:p>
          <a:p>
            <a:pPr lvl="1"/>
            <a:r>
              <a:rPr lang="en-US" dirty="0"/>
              <a:t>Limited to easy to parallelize algorithms</a:t>
            </a:r>
          </a:p>
          <a:p>
            <a:pPr lvl="2"/>
            <a:r>
              <a:rPr lang="en-US" dirty="0"/>
              <a:t>Ensembles are trivially parallel!</a:t>
            </a:r>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457199" y="3784232"/>
            <a:ext cx="6667857" cy="369332"/>
          </a:xfrm>
          <a:prstGeom prst="rect">
            <a:avLst/>
          </a:prstGeom>
          <a:noFill/>
        </p:spPr>
        <p:txBody>
          <a:bodyPr wrap="square" rtlCol="0">
            <a:spAutoFit/>
          </a:bodyPr>
          <a:lstStyle/>
          <a:p>
            <a:r>
              <a:rPr lang="en-US" b="1" dirty="0"/>
              <a:t>Background on </a:t>
            </a:r>
            <a:r>
              <a:rPr lang="en-US" b="1" dirty="0" err="1"/>
              <a:t>xy</a:t>
            </a:r>
            <a:r>
              <a:rPr lang="en-US" b="1" dirty="0"/>
              <a:t> plane (1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451324" y="1314638"/>
            <a:ext cx="6178065" cy="369332"/>
          </a:xfrm>
          <a:prstGeom prst="rect">
            <a:avLst/>
          </a:prstGeom>
          <a:noFill/>
        </p:spPr>
        <p:txBody>
          <a:bodyPr wrap="square" rtlCol="0">
            <a:spAutoFit/>
          </a:bodyPr>
          <a:lstStyle/>
          <a:p>
            <a:r>
              <a:rPr lang="en-US" b="1" dirty="0"/>
              <a:t>Foreground on </a:t>
            </a:r>
            <a:r>
              <a:rPr lang="en-US" b="1" dirty="0" err="1"/>
              <a:t>xy</a:t>
            </a:r>
            <a:r>
              <a:rPr lang="en-US" b="1" dirty="0"/>
              <a:t> plane (1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451324" y="4139933"/>
            <a:ext cx="8229601" cy="198228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457199" y="1686401"/>
            <a:ext cx="8272388" cy="1945192"/>
          </a:xfrm>
          <a:prstGeom prst="rect">
            <a:avLst/>
          </a:prstGeom>
        </p:spPr>
      </p:pic>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640-EAEC-C14E-B69E-1320A4674EBC}"/>
              </a:ext>
            </a:extLst>
          </p:cNvPr>
          <p:cNvSpPr>
            <a:spLocks noGrp="1"/>
          </p:cNvSpPr>
          <p:nvPr>
            <p:ph type="title"/>
          </p:nvPr>
        </p:nvSpPr>
        <p:spPr/>
        <p:txBody>
          <a:bodyPr>
            <a:normAutofit fontScale="90000"/>
          </a:bodyPr>
          <a:lstStyle/>
          <a:p>
            <a:r>
              <a:rPr lang="en-US" dirty="0"/>
              <a:t>Feature Extraction</a:t>
            </a:r>
          </a:p>
        </p:txBody>
      </p:sp>
      <p:sp>
        <p:nvSpPr>
          <p:cNvPr id="3" name="Date Placeholder 2">
            <a:extLst>
              <a:ext uri="{FF2B5EF4-FFF2-40B4-BE49-F238E27FC236}">
                <a16:creationId xmlns:a16="http://schemas.microsoft.com/office/drawing/2014/main" id="{52D7EC0D-1644-AB46-9830-5E5A4EBEC582}"/>
              </a:ext>
            </a:extLst>
          </p:cNvPr>
          <p:cNvSpPr>
            <a:spLocks noGrp="1"/>
          </p:cNvSpPr>
          <p:nvPr>
            <p:ph type="dt" sz="half" idx="10"/>
          </p:nvPr>
        </p:nvSpPr>
        <p:spPr/>
        <p:txBody>
          <a:bodyPr/>
          <a:lstStyle/>
          <a:p>
            <a:r>
              <a:rPr lang="en-US"/>
              <a:t>April 26, 2018</a:t>
            </a:r>
            <a:endParaRPr lang="en-US" dirty="0"/>
          </a:p>
        </p:txBody>
      </p:sp>
      <p:sp>
        <p:nvSpPr>
          <p:cNvPr id="4" name="Footer Placeholder 3">
            <a:extLst>
              <a:ext uri="{FF2B5EF4-FFF2-40B4-BE49-F238E27FC236}">
                <a16:creationId xmlns:a16="http://schemas.microsoft.com/office/drawing/2014/main" id="{9DB7DCD0-FB85-C94E-B9F2-631BC514C7E7}"/>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C6B713C6-D2A0-444B-B49C-763CB4381C50}"/>
              </a:ext>
            </a:extLst>
          </p:cNvPr>
          <p:cNvSpPr>
            <a:spLocks noGrp="1"/>
          </p:cNvSpPr>
          <p:nvPr>
            <p:ph type="sldNum" sz="quarter" idx="12"/>
          </p:nvPr>
        </p:nvSpPr>
        <p:spPr/>
        <p:txBody>
          <a:bodyPr/>
          <a:lstStyle/>
          <a:p>
            <a:fld id="{A85782A5-310D-064D-97B2-7CD9DCF5F4D7}" type="slidenum">
              <a:rPr lang="en-US" smtClean="0"/>
              <a:pPr/>
              <a:t>6</a:t>
            </a:fld>
            <a:endParaRPr lang="en-US" dirty="0"/>
          </a:p>
        </p:txBody>
      </p:sp>
      <p:pic>
        <p:nvPicPr>
          <p:cNvPr id="6" name="Picture 5">
            <a:extLst>
              <a:ext uri="{FF2B5EF4-FFF2-40B4-BE49-F238E27FC236}">
                <a16:creationId xmlns:a16="http://schemas.microsoft.com/office/drawing/2014/main" id="{CA58B650-751F-1F4A-9F43-96B9BB4763EC}"/>
              </a:ext>
            </a:extLst>
          </p:cNvPr>
          <p:cNvPicPr>
            <a:picLocks noChangeAspect="1"/>
          </p:cNvPicPr>
          <p:nvPr/>
        </p:nvPicPr>
        <p:blipFill>
          <a:blip r:embed="rId3"/>
          <a:stretch>
            <a:fillRect/>
          </a:stretch>
        </p:blipFill>
        <p:spPr>
          <a:xfrm>
            <a:off x="2748284" y="5009726"/>
            <a:ext cx="3825984" cy="945668"/>
          </a:xfrm>
          <a:prstGeom prst="rect">
            <a:avLst/>
          </a:prstGeom>
        </p:spPr>
      </p:pic>
      <p:sp>
        <p:nvSpPr>
          <p:cNvPr id="7" name="TextBox 6">
            <a:extLst>
              <a:ext uri="{FF2B5EF4-FFF2-40B4-BE49-F238E27FC236}">
                <a16:creationId xmlns:a16="http://schemas.microsoft.com/office/drawing/2014/main" id="{F675031C-3C7A-FB47-B2CA-EF110A2AD0E7}"/>
              </a:ext>
            </a:extLst>
          </p:cNvPr>
          <p:cNvSpPr txBox="1"/>
          <p:nvPr/>
        </p:nvSpPr>
        <p:spPr>
          <a:xfrm>
            <a:off x="2583042" y="4659901"/>
            <a:ext cx="3991226" cy="646331"/>
          </a:xfrm>
          <a:prstGeom prst="rect">
            <a:avLst/>
          </a:prstGeom>
          <a:noFill/>
        </p:spPr>
        <p:txBody>
          <a:bodyPr wrap="square" rtlCol="0">
            <a:spAutoFit/>
          </a:bodyPr>
          <a:lstStyle/>
          <a:p>
            <a:r>
              <a:rPr lang="en-US" b="1" dirty="0"/>
              <a:t>Feature Vector of Preprocessed Data:</a:t>
            </a:r>
          </a:p>
          <a:p>
            <a:endParaRPr lang="en-US" b="1" dirty="0"/>
          </a:p>
        </p:txBody>
      </p:sp>
      <p:pic>
        <p:nvPicPr>
          <p:cNvPr id="8" name="Picture 7">
            <a:extLst>
              <a:ext uri="{FF2B5EF4-FFF2-40B4-BE49-F238E27FC236}">
                <a16:creationId xmlns:a16="http://schemas.microsoft.com/office/drawing/2014/main" id="{614A54B4-E9B7-1642-9F12-17ADF325D5FC}"/>
              </a:ext>
            </a:extLst>
          </p:cNvPr>
          <p:cNvPicPr>
            <a:picLocks noChangeAspect="1"/>
          </p:cNvPicPr>
          <p:nvPr/>
        </p:nvPicPr>
        <p:blipFill>
          <a:blip r:embed="rId4"/>
          <a:stretch>
            <a:fillRect/>
          </a:stretch>
        </p:blipFill>
        <p:spPr>
          <a:xfrm>
            <a:off x="1673080" y="1587040"/>
            <a:ext cx="5571782" cy="2754501"/>
          </a:xfrm>
          <a:prstGeom prst="rect">
            <a:avLst/>
          </a:prstGeom>
        </p:spPr>
      </p:pic>
    </p:spTree>
    <p:extLst>
      <p:ext uri="{BB962C8B-B14F-4D97-AF65-F5344CB8AC3E}">
        <p14:creationId xmlns:p14="http://schemas.microsoft.com/office/powerpoint/2010/main" val="18064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91464" y="2859540"/>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91464" y="3399534"/>
            <a:ext cx="2166215" cy="2726629"/>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515982" y="3365989"/>
            <a:ext cx="2245928" cy="279371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334679" y="3365988"/>
            <a:ext cx="2234973" cy="279371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750955" y="3352375"/>
            <a:ext cx="2259023" cy="2807329"/>
          </a:xfrm>
          <a:prstGeom prst="rect">
            <a:avLst/>
          </a:prstGeom>
        </p:spPr>
      </p:pic>
      <p:sp>
        <p:nvSpPr>
          <p:cNvPr id="9" name="TextBox 8">
            <a:extLst>
              <a:ext uri="{FF2B5EF4-FFF2-40B4-BE49-F238E27FC236}">
                <a16:creationId xmlns:a16="http://schemas.microsoft.com/office/drawing/2014/main" id="{B2FC238B-67AD-D14D-A4E1-524589D23FC4}"/>
              </a:ext>
            </a:extLst>
          </p:cNvPr>
          <p:cNvSpPr txBox="1"/>
          <p:nvPr/>
        </p:nvSpPr>
        <p:spPr>
          <a:xfrm>
            <a:off x="457199" y="1909011"/>
            <a:ext cx="2833148" cy="369332"/>
          </a:xfrm>
          <a:prstGeom prst="rect">
            <a:avLst/>
          </a:prstGeom>
          <a:noFill/>
        </p:spPr>
        <p:txBody>
          <a:bodyPr wrap="none" rtlCol="0">
            <a:spAutoFit/>
          </a:bodyPr>
          <a:lstStyle/>
          <a:p>
            <a:pPr marL="285750" indent="-285750">
              <a:buFont typeface="Arial" panose="020B0604020202020204" pitchFamily="34" charset="0"/>
              <a:buChar char="•"/>
            </a:pPr>
            <a:r>
              <a:rPr lang="en-US" dirty="0"/>
              <a:t>Available in Spark ML API</a:t>
            </a:r>
          </a:p>
        </p:txBody>
      </p:sp>
    </p:spTree>
    <p:extLst>
      <p:ext uri="{BB962C8B-B14F-4D97-AF65-F5344CB8AC3E}">
        <p14:creationId xmlns:p14="http://schemas.microsoft.com/office/powerpoint/2010/main" val="145663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63819120"/>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1727</TotalTime>
  <Words>1462</Words>
  <Application>Microsoft Macintosh PowerPoint</Application>
  <PresentationFormat>On-screen Show (4:3)</PresentationFormat>
  <Paragraphs>204</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Feature Extraction</vt:lpstr>
      <vt:lpstr>Model &amp; Results</vt:lpstr>
      <vt:lpstr>Random Forest</vt:lpstr>
      <vt:lpstr>Parameter Tuning</vt:lpstr>
      <vt:lpstr>Splitting the Dataset</vt:lpstr>
      <vt:lpstr>Spark Application Pipeline</vt:lpstr>
      <vt:lpstr>Parallel Processing Results</vt:lpstr>
      <vt:lpstr>Parallel Results – Cont.</vt:lpstr>
      <vt:lpstr>Single Machine Results</vt:lpstr>
      <vt:lpstr>Conclusion</vt:lpstr>
      <vt:lpstr>The End :)</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55</cp:revision>
  <cp:lastPrinted>2018-04-22T07:04:24Z</cp:lastPrinted>
  <dcterms:created xsi:type="dcterms:W3CDTF">2018-04-15T02:24:04Z</dcterms:created>
  <dcterms:modified xsi:type="dcterms:W3CDTF">2018-04-25T16:02:53Z</dcterms:modified>
  <cp:category/>
</cp:coreProperties>
</file>