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7"/>
  </p:notesMasterIdLst>
  <p:sldIdLst>
    <p:sldId id="270" r:id="rId2"/>
    <p:sldId id="283" r:id="rId3"/>
    <p:sldId id="277" r:id="rId4"/>
    <p:sldId id="271" r:id="rId5"/>
    <p:sldId id="272" r:id="rId6"/>
    <p:sldId id="286" r:id="rId7"/>
    <p:sldId id="268" r:id="rId8"/>
    <p:sldId id="287" r:id="rId9"/>
    <p:sldId id="288" r:id="rId10"/>
    <p:sldId id="284" r:id="rId11"/>
    <p:sldId id="273" r:id="rId12"/>
    <p:sldId id="274" r:id="rId13"/>
    <p:sldId id="285" r:id="rId14"/>
    <p:sldId id="27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6"/>
    <p:restoredTop sz="86378"/>
  </p:normalViewPr>
  <p:slideViewPr>
    <p:cSldViewPr snapToGrid="0" snapToObjects="1">
      <p:cViewPr varScale="1">
        <p:scale>
          <a:sx n="129" d="100"/>
          <a:sy n="129" d="100"/>
        </p:scale>
        <p:origin x="392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err="1"/>
              <a:t>monoRCore</a:t>
            </a:r>
            <a:r>
              <a:rPr kumimoji="1" lang="zh-CN" altLang="en-US" dirty="0"/>
              <a:t>模块化</a:t>
            </a:r>
            <a:r>
              <a:rPr kumimoji="1" lang="zh-CN" altLang="en-US" cap="none" dirty="0"/>
              <a:t>操作系统</a:t>
            </a:r>
            <a:r>
              <a:rPr kumimoji="1" lang="zh-CN" altLang="en-US" dirty="0"/>
              <a:t>的设计与完善</a:t>
            </a:r>
            <a:br>
              <a:rPr kumimoji="1" lang="en-US" altLang="zh-CN" dirty="0"/>
            </a:b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贾悦婷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2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A81F96-A35B-3E4D-A168-51446EB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中添加调度模块</a:t>
            </a:r>
            <a:endParaRPr kumimoji="1" lang="en-US" altLang="zh-CN" dirty="0"/>
          </a:p>
          <a:p>
            <a:pPr lvl="1"/>
            <a:r>
              <a:rPr lang="zh-CN" altLang="en-US" dirty="0"/>
              <a:t>设计调度模块对外提供的接口</a:t>
            </a:r>
            <a:endParaRPr lang="en-US" altLang="zh-CN" dirty="0"/>
          </a:p>
          <a:p>
            <a:pPr lvl="2"/>
            <a:r>
              <a:rPr lang="zh-CN" altLang="en-US" dirty="0"/>
              <a:t>进程切换时，给定当前任务池和被切换的任务，选择下一个被执行的任务</a:t>
            </a:r>
            <a:endParaRPr lang="en-US" altLang="zh-CN" dirty="0"/>
          </a:p>
          <a:p>
            <a:pPr lvl="2"/>
            <a:r>
              <a:rPr lang="zh-CN" altLang="en-US" dirty="0"/>
              <a:t>提供线程</a:t>
            </a:r>
            <a:r>
              <a:rPr lang="en-US" altLang="zh-CN" dirty="0"/>
              <a:t>/</a:t>
            </a:r>
            <a:r>
              <a:rPr lang="zh-CN" altLang="en-US" dirty="0"/>
              <a:t>进程生命周期钩子（</a:t>
            </a:r>
            <a:r>
              <a:rPr lang="en-US" altLang="zh-CN" dirty="0"/>
              <a:t>hook</a:t>
            </a:r>
            <a:r>
              <a:rPr lang="zh-CN" altLang="en-US" dirty="0"/>
              <a:t>），在线程</a:t>
            </a:r>
            <a:r>
              <a:rPr lang="en-US" altLang="zh-CN" dirty="0"/>
              <a:t>/</a:t>
            </a:r>
            <a:r>
              <a:rPr lang="zh-CN" altLang="en-US" dirty="0"/>
              <a:t>进程创建、切换、结束时更新调度模块中存储的信息</a:t>
            </a:r>
            <a:endParaRPr lang="en-US" altLang="zh-CN" dirty="0"/>
          </a:p>
          <a:p>
            <a:pPr lvl="1"/>
            <a:r>
              <a:rPr kumimoji="1" lang="zh-CN" altLang="en-US" dirty="0"/>
              <a:t>设计其他模块提供给调度模块的接口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调度模块根据线程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，维护必需的任务调度块扩展内容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允许调度模块扩展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部分：如添加 </a:t>
            </a:r>
            <a:r>
              <a:rPr kumimoji="1" lang="en-US" altLang="zh-CN" dirty="0" err="1"/>
              <a:t>set_priority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允许用户通过设置编译配置，选择其想用的调度算法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5CD80B-DAC0-CD44-BDEA-EC751F06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设计任务：调度模块</a:t>
            </a:r>
          </a:p>
        </p:txBody>
      </p:sp>
    </p:spTree>
    <p:extLst>
      <p:ext uri="{BB962C8B-B14F-4D97-AF65-F5344CB8AC3E}">
        <p14:creationId xmlns:p14="http://schemas.microsoft.com/office/powerpoint/2010/main" val="147696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48AE7E-03F7-784C-A5DF-68B3E608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完善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模块，增加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unmap</a:t>
            </a:r>
            <a:r>
              <a:rPr kumimoji="1" lang="zh-CN" altLang="en-US" dirty="0"/>
              <a:t> 系统调用</a:t>
            </a:r>
            <a:endParaRPr kumimoji="1" lang="en-US" altLang="zh-CN" dirty="0"/>
          </a:p>
          <a:p>
            <a:r>
              <a:rPr kumimoji="1" lang="zh-CN" altLang="en-US" dirty="0"/>
              <a:t>向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中添加页面置换模块</a:t>
            </a:r>
            <a:endParaRPr kumimoji="1" lang="en-US" altLang="zh-CN" dirty="0"/>
          </a:p>
          <a:p>
            <a:pPr lvl="1"/>
            <a:r>
              <a:rPr lang="zh-CN" altLang="en-US" dirty="0"/>
              <a:t>设计页面置换模块对外提供的接口</a:t>
            </a:r>
            <a:endParaRPr lang="en-US" altLang="zh-CN" dirty="0"/>
          </a:p>
          <a:p>
            <a:pPr lvl="2"/>
            <a:r>
              <a:rPr lang="en-US" altLang="zh-CN" dirty="0" err="1"/>
              <a:t>PageFault</a:t>
            </a:r>
            <a:r>
              <a:rPr lang="zh-CN" altLang="en-US" dirty="0"/>
              <a:t> 处理接口</a:t>
            </a:r>
            <a:endParaRPr lang="en-US" altLang="zh-CN" dirty="0"/>
          </a:p>
          <a:p>
            <a:pPr lvl="2"/>
            <a:r>
              <a:rPr lang="zh-CN" altLang="en-US" dirty="0"/>
              <a:t>读取、写入、创建页面的 页面生命周期钩子（</a:t>
            </a:r>
            <a:r>
              <a:rPr lang="en-US" altLang="zh-CN" dirty="0"/>
              <a:t>hook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允许用户通过设置编译配置，选择其想用的页面置换算法，或者不采用任何页面置换算法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A42E42-C369-B047-8B16-6C19B86A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设计任务：页面置换模块</a:t>
            </a:r>
          </a:p>
        </p:txBody>
      </p:sp>
    </p:spTree>
    <p:extLst>
      <p:ext uri="{BB962C8B-B14F-4D97-AF65-F5344CB8AC3E}">
        <p14:creationId xmlns:p14="http://schemas.microsoft.com/office/powerpoint/2010/main" val="385532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第二周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阅读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和其他前序工作的相关代码，初步设计模块接口和模块接入方案</a:t>
            </a:r>
            <a:endParaRPr kumimoji="1" lang="en-US" altLang="zh-CN" dirty="0"/>
          </a:p>
          <a:p>
            <a:r>
              <a:rPr kumimoji="1" lang="zh-CN" altLang="en-US" dirty="0"/>
              <a:t>第二周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实现调度模块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——9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实现页面置换模块</a:t>
            </a:r>
            <a:endParaRPr kumimoji="1" lang="en-US" altLang="zh-CN" dirty="0"/>
          </a:p>
          <a:p>
            <a:r>
              <a:rPr kumimoji="1" lang="en-US" altLang="zh-CN" dirty="0"/>
              <a:t>9</a:t>
            </a:r>
            <a:r>
              <a:rPr kumimoji="1" lang="zh-CN" altLang="en-US" dirty="0"/>
              <a:t>周</a:t>
            </a:r>
            <a:r>
              <a:rPr kumimoji="1" lang="en-US" altLang="zh-CN" dirty="0"/>
              <a:t>——15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完善相关模块的实现，测试编译配置下的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在相关测试程序上的表现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撰写论文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落实并拓展操作系统课程所学，加深对操作系统知识的理解</a:t>
            </a:r>
            <a:endParaRPr kumimoji="1" lang="en-US" altLang="zh-CN" dirty="0"/>
          </a:p>
          <a:p>
            <a:r>
              <a:rPr kumimoji="1" lang="zh-CN" altLang="en-US" dirty="0"/>
              <a:t>了解模块化操作系统及其实现方式</a:t>
            </a:r>
            <a:endParaRPr kumimoji="1" lang="en-US" altLang="zh-CN" dirty="0"/>
          </a:p>
          <a:p>
            <a:r>
              <a:rPr kumimoji="1" lang="zh-CN" altLang="en-US" dirty="0"/>
              <a:t>编程为主的任务内容可以提高编程水平与计算机能力</a:t>
            </a:r>
            <a:endParaRPr kumimoji="1" lang="en-US" altLang="zh-CN" dirty="0"/>
          </a:p>
          <a:p>
            <a:r>
              <a:rPr kumimoji="1" lang="zh-CN" altLang="en-US" dirty="0"/>
              <a:t>通过模块的设计和实现提高架构水平和工程能力</a:t>
            </a:r>
            <a:endParaRPr kumimoji="1" lang="en-US" altLang="zh-CN" dirty="0"/>
          </a:p>
          <a:p>
            <a:pPr marL="323992" lvl="1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设计背景：课题意义</a:t>
            </a:r>
          </a:p>
        </p:txBody>
      </p:sp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0349-054D-B749-A179-5A627AB6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306774" cy="3678303"/>
          </a:xfrm>
        </p:spPr>
        <p:txBody>
          <a:bodyPr>
            <a:normAutofit/>
          </a:bodyPr>
          <a:lstStyle/>
          <a:p>
            <a:r>
              <a:rPr kumimoji="1" lang="zh-CN" altLang="en-US"/>
              <a:t>传统</a:t>
            </a:r>
            <a:r>
              <a:rPr kumimoji="1" lang="zh-CN" altLang="en-US" dirty="0"/>
              <a:t>操作系统的各个功能的代码之间有着复杂的依赖关系，这种依赖关系使得修改操作系统十分困难</a:t>
            </a:r>
            <a:endParaRPr kumimoji="1" lang="en-US" altLang="zh-CN" dirty="0"/>
          </a:p>
          <a:p>
            <a:r>
              <a:rPr kumimoji="1" lang="zh-CN" altLang="en-US" dirty="0"/>
              <a:t>模块化操作系统通过将各个功能抽象成模块，只对外提供设计好的接口，隐藏模块内部的实现，从而使得功能模块的添加、删除和修改更加便捷</a:t>
            </a:r>
            <a:endParaRPr kumimoji="1" lang="en-US" altLang="zh-CN" dirty="0"/>
          </a:p>
          <a:p>
            <a:r>
              <a:rPr kumimoji="1" lang="zh-CN" altLang="en-US" dirty="0"/>
              <a:t>模块化操作系统使得操作系统的开发更加容易</a:t>
            </a:r>
            <a:endParaRPr kumimoji="1" lang="en-US" altLang="zh-CN" dirty="0"/>
          </a:p>
          <a:p>
            <a:r>
              <a:rPr kumimoji="1" lang="zh-CN" altLang="en-US" dirty="0"/>
              <a:t>由模块化操作系统架构生成的功能精简的操作系统，在速度和存储消耗上比传统操作系统有优势</a:t>
            </a:r>
            <a:endParaRPr kumimoji="1"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031133-DC58-9E4D-8203-85BD76A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设计背景：模块化操作系统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6B1C5-E0EF-694A-9FCC-57FC7307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2" y="1986311"/>
            <a:ext cx="4782349" cy="32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6"/>
            <a:ext cx="6676991" cy="422610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OSKit</a:t>
            </a:r>
            <a:endParaRPr lang="en-US" altLang="zh-CN" dirty="0"/>
          </a:p>
          <a:p>
            <a:pPr lvl="1"/>
            <a:r>
              <a:rPr lang="en-US" altLang="zh-CN" dirty="0"/>
              <a:t>The Flux </a:t>
            </a:r>
            <a:r>
              <a:rPr lang="en-US" altLang="zh-CN" dirty="0" err="1"/>
              <a:t>OSKit</a:t>
            </a:r>
            <a:r>
              <a:rPr lang="en-US" altLang="zh-CN" dirty="0"/>
              <a:t>: A Substrate for OS and Language Research</a:t>
            </a:r>
          </a:p>
          <a:p>
            <a:pPr lvl="1"/>
            <a:r>
              <a:rPr kumimoji="1" lang="zh-CN" altLang="en-US" dirty="0"/>
              <a:t>出于方便操作系统相关研究的目的而设计的模块化操作系统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对传统操作系统的相关模块进行修改，并添加了一层抽象的接口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设计了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 部分的代码，使得在各种功能配置组合的情况下，能使用同一个 </a:t>
            </a:r>
            <a:r>
              <a:rPr kumimoji="1" lang="en-US" altLang="zh-CN" dirty="0"/>
              <a:t>bootloader</a:t>
            </a:r>
            <a:r>
              <a:rPr kumimoji="1" lang="zh-CN" altLang="en-US" dirty="0"/>
              <a:t> 进行操作系统的初始化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 err="1"/>
              <a:t>UniKraft</a:t>
            </a:r>
            <a:endParaRPr lang="en-US" altLang="zh-CN" dirty="0"/>
          </a:p>
          <a:p>
            <a:pPr lvl="1"/>
            <a:r>
              <a:rPr lang="en-US" altLang="zh-CN" dirty="0" err="1"/>
              <a:t>Unikraft</a:t>
            </a:r>
            <a:r>
              <a:rPr lang="en-US" altLang="zh-CN" dirty="0"/>
              <a:t>: Fast, Specialized </a:t>
            </a:r>
            <a:r>
              <a:rPr lang="en-US" altLang="zh-CN" dirty="0" err="1"/>
              <a:t>Unikernels</a:t>
            </a:r>
            <a:r>
              <a:rPr lang="en-US" altLang="zh-CN" dirty="0"/>
              <a:t> the Easy Way </a:t>
            </a:r>
          </a:p>
          <a:p>
            <a:pPr lvl="1"/>
            <a:r>
              <a:rPr lang="zh-CN" altLang="en-US" dirty="0"/>
              <a:t>为支持轻量镜像设计的模块化操作系统</a:t>
            </a:r>
            <a:endParaRPr lang="en-US" altLang="zh-CN" dirty="0"/>
          </a:p>
          <a:p>
            <a:pPr lvl="1"/>
            <a:r>
              <a:rPr lang="zh-CN" altLang="en-US" dirty="0"/>
              <a:t>编译目标程序时，自动链接所需要的所有 </a:t>
            </a:r>
            <a:r>
              <a:rPr lang="en-US" altLang="zh-CN" dirty="0"/>
              <a:t>kernel</a:t>
            </a:r>
            <a:r>
              <a:rPr lang="zh-CN" altLang="en-US" dirty="0"/>
              <a:t> 模块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设计背景：相关工作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B31E5-3E78-8F4F-B07E-D3EA0942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29" y="3609231"/>
            <a:ext cx="3527865" cy="2559580"/>
          </a:xfrm>
          <a:prstGeom prst="rect">
            <a:avLst/>
          </a:prstGeom>
        </p:spPr>
      </p:pic>
      <p:pic>
        <p:nvPicPr>
          <p:cNvPr id="1028" name="Picture 4" descr="/var/folders/jv/gl5_9qzs2b3d18bbq7bzqpg40000gn/T/com.microsoft.Powerpoint/WebArchiveCopyPasteTempFiles/oskitboxes-new.gif">
            <a:extLst>
              <a:ext uri="{FF2B5EF4-FFF2-40B4-BE49-F238E27FC236}">
                <a16:creationId xmlns:a16="http://schemas.microsoft.com/office/drawing/2014/main" id="{83BBE7FF-B3BA-5048-9F8E-60164139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39" y="1101024"/>
            <a:ext cx="3907585" cy="25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田凯夫、</a:t>
            </a:r>
            <a:r>
              <a:rPr lang="en-US" altLang="zh-CN" dirty="0"/>
              <a:t> </a:t>
            </a:r>
            <a:r>
              <a:rPr lang="zh-CN" altLang="en-US" dirty="0"/>
              <a:t>闭浩洋：</a:t>
            </a:r>
            <a:r>
              <a:rPr lang="en-US" altLang="zh-CN" dirty="0"/>
              <a:t>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</a:t>
            </a:r>
            <a:r>
              <a:rPr lang="en-US" altLang="zh-CN" dirty="0"/>
              <a:t>/</a:t>
            </a:r>
            <a:r>
              <a:rPr lang="zh-CN" altLang="en-US" dirty="0"/>
              <a:t>微库化</a:t>
            </a:r>
            <a:endParaRPr lang="en-US" altLang="zh-CN" dirty="0"/>
          </a:p>
          <a:p>
            <a:r>
              <a:rPr lang="zh-CN" altLang="en-US" dirty="0"/>
              <a:t>马思源：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操作系统中进程调度算法的设计与实现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批处理系统调度算法：最短作业优先（</a:t>
            </a:r>
            <a:r>
              <a:rPr kumimoji="1" lang="en-US" altLang="zh-CN" dirty="0"/>
              <a:t>SJF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最短完成时间优先（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最高响应比优先调度算法（</a:t>
            </a:r>
            <a:r>
              <a:rPr kumimoji="1" lang="en-US" altLang="zh-CN" dirty="0"/>
              <a:t>HRRN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交互式系统调度算法：多级队列调度（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多级反馈队列（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彩票调度（</a:t>
            </a:r>
            <a:r>
              <a:rPr kumimoji="1" lang="en-US" altLang="zh-CN" dirty="0"/>
              <a:t>Lottery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步长调度（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实时计算机系统调度算法：单调速率（</a:t>
            </a:r>
            <a:r>
              <a:rPr kumimoji="1" lang="en-US" altLang="zh-CN" dirty="0"/>
              <a:t>RMS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最早截止期限优先（</a:t>
            </a:r>
            <a:r>
              <a:rPr kumimoji="1" lang="en-US" altLang="zh-CN" dirty="0"/>
              <a:t>EDF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en-US" dirty="0"/>
              <a:t>徐奥淳：</a:t>
            </a:r>
            <a:r>
              <a:rPr lang="en-US" altLang="zh-CN" dirty="0" err="1"/>
              <a:t>rCore</a:t>
            </a:r>
            <a:r>
              <a:rPr lang="en-US" altLang="zh-CN" dirty="0"/>
              <a:t>-Tutorial</a:t>
            </a:r>
            <a:r>
              <a:rPr lang="zh-CN" altLang="en-US" dirty="0"/>
              <a:t>页面置换算法与多核同步互斥机制</a:t>
            </a:r>
            <a:endParaRPr lang="en-US" altLang="zh-CN" dirty="0"/>
          </a:p>
          <a:p>
            <a:pPr lvl="1"/>
            <a:r>
              <a:rPr lang="zh-CN" altLang="en-US" dirty="0"/>
              <a:t>实现了先进先出（</a:t>
            </a:r>
            <a:r>
              <a:rPr lang="en-US" altLang="zh-CN" dirty="0"/>
              <a:t>FIFO</a:t>
            </a:r>
            <a:r>
              <a:rPr lang="zh-CN" altLang="en-US" dirty="0"/>
              <a:t>），时钟（</a:t>
            </a:r>
            <a:r>
              <a:rPr lang="en-US" altLang="zh-CN" dirty="0"/>
              <a:t>Clock</a:t>
            </a:r>
            <a:r>
              <a:rPr lang="zh-CN" altLang="en-US" dirty="0"/>
              <a:t>），改进时钟（</a:t>
            </a:r>
            <a:r>
              <a:rPr lang="en-US" altLang="zh-CN" dirty="0"/>
              <a:t>Enhanced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）三种局部页面置换算法</a:t>
            </a:r>
            <a:endParaRPr lang="en-US" altLang="zh-CN" dirty="0"/>
          </a:p>
          <a:p>
            <a:pPr lvl="1"/>
            <a:r>
              <a:rPr lang="zh-CN" altLang="en-US" dirty="0"/>
              <a:t>实现了缺页率和工作集两种全局页面置换算法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设计背景：前序工作</a:t>
            </a:r>
          </a:p>
        </p:txBody>
      </p:sp>
    </p:spTree>
    <p:extLst>
      <p:ext uri="{BB962C8B-B14F-4D97-AF65-F5344CB8AC3E}">
        <p14:creationId xmlns:p14="http://schemas.microsoft.com/office/powerpoint/2010/main" val="20428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673663"/>
            <a:ext cx="10775501" cy="3813350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基于 </a:t>
            </a:r>
            <a:r>
              <a:rPr lang="en-US" altLang="zh-CN" sz="2000" dirty="0" err="1"/>
              <a:t>rcore</a:t>
            </a:r>
            <a:r>
              <a:rPr lang="en-US" altLang="zh-CN" sz="2000" dirty="0"/>
              <a:t> tutorial</a:t>
            </a:r>
            <a:r>
              <a:rPr lang="zh-CN" altLang="en-US" sz="2000" dirty="0"/>
              <a:t> 实现的模块化教学 </a:t>
            </a:r>
            <a:r>
              <a:rPr lang="en-US" altLang="zh-CN" sz="2000" dirty="0" err="1"/>
              <a:t>os</a:t>
            </a:r>
            <a:endParaRPr lang="en-US" altLang="zh-CN" sz="2000" dirty="0"/>
          </a:p>
          <a:p>
            <a:r>
              <a:rPr lang="zh-CN" altLang="en-US" sz="2000" dirty="0"/>
              <a:t>目前，可由其中的各个模块，构建出操作系统课程 </a:t>
            </a:r>
            <a:r>
              <a:rPr lang="en-US" altLang="zh-CN" sz="2000" dirty="0"/>
              <a:t>8</a:t>
            </a:r>
            <a:r>
              <a:rPr lang="zh-CN" altLang="en-US" sz="2000" dirty="0"/>
              <a:t> 个阶段实验所需要的 </a:t>
            </a:r>
            <a:r>
              <a:rPr lang="en-US" altLang="zh-CN" sz="2000" dirty="0" err="1"/>
              <a:t>os</a:t>
            </a:r>
            <a:endParaRPr lang="en-US" altLang="zh-CN" sz="2000" dirty="0"/>
          </a:p>
          <a:p>
            <a:r>
              <a:rPr lang="zh-CN" altLang="en-US" sz="2000" dirty="0"/>
              <a:t>相较于没有模块化的 </a:t>
            </a:r>
            <a:r>
              <a:rPr lang="en-US" altLang="zh-CN" sz="2000" dirty="0" err="1"/>
              <a:t>rcore</a:t>
            </a:r>
            <a:r>
              <a:rPr lang="en-US" altLang="zh-CN" sz="2000" dirty="0"/>
              <a:t> tutorial</a:t>
            </a:r>
            <a:r>
              <a:rPr lang="zh-CN" altLang="en-US" sz="2000" dirty="0"/>
              <a:t>，学生完成实验所需要修改的代码更加集中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kumimoji="1" lang="en-US" altLang="zh-CN" cap="none" dirty="0"/>
              <a:t>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</a:t>
            </a:r>
            <a:r>
              <a:rPr lang="en-US" altLang="zh-CN" dirty="0"/>
              <a:t>/</a:t>
            </a:r>
            <a:r>
              <a:rPr lang="zh-CN" altLang="en-US" dirty="0"/>
              <a:t>微库化</a:t>
            </a:r>
            <a:endParaRPr kumimoji="1"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E88E51-8384-FC48-BE4B-6F5A054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9" b="190"/>
          <a:stretch/>
        </p:blipFill>
        <p:spPr>
          <a:xfrm rot="16200000">
            <a:off x="1772986" y="1792863"/>
            <a:ext cx="3866717" cy="6263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CD3363-1849-CC40-B938-FC1823E2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0" y="4034898"/>
            <a:ext cx="4592222" cy="1994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796B11-6191-3A42-977F-7829391B2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6"/>
          <a:stretch/>
        </p:blipFill>
        <p:spPr>
          <a:xfrm>
            <a:off x="7076661" y="3152714"/>
            <a:ext cx="4592222" cy="8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67218D-8F2C-FD4E-B9A4-C45576AE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000275" cy="876159"/>
          </a:xfrm>
        </p:spPr>
        <p:txBody>
          <a:bodyPr/>
          <a:lstStyle/>
          <a:p>
            <a:r>
              <a:rPr lang="zh-CN" altLang="en-US" dirty="0"/>
              <a:t>马思源：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操作系统中进程调度算法的设计与实现</a:t>
            </a:r>
            <a:endParaRPr kumimoji="1" lang="en-US" altLang="zh-CN" dirty="0"/>
          </a:p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 框架下实现了多种调度算法，并进行了测试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8C296A-9C53-6A41-801E-C1BB463B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kumimoji="1" lang="zh-CN" altLang="en-US" dirty="0"/>
              <a:t>进程调度算法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28B127-DBFB-204E-9786-D8366EE8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82" y="2703444"/>
            <a:ext cx="2983249" cy="3327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B65B0-6E0C-8946-8547-B9D435F2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45" y="2703444"/>
            <a:ext cx="4013546" cy="3327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5368B4-97DE-9E45-BF3F-80B06F9A6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305" y="508028"/>
            <a:ext cx="3114803" cy="55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EAE358-0C04-C648-980D-81F0955A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792872"/>
            <a:ext cx="10654329" cy="4150728"/>
          </a:xfrm>
        </p:spPr>
        <p:txBody>
          <a:bodyPr/>
          <a:lstStyle/>
          <a:p>
            <a:r>
              <a:rPr lang="zh-CN" altLang="en-US" dirty="0"/>
              <a:t>徐奥淳：</a:t>
            </a:r>
            <a:r>
              <a:rPr lang="en-US" altLang="zh-CN" dirty="0" err="1"/>
              <a:t>rCore</a:t>
            </a:r>
            <a:r>
              <a:rPr lang="en-US" altLang="zh-CN" dirty="0"/>
              <a:t>-Tutorial</a:t>
            </a:r>
            <a:r>
              <a:rPr lang="zh-CN" altLang="en-US" dirty="0"/>
              <a:t>页面置换算法与多核同步互斥机制</a:t>
            </a:r>
            <a:endParaRPr lang="en-US" altLang="zh-CN" dirty="0"/>
          </a:p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 框架下实现了多种页面置换算法，并进行了测试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45AEFF-81D1-8D40-BF16-B7B72AF2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lang="zh-CN" altLang="en-US" dirty="0"/>
              <a:t>页面置换算法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5AA7D-D8FE-F746-9208-E0E7945B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06" y="2727738"/>
            <a:ext cx="5215183" cy="2550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67E2CC-9CDE-DD4F-B230-EA187FD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70" y="2727738"/>
            <a:ext cx="5811867" cy="26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732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</TotalTime>
  <Words>837</Words>
  <Application>Microsoft Macintosh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华文中宋</vt:lpstr>
      <vt:lpstr>Gill Sans MT</vt:lpstr>
      <vt:lpstr>Wingdings 2</vt:lpstr>
      <vt:lpstr>清华简约主题-扁平-16:9</vt:lpstr>
      <vt:lpstr>monoRCore模块化操作系统的设计与完善 毕业设计开题报告</vt:lpstr>
      <vt:lpstr>设计背景</vt:lpstr>
      <vt:lpstr>设计背景：课题意义</vt:lpstr>
      <vt:lpstr>设计背景：模块化操作系统</vt:lpstr>
      <vt:lpstr>设计背景：相关工作</vt:lpstr>
      <vt:lpstr>设计背景：前序工作</vt:lpstr>
      <vt:lpstr>设计背景： rcore tutorial 模块化/微库化</vt:lpstr>
      <vt:lpstr>设计背景：进程调度算法</vt:lpstr>
      <vt:lpstr>设计背景：页面置换算法</vt:lpstr>
      <vt:lpstr>设计任务</vt:lpstr>
      <vt:lpstr>设计任务：调度模块</vt:lpstr>
      <vt:lpstr>设计任务：页面置换模块</vt:lpstr>
      <vt:lpstr>设计规划</vt:lpstr>
      <vt:lpstr>设计规划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e610</cp:lastModifiedBy>
  <cp:revision>1439</cp:revision>
  <cp:lastPrinted>2020-04-04T02:50:47Z</cp:lastPrinted>
  <dcterms:created xsi:type="dcterms:W3CDTF">2020-01-04T07:43:38Z</dcterms:created>
  <dcterms:modified xsi:type="dcterms:W3CDTF">2023-01-04T13:01:49Z</dcterms:modified>
</cp:coreProperties>
</file>