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7" r:id="rId3"/>
    <p:sldId id="326" r:id="rId4"/>
    <p:sldId id="328" r:id="rId5"/>
    <p:sldId id="257" r:id="rId6"/>
    <p:sldId id="311" r:id="rId7"/>
    <p:sldId id="306" r:id="rId8"/>
    <p:sldId id="296" r:id="rId9"/>
    <p:sldId id="332" r:id="rId10"/>
    <p:sldId id="333" r:id="rId11"/>
    <p:sldId id="325" r:id="rId12"/>
    <p:sldId id="291" r:id="rId13"/>
    <p:sldId id="321" r:id="rId14"/>
    <p:sldId id="316" r:id="rId15"/>
    <p:sldId id="322" r:id="rId16"/>
    <p:sldId id="324" r:id="rId17"/>
    <p:sldId id="312" r:id="rId18"/>
    <p:sldId id="320" r:id="rId19"/>
    <p:sldId id="323" r:id="rId20"/>
    <p:sldId id="329" r:id="rId21"/>
    <p:sldId id="330" r:id="rId22"/>
    <p:sldId id="341" r:id="rId23"/>
    <p:sldId id="334" r:id="rId24"/>
    <p:sldId id="335" r:id="rId25"/>
    <p:sldId id="340" r:id="rId26"/>
    <p:sldId id="336" r:id="rId27"/>
    <p:sldId id="337" r:id="rId28"/>
    <p:sldId id="338" r:id="rId29"/>
    <p:sldId id="339" r:id="rId30"/>
    <p:sldId id="33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7059"/>
  </p:normalViewPr>
  <p:slideViewPr>
    <p:cSldViewPr snapToGrid="0" snapToObjects="1">
      <p:cViewPr varScale="1">
        <p:scale>
          <a:sx n="129" d="100"/>
          <a:sy n="12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D3B08-7964-3E48-863C-E08F32B6AEA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A2D75C0-0E9E-1441-8529-8D22D1EB20C0}">
      <dgm:prSet phldrT="[文本]"/>
      <dgm:spPr/>
      <dgm:t>
        <a:bodyPr/>
        <a:lstStyle/>
        <a:p>
          <a:r>
            <a:rPr lang="en-US" altLang="zh-CN" dirty="0" err="1"/>
            <a:t>init_proc</a:t>
          </a:r>
          <a:endParaRPr lang="zh-CN" altLang="en-US" dirty="0"/>
        </a:p>
      </dgm:t>
    </dgm:pt>
    <dgm:pt modelId="{0C2C178D-9492-0B4B-8CF7-6443883A327E}" type="parTrans" cxnId="{738C5495-2D44-9E4A-A602-81DCD8751960}">
      <dgm:prSet/>
      <dgm:spPr/>
      <dgm:t>
        <a:bodyPr/>
        <a:lstStyle/>
        <a:p>
          <a:endParaRPr lang="zh-CN" altLang="en-US"/>
        </a:p>
      </dgm:t>
    </dgm:pt>
    <dgm:pt modelId="{95199134-F664-1342-991B-971502E496BD}" type="sibTrans" cxnId="{738C5495-2D44-9E4A-A602-81DCD8751960}">
      <dgm:prSet/>
      <dgm:spPr/>
      <dgm:t>
        <a:bodyPr/>
        <a:lstStyle/>
        <a:p>
          <a:endParaRPr lang="zh-CN" altLang="en-US"/>
        </a:p>
      </dgm:t>
    </dgm:pt>
    <dgm:pt modelId="{9FD9342D-AEE5-BB4C-AEA5-E0E756823261}">
      <dgm:prSet phldrT="[文本]"/>
      <dgm:spPr/>
      <dgm:t>
        <a:bodyPr/>
        <a:lstStyle/>
        <a:p>
          <a:r>
            <a:rPr lang="zh-CN" altLang="en-US" dirty="0"/>
            <a:t>测试入口代码</a:t>
          </a:r>
        </a:p>
      </dgm:t>
    </dgm:pt>
    <dgm:pt modelId="{0E5699A7-5D00-0A41-9FC6-F7C1D3E88533}" type="parTrans" cxnId="{F3B20964-EDE3-5140-B8E7-D26DE2DBBAA7}">
      <dgm:prSet/>
      <dgm:spPr/>
      <dgm:t>
        <a:bodyPr/>
        <a:lstStyle/>
        <a:p>
          <a:endParaRPr lang="zh-CN" altLang="en-US"/>
        </a:p>
      </dgm:t>
    </dgm:pt>
    <dgm:pt modelId="{117B301A-7969-944C-8E62-26419DC1CAC1}" type="sibTrans" cxnId="{F3B20964-EDE3-5140-B8E7-D26DE2DBBAA7}">
      <dgm:prSet/>
      <dgm:spPr/>
      <dgm:t>
        <a:bodyPr/>
        <a:lstStyle/>
        <a:p>
          <a:endParaRPr lang="zh-CN" altLang="en-US"/>
        </a:p>
      </dgm:t>
    </dgm:pt>
    <dgm:pt modelId="{ED5A0143-C897-FC47-8A38-751EA6A38746}">
      <dgm:prSet phldrT="[文本]"/>
      <dgm:spPr/>
      <dgm:t>
        <a:bodyPr/>
        <a:lstStyle/>
        <a:p>
          <a:r>
            <a:rPr lang="zh-CN" altLang="en-US" dirty="0"/>
            <a:t>测例代码</a:t>
          </a:r>
        </a:p>
      </dgm:t>
    </dgm:pt>
    <dgm:pt modelId="{25470A1C-F404-AF4C-83A1-931D62AB9768}" type="parTrans" cxnId="{3D0D4247-E16A-0A4E-B093-C56BFAA3A6D6}">
      <dgm:prSet/>
      <dgm:spPr/>
      <dgm:t>
        <a:bodyPr/>
        <a:lstStyle/>
        <a:p>
          <a:endParaRPr lang="zh-CN" altLang="en-US"/>
        </a:p>
      </dgm:t>
    </dgm:pt>
    <dgm:pt modelId="{5D2AA83C-5A95-7D40-8C22-898678F37052}" type="sibTrans" cxnId="{3D0D4247-E16A-0A4E-B093-C56BFAA3A6D6}">
      <dgm:prSet/>
      <dgm:spPr/>
      <dgm:t>
        <a:bodyPr/>
        <a:lstStyle/>
        <a:p>
          <a:endParaRPr lang="zh-CN" altLang="en-US"/>
        </a:p>
      </dgm:t>
    </dgm:pt>
    <dgm:pt modelId="{E5F9F244-D42D-A940-8AC7-7AEA742E00CC}">
      <dgm:prSet phldrT="[文本]"/>
      <dgm:spPr/>
      <dgm:t>
        <a:bodyPr/>
        <a:lstStyle/>
        <a:p>
          <a:r>
            <a:rPr lang="en-US" altLang="zh-CN" dirty="0" err="1"/>
            <a:t>xxxtests.rs</a:t>
          </a:r>
          <a:endParaRPr lang="zh-CN" altLang="en-US" dirty="0"/>
        </a:p>
      </dgm:t>
    </dgm:pt>
    <dgm:pt modelId="{C3B90A66-6485-F549-BEBA-C056ED4082FC}" type="parTrans" cxnId="{F8C6B912-307E-C34C-A7C4-65E558788163}">
      <dgm:prSet/>
      <dgm:spPr/>
      <dgm:t>
        <a:bodyPr/>
        <a:lstStyle/>
        <a:p>
          <a:endParaRPr lang="zh-CN" altLang="en-US"/>
        </a:p>
      </dgm:t>
    </dgm:pt>
    <dgm:pt modelId="{0FFCEA70-BC58-064E-924C-F95F74B6A58A}" type="sibTrans" cxnId="{F8C6B912-307E-C34C-A7C4-65E558788163}">
      <dgm:prSet/>
      <dgm:spPr/>
      <dgm:t>
        <a:bodyPr/>
        <a:lstStyle/>
        <a:p>
          <a:endParaRPr lang="zh-CN" altLang="en-US"/>
        </a:p>
      </dgm:t>
    </dgm:pt>
    <dgm:pt modelId="{FB65B90F-980A-A74C-A901-CA8AC6D29102}">
      <dgm:prSet phldrT="[文本]"/>
      <dgm:spPr/>
      <dgm:t>
        <a:bodyPr/>
        <a:lstStyle/>
        <a:p>
          <a:r>
            <a:rPr lang="zh-CN" altLang="en-US" dirty="0"/>
            <a:t>创建各个测例的子进程</a:t>
          </a:r>
        </a:p>
      </dgm:t>
    </dgm:pt>
    <dgm:pt modelId="{9E27BAC5-0E44-5447-B2A9-F8FEB2EE627C}" type="parTrans" cxnId="{ED98FC7B-844B-3440-83AE-984DA682C7C1}">
      <dgm:prSet/>
      <dgm:spPr/>
      <dgm:t>
        <a:bodyPr/>
        <a:lstStyle/>
        <a:p>
          <a:endParaRPr lang="zh-CN" altLang="en-US"/>
        </a:p>
      </dgm:t>
    </dgm:pt>
    <dgm:pt modelId="{4F95E6A0-EDF3-FC44-A05C-FF6DD827E584}" type="sibTrans" cxnId="{ED98FC7B-844B-3440-83AE-984DA682C7C1}">
      <dgm:prSet/>
      <dgm:spPr/>
      <dgm:t>
        <a:bodyPr/>
        <a:lstStyle/>
        <a:p>
          <a:endParaRPr lang="zh-CN" altLang="en-US"/>
        </a:p>
      </dgm:t>
    </dgm:pt>
    <dgm:pt modelId="{B099B8BF-1B38-E245-A0AE-16DB98464A30}">
      <dgm:prSet phldrT="[文本]"/>
      <dgm:spPr/>
      <dgm:t>
        <a:bodyPr/>
        <a:lstStyle/>
        <a:p>
          <a:r>
            <a:rPr lang="zh-CN" altLang="en-US" dirty="0"/>
            <a:t>之后等待子进程执行完毕</a:t>
          </a:r>
        </a:p>
      </dgm:t>
    </dgm:pt>
    <dgm:pt modelId="{B029F0B2-82D7-0B4D-8F09-EFB8596195B6}" type="parTrans" cxnId="{87A22622-B4A7-7E4D-8C02-4C61B1989C60}">
      <dgm:prSet/>
      <dgm:spPr/>
      <dgm:t>
        <a:bodyPr/>
        <a:lstStyle/>
        <a:p>
          <a:endParaRPr lang="zh-CN" altLang="en-US"/>
        </a:p>
      </dgm:t>
    </dgm:pt>
    <dgm:pt modelId="{2B648278-5270-5B4A-9DAC-2F2DA27960B5}" type="sibTrans" cxnId="{87A22622-B4A7-7E4D-8C02-4C61B1989C60}">
      <dgm:prSet/>
      <dgm:spPr/>
      <dgm:t>
        <a:bodyPr/>
        <a:lstStyle/>
        <a:p>
          <a:endParaRPr lang="zh-CN" altLang="en-US"/>
        </a:p>
      </dgm:t>
    </dgm:pt>
    <dgm:pt modelId="{89CEC20F-9E09-534F-BFA4-E8A010739753}">
      <dgm:prSet phldrT="[文本]"/>
      <dgm:spPr/>
      <dgm:t>
        <a:bodyPr/>
        <a:lstStyle/>
        <a:p>
          <a:r>
            <a:rPr lang="zh-CN" altLang="en-US" dirty="0"/>
            <a:t>如 </a:t>
          </a:r>
          <a:r>
            <a:rPr lang="en-US" altLang="zh-CN" dirty="0"/>
            <a:t>lotter0.rs</a:t>
          </a:r>
          <a:endParaRPr lang="zh-CN" altLang="en-US" dirty="0"/>
        </a:p>
      </dgm:t>
    </dgm:pt>
    <dgm:pt modelId="{72413DA6-387B-F447-9FAA-751469DD698E}" type="parTrans" cxnId="{AC487556-4A40-4A4F-9AA3-E4B9062EFC2D}">
      <dgm:prSet/>
      <dgm:spPr/>
      <dgm:t>
        <a:bodyPr/>
        <a:lstStyle/>
        <a:p>
          <a:endParaRPr lang="zh-CN" altLang="en-US"/>
        </a:p>
      </dgm:t>
    </dgm:pt>
    <dgm:pt modelId="{08D767CE-B0F5-324E-885A-3BACA275387F}" type="sibTrans" cxnId="{AC487556-4A40-4A4F-9AA3-E4B9062EFC2D}">
      <dgm:prSet/>
      <dgm:spPr/>
      <dgm:t>
        <a:bodyPr/>
        <a:lstStyle/>
        <a:p>
          <a:endParaRPr lang="zh-CN" altLang="en-US"/>
        </a:p>
      </dgm:t>
    </dgm:pt>
    <dgm:pt modelId="{D042AF5E-0ECA-E747-ACF2-043DD3E6CFA1}">
      <dgm:prSet phldrT="[文本]"/>
      <dgm:spPr/>
      <dgm:t>
        <a:bodyPr/>
        <a:lstStyle/>
        <a:p>
          <a:r>
            <a:rPr lang="zh-CN" altLang="en-US" dirty="0"/>
            <a:t>根据编译选项确定测试入口</a:t>
          </a:r>
        </a:p>
      </dgm:t>
    </dgm:pt>
    <dgm:pt modelId="{15804C38-AA3F-0348-BD03-B597794AAAC2}" type="parTrans" cxnId="{E40799EE-1AA0-8C4A-B797-42A59CD6F1CD}">
      <dgm:prSet/>
      <dgm:spPr/>
      <dgm:t>
        <a:bodyPr/>
        <a:lstStyle/>
        <a:p>
          <a:endParaRPr lang="zh-CN" altLang="en-US"/>
        </a:p>
      </dgm:t>
    </dgm:pt>
    <dgm:pt modelId="{05B5EBE5-E721-9B48-A92C-5A1C8DD7D2C8}" type="sibTrans" cxnId="{E40799EE-1AA0-8C4A-B797-42A59CD6F1CD}">
      <dgm:prSet/>
      <dgm:spPr/>
      <dgm:t>
        <a:bodyPr/>
        <a:lstStyle/>
        <a:p>
          <a:endParaRPr lang="zh-CN" altLang="en-US"/>
        </a:p>
      </dgm:t>
    </dgm:pt>
    <dgm:pt modelId="{FA7DB0AE-9F1F-5748-B2B7-261C81A0A136}">
      <dgm:prSet phldrT="[文本]"/>
      <dgm:spPr/>
      <dgm:t>
        <a:bodyPr/>
        <a:lstStyle/>
        <a:p>
          <a:r>
            <a:rPr lang="en-US" altLang="zh-CN" dirty="0"/>
            <a:t>exec</a:t>
          </a:r>
          <a:r>
            <a:rPr lang="zh-CN" altLang="en-US" dirty="0"/>
            <a:t> 调用直接执行测试入口代码</a:t>
          </a:r>
        </a:p>
      </dgm:t>
    </dgm:pt>
    <dgm:pt modelId="{7BDC2F78-91E1-CB47-AE2E-AC4F5C420591}" type="parTrans" cxnId="{4B6AB60D-3AF5-964D-BB91-82E7BA8C5C52}">
      <dgm:prSet/>
      <dgm:spPr/>
      <dgm:t>
        <a:bodyPr/>
        <a:lstStyle/>
        <a:p>
          <a:endParaRPr lang="zh-CN" altLang="en-US"/>
        </a:p>
      </dgm:t>
    </dgm:pt>
    <dgm:pt modelId="{FB7D9251-3FAF-924A-BE1C-51D7CC9724EF}" type="sibTrans" cxnId="{4B6AB60D-3AF5-964D-BB91-82E7BA8C5C52}">
      <dgm:prSet/>
      <dgm:spPr/>
      <dgm:t>
        <a:bodyPr/>
        <a:lstStyle/>
        <a:p>
          <a:endParaRPr lang="zh-CN" altLang="en-US"/>
        </a:p>
      </dgm:t>
    </dgm:pt>
    <dgm:pt modelId="{60F94C18-594F-C247-A3F9-83D756DC0187}" type="pres">
      <dgm:prSet presAssocID="{35FD3B08-7964-3E48-863C-E08F32B6AEA0}" presName="Name0" presStyleCnt="0">
        <dgm:presLayoutVars>
          <dgm:dir/>
          <dgm:resizeHandles val="exact"/>
        </dgm:presLayoutVars>
      </dgm:prSet>
      <dgm:spPr/>
    </dgm:pt>
    <dgm:pt modelId="{81990B14-BA11-3140-8258-0359FCF00D4C}" type="pres">
      <dgm:prSet presAssocID="{DA2D75C0-0E9E-1441-8529-8D22D1EB20C0}" presName="node" presStyleLbl="node1" presStyleIdx="0" presStyleCnt="3">
        <dgm:presLayoutVars>
          <dgm:bulletEnabled val="1"/>
        </dgm:presLayoutVars>
      </dgm:prSet>
      <dgm:spPr/>
    </dgm:pt>
    <dgm:pt modelId="{F1D9471F-E3C4-A64D-88B3-1D8C60E9BE63}" type="pres">
      <dgm:prSet presAssocID="{95199134-F664-1342-991B-971502E496BD}" presName="sibTrans" presStyleLbl="sibTrans2D1" presStyleIdx="0" presStyleCnt="2"/>
      <dgm:spPr/>
    </dgm:pt>
    <dgm:pt modelId="{5597C610-F7E6-6C40-BA78-E5E2C0D7E948}" type="pres">
      <dgm:prSet presAssocID="{95199134-F664-1342-991B-971502E496BD}" presName="connectorText" presStyleLbl="sibTrans2D1" presStyleIdx="0" presStyleCnt="2"/>
      <dgm:spPr/>
    </dgm:pt>
    <dgm:pt modelId="{C1F59489-CFE3-4846-AA09-CEC4DFE6431C}" type="pres">
      <dgm:prSet presAssocID="{9FD9342D-AEE5-BB4C-AEA5-E0E756823261}" presName="node" presStyleLbl="node1" presStyleIdx="1" presStyleCnt="3">
        <dgm:presLayoutVars>
          <dgm:bulletEnabled val="1"/>
        </dgm:presLayoutVars>
      </dgm:prSet>
      <dgm:spPr/>
    </dgm:pt>
    <dgm:pt modelId="{801C5940-790C-0B45-BBD4-9B8F24E04723}" type="pres">
      <dgm:prSet presAssocID="{117B301A-7969-944C-8E62-26419DC1CAC1}" presName="sibTrans" presStyleLbl="sibTrans2D1" presStyleIdx="1" presStyleCnt="2"/>
      <dgm:spPr/>
    </dgm:pt>
    <dgm:pt modelId="{8AD44159-8A61-AB4B-888E-11B261B1F0E2}" type="pres">
      <dgm:prSet presAssocID="{117B301A-7969-944C-8E62-26419DC1CAC1}" presName="connectorText" presStyleLbl="sibTrans2D1" presStyleIdx="1" presStyleCnt="2"/>
      <dgm:spPr/>
    </dgm:pt>
    <dgm:pt modelId="{3E35399E-3378-244B-9D58-B4A9D0D53FE7}" type="pres">
      <dgm:prSet presAssocID="{ED5A0143-C897-FC47-8A38-751EA6A38746}" presName="node" presStyleLbl="node1" presStyleIdx="2" presStyleCnt="3" custLinFactNeighborX="-884" custLinFactNeighborY="-589">
        <dgm:presLayoutVars>
          <dgm:bulletEnabled val="1"/>
        </dgm:presLayoutVars>
      </dgm:prSet>
      <dgm:spPr/>
    </dgm:pt>
  </dgm:ptLst>
  <dgm:cxnLst>
    <dgm:cxn modelId="{E4BBDF05-58A8-BC45-A94E-5CCD1929F83B}" type="presOf" srcId="{35FD3B08-7964-3E48-863C-E08F32B6AEA0}" destId="{60F94C18-594F-C247-A3F9-83D756DC0187}" srcOrd="0" destOrd="0" presId="urn:microsoft.com/office/officeart/2005/8/layout/process1"/>
    <dgm:cxn modelId="{B127B60C-E57A-EC40-AC56-2D785E695BB3}" type="presOf" srcId="{FB65B90F-980A-A74C-A901-CA8AC6D29102}" destId="{C1F59489-CFE3-4846-AA09-CEC4DFE6431C}" srcOrd="0" destOrd="1" presId="urn:microsoft.com/office/officeart/2005/8/layout/process1"/>
    <dgm:cxn modelId="{562D770D-3B32-9B4F-AE35-42AB7A2E29C5}" type="presOf" srcId="{89CEC20F-9E09-534F-BFA4-E8A010739753}" destId="{3E35399E-3378-244B-9D58-B4A9D0D53FE7}" srcOrd="0" destOrd="1" presId="urn:microsoft.com/office/officeart/2005/8/layout/process1"/>
    <dgm:cxn modelId="{4B6AB60D-3AF5-964D-BB91-82E7BA8C5C52}" srcId="{DA2D75C0-0E9E-1441-8529-8D22D1EB20C0}" destId="{FA7DB0AE-9F1F-5748-B2B7-261C81A0A136}" srcOrd="1" destOrd="0" parTransId="{7BDC2F78-91E1-CB47-AE2E-AC4F5C420591}" sibTransId="{FB7D9251-3FAF-924A-BE1C-51D7CC9724EF}"/>
    <dgm:cxn modelId="{88DC1B10-C0F8-8A41-A964-4404AC1C08E8}" type="presOf" srcId="{95199134-F664-1342-991B-971502E496BD}" destId="{5597C610-F7E6-6C40-BA78-E5E2C0D7E948}" srcOrd="1" destOrd="0" presId="urn:microsoft.com/office/officeart/2005/8/layout/process1"/>
    <dgm:cxn modelId="{F8C6B912-307E-C34C-A7C4-65E558788163}" srcId="{9FD9342D-AEE5-BB4C-AEA5-E0E756823261}" destId="{E5F9F244-D42D-A940-8AC7-7AEA742E00CC}" srcOrd="2" destOrd="0" parTransId="{C3B90A66-6485-F549-BEBA-C056ED4082FC}" sibTransId="{0FFCEA70-BC58-064E-924C-F95F74B6A58A}"/>
    <dgm:cxn modelId="{76EB1717-C67D-914D-94E0-F5BFB77D4EBF}" type="presOf" srcId="{95199134-F664-1342-991B-971502E496BD}" destId="{F1D9471F-E3C4-A64D-88B3-1D8C60E9BE63}" srcOrd="0" destOrd="0" presId="urn:microsoft.com/office/officeart/2005/8/layout/process1"/>
    <dgm:cxn modelId="{87A22622-B4A7-7E4D-8C02-4C61B1989C60}" srcId="{9FD9342D-AEE5-BB4C-AEA5-E0E756823261}" destId="{B099B8BF-1B38-E245-A0AE-16DB98464A30}" srcOrd="1" destOrd="0" parTransId="{B029F0B2-82D7-0B4D-8F09-EFB8596195B6}" sibTransId="{2B648278-5270-5B4A-9DAC-2F2DA27960B5}"/>
    <dgm:cxn modelId="{5B42CA2D-42F0-ED45-97F5-9EDEADDE22F6}" type="presOf" srcId="{E5F9F244-D42D-A940-8AC7-7AEA742E00CC}" destId="{C1F59489-CFE3-4846-AA09-CEC4DFE6431C}" srcOrd="0" destOrd="3" presId="urn:microsoft.com/office/officeart/2005/8/layout/process1"/>
    <dgm:cxn modelId="{DD4D0E32-6607-9743-A028-07EA88FD67E6}" type="presOf" srcId="{117B301A-7969-944C-8E62-26419DC1CAC1}" destId="{801C5940-790C-0B45-BBD4-9B8F24E04723}" srcOrd="0" destOrd="0" presId="urn:microsoft.com/office/officeart/2005/8/layout/process1"/>
    <dgm:cxn modelId="{3D0D4247-E16A-0A4E-B093-C56BFAA3A6D6}" srcId="{35FD3B08-7964-3E48-863C-E08F32B6AEA0}" destId="{ED5A0143-C897-FC47-8A38-751EA6A38746}" srcOrd="2" destOrd="0" parTransId="{25470A1C-F404-AF4C-83A1-931D62AB9768}" sibTransId="{5D2AA83C-5A95-7D40-8C22-898678F37052}"/>
    <dgm:cxn modelId="{F68F3E49-15B1-6445-8F4C-814DCE680CCB}" type="presOf" srcId="{FA7DB0AE-9F1F-5748-B2B7-261C81A0A136}" destId="{81990B14-BA11-3140-8258-0359FCF00D4C}" srcOrd="0" destOrd="2" presId="urn:microsoft.com/office/officeart/2005/8/layout/process1"/>
    <dgm:cxn modelId="{25BABA4C-CA89-9740-9F99-7085D777F1FC}" type="presOf" srcId="{9FD9342D-AEE5-BB4C-AEA5-E0E756823261}" destId="{C1F59489-CFE3-4846-AA09-CEC4DFE6431C}" srcOrd="0" destOrd="0" presId="urn:microsoft.com/office/officeart/2005/8/layout/process1"/>
    <dgm:cxn modelId="{AC487556-4A40-4A4F-9AA3-E4B9062EFC2D}" srcId="{ED5A0143-C897-FC47-8A38-751EA6A38746}" destId="{89CEC20F-9E09-534F-BFA4-E8A010739753}" srcOrd="0" destOrd="0" parTransId="{72413DA6-387B-F447-9FAA-751469DD698E}" sibTransId="{08D767CE-B0F5-324E-885A-3BACA275387F}"/>
    <dgm:cxn modelId="{F3B20964-EDE3-5140-B8E7-D26DE2DBBAA7}" srcId="{35FD3B08-7964-3E48-863C-E08F32B6AEA0}" destId="{9FD9342D-AEE5-BB4C-AEA5-E0E756823261}" srcOrd="1" destOrd="0" parTransId="{0E5699A7-5D00-0A41-9FC6-F7C1D3E88533}" sibTransId="{117B301A-7969-944C-8E62-26419DC1CAC1}"/>
    <dgm:cxn modelId="{302FBF68-62DF-7245-8CB0-B58FFF342C8C}" type="presOf" srcId="{B099B8BF-1B38-E245-A0AE-16DB98464A30}" destId="{C1F59489-CFE3-4846-AA09-CEC4DFE6431C}" srcOrd="0" destOrd="2" presId="urn:microsoft.com/office/officeart/2005/8/layout/process1"/>
    <dgm:cxn modelId="{68E1526A-1995-2244-A4CF-C85ECF8D9FA1}" type="presOf" srcId="{DA2D75C0-0E9E-1441-8529-8D22D1EB20C0}" destId="{81990B14-BA11-3140-8258-0359FCF00D4C}" srcOrd="0" destOrd="0" presId="urn:microsoft.com/office/officeart/2005/8/layout/process1"/>
    <dgm:cxn modelId="{ED98FC7B-844B-3440-83AE-984DA682C7C1}" srcId="{9FD9342D-AEE5-BB4C-AEA5-E0E756823261}" destId="{FB65B90F-980A-A74C-A901-CA8AC6D29102}" srcOrd="0" destOrd="0" parTransId="{9E27BAC5-0E44-5447-B2A9-F8FEB2EE627C}" sibTransId="{4F95E6A0-EDF3-FC44-A05C-FF6DD827E584}"/>
    <dgm:cxn modelId="{738C5495-2D44-9E4A-A602-81DCD8751960}" srcId="{35FD3B08-7964-3E48-863C-E08F32B6AEA0}" destId="{DA2D75C0-0E9E-1441-8529-8D22D1EB20C0}" srcOrd="0" destOrd="0" parTransId="{0C2C178D-9492-0B4B-8CF7-6443883A327E}" sibTransId="{95199134-F664-1342-991B-971502E496BD}"/>
    <dgm:cxn modelId="{C2F69F9E-588E-E04D-80BB-20A105D16A3D}" type="presOf" srcId="{117B301A-7969-944C-8E62-26419DC1CAC1}" destId="{8AD44159-8A61-AB4B-888E-11B261B1F0E2}" srcOrd="1" destOrd="0" presId="urn:microsoft.com/office/officeart/2005/8/layout/process1"/>
    <dgm:cxn modelId="{ABD13CBD-CDAD-AC41-8403-D28CBF249F76}" type="presOf" srcId="{D042AF5E-0ECA-E747-ACF2-043DD3E6CFA1}" destId="{81990B14-BA11-3140-8258-0359FCF00D4C}" srcOrd="0" destOrd="1" presId="urn:microsoft.com/office/officeart/2005/8/layout/process1"/>
    <dgm:cxn modelId="{E40799EE-1AA0-8C4A-B797-42A59CD6F1CD}" srcId="{DA2D75C0-0E9E-1441-8529-8D22D1EB20C0}" destId="{D042AF5E-0ECA-E747-ACF2-043DD3E6CFA1}" srcOrd="0" destOrd="0" parTransId="{15804C38-AA3F-0348-BD03-B597794AAAC2}" sibTransId="{05B5EBE5-E721-9B48-A92C-5A1C8DD7D2C8}"/>
    <dgm:cxn modelId="{F91D75FE-1A82-1348-88EF-F24E5483A3AD}" type="presOf" srcId="{ED5A0143-C897-FC47-8A38-751EA6A38746}" destId="{3E35399E-3378-244B-9D58-B4A9D0D53FE7}" srcOrd="0" destOrd="0" presId="urn:microsoft.com/office/officeart/2005/8/layout/process1"/>
    <dgm:cxn modelId="{8A021525-055C-6A44-B4B0-7CC1A1DCFED2}" type="presParOf" srcId="{60F94C18-594F-C247-A3F9-83D756DC0187}" destId="{81990B14-BA11-3140-8258-0359FCF00D4C}" srcOrd="0" destOrd="0" presId="urn:microsoft.com/office/officeart/2005/8/layout/process1"/>
    <dgm:cxn modelId="{C144F48A-A52E-DF4B-8E69-4E9EB9833EB1}" type="presParOf" srcId="{60F94C18-594F-C247-A3F9-83D756DC0187}" destId="{F1D9471F-E3C4-A64D-88B3-1D8C60E9BE63}" srcOrd="1" destOrd="0" presId="urn:microsoft.com/office/officeart/2005/8/layout/process1"/>
    <dgm:cxn modelId="{855C2EB2-345F-8B45-A61D-29A5F33D0F24}" type="presParOf" srcId="{F1D9471F-E3C4-A64D-88B3-1D8C60E9BE63}" destId="{5597C610-F7E6-6C40-BA78-E5E2C0D7E948}" srcOrd="0" destOrd="0" presId="urn:microsoft.com/office/officeart/2005/8/layout/process1"/>
    <dgm:cxn modelId="{F831246E-4B54-4E4D-B1F0-CF50A6163AEF}" type="presParOf" srcId="{60F94C18-594F-C247-A3F9-83D756DC0187}" destId="{C1F59489-CFE3-4846-AA09-CEC4DFE6431C}" srcOrd="2" destOrd="0" presId="urn:microsoft.com/office/officeart/2005/8/layout/process1"/>
    <dgm:cxn modelId="{1F0F63EA-9075-E140-AF5F-174631316479}" type="presParOf" srcId="{60F94C18-594F-C247-A3F9-83D756DC0187}" destId="{801C5940-790C-0B45-BBD4-9B8F24E04723}" srcOrd="3" destOrd="0" presId="urn:microsoft.com/office/officeart/2005/8/layout/process1"/>
    <dgm:cxn modelId="{C7236D59-BE67-1645-8B35-632557710056}" type="presParOf" srcId="{801C5940-790C-0B45-BBD4-9B8F24E04723}" destId="{8AD44159-8A61-AB4B-888E-11B261B1F0E2}" srcOrd="0" destOrd="0" presId="urn:microsoft.com/office/officeart/2005/8/layout/process1"/>
    <dgm:cxn modelId="{2061D2B0-B405-D94B-8AA1-5548ECDF66DB}" type="presParOf" srcId="{60F94C18-594F-C247-A3F9-83D756DC0187}" destId="{3E35399E-3378-244B-9D58-B4A9D0D53F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90B14-BA11-3140-8258-0359FCF00D4C}">
      <dsp:nvSpPr>
        <dsp:cNvPr id="0" name=""/>
        <dsp:cNvSpPr/>
      </dsp:nvSpPr>
      <dsp:spPr>
        <a:xfrm>
          <a:off x="8270" y="784462"/>
          <a:ext cx="2471878" cy="1552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init_proc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根据编译选项确定测试入口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exec</a:t>
          </a:r>
          <a:r>
            <a:rPr lang="zh-CN" altLang="en-US" sz="1400" kern="1200" dirty="0"/>
            <a:t> 调用直接执行测试入口代码</a:t>
          </a:r>
        </a:p>
      </dsp:txBody>
      <dsp:txXfrm>
        <a:off x="53746" y="829938"/>
        <a:ext cx="2380926" cy="1461696"/>
      </dsp:txXfrm>
    </dsp:sp>
    <dsp:sp modelId="{F1D9471F-E3C4-A64D-88B3-1D8C60E9BE63}">
      <dsp:nvSpPr>
        <dsp:cNvPr id="0" name=""/>
        <dsp:cNvSpPr/>
      </dsp:nvSpPr>
      <dsp:spPr>
        <a:xfrm>
          <a:off x="2727336" y="1254273"/>
          <a:ext cx="524038" cy="613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727336" y="1376878"/>
        <a:ext cx="366827" cy="367815"/>
      </dsp:txXfrm>
    </dsp:sp>
    <dsp:sp modelId="{C1F59489-CFE3-4846-AA09-CEC4DFE6431C}">
      <dsp:nvSpPr>
        <dsp:cNvPr id="0" name=""/>
        <dsp:cNvSpPr/>
      </dsp:nvSpPr>
      <dsp:spPr>
        <a:xfrm>
          <a:off x="3468899" y="784462"/>
          <a:ext cx="2471878" cy="1552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测试入口代码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创建各个测例的子进程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之后等待子进程执行完毕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/>
            <a:t>xxxtests.rs</a:t>
          </a:r>
          <a:endParaRPr lang="zh-CN" altLang="en-US" sz="1400" kern="1200" dirty="0"/>
        </a:p>
      </dsp:txBody>
      <dsp:txXfrm>
        <a:off x="3514375" y="829938"/>
        <a:ext cx="2380926" cy="1461696"/>
      </dsp:txXfrm>
    </dsp:sp>
    <dsp:sp modelId="{801C5940-790C-0B45-BBD4-9B8F24E04723}">
      <dsp:nvSpPr>
        <dsp:cNvPr id="0" name=""/>
        <dsp:cNvSpPr/>
      </dsp:nvSpPr>
      <dsp:spPr>
        <a:xfrm rot="21590892">
          <a:off x="6185779" y="1249662"/>
          <a:ext cx="519407" cy="613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185779" y="1372473"/>
        <a:ext cx="363585" cy="367815"/>
      </dsp:txXfrm>
    </dsp:sp>
    <dsp:sp modelId="{3E35399E-3378-244B-9D58-B4A9D0D53FE7}">
      <dsp:nvSpPr>
        <dsp:cNvPr id="0" name=""/>
        <dsp:cNvSpPr/>
      </dsp:nvSpPr>
      <dsp:spPr>
        <a:xfrm>
          <a:off x="6920788" y="775317"/>
          <a:ext cx="2471878" cy="1552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测例代码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如 </a:t>
          </a:r>
          <a:r>
            <a:rPr lang="en-US" altLang="zh-CN" sz="1400" kern="1200" dirty="0"/>
            <a:t>lotter0.rs</a:t>
          </a:r>
          <a:endParaRPr lang="zh-CN" altLang="en-US" sz="1400" kern="1200" dirty="0"/>
        </a:p>
      </dsp:txBody>
      <dsp:txXfrm>
        <a:off x="6966264" y="820793"/>
        <a:ext cx="2380926" cy="1461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2EAEF-4EC2-EF41-8A7C-540790055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C785C-9143-CF43-9017-508652307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89FDD-909D-9547-B26E-CFED5EB1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33EB8-13DF-E345-B442-679A6F02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2AD02-B045-D74D-A11D-E0A951E1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32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4892C-5A67-3549-8103-2AD582DE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81C9C0-86E9-4940-B35F-2B9977D79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51503-8102-E446-BB65-93F1A0FB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92460-8615-6647-A0C5-0FEE6044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677FE-40E5-5B4B-82C1-15764209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9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154B97-7F9C-E14E-AAEB-63823E4B5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54B6-56A4-1849-B585-458D630C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C274F-28DC-9748-8E70-F72E1972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E3FFF-3264-224D-ACA9-02978B3E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3A3F-BC65-3A48-B218-FDFFA00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95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3E296-B168-7C4D-8659-C4FCFD43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9F28B-6095-F742-810E-366DA196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0F205-18F9-8940-9846-AD292582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BA423-F499-E749-AF65-72A54CBD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5D7CD-B181-314D-83AE-E0DAF5C5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32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A449-F936-A041-9E42-0BD03F08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A2328-5493-0B40-B138-823D8AB8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05B8C-BD33-5847-8A2D-BB38B959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A96FB-0712-0644-96B4-CBE3F26F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6E5C7-3735-694D-A0E7-3A1FFD8E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81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0017C-668D-234F-9CC2-9B03C06A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E485F-7B80-AC42-9640-5F9278888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62075-3216-4746-9EF6-8A77AD046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A06A0-39A8-E545-B848-DC6D25E6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BF619-4BAF-C543-A36F-B57F331E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0E960-03D7-CF48-87E6-4769F0F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97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6AE52-23BB-494C-83B5-CF80C28A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8E199E-7E21-C74D-A1A5-3BB89C4C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49635-D024-9D4E-AEC5-3D7702FC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59CF42-0DF8-4947-8806-D36D25D03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15D4A-C820-D945-B98A-A21108934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783E0A-2010-5E42-881F-F1CEAD01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6FB48-5165-5A48-B910-70F98E93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8F5C71-581F-7449-B023-4A7D0A6E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73609-083D-0840-A0AD-F5580BB8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FD5CA-7A8E-224F-A426-9FE14E0F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AECCB8-36D5-904D-82F6-7776478F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3148AA-4747-8745-A935-EF92374B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6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D51FDB-AE55-E44D-BFD7-C64808B4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53D5C6-BCCE-2648-915E-E5EDE437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CFF7C-CF2C-414C-AEB9-446227BC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1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38566-C711-EA46-8FA6-75AF14FB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5EC3D-CC96-554B-8FA8-139F05971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BFAB4-AE82-B84A-B3A0-5AE27E43C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4852A-1EC8-4A43-9266-933804F4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A99C5-3A1C-174E-9055-F387A463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23CB5-0798-6047-BFB0-605C18A1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3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C223-263C-9340-9276-63DE8BA5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38F273-E07A-4843-B05E-3B936F7A1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AAD2ED-D206-7749-A3BA-88F27974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FAADC-F9D0-0445-B1E5-5A1B932D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53D39-BB3D-4A4E-BBFE-B483980D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EE5AF-8959-2049-8338-AE28F030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0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80C917-B5A0-534D-93E1-44E0BEB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5DD38-5EBD-5C4C-BE3C-A70571E6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961DC-B0B1-9A4A-88AE-7F19CB266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CAE9-7C00-3242-AEA2-0E4C5201A4C5}" type="datetimeFigureOut">
              <a:rPr kumimoji="1" lang="zh-CN" altLang="en-US" smtClean="0"/>
              <a:t>2023/7/1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11A59-283C-6B43-8801-74C647EEA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E9027-F6D4-E245-8B9F-8A699D17B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A12F-F028-4D4B-9C7F-A572F11C4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63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ily-jia/rcore-ch9-with-sche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y-jia/monoRCore-code" TargetMode="External"/><Relationship Id="rId2" Type="http://schemas.openxmlformats.org/officeDocument/2006/relationships/hyperlink" Target="https://github.com/YdrMaster/rCore-Tutorial-in-single-workspac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827F-3656-1747-9FCF-96BB5C74F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monoRCore</a:t>
            </a:r>
            <a:r>
              <a:rPr kumimoji="1" lang="en-US" altLang="zh-CN" dirty="0"/>
              <a:t> </a:t>
            </a:r>
            <a:r>
              <a:rPr kumimoji="1" lang="zh-CN" altLang="en-US" dirty="0"/>
              <a:t>模块化操作系统的设计与完善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80908-D3FB-5B42-90FE-BD658884D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——</a:t>
            </a:r>
            <a:r>
              <a:rPr kumimoji="1" lang="zh-CN" altLang="en-US" dirty="0"/>
              <a:t>模块化操作系统中的调度模块和页面置换模块的设计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贾悦婷</a:t>
            </a:r>
          </a:p>
        </p:txBody>
      </p:sp>
    </p:spTree>
    <p:extLst>
      <p:ext uri="{BB962C8B-B14F-4D97-AF65-F5344CB8AC3E}">
        <p14:creationId xmlns:p14="http://schemas.microsoft.com/office/powerpoint/2010/main" val="245831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25F76-BCB6-F746-AA43-6E6ABB17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</a:t>
            </a:r>
            <a:r>
              <a:rPr kumimoji="1" lang="zh-CN" altLang="en-US" dirty="0"/>
              <a:t> 的参数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8BC95-59D3-C943-8ABD-85F41694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代码中多个同名的 </a:t>
            </a:r>
            <a:r>
              <a:rPr kumimoji="1" lang="en-US" altLang="zh-CN" dirty="0" err="1"/>
              <a:t>ExecArgs</a:t>
            </a:r>
            <a:r>
              <a:rPr kumimoji="1" lang="zh-CN" altLang="en-US" dirty="0"/>
              <a:t> 结构体</a:t>
            </a:r>
            <a:endParaRPr kumimoji="1" lang="en-US" altLang="zh-CN" dirty="0"/>
          </a:p>
          <a:p>
            <a:r>
              <a:rPr kumimoji="1" lang="en-US" altLang="zh-CN" dirty="0"/>
              <a:t>exec</a:t>
            </a:r>
            <a:r>
              <a:rPr kumimoji="1" lang="zh-CN" altLang="en-US" dirty="0"/>
              <a:t> 调用接收 </a:t>
            </a:r>
            <a:r>
              <a:rPr kumimoji="1" lang="en-US" altLang="zh-CN" dirty="0"/>
              <a:t>&amp;</a:t>
            </a:r>
            <a:r>
              <a:rPr kumimoji="1" lang="en-US" altLang="zh-CN" dirty="0" err="1"/>
              <a:t>ExecArgs</a:t>
            </a:r>
            <a:r>
              <a:rPr kumimoji="1" lang="zh-CN" altLang="en-US" dirty="0"/>
              <a:t> 作为参数之一</a:t>
            </a:r>
            <a:endParaRPr kumimoji="1" lang="en-US" altLang="zh-CN" dirty="0"/>
          </a:p>
          <a:p>
            <a:r>
              <a:rPr kumimoji="1" lang="zh-CN" altLang="en-US" dirty="0"/>
              <a:t>用 </a:t>
            </a:r>
            <a:r>
              <a:rPr kumimoji="1" lang="en-US" altLang="zh-CN" dirty="0"/>
              <a:t>cargo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在编译时选择对应的结构体实现</a:t>
            </a:r>
            <a:endParaRPr kumimoji="1" lang="en-US" altLang="zh-CN" dirty="0"/>
          </a:p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</a:t>
            </a:r>
            <a:r>
              <a:rPr kumimoji="1" lang="zh-CN" altLang="en-US" dirty="0"/>
              <a:t> 不引用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中定义的 </a:t>
            </a:r>
            <a:r>
              <a:rPr kumimoji="1" lang="en-US" altLang="zh-CN" dirty="0" err="1"/>
              <a:t>ExecArgs</a:t>
            </a:r>
            <a:r>
              <a:rPr kumimoji="1" lang="zh-CN" altLang="en-US" dirty="0"/>
              <a:t> 结构体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传参时，用存储上完全相同的元组存储多个参数值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e.g.</a:t>
            </a:r>
            <a:r>
              <a:rPr kumimoji="1" lang="zh-CN" altLang="en-US" dirty="0"/>
              <a:t> 右图，可传 </a:t>
            </a:r>
            <a:r>
              <a:rPr kumimoji="1" lang="en-US" altLang="zh-CN" dirty="0"/>
              <a:t>&amp;(10,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1000)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编写测例的时候需要细致检查参数是否正确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8048C2-057C-1D4E-A9B6-3E4AC4BE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410" y="4253513"/>
            <a:ext cx="3842356" cy="15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B6AAE1-2C6A-8F47-85B7-82C32137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页面置换模块的设计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DE87E-CE2F-5B42-B9AE-B6391CCEA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1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1F027F-6460-6D43-AF70-FA05E166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设计和实现了页面置换模块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三个功能组件：内存页面管理器，外存页面管理器，页面置换处理器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设计模块对外接口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设计页面置换算法的通用抽象接口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通过编译参数选择调度算法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实现了 </a:t>
            </a:r>
            <a:r>
              <a:rPr kumimoji="1" lang="en-US" altLang="zh-CN" dirty="0"/>
              <a:t>5</a:t>
            </a:r>
            <a:r>
              <a:rPr kumimoji="1" lang="zh-CN" altLang="en-US" dirty="0"/>
              <a:t> 种页面置换算法，并进行了测试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局部页面置换算法：先进先出（</a:t>
            </a:r>
            <a:r>
              <a:rPr kumimoji="1" lang="en-US" altLang="zh-CN" dirty="0"/>
              <a:t>FIFO</a:t>
            </a:r>
            <a:r>
              <a:rPr kumimoji="1" lang="zh-CN" altLang="en-US" dirty="0"/>
              <a:t>），时钟算法，改进的时钟算法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全局页面置换算法：缺页率（</a:t>
            </a:r>
            <a:r>
              <a:rPr kumimoji="1" lang="en-US" altLang="zh-CN" dirty="0"/>
              <a:t>PFF</a:t>
            </a:r>
            <a:r>
              <a:rPr kumimoji="1" lang="zh-CN" altLang="en-US" dirty="0"/>
              <a:t>）算法，工作集算法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B3D61AD-C1AA-4242-BBB7-9BB40A25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21542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EE93DC-8C84-A944-8732-D51D2396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monoRCore</a:t>
            </a:r>
            <a:r>
              <a:rPr kumimoji="1" lang="zh-CN" altLang="en-US" dirty="0"/>
              <a:t> 中没有实现页面置换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不处理缺页相关异常，遇到相关异常直接崩溃退出</a:t>
            </a:r>
            <a:endParaRPr kumimoji="1" lang="en-US" altLang="zh-CN" dirty="0"/>
          </a:p>
          <a:p>
            <a:r>
              <a:rPr kumimoji="1" lang="zh-CN" altLang="en-US" dirty="0"/>
              <a:t>页面分配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用户进程页面与内核其他数据结构一起，放置在内核堆中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 </a:t>
            </a:r>
            <a:r>
              <a:rPr kumimoji="1" lang="en-US" altLang="zh-CN" dirty="0"/>
              <a:t>kernel-</a:t>
            </a:r>
            <a:r>
              <a:rPr kumimoji="1" lang="en-US" altLang="zh-CN" dirty="0" err="1"/>
              <a:t>alloc</a:t>
            </a:r>
            <a:r>
              <a:rPr kumimoji="1" lang="zh-CN" altLang="en-US" dirty="0"/>
              <a:t> 模块中指定的堆分配器 </a:t>
            </a:r>
            <a:r>
              <a:rPr kumimoji="1" lang="en-US" altLang="zh-CN" dirty="0"/>
              <a:t>(</a:t>
            </a:r>
            <a:r>
              <a:rPr lang="en-US" altLang="zh-CN" dirty="0" err="1"/>
              <a:t>BuddyAllocator</a:t>
            </a:r>
            <a:r>
              <a:rPr kumimoji="1" lang="en-US" altLang="zh-CN" dirty="0"/>
              <a:t>)</a:t>
            </a:r>
            <a:r>
              <a:rPr kumimoji="1" lang="zh-CN" altLang="en-US" dirty="0"/>
              <a:t> 进行分配</a:t>
            </a:r>
            <a:endParaRPr kumimoji="1" lang="en-US" altLang="zh-CN" dirty="0"/>
          </a:p>
          <a:p>
            <a:r>
              <a:rPr kumimoji="1" lang="zh-CN" altLang="en-US" dirty="0"/>
              <a:t>地址映射管理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 </a:t>
            </a:r>
            <a:r>
              <a:rPr kumimoji="1" lang="en-US" altLang="zh-CN" dirty="0"/>
              <a:t>kernel-</a:t>
            </a:r>
            <a:r>
              <a:rPr kumimoji="1" lang="en-US" altLang="zh-CN" dirty="0" err="1"/>
              <a:t>vm</a:t>
            </a:r>
            <a:r>
              <a:rPr kumimoji="1" lang="zh-CN" altLang="en-US" dirty="0"/>
              <a:t> 模块的 </a:t>
            </a:r>
            <a:r>
              <a:rPr lang="en-US" altLang="zh-CN" dirty="0" err="1"/>
              <a:t>AddressSpace</a:t>
            </a:r>
            <a:r>
              <a:rPr lang="zh-CN" altLang="en-US" dirty="0"/>
              <a:t> 类进行管理</a:t>
            </a:r>
            <a:endParaRPr lang="en-US" altLang="zh-CN" dirty="0"/>
          </a:p>
          <a:p>
            <a:pPr lvl="1"/>
            <a:r>
              <a:rPr lang="zh-CN" altLang="en-US" dirty="0"/>
              <a:t>每个进程的 </a:t>
            </a:r>
            <a:r>
              <a:rPr lang="en-US" altLang="zh-CN" dirty="0"/>
              <a:t>PCB</a:t>
            </a:r>
            <a:r>
              <a:rPr lang="zh-CN" altLang="en-US" dirty="0"/>
              <a:t> 中包含一个</a:t>
            </a:r>
            <a:r>
              <a:rPr lang="en-US" altLang="zh-CN" dirty="0" err="1"/>
              <a:t>AddressSpace</a:t>
            </a:r>
            <a:r>
              <a:rPr lang="zh-CN" altLang="en-US" dirty="0"/>
              <a:t> 类的实例，用于管理该进程的申请的所有虚存空间和页表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14AD97-A6AD-8B46-A8A1-33E92A3A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monoRcore</a:t>
            </a:r>
            <a:r>
              <a:rPr kumimoji="1" lang="zh-CN" altLang="en-US" dirty="0"/>
              <a:t> 中的虚存管理</a:t>
            </a:r>
          </a:p>
        </p:txBody>
      </p:sp>
    </p:spTree>
    <p:extLst>
      <p:ext uri="{BB962C8B-B14F-4D97-AF65-F5344CB8AC3E}">
        <p14:creationId xmlns:p14="http://schemas.microsoft.com/office/powerpoint/2010/main" val="325266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8CF153-E7F5-E14F-B9E9-C776AE91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70427" cy="4228334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内存页面管理器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管理进程在内存中的页面：分配、释放、查询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单独划分出一块连续的空间，用于放置进程页面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管理器与内核堆使用不同的空间分配算法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查询只是检查用于页面分配的空间是否已满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外存页面管理器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管理进程被置换到外存中的页面：分配、释放、查询、读取、写回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实际上对外提供 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 个接口：释放、查询、读取、写入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读取时，视作从外存中被清除，每次写入重新分配位置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DB39C5-AEC7-E14C-A00D-E8BD9BD8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页面置换模块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9F6119-EC1F-AB49-96FC-2C6A50EA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74" y="1939762"/>
            <a:ext cx="4889297" cy="21246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9F8944-8240-3D4C-94AD-3B12F49A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90" y="464472"/>
            <a:ext cx="5761981" cy="14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0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6354CC-A6FD-0F42-A928-26475A0A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707533"/>
            <a:ext cx="7252403" cy="448831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/>
              <a:t>内部成员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需要存储内存中所有页面的相关信息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虚拟地址、物理地址、页面的智能指针</a:t>
            </a:r>
            <a:endParaRPr kumimoji="1" lang="en-US" altLang="zh-CN" sz="1800" dirty="0"/>
          </a:p>
          <a:p>
            <a:pPr lvl="2"/>
            <a:endParaRPr kumimoji="1" lang="en-US" altLang="zh-CN" sz="1800" dirty="0"/>
          </a:p>
          <a:p>
            <a:r>
              <a:rPr kumimoji="1" lang="zh-CN" altLang="en-US" sz="2400" dirty="0"/>
              <a:t>页面置换通用接口设计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将页面置换操作细分成几个阶段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第一阶段：判断是否需要页面置换，如是则选择要从内存中换出哪些页面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第二阶段：从内存中换出选中的页面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第三阶段：为换入的页面分配内存空间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第四阶段：从外存中读取数据，复制到内存的对应位置</a:t>
            </a:r>
            <a:endParaRPr kumimoji="1" lang="en-US" altLang="zh-CN" sz="1800" dirty="0"/>
          </a:p>
          <a:p>
            <a:pPr lvl="1"/>
            <a:r>
              <a:rPr kumimoji="1" lang="zh-CN" altLang="en-US" sz="2000" dirty="0"/>
              <a:t>只需设计 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 个通用接口</a:t>
            </a:r>
            <a:endParaRPr kumimoji="1" lang="en-US" altLang="zh-CN" sz="2000" dirty="0"/>
          </a:p>
          <a:p>
            <a:pPr lvl="2"/>
            <a:r>
              <a:rPr kumimoji="1" lang="en-US" altLang="zh-CN" sz="1800" dirty="0"/>
              <a:t>work</a:t>
            </a:r>
            <a:r>
              <a:rPr kumimoji="1" lang="zh-CN" altLang="en-US" sz="1800" dirty="0"/>
              <a:t>：用于第一阶段选择被换出的页面</a:t>
            </a:r>
            <a:endParaRPr kumimoji="1" lang="en-US" altLang="zh-CN" sz="1800" dirty="0"/>
          </a:p>
          <a:p>
            <a:pPr lvl="2"/>
            <a:r>
              <a:rPr kumimoji="1" lang="en-US" altLang="zh-CN" sz="1800" dirty="0" err="1"/>
              <a:t>insert_frame</a:t>
            </a:r>
            <a:r>
              <a:rPr kumimoji="1" lang="zh-CN" altLang="en-US" sz="1800" dirty="0"/>
              <a:t>：在第三阶段完成新页面的空间分配后，更新内部存储信息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9685FE-FCE7-E444-A693-8C77A6EC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页面置换处理器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76EEB0-D65B-DF4B-B36B-B1BF2ECE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709" y="1396545"/>
            <a:ext cx="3708576" cy="45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7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A451612-F71D-D741-9959-07A0133E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页面置换处理器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367C7E0-6CB1-B042-A4AB-F8C34E9FD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78" t="270" r="19600" b="1570"/>
          <a:stretch/>
        </p:blipFill>
        <p:spPr>
          <a:xfrm>
            <a:off x="1679966" y="2181225"/>
            <a:ext cx="8828894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9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886697-1D16-E742-BB03-8EC7768F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680110"/>
            <a:ext cx="10521387" cy="432709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与其他模块的依赖关系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需要依赖 </a:t>
            </a:r>
            <a:r>
              <a:rPr kumimoji="1" lang="en-US" altLang="zh-CN" dirty="0"/>
              <a:t>kernel-</a:t>
            </a:r>
            <a:r>
              <a:rPr kumimoji="1" lang="en-US" altLang="zh-CN" dirty="0" err="1"/>
              <a:t>vm</a:t>
            </a:r>
            <a:r>
              <a:rPr kumimoji="1" lang="zh-CN" altLang="en-US" dirty="0"/>
              <a:t> 中的 </a:t>
            </a:r>
            <a:r>
              <a:rPr kumimoji="1" lang="en-US" altLang="zh-CN" dirty="0" err="1"/>
              <a:t>AddressSpace</a:t>
            </a:r>
            <a:r>
              <a:rPr kumimoji="1" lang="zh-CN" altLang="en-US" dirty="0"/>
              <a:t> 类的接口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需要根据进程的 </a:t>
            </a:r>
            <a:r>
              <a:rPr kumimoji="1" lang="en-US" altLang="zh-CN" dirty="0"/>
              <a:t>ID</a:t>
            </a:r>
            <a:r>
              <a:rPr kumimoji="1" lang="zh-CN" altLang="en-US" dirty="0"/>
              <a:t> 得到其 </a:t>
            </a:r>
            <a:r>
              <a:rPr kumimoji="1" lang="en-US" altLang="zh-CN" dirty="0" err="1"/>
              <a:t>AddressSpace</a:t>
            </a:r>
            <a:r>
              <a:rPr kumimoji="1" lang="zh-CN" altLang="en-US" dirty="0"/>
              <a:t> 实例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在初始化阶段传入对应函数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不依赖于任务管理模块的实现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对外接口设计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共 </a:t>
            </a:r>
            <a:r>
              <a:rPr kumimoji="1" lang="en-US" altLang="zh-CN" dirty="0"/>
              <a:t>3</a:t>
            </a:r>
            <a:r>
              <a:rPr kumimoji="1" lang="zh-CN" altLang="en-US" dirty="0"/>
              <a:t> 个对外接口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handle_pagefault</a:t>
            </a:r>
            <a:r>
              <a:rPr kumimoji="1" lang="en-US" altLang="zh-CN" dirty="0"/>
              <a:t>:</a:t>
            </a:r>
            <a:r>
              <a:rPr kumimoji="1" lang="zh-CN" altLang="en-US" dirty="0"/>
              <a:t> 缺页处理接口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clear_frames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进程退出时（或释放某块空间时），清理相关信息记录的接口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handle_time_interrupt</a:t>
            </a:r>
            <a:r>
              <a:rPr kumimoji="1" lang="en-US" altLang="zh-CN" dirty="0"/>
              <a:t>:</a:t>
            </a:r>
            <a:r>
              <a:rPr kumimoji="1" lang="zh-CN" altLang="en-US" dirty="0"/>
              <a:t> 时钟中断时进行更新的接口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仅工作集算法使用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BF9664-39C9-A54F-8445-1B1E7CDF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页面置换处理器</a:t>
            </a:r>
          </a:p>
        </p:txBody>
      </p:sp>
    </p:spTree>
    <p:extLst>
      <p:ext uri="{BB962C8B-B14F-4D97-AF65-F5344CB8AC3E}">
        <p14:creationId xmlns:p14="http://schemas.microsoft.com/office/powerpoint/2010/main" val="271359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89DE7E-15C1-544F-8C6D-C8B3302D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742631"/>
            <a:ext cx="6503541" cy="4051197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局部页面置换算法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缺页时，只换出对应进程的一个页面（或者不换出）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FIFO</a:t>
            </a:r>
          </a:p>
          <a:p>
            <a:pPr lvl="2"/>
            <a:r>
              <a:rPr kumimoji="1" lang="zh-CN" altLang="en-US" sz="1800" dirty="0"/>
              <a:t>换出最先加载进内存的页面</a:t>
            </a:r>
            <a:endParaRPr kumimoji="1" lang="en-US" altLang="zh-CN" sz="1800" dirty="0"/>
          </a:p>
          <a:p>
            <a:pPr lvl="1"/>
            <a:r>
              <a:rPr kumimoji="1" lang="zh-CN" altLang="en-US" sz="2000" dirty="0"/>
              <a:t>时钟算法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用环形向量存储所有页面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选择离队头指针最近的未被访问的页面</a:t>
            </a:r>
            <a:endParaRPr kumimoji="1" lang="en-US" altLang="zh-CN" sz="1800" dirty="0"/>
          </a:p>
          <a:p>
            <a:pPr lvl="1"/>
            <a:r>
              <a:rPr kumimoji="1" lang="zh-CN" altLang="en-US" sz="2000" dirty="0"/>
              <a:t>改进时钟算法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考虑写回脏页的开销，优先换出未被修改的页面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一次置换可能需要多次遍历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优先级：未访问且未修改 </a:t>
            </a:r>
            <a:r>
              <a:rPr kumimoji="1" lang="en-US" altLang="zh-CN" sz="1800" dirty="0"/>
              <a:t>&gt;</a:t>
            </a:r>
            <a:r>
              <a:rPr kumimoji="1" lang="zh-CN" altLang="en-US" sz="1800" dirty="0"/>
              <a:t> 未访问但有修改 </a:t>
            </a:r>
            <a:r>
              <a:rPr kumimoji="1" lang="en-US" altLang="zh-CN" sz="1800" dirty="0"/>
              <a:t>&gt;</a:t>
            </a:r>
            <a:r>
              <a:rPr kumimoji="1" lang="zh-CN" altLang="en-US" sz="1800" dirty="0"/>
              <a:t> 访问但未修改 </a:t>
            </a:r>
            <a:r>
              <a:rPr kumimoji="1" lang="en-US" altLang="zh-CN" sz="1800" dirty="0"/>
              <a:t>&gt;</a:t>
            </a:r>
            <a:r>
              <a:rPr kumimoji="1" lang="zh-CN" altLang="en-US" sz="1800" dirty="0"/>
              <a:t> 访问且修改</a:t>
            </a:r>
            <a:endParaRPr kumimoji="1" lang="en-US" altLang="zh-CN" sz="1800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12EA6-B88D-414B-9638-210043F3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页面置换算法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B74A55-B73E-DC4C-8AA4-DBD6B415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58" y="1356374"/>
            <a:ext cx="4630042" cy="376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7E75FE9-D7D6-F147-8BED-B68CE38C0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491655" cy="4363271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000" dirty="0"/>
                  <a:t>全局页面置换算法</a:t>
                </a:r>
                <a:endParaRPr kumimoji="1" lang="en-US" altLang="zh-CN" sz="2000" dirty="0"/>
              </a:p>
              <a:p>
                <a:pPr lvl="1"/>
                <a:r>
                  <a:rPr kumimoji="1" lang="zh-CN" altLang="en-US" sz="1800" dirty="0"/>
                  <a:t>缺页时，可换出对应进程和其他进程的多个页面</a:t>
                </a:r>
                <a:endParaRPr kumimoji="1" lang="en-US" altLang="zh-CN" sz="1800" dirty="0"/>
              </a:p>
              <a:p>
                <a:pPr lvl="1"/>
                <a:r>
                  <a:rPr kumimoji="1" lang="zh-CN" altLang="en-US" sz="1800" dirty="0"/>
                  <a:t>工作集算法</a:t>
                </a:r>
                <a:endParaRPr kumimoji="1" lang="en-US" altLang="zh-CN" sz="1800" dirty="0"/>
              </a:p>
              <a:p>
                <a:pPr lvl="2"/>
                <a:r>
                  <a:rPr kumimoji="1" lang="zh-CN" altLang="en-US" sz="1600" dirty="0"/>
                  <a:t>工作集：某段时间间隔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zh-CN" altLang="en-US" sz="1600" dirty="0"/>
                  <a:t> 内，进程实际访问的页面的集合</a:t>
                </a:r>
                <a:endParaRPr kumimoji="1" lang="en-US" altLang="zh-CN" sz="1600" dirty="0"/>
              </a:p>
              <a:p>
                <a:pPr lvl="2"/>
                <a:r>
                  <a:rPr kumimoji="1" lang="zh-CN" altLang="en-US" sz="1600" dirty="0"/>
                  <a:t>每次缺页时，将内存中不在工作集中的页面换出内存</a:t>
                </a:r>
                <a:endParaRPr kumimoji="1" lang="en-US" altLang="zh-CN" sz="1600" dirty="0"/>
              </a:p>
              <a:p>
                <a:pPr lvl="1"/>
                <a:r>
                  <a:rPr kumimoji="1" lang="zh-CN" altLang="en-US" sz="1800" dirty="0"/>
                  <a:t>缺页率算法</a:t>
                </a:r>
                <a:endParaRPr kumimoji="1" lang="en-US" altLang="zh-CN" sz="1800" dirty="0"/>
              </a:p>
              <a:p>
                <a:pPr lvl="2"/>
                <a:r>
                  <a:rPr kumimoji="1" lang="zh-CN" altLang="en-US" sz="1600" dirty="0"/>
                  <a:t>动态控制工作集对应的时间间隔</a:t>
                </a:r>
                <a:endParaRPr kumimoji="1" lang="en-US" altLang="zh-CN" sz="1600" dirty="0"/>
              </a:p>
              <a:p>
                <a:pPr lvl="2"/>
                <a:r>
                  <a:rPr kumimoji="1" lang="zh-CN" altLang="en-US" sz="1600" dirty="0"/>
                  <a:t>每次缺页时，如果距离上次缺页的时间差小于阈值，则尽量不换出；如果大于（或等于）阈值，则将从上次换出开始一直未被访问的页面全部换出</a:t>
                </a:r>
                <a:endParaRPr kumimoji="1" lang="en-US" altLang="zh-CN" sz="1600" dirty="0"/>
              </a:p>
              <a:p>
                <a:pPr lvl="1"/>
                <a:r>
                  <a:rPr kumimoji="1" lang="zh-CN" altLang="en-US" sz="1800" dirty="0"/>
                  <a:t>如果空间已满，且用上述算法找不到应当被换出的页面，则采用 </a:t>
                </a:r>
                <a:r>
                  <a:rPr kumimoji="1" lang="en-US" altLang="zh-CN" sz="1800" dirty="0"/>
                  <a:t>FIFO</a:t>
                </a:r>
                <a:r>
                  <a:rPr kumimoji="1" lang="zh-CN" altLang="en-US" sz="1800" dirty="0"/>
                  <a:t> 方法换出一个页面</a:t>
                </a:r>
                <a:endParaRPr kumimoji="1" lang="en-US" altLang="zh-CN" sz="1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7E75FE9-D7D6-F147-8BED-B68CE38C0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491655" cy="4363271"/>
              </a:xfrm>
              <a:blipFill>
                <a:blip r:embed="rId2"/>
                <a:stretch>
                  <a:fillRect l="-924" t="-1449" b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C6F4B37-A822-054F-B61E-70863060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页面置换算法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CCE4A9-A5F3-8846-A9E7-DD9CB20F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31" y="2254468"/>
            <a:ext cx="5845084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7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C7CE1A6-C071-6A4E-B4BC-E0BBE110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2B2EF5-E0B7-5242-B180-BBDB9E281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57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5DA04A-5E3F-494D-A660-98C0CEDE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DEBF03-2C81-9F40-851F-616A4C470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20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F075B52-361B-D14C-908A-AB09D903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调度算法测例设计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B0FE3CE-279A-264C-8CDB-565820F0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主要是定性的测例，用于展现实现的正确性</a:t>
            </a:r>
            <a:endParaRPr kumimoji="1" lang="en-US" altLang="zh-CN" dirty="0"/>
          </a:p>
          <a:p>
            <a:r>
              <a:rPr kumimoji="1" lang="zh-CN" altLang="en-US" dirty="0"/>
              <a:t>共 </a:t>
            </a:r>
            <a:r>
              <a:rPr kumimoji="1" lang="en-US" altLang="zh-CN" dirty="0"/>
              <a:t>4</a:t>
            </a:r>
            <a:r>
              <a:rPr kumimoji="1" lang="zh-CN" altLang="en-US" dirty="0"/>
              <a:t> 个测例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批处理系统：最短作业优先（</a:t>
            </a:r>
            <a:r>
              <a:rPr kumimoji="1" lang="en-US" altLang="zh-CN" dirty="0"/>
              <a:t>SJF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最短完成时间优先（</a:t>
            </a:r>
            <a:r>
              <a:rPr kumimoji="1" lang="en-US" altLang="zh-CN" dirty="0"/>
              <a:t>STCF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最高响应比优先调度算法（</a:t>
            </a:r>
            <a:r>
              <a:rPr kumimoji="1" lang="en-US" altLang="zh-CN" dirty="0"/>
              <a:t>HRRN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公平调度：彩票调度（</a:t>
            </a:r>
            <a:r>
              <a:rPr kumimoji="1" lang="en-US" altLang="zh-CN" dirty="0"/>
              <a:t>Lottery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步长调度（</a:t>
            </a:r>
            <a:r>
              <a:rPr kumimoji="1" lang="en-US" altLang="zh-CN" dirty="0"/>
              <a:t>Stride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交互式系统：多级反馈队列（</a:t>
            </a:r>
            <a:r>
              <a:rPr kumimoji="1" lang="en-US" altLang="zh-CN" dirty="0"/>
              <a:t>MLFQ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实时计算机系统调度算法：单调速率（</a:t>
            </a:r>
            <a:r>
              <a:rPr kumimoji="1" lang="en-US" altLang="zh-CN" dirty="0"/>
              <a:t>RMS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最早截止期限优先（</a:t>
            </a:r>
            <a:r>
              <a:rPr kumimoji="1" lang="en-US" altLang="zh-CN" dirty="0"/>
              <a:t>EDF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26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9CA1E-1073-944C-89F9-F5738091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调度算法测例设计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A8EBB-B76B-3C42-AAC7-B0B1E505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1545"/>
            <a:ext cx="10515600" cy="1305418"/>
          </a:xfrm>
        </p:spPr>
        <p:txBody>
          <a:bodyPr/>
          <a:lstStyle/>
          <a:p>
            <a:r>
              <a:rPr kumimoji="1" lang="en-US" altLang="zh-CN" dirty="0"/>
              <a:t>TIPS</a:t>
            </a:r>
          </a:p>
          <a:p>
            <a:pPr lvl="1"/>
            <a:r>
              <a:rPr kumimoji="1" lang="zh-CN" altLang="en-US" dirty="0"/>
              <a:t>对于需要指定参数的调度算法，要注意入口进程的参数选择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添加了阻塞队列，用于处理 </a:t>
            </a:r>
            <a:r>
              <a:rPr kumimoji="1" lang="en-US" altLang="zh-CN" dirty="0"/>
              <a:t>sleep</a:t>
            </a:r>
            <a:r>
              <a:rPr kumimoji="1" lang="zh-CN" altLang="en-US" dirty="0"/>
              <a:t> 系统调用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078C62B-C689-8E4F-99BB-E05DAB242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495619"/>
              </p:ext>
            </p:extLst>
          </p:nvPr>
        </p:nvGraphicFramePr>
        <p:xfrm>
          <a:off x="1072055" y="1623848"/>
          <a:ext cx="9409678" cy="3121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0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725E1-DE4E-7C4D-80DB-4E3740FE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调度算法测例设计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33A64-49FC-EB49-B25C-55B87922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批处理系统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不同的抢占规律</a:t>
            </a:r>
            <a:endParaRPr kumimoji="1" lang="en-US" altLang="zh-CN" dirty="0"/>
          </a:p>
          <a:p>
            <a:r>
              <a:rPr kumimoji="1" lang="zh-CN" altLang="en-US" dirty="0"/>
              <a:t>公平调度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多个不同优先级的任务，测量每个任务被调度的总时长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总时长与优先级的比近似</a:t>
            </a:r>
            <a:endParaRPr kumimoji="1" lang="en-US" altLang="zh-CN" dirty="0"/>
          </a:p>
          <a:p>
            <a:r>
              <a:rPr kumimoji="1" lang="zh-CN" altLang="en-US" dirty="0"/>
              <a:t>交互式系统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前台任务和后台任务</a:t>
            </a:r>
            <a:endParaRPr kumimoji="1" lang="en-US" altLang="zh-CN" dirty="0"/>
          </a:p>
          <a:p>
            <a:r>
              <a:rPr kumimoji="1" lang="zh-CN" altLang="en-US" dirty="0"/>
              <a:t>实时计算机系统调度算法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多个周期性任务，测例中检测是否超时</a:t>
            </a:r>
          </a:p>
        </p:txBody>
      </p:sp>
    </p:spTree>
    <p:extLst>
      <p:ext uri="{BB962C8B-B14F-4D97-AF65-F5344CB8AC3E}">
        <p14:creationId xmlns:p14="http://schemas.microsoft.com/office/powerpoint/2010/main" val="368611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67805-E9AE-9646-995C-2A11385D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页面置换算法测例设计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8D0643-AC51-304D-B56A-010A79B77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zh-CN" altLang="en-US" sz="2600" dirty="0"/>
                  <a:t>共 </a:t>
                </a:r>
                <a:r>
                  <a:rPr kumimoji="1" lang="en-US" altLang="zh-CN" sz="2600" dirty="0"/>
                  <a:t>7</a:t>
                </a:r>
                <a:r>
                  <a:rPr kumimoji="1" lang="zh-CN" altLang="en-US" sz="2600" dirty="0"/>
                  <a:t> 个测例</a:t>
                </a:r>
                <a:endParaRPr kumimoji="1" lang="en-US" altLang="zh-CN" sz="2600" dirty="0"/>
              </a:p>
              <a:p>
                <a:pPr lvl="1"/>
                <a:r>
                  <a:rPr kumimoji="1" lang="zh-CN" altLang="en-US" sz="2200" dirty="0"/>
                  <a:t>主要内容都是申请一块连续的内存，并按不同规律对该内存进行读写操作</a:t>
                </a:r>
                <a:endParaRPr kumimoji="1" lang="en-US" altLang="zh-CN" sz="2200" dirty="0"/>
              </a:p>
              <a:p>
                <a:pPr lvl="1"/>
                <a:r>
                  <a:rPr lang="zh-CN" altLang="en-US" sz="2200" dirty="0"/>
                  <a:t>测例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到 </a:t>
                </a:r>
                <a:r>
                  <a:rPr lang="en-US" altLang="zh-CN" sz="2200" dirty="0"/>
                  <a:t>5</a:t>
                </a:r>
                <a:r>
                  <a:rPr lang="zh-CN" altLang="en-US" sz="2200" dirty="0"/>
                  <a:t> 是单进程任务，测例 </a:t>
                </a:r>
                <a:r>
                  <a:rPr lang="en-US" altLang="zh-CN" sz="2200" dirty="0"/>
                  <a:t>6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/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7</a:t>
                </a:r>
                <a:r>
                  <a:rPr lang="zh-CN" altLang="en-US" sz="2200" dirty="0"/>
                  <a:t> 中包含三个工作进程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测量运行每个测例时出现缺页的次数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测试时，选用时间片轮转调度算法，设置用于页面分配的内存大小为 </a:t>
                </a:r>
                <a:r>
                  <a:rPr lang="en-US" altLang="zh-CN" sz="2200" dirty="0"/>
                  <a:t>399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×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4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KB</a:t>
                </a:r>
              </a:p>
              <a:p>
                <a:pPr lvl="1"/>
                <a:endParaRPr lang="en-US" altLang="zh-CN" sz="2200" dirty="0"/>
              </a:p>
              <a:p>
                <a:r>
                  <a:rPr lang="zh-CN" altLang="en-US" sz="2600" dirty="0"/>
                  <a:t>访存规律</a:t>
                </a:r>
                <a:endParaRPr lang="en-US" altLang="zh-CN" sz="2600" dirty="0"/>
              </a:p>
              <a:p>
                <a:pPr lvl="1"/>
                <a:r>
                  <a:rPr lang="zh-CN" altLang="en-US" sz="2200" dirty="0"/>
                  <a:t>顺序访问：按地址从低到高依次进行读</a:t>
                </a:r>
                <a:r>
                  <a:rPr lang="en-US" altLang="zh-CN" sz="2200" dirty="0"/>
                  <a:t>/</a:t>
                </a:r>
                <a:r>
                  <a:rPr lang="zh-CN" altLang="en-US" sz="2200" dirty="0"/>
                  <a:t>写操作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完全随机访问：被访问的概率符合均匀分布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顺序</a:t>
                </a:r>
                <a:r>
                  <a:rPr lang="en-US" altLang="zh-CN" sz="2200" dirty="0"/>
                  <a:t>+</a:t>
                </a:r>
                <a:r>
                  <a:rPr lang="zh-CN" altLang="en-US" sz="2200" dirty="0"/>
                  <a:t>随机偏移：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𝑎𝑑𝑑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𝑟𝑎𝑛𝑑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4096,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𝑠𝑒𝑒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dirty="0"/>
              </a:p>
              <a:p>
                <a:pPr lvl="1"/>
                <a:r>
                  <a:rPr lang="zh-CN" altLang="en-US" sz="2200" dirty="0"/>
                  <a:t>子空间内随机：将内存划分为多个地址连续的子空间，依次对每个子空间进行多次完全随机访问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8D0643-AC51-304D-B56A-010A79B77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83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FF5AD-11F6-5344-965C-4FCF73B4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页面置换算法测例设计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13E371-896E-FC47-A67C-E6F9A5F04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18" y="1375747"/>
            <a:ext cx="5184220" cy="54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48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3794F-A28B-3045-BAAE-A90BD499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页面置换算法测例设计</a:t>
            </a:r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8194998A-81F8-E546-A331-7B7BDB2B3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341124"/>
              </p:ext>
            </p:extLst>
          </p:nvPr>
        </p:nvGraphicFramePr>
        <p:xfrm>
          <a:off x="1044686" y="3253280"/>
          <a:ext cx="9281728" cy="27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992">
                  <a:extLst>
                    <a:ext uri="{9D8B030D-6E8A-4147-A177-3AD203B41FA5}">
                      <a16:colId xmlns:a16="http://schemas.microsoft.com/office/drawing/2014/main" val="855223811"/>
                    </a:ext>
                  </a:extLst>
                </a:gridCol>
                <a:gridCol w="1766219">
                  <a:extLst>
                    <a:ext uri="{9D8B030D-6E8A-4147-A177-3AD203B41FA5}">
                      <a16:colId xmlns:a16="http://schemas.microsoft.com/office/drawing/2014/main" val="1933562353"/>
                    </a:ext>
                  </a:extLst>
                </a:gridCol>
                <a:gridCol w="1376817">
                  <a:extLst>
                    <a:ext uri="{9D8B030D-6E8A-4147-A177-3AD203B41FA5}">
                      <a16:colId xmlns:a16="http://schemas.microsoft.com/office/drawing/2014/main" val="161493333"/>
                    </a:ext>
                  </a:extLst>
                </a:gridCol>
                <a:gridCol w="3031776">
                  <a:extLst>
                    <a:ext uri="{9D8B030D-6E8A-4147-A177-3AD203B41FA5}">
                      <a16:colId xmlns:a16="http://schemas.microsoft.com/office/drawing/2014/main" val="2041908971"/>
                    </a:ext>
                  </a:extLst>
                </a:gridCol>
                <a:gridCol w="2221924">
                  <a:extLst>
                    <a:ext uri="{9D8B030D-6E8A-4147-A177-3AD203B41FA5}">
                      <a16:colId xmlns:a16="http://schemas.microsoft.com/office/drawing/2014/main" val="4042945787"/>
                    </a:ext>
                  </a:extLst>
                </a:gridCol>
              </a:tblGrid>
              <a:tr h="48322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测例名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空间大小 </a:t>
                      </a:r>
                      <a:r>
                        <a:rPr lang="en-US" altLang="zh-CN" sz="1400" dirty="0">
                          <a:latin typeface="+mn-lt"/>
                        </a:rPr>
                        <a:t>(x</a:t>
                      </a:r>
                      <a:r>
                        <a:rPr lang="zh-CN" altLang="en-US" sz="1400" dirty="0">
                          <a:latin typeface="+mn-lt"/>
                        </a:rPr>
                        <a:t> </a:t>
                      </a:r>
                      <a:r>
                        <a:rPr lang="en-US" altLang="zh-CN" sz="1400" dirty="0">
                          <a:latin typeface="+mn-lt"/>
                        </a:rPr>
                        <a:t>4KB)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工作进程数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访问规律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读</a:t>
                      </a:r>
                      <a:r>
                        <a:rPr lang="en-US" altLang="zh-CN" sz="1400" dirty="0">
                          <a:latin typeface="+mn-lt"/>
                        </a:rPr>
                        <a:t>/</a:t>
                      </a:r>
                      <a:r>
                        <a:rPr lang="zh-CN" altLang="en-US" sz="1400" dirty="0">
                          <a:latin typeface="+mn-lt"/>
                        </a:rPr>
                        <a:t>写次数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5073"/>
                  </a:ext>
                </a:extLst>
              </a:tr>
              <a:tr h="2846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测例</a:t>
                      </a:r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100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顺序访问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409600</a:t>
                      </a:r>
                      <a:r>
                        <a:rPr lang="zh-CN" altLang="en-US" sz="1400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64701"/>
                  </a:ext>
                </a:extLst>
              </a:tr>
              <a:tr h="2846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测例</a:t>
                      </a:r>
                      <a:r>
                        <a:rPr lang="en-US" altLang="zh-CN" sz="1400" dirty="0">
                          <a:latin typeface="+mn-lt"/>
                        </a:rPr>
                        <a:t>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400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顺序访问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1638400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343991"/>
                  </a:ext>
                </a:extLst>
              </a:tr>
              <a:tr h="2846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测例</a:t>
                      </a:r>
                      <a:r>
                        <a:rPr lang="en-US" altLang="zh-CN" sz="1400" dirty="0">
                          <a:latin typeface="+mn-lt"/>
                        </a:rPr>
                        <a:t>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100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顺序</a:t>
                      </a:r>
                      <a:r>
                        <a:rPr lang="en-US" altLang="zh-CN" sz="1400" dirty="0">
                          <a:latin typeface="+mn-lt"/>
                        </a:rPr>
                        <a:t>+</a:t>
                      </a:r>
                      <a:r>
                        <a:rPr lang="zh-CN" altLang="en-US" sz="1400" dirty="0">
                          <a:latin typeface="+mn-lt"/>
                        </a:rPr>
                        <a:t>随机偏移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409600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95271"/>
                  </a:ext>
                </a:extLst>
              </a:tr>
              <a:tr h="2846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测例</a:t>
                      </a:r>
                      <a:r>
                        <a:rPr lang="en-US" altLang="zh-CN" sz="1400" dirty="0">
                          <a:latin typeface="+mn-lt"/>
                        </a:rPr>
                        <a:t>4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400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完全随机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4096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88619"/>
                  </a:ext>
                </a:extLst>
              </a:tr>
              <a:tr h="2846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测例</a:t>
                      </a:r>
                      <a:r>
                        <a:rPr lang="en-US" altLang="zh-CN" sz="1400" dirty="0">
                          <a:latin typeface="+mn-lt"/>
                        </a:rPr>
                        <a:t>5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400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子空间内随机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4096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77475"/>
                  </a:ext>
                </a:extLst>
              </a:tr>
              <a:tr h="2846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测例</a:t>
                      </a:r>
                      <a:r>
                        <a:rPr lang="en-US" altLang="zh-CN" sz="1400" dirty="0">
                          <a:latin typeface="+mn-lt"/>
                        </a:rPr>
                        <a:t>6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400</a:t>
                      </a:r>
                      <a:r>
                        <a:rPr lang="zh-CN" altLang="en-US" sz="1400" dirty="0">
                          <a:latin typeface="+mn-lt"/>
                        </a:rPr>
                        <a:t> </a:t>
                      </a:r>
                      <a:r>
                        <a:rPr lang="en-US" altLang="zh-CN" sz="1400" dirty="0">
                          <a:latin typeface="+mn-lt"/>
                        </a:rPr>
                        <a:t>×3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均为子空间内随机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4096</a:t>
                      </a:r>
                      <a:r>
                        <a:rPr lang="zh-CN" altLang="en-US" sz="1400" dirty="0">
                          <a:latin typeface="+mn-lt"/>
                        </a:rPr>
                        <a:t> </a:t>
                      </a:r>
                      <a:r>
                        <a:rPr lang="en-US" altLang="zh-CN" sz="1400" dirty="0">
                          <a:latin typeface="+mn-lt"/>
                        </a:rPr>
                        <a:t>×</a:t>
                      </a:r>
                      <a:r>
                        <a:rPr lang="zh-CN" altLang="en-US" sz="1400" dirty="0">
                          <a:latin typeface="+mn-lt"/>
                        </a:rPr>
                        <a:t> </a:t>
                      </a:r>
                      <a:r>
                        <a:rPr lang="en-US" altLang="zh-CN" sz="1400" dirty="0">
                          <a:latin typeface="+mn-lt"/>
                        </a:rPr>
                        <a:t>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0349"/>
                  </a:ext>
                </a:extLst>
              </a:tr>
              <a:tr h="483223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测例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400</a:t>
                      </a:r>
                      <a:r>
                        <a:rPr lang="zh-CN" altLang="en-US" sz="1400" dirty="0">
                          <a:latin typeface="+mn-lt"/>
                        </a:rPr>
                        <a:t> </a:t>
                      </a:r>
                      <a:r>
                        <a:rPr lang="en-US" altLang="zh-CN" sz="1400" dirty="0">
                          <a:latin typeface="+mn-lt"/>
                        </a:rPr>
                        <a:t>×3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</a:rPr>
                        <a:t>完全随机；子空间内随机；顺序访问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</a:rPr>
                        <a:t>4096</a:t>
                      </a:r>
                      <a:r>
                        <a:rPr lang="zh-CN" altLang="en-US" sz="1400" dirty="0">
                          <a:latin typeface="+mn-lt"/>
                        </a:rPr>
                        <a:t> </a:t>
                      </a:r>
                      <a:r>
                        <a:rPr lang="en-US" altLang="zh-CN" sz="1400" dirty="0">
                          <a:latin typeface="+mn-lt"/>
                        </a:rPr>
                        <a:t>+</a:t>
                      </a:r>
                      <a:r>
                        <a:rPr lang="zh-CN" altLang="en-US" sz="1400" dirty="0">
                          <a:latin typeface="+mn-lt"/>
                        </a:rPr>
                        <a:t> </a:t>
                      </a:r>
                      <a:r>
                        <a:rPr lang="en-US" altLang="zh-CN" sz="1400" dirty="0">
                          <a:latin typeface="+mn-lt"/>
                        </a:rPr>
                        <a:t>4096</a:t>
                      </a:r>
                      <a:r>
                        <a:rPr lang="zh-CN" altLang="en-US" sz="1400" dirty="0">
                          <a:latin typeface="+mn-lt"/>
                        </a:rPr>
                        <a:t> </a:t>
                      </a:r>
                      <a:r>
                        <a:rPr lang="en-US" altLang="zh-CN" sz="1400" dirty="0">
                          <a:latin typeface="+mn-lt"/>
                        </a:rPr>
                        <a:t>+</a:t>
                      </a:r>
                      <a:r>
                        <a:rPr lang="zh-CN" altLang="en-US" sz="1400" dirty="0">
                          <a:latin typeface="+mn-lt"/>
                        </a:rPr>
                        <a:t> </a:t>
                      </a:r>
                      <a:r>
                        <a:rPr lang="en-US" altLang="zh-CN" sz="1400" dirty="0">
                          <a:latin typeface="+mn-lt"/>
                        </a:rPr>
                        <a:t>409600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92704"/>
                  </a:ext>
                </a:extLst>
              </a:tr>
            </a:tbl>
          </a:graphicData>
        </a:graphic>
      </p:graphicFrame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4FE7AB3E-E3C1-2A42-A876-82E08FBA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407" y="367326"/>
            <a:ext cx="5131401" cy="26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0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E3C577-B8DE-994A-AD4A-3C627A87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其他工作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465F0-10FA-E245-9E34-519C079F2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35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674E93-0BC9-3F40-B891-34722E85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迁移到 </a:t>
            </a:r>
            <a:r>
              <a:rPr kumimoji="1" lang="en-US" altLang="zh-CN" dirty="0"/>
              <a:t>rcore-Tutorial-v3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ch9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CB85ED0-220C-0F40-A52E-96ABE848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仓库：</a:t>
            </a:r>
            <a:r>
              <a:rPr kumimoji="1" lang="en-US" altLang="zh-CN" dirty="0">
                <a:hlinkClick r:id="rId2"/>
              </a:rPr>
              <a:t>https://github.com/emily-jia/rcore-ch9-with-sched</a:t>
            </a:r>
            <a:endParaRPr kumimoji="1" lang="en-US" altLang="zh-CN" dirty="0"/>
          </a:p>
          <a:p>
            <a:r>
              <a:rPr kumimoji="1" lang="en-US" altLang="zh-CN" dirty="0"/>
              <a:t>ch9</a:t>
            </a:r>
            <a:r>
              <a:rPr kumimoji="1" lang="zh-CN" altLang="en-US" dirty="0"/>
              <a:t> 增加了驱动功能，开启了内核中断，</a:t>
            </a:r>
            <a:r>
              <a:rPr kumimoji="1" lang="en-US" altLang="zh-CN" dirty="0"/>
              <a:t>fs</a:t>
            </a:r>
            <a:r>
              <a:rPr kumimoji="1" lang="zh-CN" altLang="en-US" dirty="0"/>
              <a:t> 读取磁盘时会将线程挂起</a:t>
            </a:r>
            <a:endParaRPr kumimoji="1" lang="en-US" altLang="zh-CN" dirty="0"/>
          </a:p>
          <a:p>
            <a:r>
              <a:rPr kumimoji="1" lang="en-US" altLang="zh-CN" dirty="0"/>
              <a:t>easy-fs</a:t>
            </a:r>
            <a:r>
              <a:rPr kumimoji="1" lang="zh-CN" altLang="en-US" dirty="0"/>
              <a:t> 访存时加了锁，挂起线程时没有释放拥有的锁资源，造成死锁</a:t>
            </a:r>
            <a:endParaRPr kumimoji="1" lang="en-US" altLang="zh-CN" dirty="0"/>
          </a:p>
          <a:p>
            <a:r>
              <a:rPr kumimoji="1" lang="en-US" altLang="zh-CN" dirty="0" err="1"/>
              <a:t>eg</a:t>
            </a:r>
            <a:r>
              <a:rPr kumimoji="1" lang="zh-CN" altLang="en-US" dirty="0"/>
              <a:t>：多个进程调用 </a:t>
            </a:r>
            <a:r>
              <a:rPr kumimoji="1" lang="en-US" altLang="zh-CN" dirty="0"/>
              <a:t>exec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2587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0D17F-F77D-AB45-9400-89E77884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74B76-936F-3D4A-AD5E-DC917F79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算法复杂度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调度算法中的 </a:t>
            </a:r>
            <a:r>
              <a:rPr kumimoji="1" lang="en-US" altLang="zh-CN" dirty="0"/>
              <a:t>Lottery</a:t>
            </a:r>
            <a:r>
              <a:rPr kumimoji="1" lang="zh-CN" altLang="en-US" dirty="0"/>
              <a:t> 算法不是最优的</a:t>
            </a:r>
            <a:endParaRPr kumimoji="1" lang="en-US" altLang="zh-CN" dirty="0"/>
          </a:p>
          <a:p>
            <a:r>
              <a:rPr kumimoji="1" lang="zh-CN" altLang="en-US" dirty="0"/>
              <a:t>溢出修正</a:t>
            </a:r>
            <a:endParaRPr kumimoji="1" lang="en-US" altLang="zh-CN" dirty="0"/>
          </a:p>
          <a:p>
            <a:r>
              <a:rPr kumimoji="1" lang="en-US" altLang="zh-CN" dirty="0"/>
              <a:t>fs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img</a:t>
            </a:r>
            <a:r>
              <a:rPr kumimoji="1" lang="zh-CN" altLang="en-US" dirty="0"/>
              <a:t> 包含的测例根据编译选项变化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见 </a:t>
            </a:r>
            <a:r>
              <a:rPr kumimoji="1" lang="en-US" altLang="zh-CN" dirty="0"/>
              <a:t>user/</a:t>
            </a:r>
            <a:r>
              <a:rPr kumimoji="1" lang="en-US" altLang="zh-CN" dirty="0" err="1"/>
              <a:t>cases.toml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56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92540-7BF2-5348-9C5D-87F52621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毕设工作概述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20951-9F2C-A748-86A8-197BA5FE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 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-Tutorial-in-single-workspace</a:t>
            </a:r>
          </a:p>
          <a:p>
            <a:pPr lvl="1"/>
            <a:r>
              <a:rPr kumimoji="1" lang="en-US" altLang="zh-CN" dirty="0">
                <a:hlinkClick r:id="rId2"/>
              </a:rPr>
              <a:t>https://github.com/YdrMaster/rCore-Tutorial-in-single-workspace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模块化的 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</a:p>
          <a:p>
            <a:r>
              <a:rPr kumimoji="1" lang="zh-CN" altLang="en-US" dirty="0"/>
              <a:t>添加了调度模块和页面置换模块，支持多种调度算法和页面置换算法</a:t>
            </a:r>
            <a:endParaRPr kumimoji="1" lang="en-US" altLang="zh-CN" dirty="0"/>
          </a:p>
          <a:p>
            <a:r>
              <a:rPr kumimoji="1" lang="zh-CN" altLang="en-US" dirty="0"/>
              <a:t>开源代码：</a:t>
            </a:r>
            <a:r>
              <a:rPr kumimoji="1" lang="en-US" altLang="zh-CN" dirty="0">
                <a:hlinkClick r:id="rId3"/>
              </a:rPr>
              <a:t>https://github.com/emily-jia/monoRCore-code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021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13B4C8-2570-7E47-9D85-5B6FA9122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055" y="1658391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98213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9CB31-F5BA-CD45-8C60-B8EBC1F3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BB70E-680A-AA43-95CD-9D674EC7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引言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调度模块的设计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页面置换模块的设计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测试的设计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其他工作</a:t>
            </a:r>
          </a:p>
        </p:txBody>
      </p:sp>
    </p:spTree>
    <p:extLst>
      <p:ext uri="{BB962C8B-B14F-4D97-AF65-F5344CB8AC3E}">
        <p14:creationId xmlns:p14="http://schemas.microsoft.com/office/powerpoint/2010/main" val="110360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1CFFD0D-5C9D-6143-AD6B-500A229E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调度模块的设计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3ABDA91-3EBF-BD49-A4FD-1DB63C4B1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4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55762-D222-AA4A-97A5-BB10AEB3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400" dirty="0"/>
              <a:t>设计和实现了调度器模块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对外暴露一系列抽象接口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由调度器模块管理调度需要用到的参数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exec</a:t>
            </a:r>
            <a:r>
              <a:rPr kumimoji="1" lang="zh-CN" altLang="en-US" sz="2000" dirty="0"/>
              <a:t> 命令中，传入任务的调度参数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通过编译参数选择调度算法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实现了 </a:t>
            </a:r>
            <a:r>
              <a:rPr kumimoji="1" lang="en-US" altLang="zh-CN" sz="2400" dirty="0"/>
              <a:t>8</a:t>
            </a:r>
            <a:r>
              <a:rPr kumimoji="1" lang="zh-CN" altLang="en-US" sz="2400" dirty="0"/>
              <a:t> 种调度算法，并进行了测试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批处理系统调度算法：最短作业优先（</a:t>
            </a:r>
            <a:r>
              <a:rPr kumimoji="1" lang="en-US" altLang="zh-CN" sz="2000" dirty="0"/>
              <a:t>SJF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最短完成时间优先（</a:t>
            </a:r>
            <a:r>
              <a:rPr kumimoji="1" lang="en-US" altLang="zh-CN" sz="2000" dirty="0"/>
              <a:t>STCF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最高响应比优先调度算法（</a:t>
            </a:r>
            <a:r>
              <a:rPr kumimoji="1" lang="en-US" altLang="zh-CN" sz="2000" dirty="0"/>
              <a:t>HRRN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交互式系统调度算法：多级反馈队列（</a:t>
            </a:r>
            <a:r>
              <a:rPr kumimoji="1" lang="en-US" altLang="zh-CN" sz="2000" dirty="0"/>
              <a:t>MLFQ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彩票调度（</a:t>
            </a:r>
            <a:r>
              <a:rPr kumimoji="1" lang="en-US" altLang="zh-CN" sz="2000" dirty="0"/>
              <a:t>Lottery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步长调度（</a:t>
            </a:r>
            <a:r>
              <a:rPr kumimoji="1" lang="en-US" altLang="zh-CN" sz="2000" dirty="0"/>
              <a:t>Stride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实时计算机系统调度算法：单调速率（</a:t>
            </a:r>
            <a:r>
              <a:rPr kumimoji="1" lang="en-US" altLang="zh-CN" sz="2000" dirty="0"/>
              <a:t>RMS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最早截止期限优先（</a:t>
            </a:r>
            <a:r>
              <a:rPr kumimoji="1" lang="en-US" altLang="zh-CN" sz="2000" dirty="0"/>
              <a:t>EDF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marL="457200" lvl="1" indent="0">
              <a:buNone/>
            </a:pPr>
            <a:endParaRPr kumimoji="1" lang="en-US" altLang="zh-CN" sz="2000" dirty="0"/>
          </a:p>
          <a:p>
            <a:r>
              <a:rPr kumimoji="1" lang="zh-CN" altLang="en-US" sz="2400" dirty="0"/>
              <a:t>主体实现在 </a:t>
            </a:r>
            <a:r>
              <a:rPr kumimoji="1" lang="en-US" altLang="zh-CN" sz="2400" dirty="0"/>
              <a:t>scheduler</a:t>
            </a:r>
            <a:r>
              <a:rPr kumimoji="1" lang="zh-CN" altLang="en-US" sz="2400" dirty="0"/>
              <a:t> 模块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24A017A-4509-0744-8011-1E3454F6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62110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5A7B57-D8BE-6648-BD0D-6659F932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调度器模块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7966AB-A70C-0F48-A35E-27EB19DE8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234" y="1365263"/>
            <a:ext cx="6889532" cy="4691268"/>
          </a:xfrm>
        </p:spPr>
      </p:pic>
    </p:spTree>
    <p:extLst>
      <p:ext uri="{BB962C8B-B14F-4D97-AF65-F5344CB8AC3E}">
        <p14:creationId xmlns:p14="http://schemas.microsoft.com/office/powerpoint/2010/main" val="384658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16B91C-80E8-4B42-BFEB-F0EB62E7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6182278" cy="3678303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内部成员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任务表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调度模块管理的任务信息表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调度队列</a:t>
            </a:r>
            <a:endParaRPr kumimoji="1" lang="en-US" altLang="zh-CN" dirty="0"/>
          </a:p>
          <a:p>
            <a:r>
              <a:rPr kumimoji="1" lang="zh-CN" altLang="en-US" dirty="0"/>
              <a:t>对外接口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任务管理和调度相关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管理：</a:t>
            </a:r>
            <a:r>
              <a:rPr kumimoji="1" lang="en-US" altLang="zh-CN" dirty="0"/>
              <a:t>insert</a:t>
            </a:r>
            <a:r>
              <a:rPr kumimoji="1" lang="zh-CN" altLang="en-US" dirty="0"/>
              <a:t>（加入任务表），</a:t>
            </a:r>
            <a:r>
              <a:rPr kumimoji="1" lang="en-US" altLang="zh-CN" dirty="0" err="1"/>
              <a:t>get_mut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delete</a:t>
            </a:r>
          </a:p>
          <a:p>
            <a:pPr lvl="2"/>
            <a:r>
              <a:rPr kumimoji="1" lang="zh-CN" altLang="en-US" dirty="0"/>
              <a:t>调度：</a:t>
            </a:r>
            <a:r>
              <a:rPr kumimoji="1" lang="en-US" altLang="zh-CN" dirty="0"/>
              <a:t>add</a:t>
            </a:r>
            <a:r>
              <a:rPr kumimoji="1" lang="zh-CN" altLang="en-US" dirty="0"/>
              <a:t>（加入调度队列），</a:t>
            </a:r>
            <a:r>
              <a:rPr kumimoji="1" lang="en-US" altLang="zh-CN" dirty="0"/>
              <a:t>fetch</a:t>
            </a:r>
          </a:p>
          <a:p>
            <a:pPr lvl="1"/>
            <a:r>
              <a:rPr kumimoji="1" lang="zh-CN" altLang="en-US" dirty="0"/>
              <a:t>任务信息更新相关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系统调用钩子：</a:t>
            </a:r>
            <a:r>
              <a:rPr kumimoji="1" lang="en-US" altLang="zh-CN" dirty="0"/>
              <a:t>exec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sleep</a:t>
            </a:r>
          </a:p>
          <a:p>
            <a:pPr lvl="2"/>
            <a:r>
              <a:rPr kumimoji="1" lang="zh-CN" altLang="en-US" dirty="0"/>
              <a:t>内核钩子：</a:t>
            </a:r>
            <a:r>
              <a:rPr kumimoji="1" lang="en-US" altLang="zh-CN" dirty="0" err="1"/>
              <a:t>sched_to</a:t>
            </a:r>
            <a:r>
              <a:rPr kumimoji="1" lang="zh-CN" altLang="en-US" dirty="0"/>
              <a:t>（任务开始运行），</a:t>
            </a:r>
            <a:r>
              <a:rPr kumimoji="1" lang="en-US" altLang="zh-CN" dirty="0"/>
              <a:t>suspend</a:t>
            </a:r>
            <a:r>
              <a:rPr kumimoji="1" lang="zh-CN" altLang="en-US" dirty="0"/>
              <a:t>（任务暂时结束运行）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BD48AD-07F2-A24B-8870-31E7BBB6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调度器模块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1342A8-1AD8-1B42-A74B-152BC7E9E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7"/>
          <a:stretch/>
        </p:blipFill>
        <p:spPr>
          <a:xfrm>
            <a:off x="7437267" y="627172"/>
            <a:ext cx="4120214" cy="9961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54E828-C844-2441-AE7E-9E34EE87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267" y="3381990"/>
            <a:ext cx="4120214" cy="33134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140A07-E230-2C46-BF4D-925510779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267" y="1623362"/>
            <a:ext cx="4120214" cy="17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0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3B3EF-987D-E44E-82F5-E902FA8B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钩子的调用时机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0FBC5-B876-1A4D-9504-CC85405F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系统调用钩子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create)</a:t>
            </a:r>
            <a:r>
              <a:rPr kumimoji="1" lang="zh-CN" altLang="en-US" dirty="0"/>
              <a:t>：调用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添加至 </a:t>
            </a:r>
            <a:r>
              <a:rPr kumimoji="1" lang="en-US" altLang="zh-CN" dirty="0"/>
              <a:t>ready</a:t>
            </a:r>
            <a:r>
              <a:rPr kumimoji="1" lang="zh-CN" altLang="en-US" dirty="0"/>
              <a:t> 队列之前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Exec</a:t>
            </a:r>
            <a:r>
              <a:rPr kumimoji="1" lang="zh-CN" altLang="en-US" dirty="0"/>
              <a:t>：读文件创建 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 前，创建 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 之后，</a:t>
            </a:r>
            <a:r>
              <a:rPr kumimoji="1" lang="en-US" altLang="zh-CN" dirty="0"/>
              <a:t>yield</a:t>
            </a:r>
            <a:r>
              <a:rPr kumimoji="1" lang="zh-CN" altLang="en-US" dirty="0"/>
              <a:t> 当前线程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Sleep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当前线程前（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操作中触发 </a:t>
            </a:r>
            <a:r>
              <a:rPr kumimoji="1" lang="en-US" altLang="zh-CN" dirty="0"/>
              <a:t>suspend</a:t>
            </a:r>
            <a:r>
              <a:rPr kumimoji="1" lang="zh-CN" altLang="en-US" dirty="0"/>
              <a:t> 接口）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内核钩子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sched_to</a:t>
            </a:r>
            <a:r>
              <a:rPr kumimoji="1" lang="zh-CN" altLang="en-US" dirty="0"/>
              <a:t>：</a:t>
            </a:r>
            <a:r>
              <a:rPr kumimoji="1" lang="en-US" altLang="zh-CN" dirty="0"/>
              <a:t>PROCESSOR</a:t>
            </a:r>
            <a:r>
              <a:rPr kumimoji="1" lang="zh-CN" altLang="en-US" dirty="0"/>
              <a:t> 中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变量变为某个线程时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suspend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PROCESSOR</a:t>
            </a:r>
            <a:r>
              <a:rPr kumimoji="1" lang="zh-CN" altLang="en-US" dirty="0"/>
              <a:t> 中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变量从某个线程变为 </a:t>
            </a:r>
            <a:r>
              <a:rPr kumimoji="1" lang="en-US" altLang="zh-CN" dirty="0"/>
              <a:t>None</a:t>
            </a:r>
            <a:r>
              <a:rPr kumimoji="1" lang="zh-CN" altLang="en-US" dirty="0"/>
              <a:t> 时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59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1848</Words>
  <Application>Microsoft Macintosh PowerPoint</Application>
  <PresentationFormat>宽屏</PresentationFormat>
  <Paragraphs>241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Office 主题​​</vt:lpstr>
      <vt:lpstr>monoRCore 模块化操作系统的设计与完善</vt:lpstr>
      <vt:lpstr>引言</vt:lpstr>
      <vt:lpstr>毕设工作概述</vt:lpstr>
      <vt:lpstr>目录</vt:lpstr>
      <vt:lpstr>调度模块的设计</vt:lpstr>
      <vt:lpstr>概述</vt:lpstr>
      <vt:lpstr>调度器模块</vt:lpstr>
      <vt:lpstr>调度器模块</vt:lpstr>
      <vt:lpstr>钩子的调用时机</vt:lpstr>
      <vt:lpstr>exec 的参数</vt:lpstr>
      <vt:lpstr>页面置换模块的设计</vt:lpstr>
      <vt:lpstr>概述</vt:lpstr>
      <vt:lpstr>monoRcore 中的虚存管理</vt:lpstr>
      <vt:lpstr>页面置换模块</vt:lpstr>
      <vt:lpstr>页面置换处理器</vt:lpstr>
      <vt:lpstr>页面置换处理器</vt:lpstr>
      <vt:lpstr>页面置换处理器</vt:lpstr>
      <vt:lpstr>页面置换算法</vt:lpstr>
      <vt:lpstr>页面置换算法</vt:lpstr>
      <vt:lpstr>测试设计</vt:lpstr>
      <vt:lpstr>调度算法测例设计</vt:lpstr>
      <vt:lpstr>调度算法测例设计</vt:lpstr>
      <vt:lpstr>调度算法测例设计</vt:lpstr>
      <vt:lpstr>页面置换算法测例设计</vt:lpstr>
      <vt:lpstr>页面置换算法测例设计</vt:lpstr>
      <vt:lpstr>页面置换算法测例设计</vt:lpstr>
      <vt:lpstr>其他工作</vt:lpstr>
      <vt:lpstr>迁移到 rcore-Tutorial-v3 的 ch9</vt:lpstr>
      <vt:lpstr>一些说明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模块化操作系统中的调度模块和页面置换模块的设计</dc:title>
  <dc:creator>e610</dc:creator>
  <cp:lastModifiedBy>e610</cp:lastModifiedBy>
  <cp:revision>25</cp:revision>
  <dcterms:created xsi:type="dcterms:W3CDTF">2023-06-09T12:10:51Z</dcterms:created>
  <dcterms:modified xsi:type="dcterms:W3CDTF">2023-07-01T07:45:54Z</dcterms:modified>
</cp:coreProperties>
</file>