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59" r:id="rId7"/>
    <p:sldId id="261" r:id="rId8"/>
    <p:sldId id="264" r:id="rId9"/>
    <p:sldId id="260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5"/>
    <p:restoredTop sz="89319"/>
  </p:normalViewPr>
  <p:slideViewPr>
    <p:cSldViewPr snapToGrid="0" snapToObjects="1">
      <p:cViewPr varScale="1">
        <p:scale>
          <a:sx n="135" d="100"/>
          <a:sy n="13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C2E9-8759-464D-89A6-D4E8012A77B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6C5F-2B16-7147-8A86-ACF171CD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8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students don't like to take tests. </a:t>
            </a:r>
          </a:p>
          <a:p>
            <a:r>
              <a:rPr lang="en-US" dirty="0"/>
              <a:t>- tests are expensive</a:t>
            </a:r>
          </a:p>
          <a:p>
            <a:r>
              <a:rPr lang="en-US" dirty="0"/>
              <a:t>- state education policies affect participation rate</a:t>
            </a:r>
          </a:p>
          <a:p>
            <a:r>
              <a:rPr lang="en-US" dirty="0"/>
              <a:t>- but tests are not mutually exclusive meaning students can take both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Illinois is an example of success that highlights how the importance of partnership. The multi-year contract with the Department of Education. The key takeaway is that a multi-year contract. Can we replicate it elsewhere?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students take </a:t>
            </a:r>
            <a:r>
              <a:rPr lang="en-US" dirty="0" err="1"/>
              <a:t>psat</a:t>
            </a:r>
            <a:r>
              <a:rPr lang="en-US" dirty="0"/>
              <a:t> have higher sat score? Higher participation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6C5F-2B16-7147-8A86-ACF171CD2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05AD9D-ACE9-6C41-81D1-7CE5D04550F3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54A3507-8C9C-6A4D-8381-2C1B2891F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3BA-FFD7-B14A-BF7D-3D34B7DB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SAT AND ACT participation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869AA-B40B-A145-BD70-E1698A967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DSI – 11 - SF 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EMILY LIN</a:t>
            </a:r>
          </a:p>
        </p:txBody>
      </p:sp>
    </p:spTree>
    <p:extLst>
      <p:ext uri="{BB962C8B-B14F-4D97-AF65-F5344CB8AC3E}">
        <p14:creationId xmlns:p14="http://schemas.microsoft.com/office/powerpoint/2010/main" val="1165981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2F19-FF88-454A-A499-06B36F0D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9" y="1149936"/>
            <a:ext cx="3044950" cy="1024128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Focus on California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C1230-B46E-1C4F-98BA-0FB6D0F5F319}"/>
              </a:ext>
            </a:extLst>
          </p:cNvPr>
          <p:cNvSpPr/>
          <p:nvPr/>
        </p:nvSpPr>
        <p:spPr>
          <a:xfrm>
            <a:off x="526113" y="2972630"/>
            <a:ext cx="3667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Policies vary by school district. Some school districts offer SAT school day, some do not. 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Collaborating with local school superintendents rather than state.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Test preps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D6A6E-C9EF-754E-96A6-115CB291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7" y="1262743"/>
            <a:ext cx="6858000" cy="4332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37F683-095B-9F45-BE7C-40186ECD9300}"/>
              </a:ext>
            </a:extLst>
          </p:cNvPr>
          <p:cNvSpPr/>
          <p:nvPr/>
        </p:nvSpPr>
        <p:spPr>
          <a:xfrm>
            <a:off x="398432" y="5802521"/>
            <a:ext cx="36673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Sources:</a:t>
            </a:r>
          </a:p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1. 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Fensterward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, John. “Growing number of California school districts offer students free college entrance exam”. https://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edsource.org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/2017/more-evidence-supports-school-districts-that-offer-free-satact-to-all-students/585696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9BE7D-3770-E54B-971D-1E58A65AFEEE}"/>
              </a:ext>
            </a:extLst>
          </p:cNvPr>
          <p:cNvSpPr/>
          <p:nvPr/>
        </p:nvSpPr>
        <p:spPr>
          <a:xfrm>
            <a:off x="5525010" y="2428408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53%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7B37BB-6C98-6D48-AA90-AA1A34057E8A}"/>
              </a:ext>
            </a:extLst>
          </p:cNvPr>
          <p:cNvSpPr/>
          <p:nvPr/>
        </p:nvSpPr>
        <p:spPr>
          <a:xfrm>
            <a:off x="11069176" y="1710275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646A9B-6DAA-CD40-B7F3-B1610D92759B}"/>
              </a:ext>
            </a:extLst>
          </p:cNvPr>
          <p:cNvSpPr/>
          <p:nvPr/>
        </p:nvSpPr>
        <p:spPr>
          <a:xfrm>
            <a:off x="5637551" y="4180337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31%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C2730-5C16-5E49-8821-752166F9974F}"/>
              </a:ext>
            </a:extLst>
          </p:cNvPr>
          <p:cNvSpPr/>
          <p:nvPr/>
        </p:nvSpPr>
        <p:spPr>
          <a:xfrm>
            <a:off x="11069176" y="459767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27%</a:t>
            </a:r>
          </a:p>
        </p:txBody>
      </p:sp>
    </p:spTree>
    <p:extLst>
      <p:ext uri="{BB962C8B-B14F-4D97-AF65-F5344CB8AC3E}">
        <p14:creationId xmlns:p14="http://schemas.microsoft.com/office/powerpoint/2010/main" val="119924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CF5D-B710-1F45-9187-FAB0E02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2" y="1350082"/>
            <a:ext cx="3798124" cy="1481896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Peer influence and adolescent behavior</a:t>
            </a:r>
            <a:r>
              <a:rPr lang="en-US" baseline="30000" dirty="0">
                <a:solidFill>
                  <a:srgbClr val="262626"/>
                </a:solidFill>
              </a:rPr>
              <a:t>1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B68AC-6CE4-EA4C-9287-E276AAAF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832412"/>
            <a:ext cx="6257544" cy="2878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1BB158-07D4-BA41-B3FD-3D5069DD14B9}"/>
              </a:ext>
            </a:extLst>
          </p:cNvPr>
          <p:cNvSpPr/>
          <p:nvPr/>
        </p:nvSpPr>
        <p:spPr>
          <a:xfrm>
            <a:off x="1027176" y="3271646"/>
            <a:ext cx="2586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perfect but it is a quite impact factor to consider whether students take the SAT.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1A2F8-5220-B640-84DA-335A9C70139F}"/>
              </a:ext>
            </a:extLst>
          </p:cNvPr>
          <p:cNvSpPr/>
          <p:nvPr/>
        </p:nvSpPr>
        <p:spPr>
          <a:xfrm>
            <a:off x="295651" y="6221619"/>
            <a:ext cx="4049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1. Albert, Dustin. 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Chein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, Jason. Steinberg, Laurence. </a:t>
            </a:r>
            <a:r>
              <a:rPr lang="en-US" sz="900" i="1" dirty="0">
                <a:solidFill>
                  <a:schemeClr val="bg1">
                    <a:alpha val="70000"/>
                  </a:schemeClr>
                </a:solidFill>
              </a:rPr>
              <a:t>Peer Influences on Adolescent Decision Making. 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https://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www.ncbi.nlm.nih.gov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pmc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/articles/PMC4276317/</a:t>
            </a:r>
          </a:p>
        </p:txBody>
      </p:sp>
    </p:spTree>
    <p:extLst>
      <p:ext uri="{BB962C8B-B14F-4D97-AF65-F5344CB8AC3E}">
        <p14:creationId xmlns:p14="http://schemas.microsoft.com/office/powerpoint/2010/main" val="407852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E56D-7E40-8341-8938-D6EA17C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8" y="1234382"/>
            <a:ext cx="8991600" cy="1080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3905B-44FF-C44E-9D4A-EA6BB6647BD1}"/>
              </a:ext>
            </a:extLst>
          </p:cNvPr>
          <p:cNvSpPr txBox="1"/>
          <p:nvPr/>
        </p:nvSpPr>
        <p:spPr>
          <a:xfrm>
            <a:off x="2318823" y="3038295"/>
            <a:ext cx="7554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Partnership with school districts are the key to expanding SAT participation.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Working with education non-profits to expand the availability of exams to more students.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Students already taking AP classes.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Factors that affect SAT participation but cannot be inferred from the data: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Students are heavily influenced by peers.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Availability of test preps could influence students’ test decision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Exam cost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Availability of exam</a:t>
            </a:r>
          </a:p>
        </p:txBody>
      </p:sp>
    </p:spTree>
    <p:extLst>
      <p:ext uri="{BB962C8B-B14F-4D97-AF65-F5344CB8AC3E}">
        <p14:creationId xmlns:p14="http://schemas.microsoft.com/office/powerpoint/2010/main" val="262487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DDC9-3F4C-9342-9B21-BC8F2A2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11" y="2731419"/>
            <a:ext cx="3974297" cy="1528853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2300" dirty="0">
                <a:solidFill>
                  <a:srgbClr val="262626"/>
                </a:solidFill>
              </a:rPr>
              <a:t> act participation negatively impacts sat participation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FFF48-418E-0742-A4C8-0DF7946BB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4275" y="608705"/>
            <a:ext cx="6337743" cy="56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EBFD-CE24-EA44-8382-B2649E72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871" y="1285362"/>
            <a:ext cx="3496475" cy="1318317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Act participation % is higher than </a:t>
            </a:r>
            <a:br>
              <a:rPr lang="en-US" sz="2000" dirty="0"/>
            </a:br>
            <a:r>
              <a:rPr lang="en-US" sz="2000" dirty="0"/>
              <a:t>sat participation 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08634-793C-4F81-80DB-DBD6DDD02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E2477-3EFA-FC41-9F73-09509D8CC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468" y="674976"/>
            <a:ext cx="6903995" cy="55080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EB6CB-2FC5-1145-97C9-E73DB089D7F6}"/>
              </a:ext>
            </a:extLst>
          </p:cNvPr>
          <p:cNvSpPr txBox="1"/>
          <p:nvPr/>
        </p:nvSpPr>
        <p:spPr>
          <a:xfrm>
            <a:off x="8715291" y="3001342"/>
            <a:ext cx="2921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 of ACT + writing:    $68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Cost of SAT: + essay:   $64.50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Federal government requires all the states to administer a summative test in public high schools as a student outcomes measurement.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02F7D-07F4-C742-9E01-0F60A310E084}"/>
              </a:ext>
            </a:extLst>
          </p:cNvPr>
          <p:cNvSpPr txBox="1"/>
          <p:nvPr/>
        </p:nvSpPr>
        <p:spPr>
          <a:xfrm>
            <a:off x="4783016" y="231875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55D1E-AE43-5348-A2F3-C10F404FDF5B}"/>
              </a:ext>
            </a:extLst>
          </p:cNvPr>
          <p:cNvSpPr txBox="1"/>
          <p:nvPr/>
        </p:nvSpPr>
        <p:spPr>
          <a:xfrm>
            <a:off x="1631856" y="3692980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6EA20-4AB3-A24B-8224-B41DFD4921F4}"/>
              </a:ext>
            </a:extLst>
          </p:cNvPr>
          <p:cNvSpPr txBox="1"/>
          <p:nvPr/>
        </p:nvSpPr>
        <p:spPr>
          <a:xfrm>
            <a:off x="6360944" y="2419013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96F63-A2D4-1642-B213-9BB866DBDB43}"/>
              </a:ext>
            </a:extLst>
          </p:cNvPr>
          <p:cNvSpPr txBox="1"/>
          <p:nvPr/>
        </p:nvSpPr>
        <p:spPr>
          <a:xfrm>
            <a:off x="3221502" y="2977914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52%</a:t>
            </a:r>
          </a:p>
        </p:txBody>
      </p:sp>
    </p:spTree>
    <p:extLst>
      <p:ext uri="{BB962C8B-B14F-4D97-AF65-F5344CB8AC3E}">
        <p14:creationId xmlns:p14="http://schemas.microsoft.com/office/powerpoint/2010/main" val="5812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608C43BE-6CDD-8242-AFF1-53CEA6EF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9063" y="1002743"/>
            <a:ext cx="10133873" cy="5462105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1F7A4DD-FA71-654D-9A90-421411E7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074" y="334617"/>
            <a:ext cx="5571850" cy="7531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2017 sat vs act participation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D7CFE-971A-A548-8A2C-0E21819C1FA4}"/>
              </a:ext>
            </a:extLst>
          </p:cNvPr>
          <p:cNvSpPr txBox="1"/>
          <p:nvPr/>
        </p:nvSpPr>
        <p:spPr>
          <a:xfrm>
            <a:off x="559293" y="4811697"/>
            <a:ext cx="1882066" cy="17828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dirty="0"/>
              <a:t>Alabama</a:t>
            </a:r>
          </a:p>
          <a:p>
            <a:r>
              <a:rPr lang="en-US" sz="1100" dirty="0"/>
              <a:t>Hawaii</a:t>
            </a:r>
          </a:p>
          <a:p>
            <a:r>
              <a:rPr lang="en-US" sz="1100" dirty="0"/>
              <a:t>Idaho</a:t>
            </a:r>
          </a:p>
          <a:p>
            <a:r>
              <a:rPr lang="en-US" sz="1100" dirty="0"/>
              <a:t>Kentucky</a:t>
            </a:r>
          </a:p>
          <a:p>
            <a:r>
              <a:rPr lang="en-US" sz="1100" dirty="0"/>
              <a:t>Louisiana</a:t>
            </a:r>
          </a:p>
          <a:p>
            <a:r>
              <a:rPr lang="en-US" sz="1100" dirty="0"/>
              <a:t>Mississippi</a:t>
            </a:r>
          </a:p>
          <a:p>
            <a:r>
              <a:rPr lang="en-US" sz="1100" dirty="0"/>
              <a:t>Missouri</a:t>
            </a:r>
          </a:p>
          <a:p>
            <a:r>
              <a:rPr lang="en-US" sz="1100" dirty="0"/>
              <a:t>Montana</a:t>
            </a:r>
          </a:p>
          <a:p>
            <a:r>
              <a:rPr lang="en-US" sz="1100" dirty="0"/>
              <a:t>Nebraska</a:t>
            </a:r>
          </a:p>
          <a:p>
            <a:r>
              <a:rPr lang="en-US" sz="1100" dirty="0"/>
              <a:t>Nevada</a:t>
            </a:r>
          </a:p>
          <a:p>
            <a:r>
              <a:rPr lang="en-US" sz="1100" dirty="0"/>
              <a:t>North Carolina</a:t>
            </a:r>
          </a:p>
          <a:p>
            <a:r>
              <a:rPr lang="en-US" sz="1100" dirty="0"/>
              <a:t>North Dakota</a:t>
            </a:r>
          </a:p>
          <a:p>
            <a:r>
              <a:rPr lang="en-US" sz="1100" dirty="0"/>
              <a:t>Ohio</a:t>
            </a:r>
          </a:p>
          <a:p>
            <a:r>
              <a:rPr lang="en-US" sz="1100" dirty="0"/>
              <a:t>South Carolina</a:t>
            </a:r>
          </a:p>
          <a:p>
            <a:r>
              <a:rPr lang="en-US" sz="1100" dirty="0"/>
              <a:t>Tennessee</a:t>
            </a:r>
          </a:p>
          <a:p>
            <a:r>
              <a:rPr lang="en-US" sz="1100" dirty="0"/>
              <a:t>Utah</a:t>
            </a:r>
          </a:p>
          <a:p>
            <a:r>
              <a:rPr lang="en-US" sz="1100" dirty="0"/>
              <a:t>Wisconsin</a:t>
            </a:r>
          </a:p>
          <a:p>
            <a:r>
              <a:rPr lang="en-US" sz="1100" dirty="0"/>
              <a:t>Wyoming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8235C-A291-2D40-9FF5-95E83C31DDF7}"/>
              </a:ext>
            </a:extLst>
          </p:cNvPr>
          <p:cNvSpPr txBox="1"/>
          <p:nvPr/>
        </p:nvSpPr>
        <p:spPr>
          <a:xfrm>
            <a:off x="559293" y="4211533"/>
            <a:ext cx="15624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States than administer stated-funded ACT</a:t>
            </a:r>
            <a:r>
              <a:rPr lang="en-US" sz="1100" b="1" baseline="30000" dirty="0"/>
              <a:t>1</a:t>
            </a:r>
            <a:endParaRPr lang="en-US" sz="1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DA39D-49F7-CB42-8890-764B72F30B3F}"/>
              </a:ext>
            </a:extLst>
          </p:cNvPr>
          <p:cNvSpPr txBox="1"/>
          <p:nvPr/>
        </p:nvSpPr>
        <p:spPr>
          <a:xfrm>
            <a:off x="549866" y="6528536"/>
            <a:ext cx="25044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1. https://</a:t>
            </a:r>
            <a:r>
              <a:rPr lang="en-US" sz="900" dirty="0" err="1"/>
              <a:t>www.testive.com</a:t>
            </a:r>
            <a:r>
              <a:rPr lang="en-US" sz="900" dirty="0"/>
              <a:t>/state-sat-act/</a:t>
            </a:r>
          </a:p>
        </p:txBody>
      </p:sp>
    </p:spTree>
    <p:extLst>
      <p:ext uri="{BB962C8B-B14F-4D97-AF65-F5344CB8AC3E}">
        <p14:creationId xmlns:p14="http://schemas.microsoft.com/office/powerpoint/2010/main" val="30588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8AA4222-572A-0A43-B48F-5EBA819C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62" y="901054"/>
            <a:ext cx="10905390" cy="5479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7E1B9-F693-734A-BE97-74048710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186" y="476987"/>
            <a:ext cx="6073628" cy="887897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2018 sat vs act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2130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AD97-EC7F-7F40-B0F9-C6FF83B6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44" y="1356987"/>
            <a:ext cx="3044950" cy="74654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Illinois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Graph showing the change of SAT and ACT participation percentage in Ohio.&#10;">
            <a:extLst>
              <a:ext uri="{FF2B5EF4-FFF2-40B4-BE49-F238E27FC236}">
                <a16:creationId xmlns:a16="http://schemas.microsoft.com/office/drawing/2014/main" id="{39E0C914-7718-5644-8076-9E1F97A3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1216" y="1385535"/>
            <a:ext cx="6492440" cy="40901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1DD44-40C6-CC4A-833A-D6A3CE1D92EE}"/>
              </a:ext>
            </a:extLst>
          </p:cNvPr>
          <p:cNvSpPr txBox="1"/>
          <p:nvPr/>
        </p:nvSpPr>
        <p:spPr>
          <a:xfrm>
            <a:off x="5500524" y="4496696"/>
            <a:ext cx="451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A1180-F4EF-5849-B1D6-651D85294A85}"/>
              </a:ext>
            </a:extLst>
          </p:cNvPr>
          <p:cNvSpPr txBox="1"/>
          <p:nvPr/>
        </p:nvSpPr>
        <p:spPr>
          <a:xfrm>
            <a:off x="10779888" y="1949641"/>
            <a:ext cx="563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93860-7CF0-4645-8661-7A729B623C5C}"/>
              </a:ext>
            </a:extLst>
          </p:cNvPr>
          <p:cNvSpPr txBox="1"/>
          <p:nvPr/>
        </p:nvSpPr>
        <p:spPr>
          <a:xfrm>
            <a:off x="5581588" y="2118844"/>
            <a:ext cx="51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80134-13BB-BD46-AAE9-F1307E3DFCE1}"/>
              </a:ext>
            </a:extLst>
          </p:cNvPr>
          <p:cNvSpPr txBox="1"/>
          <p:nvPr/>
        </p:nvSpPr>
        <p:spPr>
          <a:xfrm>
            <a:off x="10672684" y="3712654"/>
            <a:ext cx="64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E5BE6-9B36-F440-8A11-84237BC8E89F}"/>
              </a:ext>
            </a:extLst>
          </p:cNvPr>
          <p:cNvSpPr txBox="1"/>
          <p:nvPr/>
        </p:nvSpPr>
        <p:spPr>
          <a:xfrm>
            <a:off x="643552" y="2690336"/>
            <a:ext cx="3334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Stated funded SAT tests in all public high schools starting in 2016-2017 school year. 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Also provides free PSAT TO 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and 10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graders. 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Multi-year contract with the Illinois Department of Education.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9C54674-3EED-A34C-B882-4E20E330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087" y="6030412"/>
            <a:ext cx="4217461" cy="613458"/>
          </a:xfrm>
        </p:spPr>
        <p:txBody>
          <a:bodyPr/>
          <a:lstStyle/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Sources: </a:t>
            </a:r>
          </a:p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1. Chen, Elaine. “</a:t>
            </a:r>
            <a:r>
              <a:rPr lang="en-US" sz="900" b="1" dirty="0">
                <a:solidFill>
                  <a:schemeClr val="bg1">
                    <a:alpha val="70000"/>
                  </a:schemeClr>
                </a:solidFill>
              </a:rPr>
              <a:t>Illinois has embraced the SAT, and the ACT is mad about it”. 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https://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chalkbeat.org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/posts/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chicago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/2018/07/27/act-protests-state-boards-embrace-of-rival-test-provider/</a:t>
            </a:r>
          </a:p>
        </p:txBody>
      </p:sp>
    </p:spTree>
    <p:extLst>
      <p:ext uri="{BB962C8B-B14F-4D97-AF65-F5344CB8AC3E}">
        <p14:creationId xmlns:p14="http://schemas.microsoft.com/office/powerpoint/2010/main" val="19582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map&#10;&#10;Description automatically generated">
            <a:extLst>
              <a:ext uri="{FF2B5EF4-FFF2-40B4-BE49-F238E27FC236}">
                <a16:creationId xmlns:a16="http://schemas.microsoft.com/office/drawing/2014/main" id="{38AF4034-E066-C84C-A07C-4C0436F3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925" y="1335978"/>
            <a:ext cx="6834357" cy="41860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B0A1C8A-4213-D84F-9A16-4A730234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71" y="1146745"/>
            <a:ext cx="3283925" cy="983617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West Virginia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92139-36D3-5E4C-BB14-265EB8B0D909}"/>
              </a:ext>
            </a:extLst>
          </p:cNvPr>
          <p:cNvSpPr/>
          <p:nvPr/>
        </p:nvSpPr>
        <p:spPr>
          <a:xfrm>
            <a:off x="584674" y="3063865"/>
            <a:ext cx="33890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Beginning in spring 2018, the state requires all public schools to administer the SAT as a summative test in 11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grade. 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Peer influence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Test Preps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55C8AB-1D3D-0247-A16E-A86EDA2D004C}"/>
              </a:ext>
            </a:extLst>
          </p:cNvPr>
          <p:cNvSpPr/>
          <p:nvPr/>
        </p:nvSpPr>
        <p:spPr>
          <a:xfrm>
            <a:off x="359179" y="5943507"/>
            <a:ext cx="38400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Sources:</a:t>
            </a:r>
          </a:p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1. Quin, Ryan. “WV chooses SAT as new high school standardized test for juniors”. https://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www.wvgazettemail.com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/news/education/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wv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-chooses-sat-as-new-high-school-standardized-test-for/article_b60d2618-4943-56f6-b180-4b4442172ef8.html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B10D5-2766-6343-9C07-19D161DA3205}"/>
              </a:ext>
            </a:extLst>
          </p:cNvPr>
          <p:cNvSpPr/>
          <p:nvPr/>
        </p:nvSpPr>
        <p:spPr>
          <a:xfrm>
            <a:off x="5669828" y="4541193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7CAAC-0327-9043-9F8E-DF2273FE8196}"/>
              </a:ext>
            </a:extLst>
          </p:cNvPr>
          <p:cNvSpPr/>
          <p:nvPr/>
        </p:nvSpPr>
        <p:spPr>
          <a:xfrm>
            <a:off x="10846739" y="371019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28%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A0BBE-274F-6B4E-B09B-3FFA4ACA1318}"/>
              </a:ext>
            </a:extLst>
          </p:cNvPr>
          <p:cNvSpPr/>
          <p:nvPr/>
        </p:nvSpPr>
        <p:spPr>
          <a:xfrm>
            <a:off x="5525010" y="1825566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4EF676-101C-8D44-88A5-DBD226A24DDD}"/>
              </a:ext>
            </a:extLst>
          </p:cNvPr>
          <p:cNvSpPr/>
          <p:nvPr/>
        </p:nvSpPr>
        <p:spPr>
          <a:xfrm>
            <a:off x="10846739" y="2004885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65%</a:t>
            </a:r>
          </a:p>
        </p:txBody>
      </p:sp>
    </p:spTree>
    <p:extLst>
      <p:ext uri="{BB962C8B-B14F-4D97-AF65-F5344CB8AC3E}">
        <p14:creationId xmlns:p14="http://schemas.microsoft.com/office/powerpoint/2010/main" val="100969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2B4A-0EE5-8B48-9134-B0C98006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76" y="1347451"/>
            <a:ext cx="3044950" cy="86743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Wisconsin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AT and ACT Participation Percentage in Wisconsin&#10;">
            <a:extLst>
              <a:ext uri="{FF2B5EF4-FFF2-40B4-BE49-F238E27FC236}">
                <a16:creationId xmlns:a16="http://schemas.microsoft.com/office/drawing/2014/main" id="{D2C2268C-23DA-BD47-A76B-6967D4739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288" y="1347452"/>
            <a:ext cx="6432632" cy="3956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C7C226-4521-E846-9038-0EC074E08B22}"/>
              </a:ext>
            </a:extLst>
          </p:cNvPr>
          <p:cNvSpPr/>
          <p:nvPr/>
        </p:nvSpPr>
        <p:spPr>
          <a:xfrm>
            <a:off x="548876" y="2877831"/>
            <a:ext cx="346534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Required by the state that all students must take the ACT.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</a:p>
          <a:p>
            <a:pPr algn="ctr"/>
            <a:endParaRPr lang="en-US" baseline="30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Ambassadors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test preps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Vouchers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529EB-5373-5844-85ED-3685878417D7}"/>
              </a:ext>
            </a:extLst>
          </p:cNvPr>
          <p:cNvSpPr/>
          <p:nvPr/>
        </p:nvSpPr>
        <p:spPr>
          <a:xfrm>
            <a:off x="426485" y="5944265"/>
            <a:ext cx="3465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1. 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Heimbach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, Alex. “Which State Require the ACT? Full List and Advice”. https://</a:t>
            </a:r>
            <a:r>
              <a:rPr lang="en-US" sz="900" dirty="0" err="1">
                <a:solidFill>
                  <a:schemeClr val="bg1">
                    <a:alpha val="70000"/>
                  </a:schemeClr>
                </a:solidFill>
              </a:rPr>
              <a:t>blog.prepscholar.com</a:t>
            </a:r>
            <a:r>
              <a:rPr lang="en-US" sz="900" dirty="0">
                <a:solidFill>
                  <a:schemeClr val="bg1">
                    <a:alpha val="70000"/>
                  </a:schemeClr>
                </a:solidFill>
              </a:rPr>
              <a:t>/which-states-require-the-act-full-list-and-advice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20D47-8101-C54E-8118-4717B9BBA80E}"/>
              </a:ext>
            </a:extLst>
          </p:cNvPr>
          <p:cNvSpPr/>
          <p:nvPr/>
        </p:nvSpPr>
        <p:spPr>
          <a:xfrm>
            <a:off x="5720861" y="4385936"/>
            <a:ext cx="539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3%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D033B-3FFC-0B40-BA83-6DF3A6EE2AC6}"/>
              </a:ext>
            </a:extLst>
          </p:cNvPr>
          <p:cNvSpPr/>
          <p:nvPr/>
        </p:nvSpPr>
        <p:spPr>
          <a:xfrm>
            <a:off x="10780454" y="438593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3%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67DCC-05C0-FF4A-8303-DD58FF419810}"/>
              </a:ext>
            </a:extLst>
          </p:cNvPr>
          <p:cNvSpPr/>
          <p:nvPr/>
        </p:nvSpPr>
        <p:spPr>
          <a:xfrm>
            <a:off x="5647289" y="1842457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100%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2C128-8DC9-4148-9CB5-D96B65EAEABD}"/>
              </a:ext>
            </a:extLst>
          </p:cNvPr>
          <p:cNvSpPr/>
          <p:nvPr/>
        </p:nvSpPr>
        <p:spPr>
          <a:xfrm>
            <a:off x="10600917" y="1842456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15434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2EA4-8057-0A45-A9CB-C9BD40DE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92" y="1392303"/>
            <a:ext cx="3458728" cy="820494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Focus on Ohio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25E1-7644-654E-B1DA-9A5FED2B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10" y="2837561"/>
            <a:ext cx="3587493" cy="22620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Requires all schools to administer the state funded ACT or SAT. </a:t>
            </a:r>
            <a:r>
              <a:rPr lang="en-US" baseline="30000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Familiarity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Peer influence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Expand to administering PSAT to all 9th and 10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graders.</a:t>
            </a:r>
          </a:p>
          <a:p>
            <a:pPr algn="ctr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 showing the change of SAT and ACT participation percentage in Ohio.">
            <a:extLst>
              <a:ext uri="{FF2B5EF4-FFF2-40B4-BE49-F238E27FC236}">
                <a16:creationId xmlns:a16="http://schemas.microsoft.com/office/drawing/2014/main" id="{80120E03-2D0F-184F-B58A-B22F6897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253" y="1278158"/>
            <a:ext cx="6759788" cy="4301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2A378-531C-EB44-BAC9-F94D9B2F8FF3}"/>
              </a:ext>
            </a:extLst>
          </p:cNvPr>
          <p:cNvSpPr txBox="1"/>
          <p:nvPr/>
        </p:nvSpPr>
        <p:spPr>
          <a:xfrm>
            <a:off x="5695154" y="4578998"/>
            <a:ext cx="60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70EA7-7FE4-E845-852D-679142A53ECE}"/>
              </a:ext>
            </a:extLst>
          </p:cNvPr>
          <p:cNvSpPr txBox="1"/>
          <p:nvPr/>
        </p:nvSpPr>
        <p:spPr>
          <a:xfrm>
            <a:off x="11051069" y="4397119"/>
            <a:ext cx="52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18%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49921-7DF4-244E-AC33-0D126442466A}"/>
              </a:ext>
            </a:extLst>
          </p:cNvPr>
          <p:cNvSpPr txBox="1"/>
          <p:nvPr/>
        </p:nvSpPr>
        <p:spPr>
          <a:xfrm>
            <a:off x="5678825" y="2322277"/>
            <a:ext cx="52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75%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1C4C5-DF76-5F44-B11A-D54C91E83499}"/>
              </a:ext>
            </a:extLst>
          </p:cNvPr>
          <p:cNvSpPr txBox="1"/>
          <p:nvPr/>
        </p:nvSpPr>
        <p:spPr>
          <a:xfrm>
            <a:off x="10990582" y="1762390"/>
            <a:ext cx="694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100%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D93AC-AC4A-7846-B123-66D1210FADB8}"/>
              </a:ext>
            </a:extLst>
          </p:cNvPr>
          <p:cNvSpPr txBox="1"/>
          <p:nvPr/>
        </p:nvSpPr>
        <p:spPr>
          <a:xfrm>
            <a:off x="658417" y="6134583"/>
            <a:ext cx="3241584" cy="507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Source:</a:t>
            </a:r>
          </a:p>
          <a:p>
            <a:r>
              <a:rPr lang="en-US" dirty="0"/>
              <a:t>1. Ohio Department of Education, http://</a:t>
            </a:r>
            <a:r>
              <a:rPr lang="en-US" dirty="0" err="1"/>
              <a:t>education.ohio.gov</a:t>
            </a:r>
            <a:r>
              <a:rPr lang="en-US" dirty="0"/>
              <a:t>/Topics/Testing/State-Funded-SAT-Test</a:t>
            </a:r>
          </a:p>
        </p:txBody>
      </p:sp>
    </p:spTree>
    <p:extLst>
      <p:ext uri="{BB962C8B-B14F-4D97-AF65-F5344CB8AC3E}">
        <p14:creationId xmlns:p14="http://schemas.microsoft.com/office/powerpoint/2010/main" val="3767485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676</Words>
  <Application>Microsoft Macintosh PowerPoint</Application>
  <PresentationFormat>Widescreen</PresentationFormat>
  <Paragraphs>115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SAT AND ACT participation</vt:lpstr>
      <vt:lpstr> act participation negatively impacts sat participation</vt:lpstr>
      <vt:lpstr>Act participation % is higher than  sat participation %</vt:lpstr>
      <vt:lpstr>2017 sat vs act participation</vt:lpstr>
      <vt:lpstr>2018 sat vs act participation</vt:lpstr>
      <vt:lpstr>Illinois</vt:lpstr>
      <vt:lpstr>West Virginia</vt:lpstr>
      <vt:lpstr>Wisconsin</vt:lpstr>
      <vt:lpstr>Focus on Ohio</vt:lpstr>
      <vt:lpstr>Focus on California</vt:lpstr>
      <vt:lpstr>Peer influence and adolescent behavior1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AND ACT participation</dc:title>
  <dc:creator>emily lin</dc:creator>
  <cp:lastModifiedBy>emily lin</cp:lastModifiedBy>
  <cp:revision>11</cp:revision>
  <cp:lastPrinted>2020-03-27T22:05:29Z</cp:lastPrinted>
  <dcterms:created xsi:type="dcterms:W3CDTF">2020-03-27T20:04:15Z</dcterms:created>
  <dcterms:modified xsi:type="dcterms:W3CDTF">2020-03-27T22:49:25Z</dcterms:modified>
</cp:coreProperties>
</file>