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ECE26EC-3AC4-48DB-B29F-BD67B0A85B56}">
  <a:tblStyle styleId="{1ECE26EC-3AC4-48DB-B29F-BD67B0A85B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Experimental</a:t>
            </a:r>
            <a:r>
              <a:rPr lang="en"/>
              <a:t> and Observational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e9le@ucsd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www.codecademy.com/learn/pyth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COGS 9 Week 1 DI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93900" y="3396250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Emily 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OH Friday CSB 114: 9:50 a.m. - 10:50 a.m. &amp; 4 p.m. - 5 p.m.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e9le@ucsd.edu</a:t>
            </a:r>
            <a:r>
              <a:rPr lang="en" sz="18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Basics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Emily 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759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we will be covering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883700"/>
            <a:ext cx="8520600" cy="3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What is it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How to use Python in Data Analysis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Variables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Methods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How to load in molecules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Importing libraries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Documentation 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For loops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If/else statements </a:t>
            </a:r>
          </a:p>
          <a:p>
            <a:pPr indent="-3683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200">
                <a:solidFill>
                  <a:srgbClr val="000000"/>
                </a:solidFill>
              </a:rPr>
              <a:t>List &amp; dictionary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97700" y="4145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Python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512650" y="109037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to be easy to learn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useful for data analysis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https://www.codecademy.com/learn/python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you go through lessons 1 - 8 if you are a beginner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27575" y="56782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Documentation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70100" y="134775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https://docs.python.org/3/library/statistics.html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476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 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9304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They are similar to math variables, you set them equal to something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83925" y="47205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Types of Variables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83925" y="1301100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Numbers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String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List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Tuple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Dictionary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For sure covering first three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892950" y="2160650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Variable: Number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variable1</a:t>
            </a:r>
            <a:r>
              <a:rPr lang="en" sz="4800">
                <a:solidFill>
                  <a:srgbClr val="000000"/>
                </a:solidFill>
              </a:rPr>
              <a:t> = 7</a:t>
            </a:r>
          </a:p>
        </p:txBody>
      </p:sp>
      <p:sp>
        <p:nvSpPr>
          <p:cNvPr id="149" name="Shape 149"/>
          <p:cNvSpPr/>
          <p:nvPr/>
        </p:nvSpPr>
        <p:spPr>
          <a:xfrm>
            <a:off x="4259700" y="1707800"/>
            <a:ext cx="2739600" cy="1555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5401975" y="2136800"/>
            <a:ext cx="8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7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4259700" y="3161025"/>
            <a:ext cx="3075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variable1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Variable: String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b</a:t>
            </a:r>
            <a:r>
              <a:rPr lang="en" sz="4800">
                <a:solidFill>
                  <a:srgbClr val="000000"/>
                </a:solidFill>
              </a:rPr>
              <a:t> = “hello”</a:t>
            </a:r>
          </a:p>
        </p:txBody>
      </p:sp>
      <p:sp>
        <p:nvSpPr>
          <p:cNvPr id="158" name="Shape 158"/>
          <p:cNvSpPr/>
          <p:nvPr/>
        </p:nvSpPr>
        <p:spPr>
          <a:xfrm>
            <a:off x="3632275" y="1502425"/>
            <a:ext cx="2739600" cy="1555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4431975" y="1896625"/>
            <a:ext cx="132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hello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750350" y="3057925"/>
            <a:ext cx="813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87025" y="424175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Variable: Numbers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500" y="1347750"/>
            <a:ext cx="7505700" cy="24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c = a + 1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a = c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Variable: Numbers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30465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c = a + 1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c    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7250" y="777750"/>
            <a:ext cx="2739600" cy="1555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4858350" y="1152475"/>
            <a:ext cx="8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042000" y="2191850"/>
            <a:ext cx="813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Variable: Numbers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152475"/>
            <a:ext cx="3046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c = a + 1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c    </a:t>
            </a:r>
          </a:p>
        </p:txBody>
      </p:sp>
      <p:sp>
        <p:nvSpPr>
          <p:cNvPr id="182" name="Shape 182"/>
          <p:cNvSpPr/>
          <p:nvPr/>
        </p:nvSpPr>
        <p:spPr>
          <a:xfrm>
            <a:off x="3358200" y="1017725"/>
            <a:ext cx="2642400" cy="1377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4143300" y="1331000"/>
            <a:ext cx="8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10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255450" y="2174800"/>
            <a:ext cx="813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</a:t>
            </a:r>
          </a:p>
        </p:txBody>
      </p:sp>
      <p:sp>
        <p:nvSpPr>
          <p:cNvPr id="185" name="Shape 185"/>
          <p:cNvSpPr/>
          <p:nvPr/>
        </p:nvSpPr>
        <p:spPr>
          <a:xfrm>
            <a:off x="6539850" y="874925"/>
            <a:ext cx="2076900" cy="1476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7171800" y="1315925"/>
            <a:ext cx="1210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11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7291050" y="2280100"/>
            <a:ext cx="9723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Variable: Numbers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30465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10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c = a + 1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a = c    </a:t>
            </a:r>
          </a:p>
        </p:txBody>
      </p:sp>
      <p:sp>
        <p:nvSpPr>
          <p:cNvPr id="194" name="Shape 194"/>
          <p:cNvSpPr/>
          <p:nvPr/>
        </p:nvSpPr>
        <p:spPr>
          <a:xfrm>
            <a:off x="3358200" y="1017725"/>
            <a:ext cx="2642400" cy="1377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4143300" y="1331000"/>
            <a:ext cx="8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255450" y="2174800"/>
            <a:ext cx="813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a</a:t>
            </a:r>
          </a:p>
        </p:txBody>
      </p:sp>
      <p:sp>
        <p:nvSpPr>
          <p:cNvPr id="197" name="Shape 197"/>
          <p:cNvSpPr/>
          <p:nvPr/>
        </p:nvSpPr>
        <p:spPr>
          <a:xfrm>
            <a:off x="6539850" y="874925"/>
            <a:ext cx="2076900" cy="1476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7171800" y="1315925"/>
            <a:ext cx="12108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11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7291050" y="2280100"/>
            <a:ext cx="9723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2476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9304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a = 7 # commenting code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b = "hello"</a:t>
            </a: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c = a + 1 # this prints...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a = c       # this prints...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Print with variables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Demo!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Truth Tables!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or</a:t>
            </a:r>
          </a:p>
        </p:txBody>
      </p:sp>
      <p:graphicFrame>
        <p:nvGraphicFramePr>
          <p:cNvPr id="218" name="Shape 218"/>
          <p:cNvGraphicFramePr/>
          <p:nvPr/>
        </p:nvGraphicFramePr>
        <p:xfrm>
          <a:off x="2207825" y="12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{1ECE26EC-3AC4-48DB-B29F-BD67B0A85B56}</a:tableStyleId>
              </a:tblPr>
              <a:tblGrid>
                <a:gridCol w="2104900"/>
                <a:gridCol w="2104900"/>
                <a:gridCol w="2104900"/>
              </a:tblGrid>
              <a:tr h="663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False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3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True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3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True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3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True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28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Truth Tables!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and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000000"/>
              </a:solidFill>
            </a:endParaRPr>
          </a:p>
        </p:txBody>
      </p:sp>
      <p:graphicFrame>
        <p:nvGraphicFramePr>
          <p:cNvPr id="225" name="Shape 225"/>
          <p:cNvGraphicFramePr/>
          <p:nvPr/>
        </p:nvGraphicFramePr>
        <p:xfrm>
          <a:off x="21025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{1ECE26EC-3AC4-48DB-B29F-BD67B0A85B56}</a:tableStyleId>
              </a:tblPr>
              <a:tblGrid>
                <a:gridCol w="2160775"/>
                <a:gridCol w="2160775"/>
                <a:gridCol w="2160775"/>
              </a:tblGrid>
              <a:tr h="64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False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False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0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False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43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1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3000"/>
                        <a:t>True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59300" y="5335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Boolean Expressions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828775" y="5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{1ECE26EC-3AC4-48DB-B29F-BD67B0A85B56}</a:tableStyleId>
              </a:tblPr>
              <a:tblGrid>
                <a:gridCol w="3619500"/>
                <a:gridCol w="3619500"/>
              </a:tblGrid>
              <a:tr h="51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Equality test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==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or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and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and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not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not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Less than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Greater than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Less than or equal to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&lt;= Math operator then = 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5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Greater than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/>
                        <a:t>&gt;=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235500" y="0"/>
            <a:ext cx="8520600" cy="613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Math 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2255875" y="13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{1ECE26EC-3AC4-48DB-B29F-BD67B0A85B56}</a:tableStyleId>
              </a:tblPr>
              <a:tblGrid>
                <a:gridCol w="2316125"/>
                <a:gridCol w="2316125"/>
              </a:tblGrid>
              <a:tr h="485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Parentesis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)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9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9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Subtraction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9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Multiplication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9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Division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9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Modulus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13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en" sz="1800">
                          <a:solidFill>
                            <a:srgbClr val="3131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**</a:t>
                      </a:r>
                    </a:p>
                  </a:txBody>
                  <a:tcPr marT="76200" marB="76200" marR="76200" marL="76200">
                    <a:lnL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31313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Order of </a:t>
            </a:r>
            <a:r>
              <a:rPr lang="en"/>
              <a:t>Precedence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https://docs.python.org/3/reference/expressions.html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how to write conditional statements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37175" y="10880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Basic Format: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if expression1: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statement(s)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elif expression2: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statement(s)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else: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statement(s)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***Notice indentation matters***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68975" y="3188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is Everywhere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68975" y="1024138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romanU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and Analyze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lphaU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results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AutoNum type="alphaU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 process!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romanU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 about Data - the bigger picture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lphaU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are not causation 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100000"/>
              <a:buFont typeface="Times New Roman"/>
              <a:buAutoNum type="alphaUcPeriod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Influenza and</a:t>
            </a: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Slime molds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725" y="956325"/>
            <a:ext cx="5339851" cy="21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code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number = 100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if (number != 99):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print ("This number is not 100")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else: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    print("The value of number is 100!")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code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06700" y="1017725"/>
            <a:ext cx="7505700" cy="244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variable1 = 33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variable2 = 34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if variable2 &lt; variable1: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print(“Blue”)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elif (</a:t>
            </a:r>
            <a:r>
              <a:rPr lang="en" sz="2400">
                <a:solidFill>
                  <a:schemeClr val="dk1"/>
                </a:solidFill>
              </a:rPr>
              <a:t>variable1 + variable2) &lt; variable1</a:t>
            </a:r>
            <a:r>
              <a:rPr lang="en" sz="2400">
                <a:solidFill>
                  <a:srgbClr val="000000"/>
                </a:solidFill>
              </a:rPr>
              <a:t>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</a:t>
            </a:r>
            <a:r>
              <a:rPr lang="en" sz="2400">
                <a:solidFill>
                  <a:schemeClr val="dk1"/>
                </a:solidFill>
              </a:rPr>
              <a:t>print(“Green”)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else:</a:t>
            </a:r>
            <a:br>
              <a:rPr lang="en" sz="2400">
                <a:solidFill>
                  <a:srgbClr val="000000"/>
                </a:solidFill>
              </a:rPr>
            </a:br>
            <a:r>
              <a:rPr lang="en" sz="2400">
                <a:solidFill>
                  <a:srgbClr val="000000"/>
                </a:solidFill>
              </a:rPr>
              <a:t>   print(“Yellow”)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2825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Understanding code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472625" y="1117775"/>
            <a:ext cx="7505700" cy="30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ageOne = 5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ageTwo = 15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if variable2 == variable1: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	print("They are the same age!")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else: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	print("One person is: " + str(ageOne))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print("Another person is age: " + str(ageTwo))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11700" y="336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/ else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311700" y="5386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varA = 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varB = 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if varA &gt; 6: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varA = varA + 1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print (varA)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elif varA &lt;= 6 and varB &lt; 5: # what would it happen if it was “or”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varB = varB + 1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varA = 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print (varA)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print (varB)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else: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    print("Last statement")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Variables 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Always define the variable you are using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Meaningful variable names!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Comment your code, so when you go back to it, it will be easy to understand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useCamelCase instead of _ or a space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Do NOT start variable names with a number (okay if you spell it out)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Do NOT use keywords (i.e. or, and, etc)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far we have been declaring variables before the if statements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883400"/>
            <a:ext cx="8520600" cy="268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What happens if we define the variables inside the conditional statements (if, elif, else)?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Will this code work?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mesa = "8"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if (mesa == 8):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miramar = mesa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    print(miramar)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about now</a:t>
            </a:r>
            <a:r>
              <a:rPr lang="en"/>
              <a:t>?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mesa = "8"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if (mesa == 8):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miramar = mesa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    print(miramar)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print(miramar)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was variable scope!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Within each “block” of code the variables have a limit on where they can be seen by the rest of the code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Lists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https://docs.python.org/3/tutorial/datastructures.html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be Data?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Information that is not yet interpreted.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Anything we can see, hear, smell, touch, taste is “data”.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Data can be transmitted from one place to another and stored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</a:t>
            </a:r>
          </a:p>
        </p:txBody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iceCream= ['chocolate', '</a:t>
            </a:r>
            <a:r>
              <a:rPr lang="en" sz="2400">
                <a:solidFill>
                  <a:srgbClr val="000000"/>
                </a:solidFill>
              </a:rPr>
              <a:t>strawberry</a:t>
            </a:r>
            <a:r>
              <a:rPr lang="en" sz="2400">
                <a:solidFill>
                  <a:srgbClr val="000000"/>
                </a:solidFill>
              </a:rPr>
              <a:t>', “vanilla”]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listOfNumbers= ['1', '2', “3”]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</a:t>
            </a:r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myList = ['hey', 5, 'd']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for x in myList:     # x can be named anything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000000"/>
                </a:solidFill>
              </a:rPr>
              <a:t>    print(x)            # call it when printing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7891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for x in range(0, 5):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    print(x)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00"/>
                </a:solidFill>
              </a:rPr>
              <a:t>    print ('Final x = %d' % (x))</a:t>
            </a:r>
          </a:p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000000"/>
                </a:solidFill>
              </a:rPr>
              <a:t>Hint: Range is inclusive of first number and exclusive of second number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Challenge: If / else and loops 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Use your print statements!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Now let’s a write a program that determines even and odd numbers by looping through the numbers 1 - 100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I’ll put the powerpoint and notebook on my public repo 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927950" y="1210750"/>
            <a:ext cx="794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github.com/emily-le/Python_Workshop/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66325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Kinds of Data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196775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Experimental: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Data collected as part of a hypothesis-driven experiment</a:t>
            </a:r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Examples</a:t>
            </a:r>
            <a:r>
              <a:rPr lang="en" sz="2400">
                <a:solidFill>
                  <a:srgbClr val="000000"/>
                </a:solidFill>
              </a:rPr>
              <a:t>: clinical interventions, brain imaging, IQ testing, LHC, chemical sampling, etc.• </a:t>
            </a: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Observational (or retrospective or secondary):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Data just “sitting around”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400">
                <a:solidFill>
                  <a:srgbClr val="000000"/>
                </a:solidFill>
              </a:rPr>
              <a:t>Examples:</a:t>
            </a:r>
            <a:r>
              <a:rPr lang="en" sz="2400">
                <a:solidFill>
                  <a:srgbClr val="000000"/>
                </a:solidFill>
              </a:rPr>
              <a:t> Human genome, web data, types of species,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Information 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782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b="1" lang="en" sz="2350">
                <a:solidFill>
                  <a:schemeClr val="dk1"/>
                </a:solidFill>
                <a:highlight>
                  <a:srgbClr val="FFFFFF"/>
                </a:highlight>
              </a:rPr>
              <a:t>Data</a:t>
            </a: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 placed into a context that can be understood.</a:t>
            </a:r>
          </a:p>
          <a:p>
            <a:pPr indent="-37782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Information allows us to make </a:t>
            </a:r>
            <a:r>
              <a:rPr b="1" lang="en" sz="2350">
                <a:solidFill>
                  <a:schemeClr val="dk1"/>
                </a:solidFill>
                <a:highlight>
                  <a:srgbClr val="FFFFFF"/>
                </a:highlight>
              </a:rPr>
              <a:t>decisions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725" y="1706475"/>
            <a:ext cx="6616775" cy="24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819150" y="376300"/>
            <a:ext cx="7505700" cy="95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Theory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06350" y="979500"/>
            <a:ext cx="8520600" cy="333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127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How can perfect communication be achieved over an imperfect, noisy communication channel?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Use more reliable components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Stabilize the environment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Reduce noise sources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These are all costly and/or outside our ability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Information Theory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7825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Shannon information:</a:t>
            </a:r>
          </a:p>
          <a:p>
            <a:pPr indent="-377825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Uncertainty</a:t>
            </a:r>
          </a:p>
          <a:p>
            <a:pPr indent="-377825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The number of possible messages.</a:t>
            </a:r>
          </a:p>
          <a:p>
            <a:pPr indent="-377825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Surprise</a:t>
            </a:r>
          </a:p>
          <a:p>
            <a:pPr indent="-377825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Likelihood of a message.</a:t>
            </a:r>
          </a:p>
          <a:p>
            <a:pPr indent="-377825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Difficulty</a:t>
            </a:r>
          </a:p>
          <a:p>
            <a:pPr indent="-377825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2350">
                <a:solidFill>
                  <a:schemeClr val="dk1"/>
                </a:solidFill>
                <a:highlight>
                  <a:srgbClr val="FFFFFF"/>
                </a:highlight>
              </a:rPr>
              <a:t>How do you transmit the message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