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62" r:id="rId2"/>
    <p:sldId id="313" r:id="rId3"/>
    <p:sldId id="312" r:id="rId4"/>
    <p:sldId id="290" r:id="rId5"/>
    <p:sldId id="292" r:id="rId6"/>
    <p:sldId id="293" r:id="rId7"/>
    <p:sldId id="282" r:id="rId8"/>
    <p:sldId id="261" r:id="rId9"/>
    <p:sldId id="296" r:id="rId10"/>
    <p:sldId id="314" r:id="rId11"/>
    <p:sldId id="299" r:id="rId12"/>
    <p:sldId id="300" r:id="rId13"/>
    <p:sldId id="301" r:id="rId14"/>
    <p:sldId id="317" r:id="rId15"/>
    <p:sldId id="306" r:id="rId16"/>
    <p:sldId id="265" r:id="rId17"/>
    <p:sldId id="309" r:id="rId18"/>
    <p:sldId id="302" r:id="rId19"/>
    <p:sldId id="310" r:id="rId20"/>
    <p:sldId id="303" r:id="rId21"/>
    <p:sldId id="315" r:id="rId22"/>
    <p:sldId id="311" r:id="rId23"/>
    <p:sldId id="316" r:id="rId24"/>
    <p:sldId id="26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" y="-2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3A2C4-E924-41DE-8894-B7020E3041DC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1404C-A004-469D-8552-F0E998DB8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0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0A588-6DB0-4729-AD22-B47D7F46263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7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0A588-6DB0-4729-AD22-B47D7F46263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475656" y="5157192"/>
            <a:ext cx="6400800" cy="108012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>
              <a:buNone/>
              <a:defRPr sz="2800" b="1" cap="none" spc="50" baseline="0">
                <a:ln w="11430"/>
                <a:solidFill>
                  <a:srgbClr val="66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郭榮欽  博士</a:t>
            </a:r>
            <a:endParaRPr lang="en-US" altLang="zh-TW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國立臺灣大學土木工程學系</a:t>
            </a:r>
            <a:endParaRPr lang="en-US" altLang="zh-TW" sz="2000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工程資訊模擬與管理研究中心 執行長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45050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39752" y="6356350"/>
            <a:ext cx="489654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郭榮欽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BIM Cen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2" y="-1"/>
            <a:ext cx="9144032" cy="16856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zh-TW" altLang="en-US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051720" y="6356350"/>
            <a:ext cx="5112568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489654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06488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4968552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4968552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800"/>
            </a:lvl1pPr>
            <a:lvl2pPr>
              <a:spcBef>
                <a:spcPts val="500"/>
              </a:spcBef>
              <a:spcAft>
                <a:spcPts val="500"/>
              </a:spcAft>
              <a:defRPr sz="2400"/>
            </a:lvl2pPr>
            <a:lvl3pPr>
              <a:spcBef>
                <a:spcPts val="500"/>
              </a:spcBef>
              <a:spcAft>
                <a:spcPts val="500"/>
              </a:spcAft>
              <a:defRPr sz="2000"/>
            </a:lvl3pPr>
            <a:lvl4pPr>
              <a:spcBef>
                <a:spcPts val="500"/>
              </a:spcBef>
              <a:spcAft>
                <a:spcPts val="500"/>
              </a:spcAft>
              <a:defRPr sz="1800"/>
            </a:lvl4pPr>
            <a:lvl5pPr>
              <a:spcBef>
                <a:spcPts val="500"/>
              </a:spcBef>
              <a:spcAft>
                <a:spcPts val="5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800"/>
            </a:lvl1pPr>
            <a:lvl2pPr>
              <a:spcBef>
                <a:spcPts val="500"/>
              </a:spcBef>
              <a:spcAft>
                <a:spcPts val="500"/>
              </a:spcAft>
              <a:defRPr sz="2400"/>
            </a:lvl2pPr>
            <a:lvl3pPr>
              <a:spcBef>
                <a:spcPts val="500"/>
              </a:spcBef>
              <a:spcAft>
                <a:spcPts val="500"/>
              </a:spcAft>
              <a:defRPr sz="2000"/>
            </a:lvl3pPr>
            <a:lvl4pPr>
              <a:spcBef>
                <a:spcPts val="500"/>
              </a:spcBef>
              <a:spcAft>
                <a:spcPts val="500"/>
              </a:spcAft>
              <a:defRPr sz="1800"/>
            </a:lvl4pPr>
            <a:lvl5pPr>
              <a:spcBef>
                <a:spcPts val="500"/>
              </a:spcBef>
              <a:spcAft>
                <a:spcPts val="5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489654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spcBef>
                <a:spcPts val="500"/>
              </a:spcBef>
              <a:spcAft>
                <a:spcPts val="500"/>
              </a:spcAft>
              <a:defRPr sz="1600"/>
            </a:lvl4pPr>
            <a:lvl5pPr>
              <a:spcBef>
                <a:spcPts val="500"/>
              </a:spcBef>
              <a:spcAft>
                <a:spcPts val="5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spcBef>
                <a:spcPts val="500"/>
              </a:spcBef>
              <a:spcAft>
                <a:spcPts val="500"/>
              </a:spcAft>
              <a:defRPr sz="1600"/>
            </a:lvl4pPr>
            <a:lvl5pPr>
              <a:spcBef>
                <a:spcPts val="500"/>
              </a:spcBef>
              <a:spcAft>
                <a:spcPts val="5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2051720" y="6356350"/>
            <a:ext cx="5040560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zh-TW" altLang="en-US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4968552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2267744" y="6356350"/>
            <a:ext cx="4680520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3200"/>
            </a:lvl1pPr>
            <a:lvl2pPr>
              <a:spcBef>
                <a:spcPts val="500"/>
              </a:spcBef>
              <a:spcAft>
                <a:spcPts val="500"/>
              </a:spcAft>
              <a:defRPr sz="2800"/>
            </a:lvl2pPr>
            <a:lvl3pPr>
              <a:spcBef>
                <a:spcPts val="500"/>
              </a:spcBef>
              <a:spcAft>
                <a:spcPts val="500"/>
              </a:spcAft>
              <a:defRPr sz="2400"/>
            </a:lvl3pPr>
            <a:lvl4pPr>
              <a:spcBef>
                <a:spcPts val="500"/>
              </a:spcBef>
              <a:spcAft>
                <a:spcPts val="500"/>
              </a:spcAft>
              <a:defRPr sz="2000"/>
            </a:lvl4pPr>
            <a:lvl5pPr>
              <a:spcBef>
                <a:spcPts val="500"/>
              </a:spcBef>
              <a:spcAft>
                <a:spcPts val="5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051720" y="6356350"/>
            <a:ext cx="5112568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051720" y="6356350"/>
            <a:ext cx="5112568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96336" y="6356350"/>
            <a:ext cx="1090464" cy="365125"/>
          </a:xfrm>
        </p:spPr>
        <p:txBody>
          <a:bodyPr/>
          <a:lstStyle>
            <a:lvl1pPr>
              <a:defRPr baseline="0">
                <a:latin typeface="Arial Unicode MS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郭榮欽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fld id="{1A962D3A-3C08-42CA-85C5-9BD9F41DAE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2D3A-3C08-42CA-85C5-9BD9F41DAE7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BIM Center_botto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Unicode MS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8424936" cy="338437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2500" dirty="0">
                <a:solidFill>
                  <a:srgbClr val="0000FF"/>
                </a:solidFill>
              </a:rPr>
              <a:t>資料庫技術與</a:t>
            </a:r>
            <a:r>
              <a:rPr lang="en-US" altLang="zh-TW" sz="2500" dirty="0">
                <a:solidFill>
                  <a:srgbClr val="0000FF"/>
                </a:solidFill>
              </a:rPr>
              <a:t>BIM</a:t>
            </a:r>
            <a:r>
              <a:rPr lang="zh-TW" altLang="en-US" sz="2500" dirty="0">
                <a:solidFill>
                  <a:srgbClr val="0000FF"/>
                </a:solidFill>
              </a:rPr>
              <a:t>實務</a:t>
            </a:r>
            <a:r>
              <a:rPr lang="zh-TW" altLang="en-US" sz="2500" dirty="0" smtClean="0">
                <a:solidFill>
                  <a:srgbClr val="0000FF"/>
                </a:solidFill>
              </a:rPr>
              <a:t>應用</a:t>
            </a:r>
            <a:r>
              <a:rPr lang="en-US" altLang="zh-TW" sz="2500" dirty="0">
                <a:solidFill>
                  <a:srgbClr val="0000FF"/>
                </a:solidFill>
              </a:rPr>
              <a:t/>
            </a:r>
            <a:br>
              <a:rPr lang="en-US" altLang="zh-TW" sz="2500" dirty="0">
                <a:solidFill>
                  <a:srgbClr val="0000FF"/>
                </a:solidFill>
              </a:rPr>
            </a:br>
            <a:r>
              <a:rPr lang="en-US" altLang="zh-TW" sz="1200" dirty="0">
                <a:solidFill>
                  <a:srgbClr val="0000FF"/>
                </a:solidFill>
              </a:rPr>
              <a:t>(</a:t>
            </a:r>
            <a:r>
              <a:rPr lang="zh-TW" altLang="en-US" sz="1200" dirty="0">
                <a:solidFill>
                  <a:srgbClr val="0000FF"/>
                </a:solidFill>
              </a:rPr>
              <a:t>課號：</a:t>
            </a:r>
            <a:r>
              <a:rPr lang="en-US" altLang="zh-TW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CIE5107)</a:t>
            </a:r>
            <a:r>
              <a:rPr lang="en-US" altLang="zh-TW" sz="1800" dirty="0"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altLang="zh-TW" sz="1800" dirty="0"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</a:rPr>
            </a:br>
            <a:r>
              <a:rPr lang="en-US" altLang="zh-TW" sz="1800" dirty="0" smtClean="0"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</a:rPr>
              <a:t>1100</a:t>
            </a:r>
            <a:r>
              <a:rPr lang="en-US" altLang="zh-TW" sz="2900" dirty="0"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altLang="zh-TW" sz="2900" dirty="0"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</a:rPr>
            </a:br>
            <a:r>
              <a:rPr lang="en-US" altLang="zh-TW" sz="2200" dirty="0">
                <a:solidFill>
                  <a:srgbClr val="0000FF"/>
                </a:solidFill>
              </a:rPr>
              <a:t/>
            </a:r>
            <a:br>
              <a:rPr lang="en-US" altLang="zh-TW" sz="2200" dirty="0">
                <a:solidFill>
                  <a:srgbClr val="0000FF"/>
                </a:solidFill>
              </a:rPr>
            </a:br>
            <a:r>
              <a:rPr lang="en-US" altLang="zh-TW" sz="2200" dirty="0">
                <a:solidFill>
                  <a:srgbClr val="660066"/>
                </a:solidFill>
              </a:rPr>
              <a:t/>
            </a:r>
            <a:br>
              <a:rPr lang="en-US" altLang="zh-TW" sz="2200" dirty="0">
                <a:solidFill>
                  <a:srgbClr val="660066"/>
                </a:solidFill>
              </a:rPr>
            </a:br>
            <a:r>
              <a:rPr lang="en-US" altLang="zh-TW" sz="2200" dirty="0" smtClean="0">
                <a:solidFill>
                  <a:srgbClr val="660066"/>
                </a:solidFill>
              </a:rPr>
              <a:t>107(</a:t>
            </a:r>
            <a:r>
              <a:rPr lang="zh-TW" altLang="en-US" sz="2200" dirty="0" smtClean="0">
                <a:solidFill>
                  <a:srgbClr val="660066"/>
                </a:solidFill>
              </a:rPr>
              <a:t>下</a:t>
            </a:r>
            <a:r>
              <a:rPr lang="en-US" altLang="zh-TW" sz="2200" dirty="0" smtClean="0">
                <a:solidFill>
                  <a:srgbClr val="660066"/>
                </a:solidFill>
              </a:rPr>
              <a:t>)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4900" dirty="0" smtClean="0"/>
              <a:t>期中考題目</a:t>
            </a:r>
            <a:endParaRPr lang="zh-TW" altLang="en-US" sz="49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512168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郭榮欽  博士</a:t>
            </a:r>
            <a:endParaRPr lang="en-US" altLang="zh-TW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國立臺灣大學土木工程學系</a:t>
            </a:r>
            <a:endParaRPr lang="en-US" altLang="zh-TW" sz="2000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工程資訊模擬與管理研究中心 執行長</a:t>
            </a:r>
          </a:p>
        </p:txBody>
      </p:sp>
    </p:spTree>
    <p:extLst>
      <p:ext uri="{BB962C8B-B14F-4D97-AF65-F5344CB8AC3E}">
        <p14:creationId xmlns:p14="http://schemas.microsoft.com/office/powerpoint/2010/main" val="2061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更改欄位</a:t>
            </a:r>
            <a:r>
              <a:rPr lang="zh-TW" altLang="en-US" dirty="0" smtClean="0"/>
              <a:t>名稱，執行畫面</a:t>
            </a:r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30789" y="1240580"/>
            <a:ext cx="259558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b="1" dirty="0">
                <a:solidFill>
                  <a:srgbClr val="0000FF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[Form1</a:t>
            </a:r>
            <a:r>
              <a:rPr lang="zh-TW" altLang="en-US" b="1" dirty="0">
                <a:solidFill>
                  <a:srgbClr val="0000FF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請改成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自己學號</a:t>
            </a:r>
            <a:r>
              <a:rPr lang="en-US" altLang="zh-TW" b="1" dirty="0">
                <a:solidFill>
                  <a:srgbClr val="0000FF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]</a:t>
            </a:r>
            <a:endParaRPr lang="en-US" altLang="zh-TW" b="1" dirty="0">
              <a:solidFill>
                <a:srgbClr val="0000FF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772816"/>
            <a:ext cx="94742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99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加查詢功能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>
                <a:solidFill>
                  <a:srgbClr val="0000FF"/>
                </a:solidFill>
              </a:rPr>
              <a:t>[</a:t>
            </a:r>
            <a:r>
              <a:rPr lang="zh-TW" altLang="en-US" sz="3600" dirty="0" smtClean="0">
                <a:solidFill>
                  <a:srgbClr val="0000FF"/>
                </a:solidFill>
              </a:rPr>
              <a:t>按鍵的查詢程式自己參考講義</a:t>
            </a:r>
            <a:r>
              <a:rPr lang="en-US" altLang="zh-TW" sz="3600" dirty="0" smtClean="0">
                <a:solidFill>
                  <a:srgbClr val="0000FF"/>
                </a:solidFill>
              </a:rPr>
              <a:t>]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 </a:t>
            </a:r>
            <a:fld id="{1A962D3A-3C08-42CA-85C5-9BD9F41DAE7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89"/>
            <a:ext cx="9144000" cy="47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26170"/>
          </a:xfrm>
        </p:spPr>
        <p:txBody>
          <a:bodyPr>
            <a:normAutofit fontScale="90000"/>
          </a:bodyPr>
          <a:lstStyle/>
          <a:p>
            <a:r>
              <a:rPr lang="zh-TW" altLang="en-US" sz="3300" dirty="0" smtClean="0"/>
              <a:t>查詢測試 </a:t>
            </a:r>
            <a:r>
              <a:rPr lang="en-US" altLang="zh-TW" sz="3300" dirty="0" smtClean="0"/>
              <a:t>–</a:t>
            </a:r>
            <a:r>
              <a:rPr lang="zh-TW" altLang="en-US" sz="3300" dirty="0" smtClean="0"/>
              <a:t> 然後建置</a:t>
            </a:r>
            <a:r>
              <a:rPr lang="en-US" altLang="zh-TW" sz="3300" dirty="0" smtClean="0">
                <a:solidFill>
                  <a:srgbClr val="008000"/>
                </a:solidFill>
              </a:rPr>
              <a:t>r1234567.exe</a:t>
            </a:r>
            <a:r>
              <a:rPr lang="en-US" altLang="zh-TW" sz="3300" dirty="0" smtClean="0">
                <a:solidFill>
                  <a:srgbClr val="0000FF"/>
                </a:solidFill>
              </a:rPr>
              <a:t>[</a:t>
            </a:r>
            <a:r>
              <a:rPr lang="zh-TW" altLang="en-US" sz="3300" dirty="0" smtClean="0">
                <a:solidFill>
                  <a:srgbClr val="0000FF"/>
                </a:solidFill>
              </a:rPr>
              <a:t>依自己學號</a:t>
            </a:r>
            <a:r>
              <a:rPr lang="en-US" altLang="zh-TW" sz="3300" dirty="0" smtClean="0">
                <a:solidFill>
                  <a:srgbClr val="0000FF"/>
                </a:solidFill>
              </a:rPr>
              <a:t>]</a:t>
            </a:r>
            <a:r>
              <a:rPr lang="en-US" altLang="zh-TW" sz="3300" dirty="0" smtClean="0">
                <a:solidFill>
                  <a:srgbClr val="008000"/>
                </a:solidFill>
              </a:rPr>
              <a:t/>
            </a:r>
            <a:br>
              <a:rPr lang="en-US" altLang="zh-TW" sz="3300" dirty="0" smtClean="0">
                <a:solidFill>
                  <a:srgbClr val="008000"/>
                </a:solidFill>
              </a:rPr>
            </a:br>
            <a:r>
              <a:rPr lang="zh-TW" altLang="en-US" dirty="0" smtClean="0"/>
              <a:t>執行檔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備用</a:t>
            </a:r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 smtClean="0">
                <a:solidFill>
                  <a:srgbClr val="008000"/>
                </a:solidFill>
              </a:rPr>
              <a:t>]</a:t>
            </a:r>
            <a:br>
              <a:rPr lang="en-US" altLang="zh-TW" dirty="0" smtClean="0">
                <a:solidFill>
                  <a:srgbClr val="008000"/>
                </a:solidFill>
              </a:rPr>
            </a:br>
            <a:r>
              <a:rPr lang="zh-TW" altLang="en-US" dirty="0" smtClean="0">
                <a:solidFill>
                  <a:srgbClr val="008000"/>
                </a:solidFill>
              </a:rPr>
              <a:t>**</a:t>
            </a:r>
            <a:r>
              <a:rPr lang="zh-TW" altLang="en-US" sz="3300" u="sng" dirty="0" smtClean="0">
                <a:solidFill>
                  <a:srgbClr val="0000FF"/>
                </a:solidFill>
              </a:rPr>
              <a:t>未做搜尋筆數，不扣分</a:t>
            </a:r>
            <a:endParaRPr lang="zh-TW" altLang="en-US" sz="3300" u="sng" dirty="0">
              <a:solidFill>
                <a:srgbClr val="0000FF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988840"/>
            <a:ext cx="941705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64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執行</a:t>
            </a:r>
            <a:r>
              <a:rPr lang="en-US" altLang="zh-TW" dirty="0" smtClean="0">
                <a:solidFill>
                  <a:srgbClr val="008000"/>
                </a:solidFill>
              </a:rPr>
              <a:t>r1234567.exe</a:t>
            </a:r>
            <a:r>
              <a:rPr lang="zh-TW" altLang="en-US" dirty="0" smtClean="0"/>
              <a:t>測試</a:t>
            </a:r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975163"/>
            <a:ext cx="9144000" cy="5910221"/>
            <a:chOff x="0" y="975163"/>
            <a:chExt cx="9144000" cy="5910221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75163"/>
              <a:ext cx="9144000" cy="591022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995936" y="1844824"/>
              <a:ext cx="1584176" cy="2889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99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95536" y="2463031"/>
            <a:ext cx="8424936" cy="1470025"/>
          </a:xfrm>
        </p:spPr>
        <p:txBody>
          <a:bodyPr>
            <a:normAutofit/>
          </a:bodyPr>
          <a:lstStyle/>
          <a:p>
            <a:r>
              <a:rPr lang="zh-TW" altLang="en-US" sz="5000" dirty="0" smtClean="0"/>
              <a:t>貳</a:t>
            </a:r>
            <a:r>
              <a:rPr lang="zh-TW" altLang="zh-TW" sz="5000" dirty="0" smtClean="0"/>
              <a:t>、</a:t>
            </a:r>
            <a:r>
              <a:rPr lang="en-US" altLang="zh-TW" sz="5000" dirty="0" smtClean="0"/>
              <a:t>[</a:t>
            </a:r>
            <a:r>
              <a:rPr lang="zh-TW" altLang="en-US" sz="5000" dirty="0" smtClean="0"/>
              <a:t>進階應用</a:t>
            </a:r>
            <a:r>
              <a:rPr lang="zh-TW" altLang="zh-TW" sz="5000" dirty="0" smtClean="0"/>
              <a:t>情境</a:t>
            </a:r>
            <a:r>
              <a:rPr lang="en-US" altLang="zh-TW" sz="5000" dirty="0"/>
              <a:t>](</a:t>
            </a:r>
            <a:r>
              <a:rPr lang="zh-TW" altLang="zh-TW" sz="5000" dirty="0" smtClean="0">
                <a:solidFill>
                  <a:srgbClr val="008000"/>
                </a:solidFill>
              </a:rPr>
              <a:t>佔</a:t>
            </a:r>
            <a:r>
              <a:rPr lang="en-US" altLang="zh-TW" sz="5000" dirty="0" smtClean="0">
                <a:solidFill>
                  <a:srgbClr val="008000"/>
                </a:solidFill>
              </a:rPr>
              <a:t>50</a:t>
            </a:r>
            <a:r>
              <a:rPr lang="zh-TW" altLang="zh-TW" sz="5000" dirty="0" smtClean="0">
                <a:solidFill>
                  <a:srgbClr val="008000"/>
                </a:solidFill>
              </a:rPr>
              <a:t>分</a:t>
            </a:r>
            <a:r>
              <a:rPr lang="en-US" altLang="zh-TW" sz="5000" dirty="0"/>
              <a:t>)</a:t>
            </a:r>
            <a:endParaRPr lang="zh-TW" altLang="en-US" sz="5000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400800" cy="187220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包括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改</a:t>
            </a:r>
            <a:r>
              <a:rPr lang="en-US" altLang="zh-TW" dirty="0">
                <a:solidFill>
                  <a:srgbClr val="0000FF"/>
                </a:solidFill>
              </a:rPr>
              <a:t>RevitAPI318</a:t>
            </a:r>
            <a:r>
              <a:rPr lang="zh-TW" altLang="en-US" dirty="0"/>
              <a:t>程式</a:t>
            </a:r>
            <a:r>
              <a:rPr lang="en-US" altLang="zh-TW" dirty="0">
                <a:solidFill>
                  <a:srgbClr val="008000"/>
                </a:solidFill>
              </a:rPr>
              <a:t>(</a:t>
            </a:r>
            <a:r>
              <a:rPr lang="zh-TW" altLang="en-US" dirty="0">
                <a:solidFill>
                  <a:srgbClr val="008000"/>
                </a:solidFill>
              </a:rPr>
              <a:t>佔</a:t>
            </a:r>
            <a:r>
              <a:rPr lang="en-US" altLang="zh-TW" dirty="0">
                <a:solidFill>
                  <a:srgbClr val="008000"/>
                </a:solidFill>
              </a:rPr>
              <a:t>30</a:t>
            </a:r>
            <a:r>
              <a:rPr lang="zh-TW" altLang="en-US" dirty="0">
                <a:solidFill>
                  <a:srgbClr val="008000"/>
                </a:solidFill>
              </a:rPr>
              <a:t>分</a:t>
            </a:r>
            <a:r>
              <a:rPr lang="en-US" altLang="zh-TW" dirty="0">
                <a:solidFill>
                  <a:srgbClr val="008000"/>
                </a:solidFill>
              </a:rPr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原程式增加一</a:t>
            </a:r>
            <a:r>
              <a:rPr lang="zh-TW" altLang="en-US" dirty="0" smtClean="0">
                <a:solidFill>
                  <a:srgbClr val="0000FF"/>
                </a:solidFill>
              </a:rPr>
              <a:t>執行功能</a:t>
            </a:r>
            <a:r>
              <a:rPr lang="en-US" altLang="zh-TW" dirty="0">
                <a:solidFill>
                  <a:srgbClr val="008000"/>
                </a:solidFill>
              </a:rPr>
              <a:t>(</a:t>
            </a:r>
            <a:r>
              <a:rPr lang="zh-TW" altLang="en-US" dirty="0" smtClean="0">
                <a:solidFill>
                  <a:srgbClr val="008000"/>
                </a:solidFill>
              </a:rPr>
              <a:t>佔</a:t>
            </a:r>
            <a:r>
              <a:rPr lang="en-US" altLang="zh-TW" dirty="0" smtClean="0">
                <a:solidFill>
                  <a:srgbClr val="008000"/>
                </a:solidFill>
              </a:rPr>
              <a:t>10~15</a:t>
            </a:r>
            <a:r>
              <a:rPr lang="zh-TW" altLang="en-US" dirty="0">
                <a:solidFill>
                  <a:srgbClr val="008000"/>
                </a:solidFill>
              </a:rPr>
              <a:t>分</a:t>
            </a:r>
            <a:r>
              <a:rPr lang="en-US" altLang="zh-TW" dirty="0">
                <a:solidFill>
                  <a:srgbClr val="008000"/>
                </a:solidFill>
              </a:rPr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整個過程</a:t>
            </a:r>
            <a:r>
              <a:rPr lang="zh-TW" altLang="en-US" dirty="0">
                <a:solidFill>
                  <a:srgbClr val="0000FF"/>
                </a:solidFill>
              </a:rPr>
              <a:t>繪製流程圖</a:t>
            </a:r>
            <a:r>
              <a:rPr lang="en-US" altLang="zh-TW" dirty="0" smtClean="0">
                <a:solidFill>
                  <a:srgbClr val="008000"/>
                </a:solidFill>
              </a:rPr>
              <a:t>(</a:t>
            </a:r>
            <a:r>
              <a:rPr lang="zh-TW" altLang="en-US" dirty="0" smtClean="0">
                <a:solidFill>
                  <a:srgbClr val="008000"/>
                </a:solidFill>
              </a:rPr>
              <a:t>佔</a:t>
            </a:r>
            <a:r>
              <a:rPr lang="en-US" altLang="zh-TW" dirty="0" smtClean="0">
                <a:solidFill>
                  <a:srgbClr val="008000"/>
                </a:solidFill>
              </a:rPr>
              <a:t>5~10</a:t>
            </a:r>
            <a:r>
              <a:rPr lang="zh-TW" altLang="en-US" dirty="0" smtClean="0">
                <a:solidFill>
                  <a:srgbClr val="008000"/>
                </a:solidFill>
              </a:rPr>
              <a:t>分</a:t>
            </a:r>
            <a:r>
              <a:rPr lang="en-US" altLang="zh-TW" dirty="0" smtClean="0">
                <a:solidFill>
                  <a:srgbClr val="008000"/>
                </a:solidFill>
              </a:rPr>
              <a:t>)</a:t>
            </a:r>
            <a:endParaRPr lang="en-US" altLang="zh-TW" dirty="0">
              <a:solidFill>
                <a:srgbClr val="008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10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3818855"/>
          </a:xfrm>
        </p:spPr>
        <p:txBody>
          <a:bodyPr>
            <a:normAutofit fontScale="90000"/>
          </a:bodyPr>
          <a:lstStyle/>
          <a:p>
            <a:r>
              <a:rPr lang="zh-TW" altLang="en-US" sz="5600" dirty="0" smtClean="0"/>
              <a:t>改良</a:t>
            </a:r>
            <a:r>
              <a:rPr lang="en-US" altLang="zh-TW" sz="5600" dirty="0" smtClean="0">
                <a:solidFill>
                  <a:srgbClr val="0000FF"/>
                </a:solidFill>
              </a:rPr>
              <a:t>RevitAPI318</a:t>
            </a:r>
            <a:r>
              <a:rPr lang="zh-TW" altLang="en-US" sz="5600" dirty="0" smtClean="0">
                <a:solidFill>
                  <a:srgbClr val="C00000"/>
                </a:solidFill>
              </a:rPr>
              <a:t>程式</a:t>
            </a:r>
            <a:r>
              <a:rPr lang="en-US" altLang="zh-TW" sz="5600" dirty="0" smtClean="0">
                <a:solidFill>
                  <a:srgbClr val="C00000"/>
                </a:solidFill>
              </a:rPr>
              <a:t/>
            </a:r>
            <a:br>
              <a:rPr lang="en-US" altLang="zh-TW" sz="5600" dirty="0" smtClean="0">
                <a:solidFill>
                  <a:srgbClr val="C00000"/>
                </a:solidFill>
              </a:rPr>
            </a:br>
            <a:r>
              <a:rPr lang="en-US" altLang="zh-TW" sz="3900" dirty="0" smtClean="0">
                <a:solidFill>
                  <a:srgbClr val="008000"/>
                </a:solidFill>
              </a:rPr>
              <a:t>[</a:t>
            </a:r>
            <a:r>
              <a:rPr lang="zh-TW" altLang="en-US" sz="3900" dirty="0" smtClean="0">
                <a:solidFill>
                  <a:srgbClr val="008000"/>
                </a:solidFill>
              </a:rPr>
              <a:t>佔</a:t>
            </a:r>
            <a:r>
              <a:rPr lang="en-US" altLang="zh-TW" sz="3900" dirty="0" smtClean="0">
                <a:solidFill>
                  <a:srgbClr val="008000"/>
                </a:solidFill>
              </a:rPr>
              <a:t>30%]</a:t>
            </a:r>
            <a:br>
              <a:rPr lang="en-US" altLang="zh-TW" sz="3900" dirty="0" smtClean="0">
                <a:solidFill>
                  <a:srgbClr val="008000"/>
                </a:solidFill>
              </a:rPr>
            </a:br>
            <a:r>
              <a:rPr lang="en-US" altLang="zh-TW" sz="3900" dirty="0" smtClean="0">
                <a:solidFill>
                  <a:srgbClr val="008000"/>
                </a:solidFill>
              </a:rPr>
              <a:t/>
            </a:r>
            <a:br>
              <a:rPr lang="en-US" altLang="zh-TW" sz="3900" dirty="0" smtClean="0">
                <a:solidFill>
                  <a:srgbClr val="008000"/>
                </a:solidFill>
              </a:rPr>
            </a:br>
            <a:r>
              <a:rPr lang="zh-TW" altLang="en-US" sz="3900" dirty="0" smtClean="0">
                <a:solidFill>
                  <a:srgbClr val="C00000"/>
                </a:solidFill>
              </a:rPr>
              <a:t>其中另增加一</a:t>
            </a:r>
            <a:r>
              <a:rPr lang="zh-TW" altLang="en-US" sz="3900" u="sng" dirty="0" smtClean="0">
                <a:solidFill>
                  <a:srgbClr val="0000FF"/>
                </a:solidFill>
              </a:rPr>
              <a:t>按鈕</a:t>
            </a:r>
            <a:r>
              <a:rPr lang="zh-TW" altLang="en-US" sz="3900" dirty="0" smtClean="0">
                <a:solidFill>
                  <a:srgbClr val="C00000"/>
                </a:solidFill>
              </a:rPr>
              <a:t>，執行</a:t>
            </a:r>
            <a:r>
              <a:rPr lang="en-US" altLang="zh-TW" sz="3900" u="sng" dirty="0" smtClean="0">
                <a:solidFill>
                  <a:srgbClr val="0000FF"/>
                </a:solidFill>
              </a:rPr>
              <a:t>API</a:t>
            </a:r>
            <a:r>
              <a:rPr lang="zh-TW" altLang="en-US" sz="3900" u="sng" dirty="0" smtClean="0">
                <a:solidFill>
                  <a:srgbClr val="0000FF"/>
                </a:solidFill>
              </a:rPr>
              <a:t>講義</a:t>
            </a:r>
            <a:r>
              <a:rPr lang="en-US" altLang="zh-TW" sz="3900" u="sng" dirty="0" smtClean="0">
                <a:solidFill>
                  <a:srgbClr val="0000FF"/>
                </a:solidFill>
              </a:rPr>
              <a:t>5-2</a:t>
            </a:r>
            <a:r>
              <a:rPr lang="en-US" altLang="zh-TW" sz="3900" dirty="0" smtClean="0">
                <a:solidFill>
                  <a:srgbClr val="C00000"/>
                </a:solidFill>
              </a:rPr>
              <a:t/>
            </a:r>
            <a:br>
              <a:rPr lang="en-US" altLang="zh-TW" sz="3900" dirty="0" smtClean="0">
                <a:solidFill>
                  <a:srgbClr val="C00000"/>
                </a:solidFill>
              </a:rPr>
            </a:br>
            <a:r>
              <a:rPr lang="zh-TW" altLang="en-US" sz="3900" dirty="0" smtClean="0">
                <a:solidFill>
                  <a:srgbClr val="008000"/>
                </a:solidFill>
              </a:rPr>
              <a:t>此為進階題</a:t>
            </a:r>
            <a:r>
              <a:rPr lang="en-US" altLang="zh-TW" sz="3900" dirty="0" smtClean="0">
                <a:solidFill>
                  <a:srgbClr val="008000"/>
                </a:solidFill>
              </a:rPr>
              <a:t>(</a:t>
            </a:r>
            <a:r>
              <a:rPr lang="zh-TW" altLang="en-US" sz="3900" dirty="0" smtClean="0">
                <a:solidFill>
                  <a:srgbClr val="008000"/>
                </a:solidFill>
              </a:rPr>
              <a:t>另加</a:t>
            </a:r>
            <a:r>
              <a:rPr lang="en-US" altLang="zh-TW" sz="3900" dirty="0" smtClean="0">
                <a:solidFill>
                  <a:srgbClr val="008000"/>
                </a:solidFill>
              </a:rPr>
              <a:t>10~15%</a:t>
            </a:r>
            <a:r>
              <a:rPr lang="zh-TW" altLang="en-US" sz="3900" dirty="0" smtClean="0">
                <a:solidFill>
                  <a:srgbClr val="008000"/>
                </a:solidFill>
              </a:rPr>
              <a:t>分數</a:t>
            </a:r>
            <a:r>
              <a:rPr lang="en-US" altLang="zh-TW" sz="3900" dirty="0" smtClean="0">
                <a:solidFill>
                  <a:srgbClr val="008000"/>
                </a:solidFill>
              </a:rPr>
              <a:t>)</a:t>
            </a:r>
            <a:r>
              <a:rPr lang="en-US" altLang="zh-TW" sz="3900" dirty="0">
                <a:solidFill>
                  <a:srgbClr val="C00000"/>
                </a:solidFill>
              </a:rPr>
              <a:t/>
            </a:r>
            <a:br>
              <a:rPr lang="en-US" altLang="zh-TW" sz="3900" dirty="0">
                <a:solidFill>
                  <a:srgbClr val="C00000"/>
                </a:solidFill>
              </a:rPr>
            </a:br>
            <a:endParaRPr lang="zh-TW" altLang="en-US" sz="3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5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郭榮欽 </a:t>
            </a:r>
            <a:r>
              <a:rPr lang="en-US" altLang="zh-TW"/>
              <a:t>- </a:t>
            </a:r>
            <a:fld id="{1A962D3A-3C08-42CA-85C5-9BD9F41DAE7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197768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新改良的</a:t>
            </a:r>
            <a:r>
              <a:rPr lang="en-US" altLang="zh-TW" dirty="0"/>
              <a:t>RevitAPI318</a:t>
            </a:r>
            <a:r>
              <a:rPr lang="zh-TW" altLang="en-US" dirty="0"/>
              <a:t>程式產生</a:t>
            </a:r>
            <a:r>
              <a:rPr lang="zh-TW" altLang="en-US" dirty="0" smtClean="0"/>
              <a:t>功能表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取名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solidFill>
                  <a:srgbClr val="0000FF"/>
                </a:solidFill>
              </a:rPr>
              <a:t>RevitAPIM</a:t>
            </a: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0383"/>
            <a:ext cx="9144000" cy="52409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36296" y="1628800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0" y="1844824"/>
            <a:ext cx="1475656" cy="87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圖說文字 3"/>
          <p:cNvSpPr/>
          <p:nvPr/>
        </p:nvSpPr>
        <p:spPr>
          <a:xfrm>
            <a:off x="1475656" y="2718860"/>
            <a:ext cx="2592288" cy="854156"/>
          </a:xfrm>
          <a:prstGeom prst="wedgeRoundRectCallout">
            <a:avLst>
              <a:gd name="adj1" fmla="val -65345"/>
              <a:gd name="adj2" fmla="val -878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三個按鈕之</a:t>
            </a:r>
            <a:r>
              <a:rPr lang="en-US" altLang="zh-TW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PICTURE</a:t>
            </a:r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圖案可以自創</a:t>
            </a:r>
            <a:r>
              <a:rPr lang="en-US" altLang="zh-TW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也可直取所提供之圖案</a:t>
            </a:r>
            <a:r>
              <a:rPr lang="en-US" altLang="zh-TW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951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71490" y="260648"/>
            <a:ext cx="8640960" cy="1143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Load</a:t>
            </a:r>
            <a:r>
              <a:rPr lang="zh-TW" altLang="en-US" sz="3600" dirty="0" smtClean="0"/>
              <a:t>「</a:t>
            </a:r>
            <a:r>
              <a:rPr lang="en-US" altLang="zh-TW" sz="3600" dirty="0" smtClean="0"/>
              <a:t>RevitAPIM</a:t>
            </a:r>
            <a:r>
              <a:rPr lang="en-US" altLang="zh-TW" sz="3600" dirty="0" smtClean="0">
                <a:solidFill>
                  <a:srgbClr val="0000FF"/>
                </a:solidFill>
              </a:rPr>
              <a:t>.dll</a:t>
            </a:r>
            <a:r>
              <a:rPr lang="zh-TW" altLang="en-US" sz="3600" dirty="0"/>
              <a:t>」會自動</a:t>
            </a:r>
            <a:r>
              <a:rPr lang="zh-TW" altLang="en-US" sz="3600" dirty="0" smtClean="0"/>
              <a:t>帶入三個</a:t>
            </a:r>
            <a:r>
              <a:rPr lang="zh-TW" altLang="en-US" sz="3600" dirty="0"/>
              <a:t>手動的新類別 </a:t>
            </a:r>
            <a:r>
              <a:rPr lang="en-US" altLang="zh-TW" sz="3600" dirty="0"/>
              <a:t>–</a:t>
            </a:r>
            <a:r>
              <a:rPr lang="zh-TW" altLang="en-US" sz="3600" dirty="0"/>
              <a:t> </a:t>
            </a:r>
            <a:r>
              <a:rPr lang="en-US" altLang="zh-TW" sz="3600" dirty="0">
                <a:solidFill>
                  <a:srgbClr val="008000"/>
                </a:solidFill>
              </a:rPr>
              <a:t>[</a:t>
            </a:r>
            <a:r>
              <a:rPr lang="zh-TW" altLang="en-US" sz="3600" dirty="0">
                <a:solidFill>
                  <a:srgbClr val="008000"/>
                </a:solidFill>
              </a:rPr>
              <a:t>需擷取畫面</a:t>
            </a:r>
            <a:r>
              <a:rPr lang="en-US" altLang="zh-TW" sz="3600" dirty="0">
                <a:solidFill>
                  <a:srgbClr val="008000"/>
                </a:solidFill>
              </a:rPr>
              <a:t>]</a:t>
            </a:r>
            <a:endParaRPr lang="zh-TW" altLang="en-US" sz="3600" dirty="0">
              <a:solidFill>
                <a:srgbClr val="008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郭榮欽 </a:t>
            </a:r>
            <a:r>
              <a:rPr lang="en-US" altLang="zh-TW"/>
              <a:t>-</a:t>
            </a:r>
            <a:r>
              <a:rPr lang="zh-TW" altLang="en-US"/>
              <a:t> </a:t>
            </a:r>
            <a:fld id="{1A962D3A-3C08-42CA-85C5-9BD9F41DAE7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4087"/>
            <a:ext cx="53625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671861"/>
            <a:ext cx="53625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8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0" y="1118785"/>
            <a:ext cx="9144000" cy="5766599"/>
            <a:chOff x="0" y="1118785"/>
            <a:chExt cx="9144000" cy="5766599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18785"/>
              <a:ext cx="9144000" cy="576659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273" y="1340768"/>
              <a:ext cx="719263" cy="10025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24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 </a:t>
            </a:r>
            <a:fld id="{1A962D3A-3C08-42CA-85C5-9BD9F41DAE7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700808"/>
            <a:ext cx="93091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5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95536" y="2463031"/>
            <a:ext cx="8424936" cy="1470025"/>
          </a:xfrm>
        </p:spPr>
        <p:txBody>
          <a:bodyPr/>
          <a:lstStyle/>
          <a:p>
            <a:r>
              <a:rPr lang="zh-TW" altLang="zh-TW" dirty="0"/>
              <a:t>壹、</a:t>
            </a:r>
            <a:r>
              <a:rPr lang="en-US" altLang="zh-TW" dirty="0"/>
              <a:t>[</a:t>
            </a:r>
            <a:r>
              <a:rPr lang="zh-TW" altLang="zh-TW" dirty="0"/>
              <a:t>基本要求操作情境</a:t>
            </a:r>
            <a:r>
              <a:rPr lang="en-US" altLang="zh-TW" dirty="0"/>
              <a:t>](</a:t>
            </a:r>
            <a:r>
              <a:rPr lang="zh-TW" altLang="zh-TW" dirty="0" smtClean="0">
                <a:solidFill>
                  <a:srgbClr val="008000"/>
                </a:solidFill>
              </a:rPr>
              <a:t>佔</a:t>
            </a:r>
            <a:r>
              <a:rPr lang="en-US" altLang="zh-TW" dirty="0" smtClean="0">
                <a:solidFill>
                  <a:srgbClr val="008000"/>
                </a:solidFill>
              </a:rPr>
              <a:t>50</a:t>
            </a:r>
            <a:r>
              <a:rPr lang="zh-TW" altLang="zh-TW" dirty="0">
                <a:solidFill>
                  <a:srgbClr val="008000"/>
                </a:solidFill>
              </a:rPr>
              <a:t>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395536" y="5157192"/>
            <a:ext cx="8208912" cy="108012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整個考題中凡是出現「</a:t>
            </a:r>
            <a:r>
              <a:rPr lang="zh-TW" altLang="en-US" dirty="0" smtClean="0">
                <a:solidFill>
                  <a:srgbClr val="008000"/>
                </a:solidFill>
              </a:rPr>
              <a:t>郭榮欽</a:t>
            </a:r>
            <a:r>
              <a:rPr lang="zh-TW" altLang="en-US" dirty="0"/>
              <a:t>」與</a:t>
            </a:r>
            <a:r>
              <a:rPr lang="zh-TW" altLang="en-US" dirty="0" smtClean="0"/>
              <a:t>「</a:t>
            </a:r>
            <a:r>
              <a:rPr lang="en-US" altLang="zh-TW" dirty="0" smtClean="0">
                <a:solidFill>
                  <a:srgbClr val="008000"/>
                </a:solidFill>
              </a:rPr>
              <a:t>r01234567</a:t>
            </a:r>
            <a:r>
              <a:rPr lang="zh-TW" altLang="en-US" dirty="0" smtClean="0"/>
              <a:t>」，都要</a:t>
            </a:r>
            <a:r>
              <a:rPr lang="zh-TW" altLang="en-US" u="sng" dirty="0" smtClean="0">
                <a:solidFill>
                  <a:srgbClr val="0000FF"/>
                </a:solidFill>
              </a:rPr>
              <a:t>改成你自己</a:t>
            </a:r>
            <a:r>
              <a:rPr lang="zh-TW" altLang="en-US" u="sng" dirty="0" smtClean="0">
                <a:solidFill>
                  <a:srgbClr val="FF0000"/>
                </a:solidFill>
              </a:rPr>
              <a:t>姓名</a:t>
            </a:r>
            <a:r>
              <a:rPr lang="zh-TW" altLang="en-US" u="sng" dirty="0" smtClean="0">
                <a:solidFill>
                  <a:srgbClr val="0000FF"/>
                </a:solidFill>
              </a:rPr>
              <a:t>與</a:t>
            </a:r>
            <a:r>
              <a:rPr lang="zh-TW" altLang="en-US" u="sng" dirty="0" smtClean="0">
                <a:solidFill>
                  <a:srgbClr val="FF0000"/>
                </a:solidFill>
              </a:rPr>
              <a:t>學號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" y="437890"/>
            <a:ext cx="8946656" cy="59822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560" y="908720"/>
            <a:ext cx="719263" cy="10025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7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8672" y="998035"/>
            <a:ext cx="8946656" cy="5959357"/>
            <a:chOff x="98672" y="998035"/>
            <a:chExt cx="8946656" cy="5959357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2" y="998035"/>
              <a:ext cx="8946656" cy="595935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187826" y="1412776"/>
              <a:ext cx="804556" cy="10025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3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2972" y="274638"/>
            <a:ext cx="3403828" cy="114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13" name="雲朵形 12"/>
          <p:cNvSpPr/>
          <p:nvPr/>
        </p:nvSpPr>
        <p:spPr>
          <a:xfrm>
            <a:off x="179512" y="4093662"/>
            <a:ext cx="3240360" cy="214365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所有程式都擺放在一個「</a:t>
            </a:r>
            <a:r>
              <a:rPr lang="zh-TW" altLang="en-US" dirty="0" smtClean="0">
                <a:solidFill>
                  <a:srgbClr val="C00000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自己姓名</a:t>
            </a:r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」資料夾，壓縮成</a:t>
            </a:r>
            <a:r>
              <a:rPr lang="en-US" altLang="zh-TW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zip</a:t>
            </a:r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rar</a:t>
            </a:r>
            <a:r>
              <a:rPr lang="zh-TW" altLang="en-US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檔繳交</a:t>
            </a:r>
            <a:endParaRPr lang="zh-TW" altLang="en-US" dirty="0"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8" y="153968"/>
            <a:ext cx="4772691" cy="3048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106508" y="1628799"/>
            <a:ext cx="172819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rot="18196148" flipH="1">
            <a:off x="992420" y="1620130"/>
            <a:ext cx="902247" cy="881434"/>
          </a:xfrm>
          <a:prstGeom prst="arc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788024" y="4167939"/>
            <a:ext cx="3816424" cy="1996613"/>
            <a:chOff x="4788024" y="4167939"/>
            <a:chExt cx="3816424" cy="1996613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024" y="4167939"/>
              <a:ext cx="3810330" cy="19966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矩形 16"/>
            <p:cNvSpPr/>
            <p:nvPr/>
          </p:nvSpPr>
          <p:spPr>
            <a:xfrm>
              <a:off x="7799892" y="4239946"/>
              <a:ext cx="804556" cy="34118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220072" y="5752114"/>
              <a:ext cx="2448272" cy="2459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單箭頭接點 9"/>
          <p:cNvCxnSpPr>
            <a:stCxn id="8" idx="3"/>
          </p:cNvCxnSpPr>
          <p:nvPr/>
        </p:nvCxnSpPr>
        <p:spPr>
          <a:xfrm>
            <a:off x="2834700" y="1844823"/>
            <a:ext cx="4965192" cy="23951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6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繪製整個過程的流程圖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>
                <a:solidFill>
                  <a:srgbClr val="008000"/>
                </a:solidFill>
              </a:rPr>
              <a:t>[</a:t>
            </a:r>
            <a:r>
              <a:rPr lang="zh-TW" altLang="en-US" sz="3600" dirty="0" smtClean="0">
                <a:solidFill>
                  <a:srgbClr val="008000"/>
                </a:solidFill>
              </a:rPr>
              <a:t>佔</a:t>
            </a:r>
            <a:r>
              <a:rPr lang="en-US" altLang="zh-TW" sz="3600" dirty="0" smtClean="0">
                <a:solidFill>
                  <a:srgbClr val="008000"/>
                </a:solidFill>
              </a:rPr>
              <a:t>5~10%]</a:t>
            </a:r>
            <a:endParaRPr lang="zh-TW" altLang="en-US" sz="3600" dirty="0">
              <a:solidFill>
                <a:srgbClr val="008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請用自己熟悉的流程圖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zh-TW" altLang="en-US" u="sng" dirty="0" smtClean="0">
                <a:solidFill>
                  <a:srgbClr val="0000FF"/>
                </a:solidFill>
              </a:rPr>
              <a:t>基本流程圖</a:t>
            </a:r>
            <a:r>
              <a:rPr lang="zh-TW" altLang="en-US" dirty="0" smtClean="0"/>
              <a:t>、</a:t>
            </a:r>
            <a:r>
              <a:rPr lang="en-US" altLang="zh-TW" u="sng" dirty="0">
                <a:solidFill>
                  <a:srgbClr val="0000FF"/>
                </a:solidFill>
              </a:rPr>
              <a:t>BPMN</a:t>
            </a:r>
            <a:r>
              <a:rPr lang="zh-TW" altLang="en-US" u="sng" dirty="0">
                <a:solidFill>
                  <a:srgbClr val="0000FF"/>
                </a:solidFill>
              </a:rPr>
              <a:t>流程圖</a:t>
            </a:r>
            <a:r>
              <a:rPr lang="zh-TW" altLang="en-US" dirty="0" smtClean="0"/>
              <a:t>、</a:t>
            </a:r>
            <a:r>
              <a:rPr lang="zh-TW" altLang="en-US" u="sng" dirty="0">
                <a:solidFill>
                  <a:srgbClr val="0000FF"/>
                </a:solidFill>
              </a:rPr>
              <a:t>活動圖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..</a:t>
            </a:r>
            <a:r>
              <a:rPr lang="zh-TW" altLang="en-US" dirty="0" smtClean="0"/>
              <a:t>等皆可</a:t>
            </a:r>
            <a:r>
              <a:rPr lang="en-US" altLang="zh-TW" dirty="0" smtClean="0"/>
              <a:t>)</a:t>
            </a:r>
            <a:r>
              <a:rPr lang="zh-TW" altLang="en-US" dirty="0" smtClean="0"/>
              <a:t>將以上整個作業流程，用一流程圖表達。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12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1865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感謝聆聽 </a:t>
            </a:r>
            <a:r>
              <a:rPr lang="en-US" altLang="zh-TW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• </a:t>
            </a:r>
            <a:r>
              <a:rPr lang="zh-TW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敬請指教</a:t>
            </a:r>
            <a:endParaRPr lang="zh-TW" altLang="en-US" sz="6000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1403648" y="5229200"/>
            <a:ext cx="6400800" cy="13925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郭榮欽  博士</a:t>
            </a:r>
            <a:endParaRPr lang="en-US" altLang="zh-TW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國立臺灣大學土木工程學系</a:t>
            </a:r>
            <a:endParaRPr lang="en-US" altLang="zh-TW" sz="2000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zh-TW" altLang="en-US" sz="2000" b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工程資訊模擬與管理研究中心 執行長</a:t>
            </a:r>
          </a:p>
          <a:p>
            <a:endParaRPr lang="zh-TW" altLang="en-US" b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TW" dirty="0" smtClean="0"/>
              <a:t>1-1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COBie</a:t>
            </a:r>
            <a:r>
              <a:rPr lang="zh-TW" altLang="en-US" dirty="0" smtClean="0"/>
              <a:t>試算表轉資料庫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 smtClean="0">
                <a:solidFill>
                  <a:srgbClr val="0000FF"/>
                </a:solidFill>
              </a:rPr>
              <a:t>[</a:t>
            </a:r>
            <a:r>
              <a:rPr lang="zh-TW" altLang="en-US" sz="2200" dirty="0" smtClean="0">
                <a:solidFill>
                  <a:srgbClr val="0000FF"/>
                </a:solidFill>
              </a:rPr>
              <a:t>佔</a:t>
            </a:r>
            <a:r>
              <a:rPr lang="en-US" altLang="zh-TW" sz="2200" dirty="0" smtClean="0">
                <a:solidFill>
                  <a:srgbClr val="0000FF"/>
                </a:solidFill>
              </a:rPr>
              <a:t>10%]</a:t>
            </a:r>
            <a:endParaRPr lang="zh-TW" altLang="en-US" sz="2200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/>
              <a:t>先取得上課模型經</a:t>
            </a:r>
            <a:r>
              <a:rPr lang="en-US" altLang="zh-TW" dirty="0" err="1" smtClean="0"/>
              <a:t>COBie</a:t>
            </a:r>
            <a:r>
              <a:rPr lang="en-US" altLang="zh-TW" dirty="0" smtClean="0"/>
              <a:t> Extension</a:t>
            </a:r>
            <a:r>
              <a:rPr lang="zh-TW" altLang="en-US" dirty="0" smtClean="0"/>
              <a:t>匯出的試算表檔案</a:t>
            </a:r>
            <a:r>
              <a:rPr lang="en-US" altLang="zh-TW" dirty="0" smtClean="0"/>
              <a:t>(</a:t>
            </a:r>
            <a:r>
              <a:rPr lang="zh-TW" altLang="en-US" u="wavyHeavy" dirty="0" smtClean="0">
                <a:solidFill>
                  <a:srgbClr val="FF0000"/>
                </a:solidFill>
              </a:rPr>
              <a:t>老師提供</a:t>
            </a:r>
            <a:r>
              <a:rPr lang="zh-TW" altLang="en-US" dirty="0" smtClean="0"/>
              <a:t>，改用自己姓名為檔名，例如</a:t>
            </a:r>
            <a:r>
              <a:rPr lang="zh-TW" altLang="en-US" dirty="0" smtClean="0">
                <a:solidFill>
                  <a:srgbClr val="FF0000"/>
                </a:solidFill>
              </a:rPr>
              <a:t>郭榮欽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</a:rPr>
              <a:t>xlsx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err="1" smtClean="0">
                <a:solidFill>
                  <a:srgbClr val="008000"/>
                </a:solidFill>
              </a:rPr>
              <a:t>Component.Description</a:t>
            </a:r>
            <a:r>
              <a:rPr lang="zh-TW" altLang="en-US" dirty="0" smtClean="0"/>
              <a:t>為處理過的</a:t>
            </a:r>
            <a:r>
              <a:rPr lang="en-US" altLang="zh-TW" dirty="0" smtClean="0">
                <a:solidFill>
                  <a:srgbClr val="0000FF"/>
                </a:solidFill>
              </a:rPr>
              <a:t>Type.ID</a:t>
            </a:r>
            <a:r>
              <a:rPr lang="zh-TW" altLang="en-US" dirty="0" smtClean="0">
                <a:solidFill>
                  <a:srgbClr val="008000"/>
                </a:solidFill>
              </a:rPr>
              <a:t>，</a:t>
            </a:r>
            <a:r>
              <a:rPr lang="zh-TW" altLang="en-US" dirty="0"/>
              <a:t>存檔</a:t>
            </a:r>
            <a:r>
              <a:rPr lang="zh-TW" altLang="en-US" dirty="0" smtClean="0"/>
              <a:t>備用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存在以</a:t>
            </a:r>
            <a:r>
              <a:rPr lang="zh-TW" altLang="en-US" u="sng" dirty="0" smtClean="0"/>
              <a:t>自己姓名</a:t>
            </a:r>
            <a:r>
              <a:rPr lang="zh-TW" altLang="en-US" dirty="0" smtClean="0"/>
              <a:t>命名的資料夾內，例如</a:t>
            </a:r>
            <a:r>
              <a:rPr lang="zh-TW" altLang="en-US" dirty="0" smtClean="0">
                <a:solidFill>
                  <a:srgbClr val="FF0000"/>
                </a:solidFill>
              </a:rPr>
              <a:t>郭榮欽</a:t>
            </a:r>
            <a:r>
              <a:rPr lang="zh-TW" altLang="en-US" dirty="0" smtClean="0"/>
              <a:t>，</a:t>
            </a:r>
            <a:r>
              <a:rPr lang="zh-TW" altLang="en-US" dirty="0"/>
              <a:t>所有須繳交的資料皆放進此</a:t>
            </a:r>
            <a:r>
              <a:rPr lang="zh-TW" altLang="en-US" dirty="0" smtClean="0"/>
              <a:t>資料夾，最後壓縮一檔繳交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>
                <a:solidFill>
                  <a:srgbClr val="0000FF"/>
                </a:solidFill>
              </a:rPr>
              <a:t>Import Excel to SQL Server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u="wavyHeavy" dirty="0">
                <a:solidFill>
                  <a:srgbClr val="FF0000"/>
                </a:solidFill>
              </a:rPr>
              <a:t>自備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，只留</a:t>
            </a:r>
            <a:r>
              <a:rPr lang="en-US" altLang="zh-TW" dirty="0" smtClean="0">
                <a:solidFill>
                  <a:srgbClr val="FF0000"/>
                </a:solidFill>
              </a:rPr>
              <a:t>Space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Zone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Component</a:t>
            </a:r>
            <a:r>
              <a:rPr lang="zh-TW" altLang="en-US" dirty="0" smtClean="0"/>
              <a:t>四個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/>
              <a:t>轉</a:t>
            </a:r>
            <a:r>
              <a:rPr lang="zh-TW" altLang="en-US" dirty="0" smtClean="0"/>
              <a:t>進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</a:t>
            </a:r>
            <a:r>
              <a:rPr lang="zh-TW" altLang="en-US" dirty="0"/>
              <a:t>資料庫</a:t>
            </a:r>
            <a:r>
              <a:rPr lang="zh-TW" altLang="en-US" dirty="0" smtClean="0"/>
              <a:t>命名：</a:t>
            </a:r>
            <a:r>
              <a:rPr lang="en-US" altLang="zh-TW" b="1" u="sng" dirty="0" smtClean="0">
                <a:solidFill>
                  <a:srgbClr val="FF0000"/>
                </a:solidFill>
              </a:rPr>
              <a:t>19</a:t>
            </a:r>
            <a:r>
              <a:rPr lang="zh-TW" altLang="en-US" dirty="0" smtClean="0"/>
              <a:t>，將產生一個名為：</a:t>
            </a:r>
            <a:r>
              <a:rPr lang="en-US" altLang="zh-TW" u="sng" dirty="0" smtClean="0">
                <a:solidFill>
                  <a:srgbClr val="FF0000"/>
                </a:solidFill>
              </a:rPr>
              <a:t>COB19</a:t>
            </a:r>
            <a:r>
              <a:rPr lang="zh-TW" altLang="en-US" dirty="0"/>
              <a:t>的</a:t>
            </a:r>
            <a:r>
              <a:rPr lang="zh-TW" altLang="en-US" dirty="0" smtClean="0"/>
              <a:t>資料庫。</a:t>
            </a:r>
            <a:endParaRPr lang="en-US" altLang="zh-TW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 </a:t>
            </a:r>
            <a:fld id="{1A962D3A-3C08-42CA-85C5-9BD9F41DAE7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93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426170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1-2</a:t>
            </a:r>
            <a:r>
              <a:rPr lang="zh-TW" altLang="en-US" sz="3600" dirty="0"/>
              <a:t>、創一「</a:t>
            </a:r>
            <a:r>
              <a:rPr lang="zh-TW" altLang="en-US" sz="3600" dirty="0">
                <a:solidFill>
                  <a:srgbClr val="0000FF"/>
                </a:solidFill>
              </a:rPr>
              <a:t>檢視</a:t>
            </a:r>
            <a:r>
              <a:rPr lang="zh-TW" altLang="en-US" sz="3600" dirty="0" smtClean="0"/>
              <a:t>」虛擬資料表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/>
              <a:t>將</a:t>
            </a:r>
            <a:r>
              <a:rPr lang="en-US" altLang="zh-TW" sz="3600" dirty="0">
                <a:solidFill>
                  <a:srgbClr val="0000FF"/>
                </a:solidFill>
              </a:rPr>
              <a:t>Type</a:t>
            </a:r>
            <a:r>
              <a:rPr lang="zh-TW" altLang="en-US" sz="3600" dirty="0"/>
              <a:t>與</a:t>
            </a:r>
            <a:r>
              <a:rPr lang="en-US" altLang="zh-TW" sz="3600" dirty="0">
                <a:solidFill>
                  <a:srgbClr val="0000FF"/>
                </a:solidFill>
              </a:rPr>
              <a:t>Component</a:t>
            </a:r>
            <a:r>
              <a:rPr lang="zh-TW" altLang="en-US" sz="3600" dirty="0"/>
              <a:t>結合在</a:t>
            </a:r>
            <a:r>
              <a:rPr lang="zh-TW" altLang="en-US" sz="3600" dirty="0" smtClean="0"/>
              <a:t>一起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命名</a:t>
            </a:r>
            <a:r>
              <a:rPr lang="zh-TW" altLang="en-US" dirty="0" smtClean="0"/>
              <a:t>：</a:t>
            </a:r>
            <a:r>
              <a:rPr lang="en-US" altLang="zh-TW" u="sng" dirty="0">
                <a:solidFill>
                  <a:srgbClr val="0000FF"/>
                </a:solidFill>
              </a:rPr>
              <a:t>Asset</a:t>
            </a:r>
            <a:r>
              <a:rPr lang="zh-TW" altLang="en-US" u="sng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佔</a:t>
            </a:r>
            <a:r>
              <a:rPr lang="en-US" altLang="zh-TW" dirty="0">
                <a:solidFill>
                  <a:srgbClr val="008000"/>
                </a:solidFill>
              </a:rPr>
              <a:t>10%]</a:t>
            </a:r>
            <a:endParaRPr lang="zh-TW" altLang="en-US" u="sng" dirty="0">
              <a:solidFill>
                <a:srgbClr val="008000"/>
              </a:solidFill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323528" y="1916832"/>
            <a:ext cx="8568952" cy="45365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dirty="0" smtClean="0"/>
              <a:t>用</a:t>
            </a:r>
            <a:r>
              <a:rPr lang="zh-TW" altLang="en-US" u="sng" dirty="0">
                <a:solidFill>
                  <a:srgbClr val="C00000"/>
                </a:solidFill>
              </a:rPr>
              <a:t>類型</a:t>
            </a:r>
            <a:r>
              <a:rPr lang="en-US" altLang="zh-TW" u="sng" dirty="0" smtClean="0">
                <a:solidFill>
                  <a:srgbClr val="C00000"/>
                </a:solidFill>
              </a:rPr>
              <a:t>ID</a:t>
            </a:r>
            <a:r>
              <a:rPr lang="zh-TW" altLang="en-US" dirty="0"/>
              <a:t>將兩表關聯</a:t>
            </a:r>
            <a:r>
              <a:rPr lang="zh-TW" altLang="en-US" dirty="0" smtClean="0"/>
              <a:t>起來。並勾選下列欄位，產生</a:t>
            </a:r>
            <a:r>
              <a:rPr lang="en-US" altLang="zh-TW" dirty="0" err="1" smtClean="0"/>
              <a:t>dbo.Asset</a:t>
            </a:r>
            <a:r>
              <a:rPr lang="zh-TW" altLang="en-US" dirty="0" smtClean="0"/>
              <a:t>檢視表。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 smtClean="0"/>
              <a:t>檢視</a:t>
            </a:r>
            <a:r>
              <a:rPr lang="zh-TW" altLang="en-US" dirty="0"/>
              <a:t>表的</a:t>
            </a:r>
            <a:r>
              <a:rPr lang="zh-TW" altLang="en-US" dirty="0" smtClean="0"/>
              <a:t>欄位，包括：</a:t>
            </a:r>
            <a:r>
              <a:rPr lang="en-US" altLang="zh-TW" dirty="0" smtClean="0">
                <a:solidFill>
                  <a:srgbClr val="7030A0"/>
                </a:solidFill>
              </a:rPr>
              <a:t>[</a:t>
            </a:r>
            <a:r>
              <a:rPr lang="zh-TW" altLang="en-US" dirty="0" smtClean="0">
                <a:solidFill>
                  <a:srgbClr val="7030A0"/>
                </a:solidFill>
              </a:rPr>
              <a:t>中文名稱不完全一樣，沒關係</a:t>
            </a:r>
            <a:r>
              <a:rPr lang="en-US" altLang="zh-TW" dirty="0" smtClean="0">
                <a:solidFill>
                  <a:srgbClr val="7030A0"/>
                </a:solidFill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1. </a:t>
            </a:r>
            <a:r>
              <a:rPr lang="en-US" altLang="zh-TW" dirty="0" smtClean="0">
                <a:solidFill>
                  <a:srgbClr val="0000FF"/>
                </a:solidFill>
              </a:rPr>
              <a:t>Type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Description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Manufacture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u="sng" dirty="0" err="1">
                <a:solidFill>
                  <a:srgbClr val="C00000"/>
                </a:solidFill>
              </a:rPr>
              <a:t>ExtIdentifier</a:t>
            </a:r>
            <a:endParaRPr lang="en-US" altLang="zh-TW" u="sng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rgbClr val="008000"/>
                </a:solidFill>
              </a:rPr>
              <a:t>[</a:t>
            </a:r>
            <a:r>
              <a:rPr lang="zh-TW" altLang="en-US" dirty="0" smtClean="0">
                <a:solidFill>
                  <a:srgbClr val="008000"/>
                </a:solidFill>
              </a:rPr>
              <a:t>類型名稱、</a:t>
            </a:r>
            <a:r>
              <a:rPr lang="zh-TW" altLang="en-US" dirty="0">
                <a:solidFill>
                  <a:srgbClr val="008000"/>
                </a:solidFill>
              </a:rPr>
              <a:t>製造廠商</a:t>
            </a:r>
            <a:r>
              <a:rPr lang="zh-TW" altLang="en-US" dirty="0" smtClean="0">
                <a:solidFill>
                  <a:srgbClr val="008000"/>
                </a:solidFill>
              </a:rPr>
              <a:t>、</a:t>
            </a:r>
            <a:r>
              <a:rPr lang="zh-TW" altLang="en-US" u="sng" dirty="0" smtClean="0">
                <a:solidFill>
                  <a:srgbClr val="C00000"/>
                </a:solidFill>
              </a:rPr>
              <a:t>類型</a:t>
            </a:r>
            <a:r>
              <a:rPr lang="en-US" altLang="zh-TW" u="sng" dirty="0" smtClean="0">
                <a:solidFill>
                  <a:srgbClr val="C00000"/>
                </a:solidFill>
              </a:rPr>
              <a:t>ID</a:t>
            </a:r>
            <a:r>
              <a:rPr lang="en-US" altLang="zh-TW" dirty="0" smtClean="0">
                <a:solidFill>
                  <a:srgbClr val="008000"/>
                </a:solidFill>
              </a:rPr>
              <a:t>]</a:t>
            </a:r>
            <a:endParaRPr lang="en-US" altLang="zh-TW" dirty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/>
              <a:t>2. </a:t>
            </a:r>
            <a:r>
              <a:rPr lang="en-US" altLang="zh-TW" dirty="0" smtClean="0">
                <a:solidFill>
                  <a:srgbClr val="0000FF"/>
                </a:solidFill>
              </a:rPr>
              <a:t>Component</a:t>
            </a:r>
            <a:r>
              <a:rPr lang="zh-TW" altLang="en-US" dirty="0"/>
              <a:t>中的</a:t>
            </a:r>
            <a:endParaRPr lang="en-US" altLang="zh-TW" dirty="0"/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Name</a:t>
            </a:r>
            <a:r>
              <a:rPr lang="zh-TW" altLang="en-US" dirty="0" smtClean="0"/>
              <a:t>、</a:t>
            </a:r>
            <a:r>
              <a:rPr lang="en-US" altLang="zh-TW" u="sng" dirty="0">
                <a:solidFill>
                  <a:srgbClr val="C00000"/>
                </a:solidFill>
              </a:rPr>
              <a:t>Description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ExtIdentifier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err="1" smtClean="0">
                <a:solidFill>
                  <a:srgbClr val="FF0000"/>
                </a:solidFill>
              </a:rPr>
              <a:t>BarCode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err="1">
                <a:solidFill>
                  <a:srgbClr val="FF0000"/>
                </a:solidFill>
              </a:rPr>
              <a:t>AssetIdentifier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rgbClr val="008000"/>
                </a:solidFill>
              </a:rPr>
              <a:t>[</a:t>
            </a:r>
            <a:r>
              <a:rPr lang="zh-TW" altLang="en-US" dirty="0" smtClean="0">
                <a:solidFill>
                  <a:srgbClr val="008000"/>
                </a:solidFill>
              </a:rPr>
              <a:t>產品名稱、</a:t>
            </a:r>
            <a:r>
              <a:rPr lang="zh-TW" altLang="en-US" u="sng" dirty="0">
                <a:solidFill>
                  <a:srgbClr val="C00000"/>
                </a:solidFill>
              </a:rPr>
              <a:t>類型</a:t>
            </a:r>
            <a:r>
              <a:rPr lang="en-US" altLang="zh-TW" u="sng" dirty="0">
                <a:solidFill>
                  <a:srgbClr val="C00000"/>
                </a:solidFill>
              </a:rPr>
              <a:t>ID</a:t>
            </a:r>
            <a:r>
              <a:rPr lang="zh-TW" altLang="en-US" dirty="0" smtClean="0">
                <a:solidFill>
                  <a:srgbClr val="008000"/>
                </a:solidFill>
              </a:rPr>
              <a:t>、產品</a:t>
            </a:r>
            <a:r>
              <a:rPr lang="en-US" altLang="zh-TW" dirty="0" smtClean="0">
                <a:solidFill>
                  <a:srgbClr val="008000"/>
                </a:solidFill>
              </a:rPr>
              <a:t>ID</a:t>
            </a:r>
            <a:r>
              <a:rPr lang="zh-TW" altLang="en-US" dirty="0" smtClean="0">
                <a:solidFill>
                  <a:srgbClr val="008000"/>
                </a:solidFill>
              </a:rPr>
              <a:t>、</a:t>
            </a:r>
            <a:r>
              <a:rPr lang="zh-TW" altLang="en-US" dirty="0">
                <a:solidFill>
                  <a:srgbClr val="008000"/>
                </a:solidFill>
              </a:rPr>
              <a:t>財產</a:t>
            </a:r>
            <a:r>
              <a:rPr lang="zh-TW" altLang="en-US" dirty="0" smtClean="0">
                <a:solidFill>
                  <a:srgbClr val="008000"/>
                </a:solidFill>
              </a:rPr>
              <a:t>名稱、財產編碼</a:t>
            </a:r>
            <a:r>
              <a:rPr lang="en-US" altLang="zh-TW" dirty="0" smtClean="0">
                <a:solidFill>
                  <a:srgbClr val="008000"/>
                </a:solidFill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78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671"/>
            <a:ext cx="8316416" cy="201622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勾選欄位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主鍵與外來鍵關聯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3100" dirty="0">
              <a:solidFill>
                <a:srgbClr val="0000FF"/>
              </a:solidFill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24046" y="2293609"/>
            <a:ext cx="2431730" cy="2719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4400" b="1" i="0" kern="1200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Unicode MS" pitchFamily="34" charset="-120"/>
                <a:ea typeface="微軟正黑體" pitchFamily="34" charset="-120"/>
                <a:cs typeface="+mj-cs"/>
              </a:defRPr>
            </a:lvl1pPr>
          </a:lstStyle>
          <a:p>
            <a:pPr algn="l"/>
            <a:r>
              <a:rPr lang="zh-TW" altLang="en-US" sz="3100" dirty="0" smtClean="0"/>
              <a:t>主鍵：</a:t>
            </a:r>
            <a:endParaRPr lang="en-US" altLang="zh-TW" sz="3100" dirty="0" smtClean="0"/>
          </a:p>
          <a:p>
            <a:pPr algn="l"/>
            <a:r>
              <a:rPr lang="en-US" altLang="zh-TW" sz="3100" dirty="0" smtClean="0">
                <a:solidFill>
                  <a:srgbClr val="0000FF"/>
                </a:solidFill>
              </a:rPr>
              <a:t>Type.</a:t>
            </a:r>
          </a:p>
          <a:p>
            <a:pPr algn="l"/>
            <a:r>
              <a:rPr lang="en-US" altLang="zh-TW" sz="3100" dirty="0" err="1" smtClean="0">
                <a:solidFill>
                  <a:srgbClr val="0000FF"/>
                </a:solidFill>
              </a:rPr>
              <a:t>ExtIdentifier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zh-TW" altLang="en-US" sz="3100" dirty="0" smtClean="0"/>
              <a:t>外來鍵：</a:t>
            </a:r>
            <a:r>
              <a:rPr lang="en-US" altLang="zh-TW" sz="3100" dirty="0" err="1" smtClean="0">
                <a:solidFill>
                  <a:srgbClr val="0000FF"/>
                </a:solidFill>
              </a:rPr>
              <a:t>Component.Description</a:t>
            </a:r>
            <a:endParaRPr lang="en-US" sz="3100" dirty="0">
              <a:solidFill>
                <a:srgbClr val="0000FF"/>
              </a:solidFill>
            </a:endParaRPr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7" y="2060848"/>
            <a:ext cx="5227773" cy="351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1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0" y="79719"/>
            <a:ext cx="8756139" cy="669856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r>
              <a:rPr lang="en-US" altLang="zh-TW" dirty="0" smtClean="0">
                <a:solidFill>
                  <a:srgbClr val="008000"/>
                </a:solidFill>
              </a:rPr>
              <a:t>[</a:t>
            </a:r>
            <a:r>
              <a:rPr lang="zh-TW" altLang="en-US" dirty="0" smtClean="0">
                <a:solidFill>
                  <a:srgbClr val="008000"/>
                </a:solidFill>
              </a:rPr>
              <a:t>需擷取畫面</a:t>
            </a:r>
            <a:r>
              <a:rPr lang="en-US" altLang="zh-TW" dirty="0" smtClean="0">
                <a:solidFill>
                  <a:srgbClr val="008000"/>
                </a:solidFill>
              </a:rPr>
              <a:t>]</a:t>
            </a:r>
            <a:r>
              <a:rPr lang="zh-TW" altLang="en-US" dirty="0" smtClean="0">
                <a:solidFill>
                  <a:srgbClr val="008000"/>
                </a:solidFill>
              </a:rPr>
              <a:t> </a:t>
            </a:r>
            <a:endParaRPr lang="zh-TW" altLang="en-US" dirty="0">
              <a:solidFill>
                <a:srgbClr val="008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</a:t>
            </a:r>
            <a:r>
              <a:rPr lang="zh-TW" altLang="en-US" smtClean="0"/>
              <a:t> </a:t>
            </a:r>
            <a:fld id="{1A962D3A-3C08-42CA-85C5-9BD9F41DAE7D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zh-TW" altLang="en-US" sz="3600" dirty="0" smtClean="0"/>
              <a:t>找出</a:t>
            </a:r>
            <a:r>
              <a:rPr lang="en-US" altLang="zh-TW" sz="3600" dirty="0" smtClean="0">
                <a:solidFill>
                  <a:srgbClr val="0000FF"/>
                </a:solidFill>
              </a:rPr>
              <a:t>D6_</a:t>
            </a:r>
            <a:r>
              <a:rPr lang="zh-TW" altLang="en-US" sz="3600" dirty="0" smtClean="0">
                <a:solidFill>
                  <a:srgbClr val="0000FF"/>
                </a:solidFill>
              </a:rPr>
              <a:t>木門</a:t>
            </a:r>
            <a:r>
              <a:rPr lang="en-US" altLang="zh-TW" sz="3600" dirty="0" smtClean="0">
                <a:solidFill>
                  <a:srgbClr val="0000FF"/>
                </a:solidFill>
              </a:rPr>
              <a:t>_85X210cm</a:t>
            </a:r>
            <a:r>
              <a:rPr lang="zh-TW" altLang="en-US" sz="3600" dirty="0" smtClean="0">
                <a:solidFill>
                  <a:srgbClr val="0000FF"/>
                </a:solidFill>
              </a:rPr>
              <a:t>：用</a:t>
            </a:r>
            <a:r>
              <a:rPr lang="en-US" altLang="zh-TW" sz="3600" dirty="0" smtClean="0">
                <a:solidFill>
                  <a:srgbClr val="0000FF"/>
                </a:solidFill>
              </a:rPr>
              <a:t>Type.ID=‘</a:t>
            </a:r>
            <a:r>
              <a:rPr lang="en-US" altLang="zh-TW" sz="3600" dirty="0" smtClean="0">
                <a:solidFill>
                  <a:srgbClr val="008000"/>
                </a:solidFill>
              </a:rPr>
              <a:t>256743</a:t>
            </a:r>
            <a:r>
              <a:rPr lang="en-US" altLang="zh-TW" sz="3600" dirty="0" smtClean="0">
                <a:solidFill>
                  <a:srgbClr val="0000FF"/>
                </a:solidFill>
              </a:rPr>
              <a:t>’</a:t>
            </a:r>
            <a:br>
              <a:rPr lang="en-US" altLang="zh-TW" sz="3600" dirty="0" smtClean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8000"/>
                </a:solidFill>
              </a:rPr>
              <a:t>[</a:t>
            </a:r>
            <a:r>
              <a:rPr lang="zh-TW" altLang="en-US" dirty="0">
                <a:solidFill>
                  <a:srgbClr val="008000"/>
                </a:solidFill>
              </a:rPr>
              <a:t>需擷取畫面</a:t>
            </a:r>
            <a:r>
              <a:rPr lang="en-US" altLang="zh-TW" dirty="0">
                <a:solidFill>
                  <a:srgbClr val="008000"/>
                </a:solidFill>
              </a:rPr>
              <a:t>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 </a:t>
            </a:r>
            <a:fld id="{1A962D3A-3C08-42CA-85C5-9BD9F41DAE7D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" y="1772816"/>
            <a:ext cx="8138866" cy="3917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標題 6"/>
          <p:cNvSpPr txBox="1">
            <a:spLocks/>
          </p:cNvSpPr>
          <p:nvPr/>
        </p:nvSpPr>
        <p:spPr>
          <a:xfrm>
            <a:off x="107504" y="551723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4400" b="1" i="0" kern="1200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Unicode MS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3000" dirty="0" smtClean="0">
                <a:solidFill>
                  <a:srgbClr val="C00000"/>
                </a:solidFill>
              </a:rPr>
              <a:t>記得</a:t>
            </a:r>
            <a:r>
              <a:rPr lang="zh-TW" altLang="en-US" sz="3000" dirty="0" smtClean="0">
                <a:solidFill>
                  <a:srgbClr val="0000FF"/>
                </a:solidFill>
              </a:rPr>
              <a:t>：此條件要取消掉，再存「</a:t>
            </a:r>
            <a:r>
              <a:rPr lang="en-US" altLang="zh-TW" sz="3000" dirty="0" smtClean="0">
                <a:solidFill>
                  <a:srgbClr val="C00000"/>
                </a:solidFill>
              </a:rPr>
              <a:t>Asset</a:t>
            </a:r>
            <a:r>
              <a:rPr lang="zh-TW" altLang="en-US" sz="3000" dirty="0" smtClean="0">
                <a:solidFill>
                  <a:srgbClr val="0000FF"/>
                </a:solidFill>
              </a:rPr>
              <a:t>」檢視表</a:t>
            </a:r>
            <a:endParaRPr lang="zh-TW" altLang="en-US" sz="3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3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3384376"/>
          </a:xfrm>
        </p:spPr>
        <p:txBody>
          <a:bodyPr>
            <a:normAutofit/>
          </a:bodyPr>
          <a:lstStyle/>
          <a:p>
            <a:r>
              <a:rPr lang="zh-TW" altLang="en-US" sz="5000" dirty="0" smtClean="0"/>
              <a:t>用</a:t>
            </a:r>
            <a:r>
              <a:rPr lang="zh-TW" altLang="en-US" sz="5000" dirty="0" smtClean="0">
                <a:solidFill>
                  <a:srgbClr val="0000FF"/>
                </a:solidFill>
              </a:rPr>
              <a:t>自己學號</a:t>
            </a:r>
            <a:r>
              <a:rPr lang="zh-TW" altLang="en-US" sz="5000" dirty="0" smtClean="0"/>
              <a:t>新建視窗程式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[</a:t>
            </a:r>
            <a:r>
              <a:rPr lang="zh-TW" altLang="en-US" dirty="0" smtClean="0"/>
              <a:t>例如：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</a:rPr>
              <a:t>r1234567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sz="3200" dirty="0" smtClean="0">
                <a:solidFill>
                  <a:srgbClr val="008000"/>
                </a:solidFill>
              </a:rPr>
              <a:t>[</a:t>
            </a:r>
            <a:r>
              <a:rPr lang="zh-TW" altLang="en-US" sz="3200" dirty="0" smtClean="0">
                <a:solidFill>
                  <a:srgbClr val="008000"/>
                </a:solidFill>
              </a:rPr>
              <a:t>佔</a:t>
            </a:r>
            <a:r>
              <a:rPr lang="en-US" altLang="zh-TW" sz="3200" dirty="0" smtClean="0">
                <a:solidFill>
                  <a:srgbClr val="008000"/>
                </a:solidFill>
              </a:rPr>
              <a:t>30%]</a:t>
            </a:r>
            <a:endParaRPr lang="zh-TW" alt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1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2019/05/02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資料庫技術與</a:t>
            </a:r>
            <a:r>
              <a:rPr lang="en-US" altLang="zh-TW" smtClean="0"/>
              <a:t>BIM</a:t>
            </a:r>
            <a:r>
              <a:rPr lang="zh-TW" altLang="en-US" smtClean="0"/>
              <a:t>實務應用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mtClean="0"/>
              <a:t>郭榮欽 </a:t>
            </a:r>
            <a:r>
              <a:rPr lang="en-US" altLang="zh-TW" smtClean="0"/>
              <a:t>- </a:t>
            </a:r>
            <a:fld id="{1A962D3A-3C08-42CA-85C5-9BD9F41DAE7D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6950"/>
            <a:ext cx="50292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76291"/>
            <a:ext cx="78105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499992" y="32048"/>
            <a:ext cx="4341168" cy="1380728"/>
          </a:xfrm>
        </p:spPr>
        <p:txBody>
          <a:bodyPr/>
          <a:lstStyle/>
          <a:p>
            <a:r>
              <a:rPr lang="zh-TW" altLang="en-US" dirty="0" smtClean="0"/>
              <a:t>不用截圖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12839" y="3450421"/>
            <a:ext cx="401563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C00000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Expr2</a:t>
            </a:r>
            <a:r>
              <a:rPr lang="en-US" altLang="zh-TW" sz="28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28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ID</a:t>
            </a:r>
            <a:r>
              <a:rPr lang="en-US" altLang="zh-TW" sz="28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Arial Unicode MS" panose="020B0604020202020204" pitchFamily="34" charset="-120"/>
                <a:ea typeface="微軟正黑體" panose="020B0604030504040204" pitchFamily="34" charset="-120"/>
              </a:rPr>
              <a:t>可以不用打勾，因重複</a:t>
            </a:r>
            <a:endParaRPr lang="zh-TW" altLang="en-US" sz="2800" dirty="0"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74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7009</TotalTime>
  <Words>748</Words>
  <Application>Microsoft Office PowerPoint</Application>
  <PresentationFormat>如螢幕大小 (4:3)</PresentationFormat>
  <Paragraphs>110</Paragraphs>
  <Slides>24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資料庫技術與BIM實務應用 (課號： CIE5107) 1100   107(下) 期中考題目</vt:lpstr>
      <vt:lpstr>壹、[基本要求操作情境](佔50分)</vt:lpstr>
      <vt:lpstr>1-1、COBie試算表轉資料庫 [佔10%]</vt:lpstr>
      <vt:lpstr>1-2、創一「檢視」虛擬資料表 將Type與Component結合在一起 命名：Asset [佔10%]</vt:lpstr>
      <vt:lpstr>勾選欄位 &amp;  主鍵與外來鍵關聯 </vt:lpstr>
      <vt:lpstr>執行SQL指令[需擷取畫面] </vt:lpstr>
      <vt:lpstr>找出D6_木門_85X210cm：用Type.ID=‘256743’ [需擷取畫面]</vt:lpstr>
      <vt:lpstr>用自己學號新建視窗程式 [例如： r1234567] [佔30%]</vt:lpstr>
      <vt:lpstr>不用截圖</vt:lpstr>
      <vt:lpstr>更改欄位名稱，執行畫面[需擷取畫面]</vt:lpstr>
      <vt:lpstr>加查詢功能 [按鍵的查詢程式自己參考講義]</vt:lpstr>
      <vt:lpstr>查詢測試 – 然後建置r1234567.exe[依自己學號] 執行檔 – 備用[需擷取畫面] **未做搜尋筆數，不扣分</vt:lpstr>
      <vt:lpstr>執行r1234567.exe測試[需擷取畫面]</vt:lpstr>
      <vt:lpstr>貳、[進階應用情境](佔50分)</vt:lpstr>
      <vt:lpstr>改良RevitAPI318程式 [佔30%]  其中另增加一按鈕，執行API講義5-2 此為進階題(另加10~15%分數) </vt:lpstr>
      <vt:lpstr>新改良的RevitAPI318程式產生功能表 取名：RevitAPIM    [需擷取畫面]</vt:lpstr>
      <vt:lpstr>Load「RevitAPIM.dll」會自動帶入三個手動的新類別 – [需擷取畫面]</vt:lpstr>
      <vt:lpstr>[需擷取畫面]</vt:lpstr>
      <vt:lpstr>[需擷取畫面]</vt:lpstr>
      <vt:lpstr>[需擷取畫面]</vt:lpstr>
      <vt:lpstr>[需擷取畫面]</vt:lpstr>
      <vt:lpstr>PowerPoint 簡報</vt:lpstr>
      <vt:lpstr>繪製整個過程的流程圖 [佔5~10%]</vt:lpstr>
      <vt:lpstr>感謝聆聽 • 敬請指教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系統下載與安裝</dc:title>
  <dc:creator>kakuaking</dc:creator>
  <cp:lastModifiedBy>郭榮欽</cp:lastModifiedBy>
  <cp:revision>148</cp:revision>
  <dcterms:created xsi:type="dcterms:W3CDTF">2010-07-28T03:58:49Z</dcterms:created>
  <dcterms:modified xsi:type="dcterms:W3CDTF">2019-05-02T01:02:48Z</dcterms:modified>
</cp:coreProperties>
</file>