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2"/>
  </p:notesMasterIdLst>
  <p:sldIdLst>
    <p:sldId id="422" r:id="rId2"/>
    <p:sldId id="382" r:id="rId3"/>
    <p:sldId id="383" r:id="rId4"/>
    <p:sldId id="427" r:id="rId5"/>
    <p:sldId id="428" r:id="rId6"/>
    <p:sldId id="430" r:id="rId7"/>
    <p:sldId id="423" r:id="rId8"/>
    <p:sldId id="431" r:id="rId9"/>
    <p:sldId id="433" r:id="rId10"/>
    <p:sldId id="432" r:id="rId11"/>
    <p:sldId id="424" r:id="rId12"/>
    <p:sldId id="435" r:id="rId13"/>
    <p:sldId id="438" r:id="rId14"/>
    <p:sldId id="439" r:id="rId15"/>
    <p:sldId id="440" r:id="rId16"/>
    <p:sldId id="441" r:id="rId17"/>
    <p:sldId id="442" r:id="rId18"/>
    <p:sldId id="426" r:id="rId19"/>
    <p:sldId id="434" r:id="rId20"/>
    <p:sldId id="443" r:id="rId21"/>
  </p:sldIdLst>
  <p:sldSz cx="9144000" cy="6858000" type="screen4x3"/>
  <p:notesSz cx="6858000" cy="9686925"/>
  <p:embeddedFontLst>
    <p:embeddedFont>
      <p:font typeface="Calibri" panose="020F0502020204030204" pitchFamily="34" charset="0"/>
      <p:regular r:id="rId23"/>
      <p:bold r:id="rId24"/>
      <p:italic r:id="rId25"/>
      <p:boldItalic r:id="rId26"/>
    </p:embeddedFont>
    <p:embeddedFont>
      <p:font typeface="Cambria Math" panose="02040503050406030204" pitchFamily="18" charset="0"/>
      <p:regular r:id="rId27"/>
    </p:embeddedFont>
    <p:embeddedFont>
      <p:font typeface="Garamond" panose="02020404030301010803" pitchFamily="18" charset="0"/>
      <p:regular r:id="rId28"/>
      <p:bold r:id="rId29"/>
      <p:italic r:id="rId30"/>
    </p:embeddedFont>
    <p:embeddedFont>
      <p:font typeface="Haettenschweiler" panose="020B0706040902060204" pitchFamily="34" charset="0"/>
      <p:regular r:id="rId31"/>
    </p:embeddedFont>
  </p:embeddedFontLst>
  <p:defaultTextStyle>
    <a:defPPr>
      <a:defRPr lang="en-GB"/>
    </a:defPPr>
    <a:lvl1pPr algn="ctr" rtl="0" fontAlgn="base">
      <a:spcBef>
        <a:spcPct val="0"/>
      </a:spcBef>
      <a:spcAft>
        <a:spcPct val="0"/>
      </a:spcAft>
      <a:defRPr sz="3200" i="1" kern="1200">
        <a:solidFill>
          <a:schemeClr val="tx2"/>
        </a:solidFill>
        <a:latin typeface="Haettenschweiler" pitchFamily="34" charset="0"/>
        <a:ea typeface="+mn-ea"/>
        <a:cs typeface="+mn-cs"/>
      </a:defRPr>
    </a:lvl1pPr>
    <a:lvl2pPr marL="457200" algn="ctr" rtl="0" fontAlgn="base">
      <a:spcBef>
        <a:spcPct val="0"/>
      </a:spcBef>
      <a:spcAft>
        <a:spcPct val="0"/>
      </a:spcAft>
      <a:defRPr sz="3200" i="1" kern="1200">
        <a:solidFill>
          <a:schemeClr val="tx2"/>
        </a:solidFill>
        <a:latin typeface="Haettenschweiler" pitchFamily="34" charset="0"/>
        <a:ea typeface="+mn-ea"/>
        <a:cs typeface="+mn-cs"/>
      </a:defRPr>
    </a:lvl2pPr>
    <a:lvl3pPr marL="914400" algn="ctr" rtl="0" fontAlgn="base">
      <a:spcBef>
        <a:spcPct val="0"/>
      </a:spcBef>
      <a:spcAft>
        <a:spcPct val="0"/>
      </a:spcAft>
      <a:defRPr sz="3200" i="1" kern="1200">
        <a:solidFill>
          <a:schemeClr val="tx2"/>
        </a:solidFill>
        <a:latin typeface="Haettenschweiler" pitchFamily="34" charset="0"/>
        <a:ea typeface="+mn-ea"/>
        <a:cs typeface="+mn-cs"/>
      </a:defRPr>
    </a:lvl3pPr>
    <a:lvl4pPr marL="1371600" algn="ctr" rtl="0" fontAlgn="base">
      <a:spcBef>
        <a:spcPct val="0"/>
      </a:spcBef>
      <a:spcAft>
        <a:spcPct val="0"/>
      </a:spcAft>
      <a:defRPr sz="3200" i="1" kern="1200">
        <a:solidFill>
          <a:schemeClr val="tx2"/>
        </a:solidFill>
        <a:latin typeface="Haettenschweiler" pitchFamily="34" charset="0"/>
        <a:ea typeface="+mn-ea"/>
        <a:cs typeface="+mn-cs"/>
      </a:defRPr>
    </a:lvl4pPr>
    <a:lvl5pPr marL="1828800" algn="ctr" rtl="0" fontAlgn="base">
      <a:spcBef>
        <a:spcPct val="0"/>
      </a:spcBef>
      <a:spcAft>
        <a:spcPct val="0"/>
      </a:spcAft>
      <a:defRPr sz="3200" i="1" kern="1200">
        <a:solidFill>
          <a:schemeClr val="tx2"/>
        </a:solidFill>
        <a:latin typeface="Haettenschweiler" pitchFamily="34" charset="0"/>
        <a:ea typeface="+mn-ea"/>
        <a:cs typeface="+mn-cs"/>
      </a:defRPr>
    </a:lvl5pPr>
    <a:lvl6pPr marL="2286000" algn="l" defTabSz="914400" rtl="0" eaLnBrk="1" latinLnBrk="0" hangingPunct="1">
      <a:defRPr sz="3200" i="1" kern="1200">
        <a:solidFill>
          <a:schemeClr val="tx2"/>
        </a:solidFill>
        <a:latin typeface="Haettenschweiler" pitchFamily="34" charset="0"/>
        <a:ea typeface="+mn-ea"/>
        <a:cs typeface="+mn-cs"/>
      </a:defRPr>
    </a:lvl6pPr>
    <a:lvl7pPr marL="2743200" algn="l" defTabSz="914400" rtl="0" eaLnBrk="1" latinLnBrk="0" hangingPunct="1">
      <a:defRPr sz="3200" i="1" kern="1200">
        <a:solidFill>
          <a:schemeClr val="tx2"/>
        </a:solidFill>
        <a:latin typeface="Haettenschweiler" pitchFamily="34" charset="0"/>
        <a:ea typeface="+mn-ea"/>
        <a:cs typeface="+mn-cs"/>
      </a:defRPr>
    </a:lvl7pPr>
    <a:lvl8pPr marL="3200400" algn="l" defTabSz="914400" rtl="0" eaLnBrk="1" latinLnBrk="0" hangingPunct="1">
      <a:defRPr sz="3200" i="1" kern="1200">
        <a:solidFill>
          <a:schemeClr val="tx2"/>
        </a:solidFill>
        <a:latin typeface="Haettenschweiler" pitchFamily="34" charset="0"/>
        <a:ea typeface="+mn-ea"/>
        <a:cs typeface="+mn-cs"/>
      </a:defRPr>
    </a:lvl8pPr>
    <a:lvl9pPr marL="3657600" algn="l" defTabSz="914400" rtl="0" eaLnBrk="1" latinLnBrk="0" hangingPunct="1">
      <a:defRPr sz="3200" i="1" kern="1200">
        <a:solidFill>
          <a:schemeClr val="tx2"/>
        </a:solidFill>
        <a:latin typeface="Haettenschweiler"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51">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wart Ellison" initials="SE" lastIdx="0" clrIdx="0"/>
  <p:cmAuthor id="1" name="Wendy Bannister" initials="W" lastIdx="5" clrIdx="1"/>
  <p:cmAuthor id="2" name="khcr454" initials="k" lastIdx="17" clrIdx="2"/>
  <p:cmAuthor id="3" name="Wendy Bannister" initials="WB" lastIdx="11" clrIdx="3"/>
  <p:cmAuthor id="4" name="Bannister, Wendy F (PHASTAR)" initials="BWF(" lastIdx="12" clrIdx="4">
    <p:extLst>
      <p:ext uri="{19B8F6BF-5375-455C-9EA6-DF929625EA0E}">
        <p15:presenceInfo xmlns:p15="http://schemas.microsoft.com/office/powerpoint/2012/main" userId="S-1-5-21-746137067-2049760794-682003330-276098" providerId="AD"/>
      </p:ext>
    </p:extLst>
  </p:cmAuthor>
  <p:cmAuthor id="5" name="Emily Foreman" initials="EF" lastIdx="1" clrIdx="5">
    <p:extLst>
      <p:ext uri="{19B8F6BF-5375-455C-9EA6-DF929625EA0E}">
        <p15:presenceInfo xmlns:p15="http://schemas.microsoft.com/office/powerpoint/2012/main" userId="S::emily.foreman@phastar.com::5a02d607-02a4-4a11-aef0-ddd0cb2b8c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2523"/>
    <a:srgbClr val="777777"/>
    <a:srgbClr val="1B06BA"/>
    <a:srgbClr val="000000"/>
    <a:srgbClr val="FFFFFF"/>
    <a:srgbClr val="FFFF00"/>
    <a:srgbClr val="D2D2D2"/>
    <a:srgbClr val="B2B2B2"/>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58" autoAdjust="0"/>
    <p:restoredTop sz="93792" autoAdjust="0"/>
  </p:normalViewPr>
  <p:slideViewPr>
    <p:cSldViewPr snapToGrid="0">
      <p:cViewPr varScale="1">
        <p:scale>
          <a:sx n="67" d="100"/>
          <a:sy n="67" d="100"/>
        </p:scale>
        <p:origin x="105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620"/>
    </p:cViewPr>
  </p:notesTextViewPr>
  <p:sorterViewPr>
    <p:cViewPr>
      <p:scale>
        <a:sx n="66" d="100"/>
        <a:sy n="66" d="100"/>
      </p:scale>
      <p:origin x="0" y="0"/>
    </p:cViewPr>
  </p:sorterViewPr>
  <p:notesViewPr>
    <p:cSldViewPr snapToGrid="0">
      <p:cViewPr varScale="1">
        <p:scale>
          <a:sx n="57" d="100"/>
          <a:sy n="57" d="100"/>
        </p:scale>
        <p:origin x="-1698" y="-78"/>
      </p:cViewPr>
      <p:guideLst>
        <p:guide orient="horz" pos="3051"/>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0</cx:pt>
          <cx:pt idx="1">6</cx:pt>
          <cx:pt idx="2">8</cx:pt>
          <cx:pt idx="3">8</cx:pt>
          <cx:pt idx="4">9</cx:pt>
          <cx:pt idx="5">9</cx:pt>
          <cx:pt idx="6">9</cx:pt>
          <cx:pt idx="7">9</cx:pt>
          <cx:pt idx="8">11</cx:pt>
          <cx:pt idx="9">12</cx:pt>
          <cx:pt idx="10">13</cx:pt>
          <cx:pt idx="11">14</cx:pt>
          <cx:pt idx="12">15</cx:pt>
          <cx:pt idx="13">15</cx:pt>
          <cx:pt idx="14">15</cx:pt>
          <cx:pt idx="15">15</cx:pt>
          <cx:pt idx="16">16</cx:pt>
          <cx:pt idx="17">17</cx:pt>
          <cx:pt idx="18">18</cx:pt>
          <cx:pt idx="19">19</cx:pt>
          <cx:pt idx="20">19</cx:pt>
          <cx:pt idx="21">21</cx:pt>
          <cx:pt idx="22">22</cx:pt>
          <cx:pt idx="23">23</cx:pt>
          <cx:pt idx="24">24</cx:pt>
          <cx:pt idx="25">27</cx:pt>
          <cx:pt idx="26">28</cx:pt>
          <cx:pt idx="27">33</cx:pt>
        </cx:lvl>
      </cx:numDim>
    </cx:data>
  </cx:chartData>
  <cx:chart>
    <cx:title pos="t" align="ctr" overlay="0">
      <cx:tx>
        <cx:txData>
          <cx:v>Histogram of survival times</cx:v>
        </cx:txData>
      </cx:tx>
      <cx:txPr>
        <a:bodyPr spcFirstLastPara="1" vertOverflow="ellipsis" horzOverflow="overflow" wrap="square" lIns="0" tIns="0" rIns="0" bIns="0" anchor="ctr" anchorCtr="1"/>
        <a:lstStyle/>
        <a:p>
          <a:pPr algn="ctr" rtl="0">
            <a:defRPr/>
          </a:pPr>
          <a:r>
            <a:rPr lang="en-US" sz="1400" b="0" i="0" u="none" strike="noStrike" baseline="0" dirty="0">
              <a:solidFill>
                <a:prstClr val="black">
                  <a:lumMod val="65000"/>
                  <a:lumOff val="35000"/>
                </a:prstClr>
              </a:solidFill>
              <a:latin typeface="Calibri"/>
            </a:rPr>
            <a:t>Histogram of survival times</a:t>
          </a:r>
        </a:p>
      </cx:txPr>
    </cx:title>
    <cx:plotArea>
      <cx:plotAreaRegion>
        <cx:series layoutId="clusteredColumn" uniqueId="{22D9A50F-484E-4427-9485-A4BCC5F128C2}">
          <cx:tx>
            <cx:txData>
              <cx:f>Sheet1!$A$1</cx:f>
              <cx:v>Series1</cx:v>
            </cx:txData>
          </cx:tx>
          <cx:dataId val="0"/>
          <cx:layoutPr>
            <cx:binning intervalClosed="r">
              <cx:binSize val="5"/>
            </cx:binning>
          </cx:layoutPr>
        </cx:series>
      </cx:plotAreaRegion>
      <cx:axis id="0">
        <cx:catScaling gapWidth="0"/>
        <cx:title>
          <cx:tx>
            <cx:txData>
              <cx:v>Time</cx:v>
            </cx:txData>
          </cx:tx>
          <cx:txPr>
            <a:bodyPr spcFirstLastPara="1" vertOverflow="ellipsis" horzOverflow="overflow" wrap="square" lIns="0" tIns="0" rIns="0" bIns="0" anchor="ctr" anchorCtr="1"/>
            <a:lstStyle/>
            <a:p>
              <a:pPr algn="ctr" rtl="0">
                <a:defRPr/>
              </a:pPr>
              <a:r>
                <a:rPr lang="en-US" sz="1197" b="0" i="0" u="none" strike="noStrike" baseline="0" dirty="0">
                  <a:solidFill>
                    <a:prstClr val="black">
                      <a:lumMod val="65000"/>
                      <a:lumOff val="35000"/>
                    </a:prstClr>
                  </a:solidFill>
                  <a:latin typeface="Calibri"/>
                </a:rPr>
                <a:t>Time</a:t>
              </a:r>
            </a:p>
          </cx:txPr>
        </cx:title>
        <cx:tickLabels/>
        <cx:numFmt formatCode="General" sourceLinked="0"/>
        <cx:txPr>
          <a:bodyPr spcFirstLastPara="1" vertOverflow="ellipsis" horzOverflow="overflow" wrap="square" lIns="0" tIns="0" rIns="0" bIns="0" anchor="ctr" anchorCtr="1"/>
          <a:lstStyle/>
          <a:p>
            <a:pPr algn="ctr" rtl="0">
              <a:defRPr sz="800"/>
            </a:pPr>
            <a:endParaRPr lang="en-US" sz="800" b="0" i="0" u="none" strike="noStrike" baseline="0">
              <a:solidFill>
                <a:prstClr val="black">
                  <a:lumMod val="65000"/>
                  <a:lumOff val="35000"/>
                </a:prstClr>
              </a:solidFill>
              <a:latin typeface="Calibri"/>
            </a:endParaRPr>
          </a:p>
        </cx:txPr>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843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latin typeface="Garamond" pitchFamily="18" charset="0"/>
              </a:defRPr>
            </a:lvl1pPr>
          </a:lstStyle>
          <a:p>
            <a:endParaRPr lang="en-GB"/>
          </a:p>
        </p:txBody>
      </p:sp>
      <p:sp>
        <p:nvSpPr>
          <p:cNvPr id="3075" name="Rectangle 3"/>
          <p:cNvSpPr>
            <a:spLocks noGrp="1" noChangeArrowheads="1"/>
          </p:cNvSpPr>
          <p:nvPr>
            <p:ph type="dt" idx="1"/>
          </p:nvPr>
        </p:nvSpPr>
        <p:spPr bwMode="auto">
          <a:xfrm>
            <a:off x="3886200" y="0"/>
            <a:ext cx="2971800" cy="4843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Garamond" pitchFamily="18" charset="0"/>
              </a:defRPr>
            </a:lvl1pPr>
          </a:lstStyle>
          <a:p>
            <a:endParaRPr lang="en-GB"/>
          </a:p>
        </p:txBody>
      </p:sp>
      <p:sp>
        <p:nvSpPr>
          <p:cNvPr id="3076" name="Rectangle 4"/>
          <p:cNvSpPr>
            <a:spLocks noGrp="1" noRot="1" noChangeAspect="1" noChangeArrowheads="1" noTextEdit="1"/>
          </p:cNvSpPr>
          <p:nvPr>
            <p:ph type="sldImg" idx="2"/>
          </p:nvPr>
        </p:nvSpPr>
        <p:spPr bwMode="auto">
          <a:xfrm>
            <a:off x="1008063" y="727075"/>
            <a:ext cx="4841875" cy="36322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601290"/>
            <a:ext cx="5029200" cy="43591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078" name="Rectangle 6"/>
          <p:cNvSpPr>
            <a:spLocks noGrp="1" noChangeArrowheads="1"/>
          </p:cNvSpPr>
          <p:nvPr>
            <p:ph type="ftr" sz="quarter" idx="4"/>
          </p:nvPr>
        </p:nvSpPr>
        <p:spPr bwMode="auto">
          <a:xfrm>
            <a:off x="0" y="9202579"/>
            <a:ext cx="2971800" cy="48434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latin typeface="Garamond" pitchFamily="18" charset="0"/>
              </a:defRPr>
            </a:lvl1pPr>
          </a:lstStyle>
          <a:p>
            <a:endParaRPr lang="en-GB"/>
          </a:p>
        </p:txBody>
      </p:sp>
      <p:sp>
        <p:nvSpPr>
          <p:cNvPr id="3079" name="Rectangle 7"/>
          <p:cNvSpPr>
            <a:spLocks noGrp="1" noChangeArrowheads="1"/>
          </p:cNvSpPr>
          <p:nvPr>
            <p:ph type="sldNum" sz="quarter" idx="5"/>
          </p:nvPr>
        </p:nvSpPr>
        <p:spPr bwMode="auto">
          <a:xfrm>
            <a:off x="3886200" y="9202579"/>
            <a:ext cx="2971800" cy="48434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latin typeface="Garamond" pitchFamily="18" charset="0"/>
              </a:defRPr>
            </a:lvl1pPr>
          </a:lstStyle>
          <a:p>
            <a:fld id="{DD0BC517-F12B-4924-8FF3-5854364A0EA3}" type="slidenum">
              <a:rPr lang="en-GB"/>
              <a:pPr/>
              <a:t>‹#›</a:t>
            </a:fld>
            <a:endParaRPr lang="en-GB"/>
          </a:p>
        </p:txBody>
      </p:sp>
    </p:spTree>
    <p:extLst>
      <p:ext uri="{BB962C8B-B14F-4D97-AF65-F5344CB8AC3E}">
        <p14:creationId xmlns:p14="http://schemas.microsoft.com/office/powerpoint/2010/main" val="18222899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Garamond" pitchFamily="18" charset="0"/>
        <a:ea typeface="+mn-ea"/>
        <a:cs typeface="+mn-cs"/>
      </a:defRPr>
    </a:lvl1pPr>
    <a:lvl2pPr marL="457200" algn="l" rtl="0" fontAlgn="base">
      <a:spcBef>
        <a:spcPct val="30000"/>
      </a:spcBef>
      <a:spcAft>
        <a:spcPct val="0"/>
      </a:spcAft>
      <a:defRPr sz="1200" kern="1200">
        <a:solidFill>
          <a:schemeClr val="tx1"/>
        </a:solidFill>
        <a:latin typeface="Garamond" pitchFamily="18" charset="0"/>
        <a:ea typeface="+mn-ea"/>
        <a:cs typeface="+mn-cs"/>
      </a:defRPr>
    </a:lvl2pPr>
    <a:lvl3pPr marL="914400" algn="l" rtl="0" fontAlgn="base">
      <a:spcBef>
        <a:spcPct val="30000"/>
      </a:spcBef>
      <a:spcAft>
        <a:spcPct val="0"/>
      </a:spcAft>
      <a:defRPr sz="1200" kern="1200">
        <a:solidFill>
          <a:schemeClr val="tx1"/>
        </a:solidFill>
        <a:latin typeface="Garamond" pitchFamily="18" charset="0"/>
        <a:ea typeface="+mn-ea"/>
        <a:cs typeface="+mn-cs"/>
      </a:defRPr>
    </a:lvl3pPr>
    <a:lvl4pPr marL="1371600" algn="l" rtl="0" fontAlgn="base">
      <a:spcBef>
        <a:spcPct val="30000"/>
      </a:spcBef>
      <a:spcAft>
        <a:spcPct val="0"/>
      </a:spcAft>
      <a:defRPr sz="1200" kern="1200">
        <a:solidFill>
          <a:schemeClr val="tx1"/>
        </a:solidFill>
        <a:latin typeface="Garamond" pitchFamily="18" charset="0"/>
        <a:ea typeface="+mn-ea"/>
        <a:cs typeface="+mn-cs"/>
      </a:defRPr>
    </a:lvl4pPr>
    <a:lvl5pPr marL="1828800" algn="l" rtl="0" fontAlgn="base">
      <a:spcBef>
        <a:spcPct val="30000"/>
      </a:spcBef>
      <a:spcAft>
        <a:spcPct val="0"/>
      </a:spcAft>
      <a:defRPr sz="1200" kern="1200">
        <a:solidFill>
          <a:schemeClr val="tx1"/>
        </a:solidFill>
        <a:latin typeface="Garamond"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today I’m going to be giving a presentation on Survival Analysis, focussing on Kaplan-Meier and Patients at Risk. This presentation is part of the series of talks to be given in the stats forum as an introduction to basic statistical processes that we may come across in our day-to-day work at </a:t>
            </a:r>
            <a:r>
              <a:rPr lang="en-GB" dirty="0" err="1"/>
              <a:t>Phastar</a:t>
            </a:r>
            <a:r>
              <a:rPr lang="en-GB" dirty="0"/>
              <a:t>. Last month, Katie and Albert kicked these talks on with a great introduction to logistic regression and today, I will be talking about some of the basics of survival analysis. This will start with a recap of some of the theory of survival data and Kaplan </a:t>
            </a:r>
            <a:r>
              <a:rPr lang="en-GB" dirty="0" err="1"/>
              <a:t>meier</a:t>
            </a:r>
            <a:r>
              <a:rPr lang="en-GB" dirty="0"/>
              <a:t>, so great for anyone who feels like they need a bit of revision on the topic, and will go on to explain how this is implemented in SAS, so will be useful perhaps for newer members of staff or anyone who just hasn’t worked on survival analysis in a while. I will just be covering the very basics so should hopefully be relatively straightforward, however, Jen Rogers and I will also be running a more in depth survival analysis training that will be rolled out, hopefully very soon! </a:t>
            </a:r>
          </a:p>
        </p:txBody>
      </p:sp>
      <p:sp>
        <p:nvSpPr>
          <p:cNvPr id="4" name="Slide Number Placeholder 3"/>
          <p:cNvSpPr>
            <a:spLocks noGrp="1"/>
          </p:cNvSpPr>
          <p:nvPr>
            <p:ph type="sldNum" sz="quarter" idx="5"/>
          </p:nvPr>
        </p:nvSpPr>
        <p:spPr/>
        <p:txBody>
          <a:bodyPr/>
          <a:lstStyle/>
          <a:p>
            <a:fld id="{DD0BC517-F12B-4924-8FF3-5854364A0EA3}" type="slidenum">
              <a:rPr lang="en-GB" smtClean="0"/>
              <a:pPr/>
              <a:t>1</a:t>
            </a:fld>
            <a:endParaRPr lang="en-GB"/>
          </a:p>
        </p:txBody>
      </p:sp>
    </p:spTree>
    <p:extLst>
      <p:ext uri="{BB962C8B-B14F-4D97-AF65-F5344CB8AC3E}">
        <p14:creationId xmlns:p14="http://schemas.microsoft.com/office/powerpoint/2010/main" val="8125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this is just a very simple example taken from the reported findings of a randomized trial of prednisolone in 44 patients with chronic active hepatitis. The outcome of interest is survival time, so we have the time to death in months of 22 subjects on Placebo, and 22 subjects on Prednisolone. We can see that there were subjects with censored times in both treatment groups, indicated here by an asterisk. </a:t>
            </a:r>
          </a:p>
          <a:p>
            <a:r>
              <a:rPr lang="en-GB" dirty="0"/>
              <a:t>Here we consider the calculation of the estimates of the survival function for the Prednisolone group. First, we would order the survival times, which we can see is already done here and secondly, we set up the intervals which are given in the first column of the table. The following three columns contain the numbers of subjects as defined in step 3, so Nj is the number of uncensored subjects at the start of the interval who have not yet died, </a:t>
            </a:r>
            <a:r>
              <a:rPr lang="en-GB" dirty="0" err="1"/>
              <a:t>Dj</a:t>
            </a:r>
            <a:r>
              <a:rPr lang="en-GB" dirty="0"/>
              <a:t> is the number of subjects who die during this interval, and </a:t>
            </a:r>
            <a:r>
              <a:rPr lang="en-GB" dirty="0" err="1"/>
              <a:t>Cj</a:t>
            </a:r>
            <a:r>
              <a:rPr lang="en-GB" dirty="0"/>
              <a:t>, the number of subjects who were censored during the interval. The fourth column contains our calculation for </a:t>
            </a:r>
            <a:r>
              <a:rPr lang="en-GB" dirty="0" err="1"/>
              <a:t>Pj</a:t>
            </a:r>
            <a:r>
              <a:rPr lang="en-GB" dirty="0"/>
              <a:t>, so the number of subjects who survive the interval, over the number of subjects at the start of the interval. And finally, in the last column we have our survival estimates, S(t), which by definition is 1 at time 0, and continues to be the product of each </a:t>
            </a:r>
            <a:r>
              <a:rPr lang="en-GB" dirty="0" err="1"/>
              <a:t>Pj</a:t>
            </a:r>
            <a:r>
              <a:rPr lang="en-GB" dirty="0"/>
              <a:t> at each time point up to time t. </a:t>
            </a:r>
          </a:p>
          <a:p>
            <a:r>
              <a:rPr lang="en-GB" dirty="0"/>
              <a:t>We can also note here that the second column, Nj, is equivalent to the number of patients at risk at each time point. This takes into consideration, not just the number of events at the previous time point, but also any subjects who were censored. So for example, in the third row we see that there were 19 subjects at risk at the start of the interval, and one of these subjects died. However we also have one subject who was censored, which means that the number of patients at risk at the start of the next interval is now 17, 2 less that at the start of the previous interval.</a:t>
            </a:r>
          </a:p>
        </p:txBody>
      </p:sp>
      <p:sp>
        <p:nvSpPr>
          <p:cNvPr id="4" name="Slide Number Placeholder 3"/>
          <p:cNvSpPr>
            <a:spLocks noGrp="1"/>
          </p:cNvSpPr>
          <p:nvPr>
            <p:ph type="sldNum" sz="quarter" idx="5"/>
          </p:nvPr>
        </p:nvSpPr>
        <p:spPr/>
        <p:txBody>
          <a:bodyPr/>
          <a:lstStyle/>
          <a:p>
            <a:fld id="{DD0BC517-F12B-4924-8FF3-5854364A0EA3}" type="slidenum">
              <a:rPr lang="en-GB" smtClean="0"/>
              <a:pPr/>
              <a:t>10</a:t>
            </a:fld>
            <a:endParaRPr lang="en-GB"/>
          </a:p>
        </p:txBody>
      </p:sp>
    </p:spTree>
    <p:extLst>
      <p:ext uri="{BB962C8B-B14F-4D97-AF65-F5344CB8AC3E}">
        <p14:creationId xmlns:p14="http://schemas.microsoft.com/office/powerpoint/2010/main" val="1626429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we know the theory, how do we do this in SAS?</a:t>
            </a:r>
          </a:p>
        </p:txBody>
      </p:sp>
      <p:sp>
        <p:nvSpPr>
          <p:cNvPr id="4" name="Slide Number Placeholder 3"/>
          <p:cNvSpPr>
            <a:spLocks noGrp="1"/>
          </p:cNvSpPr>
          <p:nvPr>
            <p:ph type="sldNum" sz="quarter" idx="5"/>
          </p:nvPr>
        </p:nvSpPr>
        <p:spPr/>
        <p:txBody>
          <a:bodyPr/>
          <a:lstStyle/>
          <a:p>
            <a:fld id="{DD0BC517-F12B-4924-8FF3-5854364A0EA3}" type="slidenum">
              <a:rPr lang="en-GB" smtClean="0"/>
              <a:pPr/>
              <a:t>11</a:t>
            </a:fld>
            <a:endParaRPr lang="en-GB"/>
          </a:p>
        </p:txBody>
      </p:sp>
    </p:spTree>
    <p:extLst>
      <p:ext uri="{BB962C8B-B14F-4D97-AF65-F5344CB8AC3E}">
        <p14:creationId xmlns:p14="http://schemas.microsoft.com/office/powerpoint/2010/main" val="3341157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first we want our input dataset in the correct format, usually contained in the ADTTE analysis dataset. We will have one record per subject, with corresponding variables for their treatment group and survival time, as well as an indicator variable to specify whether the subject was censored. In our example we use the variable, CNSR which takes the value 1 if the subject was censored, and 0 otherwise.</a:t>
            </a:r>
          </a:p>
          <a:p>
            <a:endParaRPr lang="en-GB" dirty="0"/>
          </a:p>
          <a:p>
            <a:r>
              <a:rPr lang="en-GB" dirty="0"/>
              <a:t>This data can then be fed into proc </a:t>
            </a:r>
            <a:r>
              <a:rPr lang="en-GB" dirty="0" err="1"/>
              <a:t>lifetest</a:t>
            </a:r>
            <a:r>
              <a:rPr lang="en-GB" dirty="0"/>
              <a:t>, which is the SAS procedure that can be used to generate Kaplan-Meier estimates of survival. Here we have specified our method as KM, standing for Kaplan-Meier however this is always the default so this isn’t technically necessary. The time statement here is the only one that is required, and this is where we specify the failure time variable, which for us is the variable AVAL. This is also where can we specify the censoring variable if this is necessary, which for us it is, and we therefore follow AVAL with an asterisk and the variable CNSR. The censoring variables should have brackets after, containing the value, or values of the variable that indicate censored subjects. For the most part, we will always use an indicator variable and therefore only need to specify the level of that variable that indicates censoring, however it is possible to instead specify a vector of values and in this case if the variable takes any of those values, SAS will consider that subject to be censored.</a:t>
            </a:r>
          </a:p>
          <a:p>
            <a:endParaRPr lang="en-GB" dirty="0"/>
          </a:p>
          <a:p>
            <a:r>
              <a:rPr lang="en-GB" dirty="0"/>
              <a:t>Strata is an optional statement, used to specify the variable containing the strata levels. Strata are formed according to the non-missing levels of the variable, however the missing option can be specified to allow missing levels as a valid stratum level. Here use the treatment variable so that our Kaplan-Meier estimates are calculated by treatment group which is probably what we’re all used to seeing most commonly, however we might be interested in investigating the difference in survival between any number of distinct groups in our population, for example between sex or between distinct age groups.</a:t>
            </a:r>
          </a:p>
          <a:p>
            <a:endParaRPr lang="en-GB" dirty="0"/>
          </a:p>
          <a:p>
            <a:r>
              <a:rPr lang="en-GB" dirty="0"/>
              <a:t>Proc </a:t>
            </a:r>
            <a:r>
              <a:rPr lang="en-GB" dirty="0" err="1"/>
              <a:t>lifetest</a:t>
            </a:r>
            <a:r>
              <a:rPr lang="en-GB" dirty="0"/>
              <a:t> is a very useful procedure, because as well as calculating the Kaplan-Meier estimates for us, it also calculates a number of difference test statistics, and several different plots that we might be interested in. To determine which plots are created we use the plot option on the </a:t>
            </a:r>
            <a:r>
              <a:rPr lang="en-GB" dirty="0" err="1"/>
              <a:t>lifetest</a:t>
            </a:r>
            <a:r>
              <a:rPr lang="en-GB" dirty="0"/>
              <a:t> statement, but it’s important here to include the </a:t>
            </a:r>
            <a:r>
              <a:rPr lang="en-GB" dirty="0" err="1"/>
              <a:t>ods</a:t>
            </a:r>
            <a:r>
              <a:rPr lang="en-GB" dirty="0"/>
              <a:t> graphics on and off options in your code to ensure these graphs are created. Here, I have specified to create just one plot, survival, which creates the Kaplan-Meier survival plot which we will look at in just a minute.</a:t>
            </a:r>
          </a:p>
          <a:p>
            <a:endParaRPr lang="en-GB" dirty="0"/>
          </a:p>
          <a:p>
            <a:r>
              <a:rPr lang="en-GB" dirty="0"/>
              <a:t>There are also a number of different ODS output datasets associated with proc </a:t>
            </a:r>
            <a:r>
              <a:rPr lang="en-GB" dirty="0" err="1"/>
              <a:t>lifetest</a:t>
            </a:r>
            <a:r>
              <a:rPr lang="en-GB" dirty="0"/>
              <a:t>, one of which we are most often interested in is the one specified here, </a:t>
            </a:r>
            <a:r>
              <a:rPr lang="en-GB" dirty="0" err="1"/>
              <a:t>ProductLimitEstimates</a:t>
            </a:r>
            <a:r>
              <a:rPr lang="en-GB" dirty="0"/>
              <a:t>, which creates an output datasets with our Kaplan-Meier estimates in. I have also specified the </a:t>
            </a:r>
            <a:r>
              <a:rPr lang="en-GB" dirty="0" err="1"/>
              <a:t>atrisk</a:t>
            </a:r>
            <a:r>
              <a:rPr lang="en-GB" dirty="0"/>
              <a:t> option here, which adds two additional variables to the </a:t>
            </a:r>
            <a:r>
              <a:rPr lang="en-GB" dirty="0" err="1"/>
              <a:t>ProductLimitEstimates</a:t>
            </a:r>
            <a:r>
              <a:rPr lang="en-GB" dirty="0"/>
              <a:t> dataset relating to the number of patients at risk at each timepoint.</a:t>
            </a:r>
          </a:p>
        </p:txBody>
      </p:sp>
      <p:sp>
        <p:nvSpPr>
          <p:cNvPr id="4" name="Slide Number Placeholder 3"/>
          <p:cNvSpPr>
            <a:spLocks noGrp="1"/>
          </p:cNvSpPr>
          <p:nvPr>
            <p:ph type="sldNum" sz="quarter" idx="5"/>
          </p:nvPr>
        </p:nvSpPr>
        <p:spPr/>
        <p:txBody>
          <a:bodyPr/>
          <a:lstStyle/>
          <a:p>
            <a:fld id="{DD0BC517-F12B-4924-8FF3-5854364A0EA3}" type="slidenum">
              <a:rPr lang="en-GB" smtClean="0"/>
              <a:pPr/>
              <a:t>12</a:t>
            </a:fld>
            <a:endParaRPr lang="en-GB"/>
          </a:p>
        </p:txBody>
      </p:sp>
    </p:spTree>
    <p:extLst>
      <p:ext uri="{BB962C8B-B14F-4D97-AF65-F5344CB8AC3E}">
        <p14:creationId xmlns:p14="http://schemas.microsoft.com/office/powerpoint/2010/main" val="370289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this is what our </a:t>
            </a:r>
            <a:r>
              <a:rPr lang="en-GB" dirty="0" err="1"/>
              <a:t>ProductLimitEstimates</a:t>
            </a:r>
            <a:r>
              <a:rPr lang="en-GB" dirty="0"/>
              <a:t> dataset look like, where our final two columns are the variables added by specifying the </a:t>
            </a:r>
            <a:r>
              <a:rPr lang="en-GB" dirty="0" err="1"/>
              <a:t>atrisk</a:t>
            </a:r>
            <a:r>
              <a:rPr lang="en-GB" dirty="0"/>
              <a:t> option. Overall we can see a lot of similarities here with the Table we created when calculating the estimates by hand. Instead of intervals we just have our survival time </a:t>
            </a:r>
            <a:r>
              <a:rPr lang="en-GB" dirty="0" err="1"/>
              <a:t>Tj</a:t>
            </a:r>
            <a:r>
              <a:rPr lang="en-GB" dirty="0"/>
              <a:t> which is contained in the variable AVAL, and we have Nj, </a:t>
            </a:r>
            <a:r>
              <a:rPr lang="en-GB" dirty="0" err="1"/>
              <a:t>Dj</a:t>
            </a:r>
            <a:r>
              <a:rPr lang="en-GB" dirty="0"/>
              <a:t> and </a:t>
            </a:r>
            <a:r>
              <a:rPr lang="en-GB" dirty="0" err="1"/>
              <a:t>Cj</a:t>
            </a:r>
            <a:r>
              <a:rPr lang="en-GB" dirty="0"/>
              <a:t> in our variables Number at risk, observed events and censor. And finally we have our survival estimates, S(t) in the survival variable. What is missing in this table is </a:t>
            </a:r>
            <a:r>
              <a:rPr lang="en-GB" dirty="0" err="1"/>
              <a:t>Pj</a:t>
            </a:r>
            <a:r>
              <a:rPr lang="en-GB" dirty="0"/>
              <a:t>, the probability of surviving each interval, but that’s okay. We don’t necessarily use it for anything, it’s just an intermediate step in our overall calculation of the survival estimates.</a:t>
            </a:r>
          </a:p>
          <a:p>
            <a:endParaRPr lang="en-GB" dirty="0"/>
          </a:p>
          <a:p>
            <a:r>
              <a:rPr lang="en-GB" dirty="0"/>
              <a:t>Now that we have our estimates, it’s possible to present this in a slightly more aesthetically pleasing way, using a Kaplan-Meier plot, which I mentioned before is something that proc </a:t>
            </a:r>
            <a:r>
              <a:rPr lang="en-GB" dirty="0" err="1"/>
              <a:t>lifetest</a:t>
            </a:r>
            <a:r>
              <a:rPr lang="en-GB" dirty="0"/>
              <a:t> will do for you if you specify it in the plots option.</a:t>
            </a:r>
          </a:p>
        </p:txBody>
      </p:sp>
      <p:sp>
        <p:nvSpPr>
          <p:cNvPr id="4" name="Slide Number Placeholder 3"/>
          <p:cNvSpPr>
            <a:spLocks noGrp="1"/>
          </p:cNvSpPr>
          <p:nvPr>
            <p:ph type="sldNum" sz="quarter" idx="5"/>
          </p:nvPr>
        </p:nvSpPr>
        <p:spPr/>
        <p:txBody>
          <a:bodyPr/>
          <a:lstStyle/>
          <a:p>
            <a:fld id="{DD0BC517-F12B-4924-8FF3-5854364A0EA3}" type="slidenum">
              <a:rPr lang="en-GB" smtClean="0"/>
              <a:pPr/>
              <a:t>13</a:t>
            </a:fld>
            <a:endParaRPr lang="en-GB"/>
          </a:p>
        </p:txBody>
      </p:sp>
    </p:spTree>
    <p:extLst>
      <p:ext uri="{BB962C8B-B14F-4D97-AF65-F5344CB8AC3E}">
        <p14:creationId xmlns:p14="http://schemas.microsoft.com/office/powerpoint/2010/main" val="3094073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plot on the left-hand side of the slide is what the Kaplan Meier plot looks like when automatically produced by proc </a:t>
            </a:r>
            <a:r>
              <a:rPr lang="en-GB" dirty="0" err="1"/>
              <a:t>lifetest</a:t>
            </a:r>
            <a:r>
              <a:rPr lang="en-GB" dirty="0"/>
              <a:t>. It’s a fairly basic step plot of the survival estimates, which each strata presented on the same plot, and censored observations indicated using tick marks. This is a quick and useful visualisation of the data, however it’s often not exactly what is requested by the client in the shells. For example, they might want to use different colours or different axis labels. Although it is possible to make some cosmetic changes to the output that SAS creates, often it is necessary to create the plot manually using SGPLOT, and this is what I’ve done with the figure on the right. Something to note here, is that if you are creating your own plot, it is easier to do this using the data from ODS Survival plot instead of </a:t>
            </a:r>
            <a:r>
              <a:rPr lang="en-GB" dirty="0" err="1"/>
              <a:t>ProductLimitEstimates</a:t>
            </a:r>
            <a:r>
              <a:rPr lang="en-GB" dirty="0"/>
              <a:t>, as it is already in a useable format, and does not need any further modifications.</a:t>
            </a:r>
          </a:p>
        </p:txBody>
      </p:sp>
      <p:sp>
        <p:nvSpPr>
          <p:cNvPr id="4" name="Slide Number Placeholder 3"/>
          <p:cNvSpPr>
            <a:spLocks noGrp="1"/>
          </p:cNvSpPr>
          <p:nvPr>
            <p:ph type="sldNum" sz="quarter" idx="5"/>
          </p:nvPr>
        </p:nvSpPr>
        <p:spPr/>
        <p:txBody>
          <a:bodyPr/>
          <a:lstStyle/>
          <a:p>
            <a:fld id="{DD0BC517-F12B-4924-8FF3-5854364A0EA3}" type="slidenum">
              <a:rPr lang="en-GB" smtClean="0"/>
              <a:pPr/>
              <a:t>14</a:t>
            </a:fld>
            <a:endParaRPr lang="en-GB"/>
          </a:p>
        </p:txBody>
      </p:sp>
    </p:spTree>
    <p:extLst>
      <p:ext uri="{BB962C8B-B14F-4D97-AF65-F5344CB8AC3E}">
        <p14:creationId xmlns:p14="http://schemas.microsoft.com/office/powerpoint/2010/main" val="4180918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common client request when producing Kaplan Meier plots is to include a number at risk table at the bottom of the plot. Again, in this case it would be much easier to do this using </a:t>
            </a:r>
            <a:r>
              <a:rPr lang="en-GB" dirty="0" err="1"/>
              <a:t>SGPlot</a:t>
            </a:r>
            <a:r>
              <a:rPr lang="en-GB" dirty="0"/>
              <a:t> and add the table manually. A useful option to use in these cases is the </a:t>
            </a:r>
            <a:r>
              <a:rPr lang="en-GB" dirty="0" err="1"/>
              <a:t>timelist</a:t>
            </a:r>
            <a:r>
              <a:rPr lang="en-GB" dirty="0"/>
              <a:t> option, which allows you to specify the times at which you would like to know the number of patients at risk. For example, in our plot the x axis spans zero to 190 months, increasing by 10 months each time. We therefore might be interested in adding the number of patients at risk at each of these time points. To do this, we add the option </a:t>
            </a:r>
            <a:r>
              <a:rPr lang="en-GB" dirty="0" err="1"/>
              <a:t>timelist</a:t>
            </a:r>
            <a:r>
              <a:rPr lang="en-GB" dirty="0"/>
              <a:t> equals 0 to 190 by 10 on our proc </a:t>
            </a:r>
            <a:r>
              <a:rPr lang="en-GB" dirty="0" err="1"/>
              <a:t>lifetest</a:t>
            </a:r>
            <a:r>
              <a:rPr lang="en-GB" dirty="0"/>
              <a:t> statement, and our resulting dataset will look like this. We now have an additional variable, </a:t>
            </a:r>
            <a:r>
              <a:rPr lang="en-GB" dirty="0" err="1"/>
              <a:t>timelist</a:t>
            </a:r>
            <a:r>
              <a:rPr lang="en-GB" dirty="0"/>
              <a:t>, containing our times specified, as well as our number of patients at risk.</a:t>
            </a:r>
          </a:p>
        </p:txBody>
      </p:sp>
      <p:sp>
        <p:nvSpPr>
          <p:cNvPr id="4" name="Slide Number Placeholder 3"/>
          <p:cNvSpPr>
            <a:spLocks noGrp="1"/>
          </p:cNvSpPr>
          <p:nvPr>
            <p:ph type="sldNum" sz="quarter" idx="5"/>
          </p:nvPr>
        </p:nvSpPr>
        <p:spPr/>
        <p:txBody>
          <a:bodyPr/>
          <a:lstStyle/>
          <a:p>
            <a:fld id="{DD0BC517-F12B-4924-8FF3-5854364A0EA3}" type="slidenum">
              <a:rPr lang="en-GB" smtClean="0"/>
              <a:pPr/>
              <a:t>15</a:t>
            </a:fld>
            <a:endParaRPr lang="en-GB"/>
          </a:p>
        </p:txBody>
      </p:sp>
    </p:spTree>
    <p:extLst>
      <p:ext uri="{BB962C8B-B14F-4D97-AF65-F5344CB8AC3E}">
        <p14:creationId xmlns:p14="http://schemas.microsoft.com/office/powerpoint/2010/main" val="2076699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Adding these to our plot would therefore look something like this, which we achieve by adding an </a:t>
            </a:r>
            <a:r>
              <a:rPr lang="en-GB" dirty="0" err="1"/>
              <a:t>xaxistable</a:t>
            </a:r>
            <a:r>
              <a:rPr lang="en-GB" dirty="0"/>
              <a:t> statement into </a:t>
            </a:r>
            <a:r>
              <a:rPr lang="en-GB" dirty="0" err="1"/>
              <a:t>Sgplot</a:t>
            </a:r>
            <a:r>
              <a:rPr lang="en-GB" dirty="0"/>
              <a:t>. We now have the same plot as before, but now includes the number of patients at risk for each treatment group, at each of our specified timepoints.</a:t>
            </a:r>
          </a:p>
          <a:p>
            <a:endParaRPr lang="en-GB" dirty="0"/>
          </a:p>
          <a:p>
            <a:r>
              <a:rPr lang="en-GB" dirty="0"/>
              <a:t>So what now? We’ve got our estimates, and we’ve created a lovely looking Kaplan-Meier plot, and I’m sure you’re all convinced that it was much easier to do in SAS than writing it all out on paper. But what are we interested in now that’s done? Well what we really want to know if there is a difference in survival between the strata, be that age, sex, or in our case, treatment group. So basically, does taking the drug, Prednisolone make a difference to your probability of survival? The Kaplan-Meier plot is a really helpful tool which can aid a visual inspection on which of the two arms has a better prognosis. The blue arm, representing the Placebo treatment group has a quicker decrease in it’s probability of survival, whereas the Prednisolone group decreases much slower, indicating perhaps that those on the </a:t>
            </a:r>
            <a:r>
              <a:rPr lang="en-GB" dirty="0" err="1"/>
              <a:t>Presnisolone</a:t>
            </a:r>
            <a:r>
              <a:rPr lang="en-GB" dirty="0"/>
              <a:t> treatment do have the better prognosis. </a:t>
            </a:r>
          </a:p>
          <a:p>
            <a:endParaRPr lang="en-GB" dirty="0"/>
          </a:p>
          <a:p>
            <a:r>
              <a:rPr lang="en-GB" dirty="0"/>
              <a:t>Another way to quantify this might be by looking at the average survival time across treatment groups. Recalling that survival data are usual positively skewed, we are often interested in the median survival time as a point estimate, instead of the mean.</a:t>
            </a:r>
          </a:p>
          <a:p>
            <a:endParaRPr lang="en-GB" dirty="0"/>
          </a:p>
        </p:txBody>
      </p:sp>
      <p:sp>
        <p:nvSpPr>
          <p:cNvPr id="4" name="Slide Number Placeholder 3"/>
          <p:cNvSpPr>
            <a:spLocks noGrp="1"/>
          </p:cNvSpPr>
          <p:nvPr>
            <p:ph type="sldNum" sz="quarter" idx="5"/>
          </p:nvPr>
        </p:nvSpPr>
        <p:spPr/>
        <p:txBody>
          <a:bodyPr/>
          <a:lstStyle/>
          <a:p>
            <a:fld id="{DD0BC517-F12B-4924-8FF3-5854364A0EA3}" type="slidenum">
              <a:rPr lang="en-GB" smtClean="0"/>
              <a:pPr/>
              <a:t>16</a:t>
            </a:fld>
            <a:endParaRPr lang="en-GB"/>
          </a:p>
        </p:txBody>
      </p:sp>
    </p:spTree>
    <p:extLst>
      <p:ext uri="{BB962C8B-B14F-4D97-AF65-F5344CB8AC3E}">
        <p14:creationId xmlns:p14="http://schemas.microsoft.com/office/powerpoint/2010/main" val="2264741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median survival time is the smallest time for which S(t) is less than 0.5, and is calculated by proc </a:t>
            </a:r>
            <a:r>
              <a:rPr lang="en-GB" dirty="0" err="1"/>
              <a:t>lifetest</a:t>
            </a:r>
            <a:r>
              <a:rPr lang="en-GB" dirty="0"/>
              <a:t>, and stored in the ODS Quartiles dataset. As well as including the median, or 50% quartile, the dataset also contains the 25 and 75 percent quartiles. We can take the estimates of the median for each treatment group and add them to the Kaplan Meier Plot as shown here. This gives further plausibility to our hypothesis that Prednisolone has the better prognosis of the two treatment groups, with a median survival time of 146 months, much higher that the Placebo group median of 40.5 months.</a:t>
            </a:r>
          </a:p>
          <a:p>
            <a:endParaRPr lang="en-GB" dirty="0"/>
          </a:p>
          <a:p>
            <a:r>
              <a:rPr lang="en-GB" dirty="0"/>
              <a:t>As helpful as all of this is, we may now be interested in performing a formal comparison of the survival between these treatment groups. This is possible through something called the log rank test, and while this is not something that I will be covering today, this is something that will be covered later in this series of introductory talks by Ben Irwin, as well as in the formal stats training that will be coming soon!</a:t>
            </a:r>
          </a:p>
        </p:txBody>
      </p:sp>
      <p:sp>
        <p:nvSpPr>
          <p:cNvPr id="4" name="Slide Number Placeholder 3"/>
          <p:cNvSpPr>
            <a:spLocks noGrp="1"/>
          </p:cNvSpPr>
          <p:nvPr>
            <p:ph type="sldNum" sz="quarter" idx="5"/>
          </p:nvPr>
        </p:nvSpPr>
        <p:spPr/>
        <p:txBody>
          <a:bodyPr/>
          <a:lstStyle/>
          <a:p>
            <a:fld id="{DD0BC517-F12B-4924-8FF3-5854364A0EA3}" type="slidenum">
              <a:rPr lang="en-GB" smtClean="0"/>
              <a:pPr/>
              <a:t>17</a:t>
            </a:fld>
            <a:endParaRPr lang="en-GB"/>
          </a:p>
        </p:txBody>
      </p:sp>
    </p:spTree>
    <p:extLst>
      <p:ext uri="{BB962C8B-B14F-4D97-AF65-F5344CB8AC3E}">
        <p14:creationId xmlns:p14="http://schemas.microsoft.com/office/powerpoint/2010/main" val="258001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I’ve already mentioned, I’ll start by discussing just a little bit of the theory about survival data and Kaplan Meier, as well as looking at a very simple example. I’ll then just go over how we would go about implementing this in SAS, using the same example as in Section 2. And I’ll finish with a few useful resources that you can look at for further information on what I cover today.</a:t>
            </a:r>
          </a:p>
        </p:txBody>
      </p:sp>
      <p:sp>
        <p:nvSpPr>
          <p:cNvPr id="4" name="Slide Number Placeholder 3"/>
          <p:cNvSpPr>
            <a:spLocks noGrp="1"/>
          </p:cNvSpPr>
          <p:nvPr>
            <p:ph type="sldNum" sz="quarter" idx="5"/>
          </p:nvPr>
        </p:nvSpPr>
        <p:spPr/>
        <p:txBody>
          <a:bodyPr/>
          <a:lstStyle/>
          <a:p>
            <a:fld id="{DD0BC517-F12B-4924-8FF3-5854364A0EA3}" type="slidenum">
              <a:rPr lang="en-GB" smtClean="0"/>
              <a:pPr/>
              <a:t>2</a:t>
            </a:fld>
            <a:endParaRPr lang="en-GB"/>
          </a:p>
        </p:txBody>
      </p:sp>
    </p:spTree>
    <p:extLst>
      <p:ext uri="{BB962C8B-B14F-4D97-AF65-F5344CB8AC3E}">
        <p14:creationId xmlns:p14="http://schemas.microsoft.com/office/powerpoint/2010/main" val="404015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get started…</a:t>
            </a:r>
          </a:p>
        </p:txBody>
      </p:sp>
      <p:sp>
        <p:nvSpPr>
          <p:cNvPr id="4" name="Slide Number Placeholder 3"/>
          <p:cNvSpPr>
            <a:spLocks noGrp="1"/>
          </p:cNvSpPr>
          <p:nvPr>
            <p:ph type="sldNum" sz="quarter" idx="5"/>
          </p:nvPr>
        </p:nvSpPr>
        <p:spPr/>
        <p:txBody>
          <a:bodyPr/>
          <a:lstStyle/>
          <a:p>
            <a:fld id="{DD0BC517-F12B-4924-8FF3-5854364A0EA3}" type="slidenum">
              <a:rPr lang="en-GB" smtClean="0"/>
              <a:pPr/>
              <a:t>3</a:t>
            </a:fld>
            <a:endParaRPr lang="en-GB"/>
          </a:p>
        </p:txBody>
      </p:sp>
    </p:spTree>
    <p:extLst>
      <p:ext uri="{BB962C8B-B14F-4D97-AF65-F5344CB8AC3E}">
        <p14:creationId xmlns:p14="http://schemas.microsoft.com/office/powerpoint/2010/main" val="2035772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survival data? Survival data occur where times are recorded from a specific, well defined time origin until the occurrence of some pre-defined event or end-point of interest for a group of individuals. The time origin is something that needs to be defined in advance, however most commonly in clinical trials, we are interested in randomization as our time origin, meaning we are interested in the time from randomization to some pre-defined event. Similarly, our event or end-point is something that needs to be well-defined. Commonly this is death, which is why we call this ‘survival’ data, so we would be interested in the time from randomization to death, also known as the overall survival of a patient. However this event can be any number of things. Other common examples we might see are time until progression or death, time to treatment discontinuation or time to onset of first adverse event.</a:t>
            </a:r>
          </a:p>
        </p:txBody>
      </p:sp>
      <p:sp>
        <p:nvSpPr>
          <p:cNvPr id="4" name="Slide Number Placeholder 3"/>
          <p:cNvSpPr>
            <a:spLocks noGrp="1"/>
          </p:cNvSpPr>
          <p:nvPr>
            <p:ph type="sldNum" sz="quarter" idx="5"/>
          </p:nvPr>
        </p:nvSpPr>
        <p:spPr/>
        <p:txBody>
          <a:bodyPr/>
          <a:lstStyle/>
          <a:p>
            <a:fld id="{DD0BC517-F12B-4924-8FF3-5854364A0EA3}" type="slidenum">
              <a:rPr lang="en-GB" smtClean="0"/>
              <a:pPr/>
              <a:t>4</a:t>
            </a:fld>
            <a:endParaRPr lang="en-GB"/>
          </a:p>
        </p:txBody>
      </p:sp>
    </p:spTree>
    <p:extLst>
      <p:ext uri="{BB962C8B-B14F-4D97-AF65-F5344CB8AC3E}">
        <p14:creationId xmlns:p14="http://schemas.microsoft.com/office/powerpoint/2010/main" val="130699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of the key things that we need to remember about survival data are firstly that times are always greater than zero and therefore the data are unlikely to come from a normal distribution. Furthermore, survival data are often positively skewed, so we will see quite a lot of the events at the start of our observation period, and then as time goes on, these events will be seen fewer and fewer as we have less subjects left to observe. This means that we don’t have the traditional bell-shaped curve that we would expect from a normal distribution.</a:t>
            </a:r>
          </a:p>
          <a:p>
            <a:r>
              <a:rPr lang="en-GB" dirty="0"/>
              <a:t>Secondly, we will have some subjects who do not observe the event of interest in our given time frame, and only know that their event of interest did not occur before a certain time. These subjects are censored at this time, and we need to consider how best to deal with these subjects during analysis. That’s a very simple and basic introduction to censoring, however we will talk about censoring in more detail in the formal survival analysis training, if you do want to know more.</a:t>
            </a:r>
          </a:p>
        </p:txBody>
      </p:sp>
      <p:sp>
        <p:nvSpPr>
          <p:cNvPr id="4" name="Slide Number Placeholder 3"/>
          <p:cNvSpPr>
            <a:spLocks noGrp="1"/>
          </p:cNvSpPr>
          <p:nvPr>
            <p:ph type="sldNum" sz="quarter" idx="5"/>
          </p:nvPr>
        </p:nvSpPr>
        <p:spPr/>
        <p:txBody>
          <a:bodyPr/>
          <a:lstStyle/>
          <a:p>
            <a:fld id="{DD0BC517-F12B-4924-8FF3-5854364A0EA3}" type="slidenum">
              <a:rPr lang="en-GB" smtClean="0"/>
              <a:pPr/>
              <a:t>5</a:t>
            </a:fld>
            <a:endParaRPr lang="en-GB"/>
          </a:p>
        </p:txBody>
      </p:sp>
    </p:spTree>
    <p:extLst>
      <p:ext uri="{BB962C8B-B14F-4D97-AF65-F5344CB8AC3E}">
        <p14:creationId xmlns:p14="http://schemas.microsoft.com/office/powerpoint/2010/main" val="3676981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taking all of this into consideration, we now want to consider how we can go about estimating our survivor function, S(t), which is the probability that an individual will experience the event of interest beyond time t. There are two important properties that need to be adhered to when calculating the estimates of the survivor function. First that S(t) should be equal to 1 at time 0, since all subjects should be event free at the start of our observation period. And second that, over time, S(t) should never increase, and will usually decrease, which basically means that the probability of a subject ‘surviving’ decreases as time progresses. </a:t>
            </a:r>
          </a:p>
          <a:p>
            <a:endParaRPr lang="en-GB" dirty="0"/>
          </a:p>
          <a:p>
            <a:r>
              <a:rPr lang="en-GB" dirty="0"/>
              <a:t>In the rare case that none of our subjects were censored, so they all observed the event of interest, then we can simply calculate an empirical estimate of the survivor function. So, at each time, t, this is the number of subjects with survival times greater than or equal to t, over the total number of subjects in the dataset. But, we all know from experience that this is very unlikely to happen in reality, so what do we do then? This is where our Kaplan Meier estimate comes into play…</a:t>
            </a:r>
          </a:p>
        </p:txBody>
      </p:sp>
      <p:sp>
        <p:nvSpPr>
          <p:cNvPr id="4" name="Slide Number Placeholder 3"/>
          <p:cNvSpPr>
            <a:spLocks noGrp="1"/>
          </p:cNvSpPr>
          <p:nvPr>
            <p:ph type="sldNum" sz="quarter" idx="5"/>
          </p:nvPr>
        </p:nvSpPr>
        <p:spPr/>
        <p:txBody>
          <a:bodyPr/>
          <a:lstStyle/>
          <a:p>
            <a:fld id="{DD0BC517-F12B-4924-8FF3-5854364A0EA3}" type="slidenum">
              <a:rPr lang="en-GB" smtClean="0"/>
              <a:pPr/>
              <a:t>6</a:t>
            </a:fld>
            <a:endParaRPr lang="en-GB"/>
          </a:p>
        </p:txBody>
      </p:sp>
    </p:spTree>
    <p:extLst>
      <p:ext uri="{BB962C8B-B14F-4D97-AF65-F5344CB8AC3E}">
        <p14:creationId xmlns:p14="http://schemas.microsoft.com/office/powerpoint/2010/main" val="3978292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I’ll just quickly go through the steps use to calculate the Kaplan Meier estimates of the survivor function, which are what SAS will do for you whenever you run your code…</a:t>
            </a:r>
          </a:p>
        </p:txBody>
      </p:sp>
      <p:sp>
        <p:nvSpPr>
          <p:cNvPr id="4" name="Slide Number Placeholder 3"/>
          <p:cNvSpPr>
            <a:spLocks noGrp="1"/>
          </p:cNvSpPr>
          <p:nvPr>
            <p:ph type="sldNum" sz="quarter" idx="5"/>
          </p:nvPr>
        </p:nvSpPr>
        <p:spPr/>
        <p:txBody>
          <a:bodyPr/>
          <a:lstStyle/>
          <a:p>
            <a:fld id="{DD0BC517-F12B-4924-8FF3-5854364A0EA3}" type="slidenum">
              <a:rPr lang="en-GB" smtClean="0"/>
              <a:pPr/>
              <a:t>7</a:t>
            </a:fld>
            <a:endParaRPr lang="en-GB"/>
          </a:p>
        </p:txBody>
      </p:sp>
    </p:spTree>
    <p:extLst>
      <p:ext uri="{BB962C8B-B14F-4D97-AF65-F5344CB8AC3E}">
        <p14:creationId xmlns:p14="http://schemas.microsoft.com/office/powerpoint/2010/main" val="4006046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we want to order the survival times from smallest to largest.</a:t>
            </a:r>
          </a:p>
          <a:p>
            <a:r>
              <a:rPr lang="en-GB" dirty="0"/>
              <a:t>Secondly, we consider intervals. Each interval starts at a survival time, except the first interval, which starts at the time origin. And each interval ends ‘just before’ the next survival time, except the last interval which starts at the last observed survival time, and extends infinitely, in order to capture any censored times that may have occurred after the last observed event in the data.</a:t>
            </a:r>
          </a:p>
          <a:p>
            <a:r>
              <a:rPr lang="en-GB" dirty="0"/>
              <a:t>Next, we have a few definitions. Nj is the number of subjects at the beginning of each interval who are uncensored and have not experienced the event of interest. </a:t>
            </a:r>
            <a:r>
              <a:rPr lang="en-GB" dirty="0" err="1"/>
              <a:t>Dj</a:t>
            </a:r>
            <a:r>
              <a:rPr lang="en-GB" dirty="0"/>
              <a:t> is the number of events during the same interval. And </a:t>
            </a:r>
            <a:r>
              <a:rPr lang="en-GB" dirty="0" err="1"/>
              <a:t>Cj</a:t>
            </a:r>
            <a:r>
              <a:rPr lang="en-GB" dirty="0"/>
              <a:t> is the number of subjects censored in the interval.</a:t>
            </a:r>
          </a:p>
        </p:txBody>
      </p:sp>
      <p:sp>
        <p:nvSpPr>
          <p:cNvPr id="4" name="Slide Number Placeholder 3"/>
          <p:cNvSpPr>
            <a:spLocks noGrp="1"/>
          </p:cNvSpPr>
          <p:nvPr>
            <p:ph type="sldNum" sz="quarter" idx="5"/>
          </p:nvPr>
        </p:nvSpPr>
        <p:spPr/>
        <p:txBody>
          <a:bodyPr/>
          <a:lstStyle/>
          <a:p>
            <a:fld id="{DD0BC517-F12B-4924-8FF3-5854364A0EA3}" type="slidenum">
              <a:rPr lang="en-GB" smtClean="0"/>
              <a:pPr/>
              <a:t>8</a:t>
            </a:fld>
            <a:endParaRPr lang="en-GB"/>
          </a:p>
        </p:txBody>
      </p:sp>
    </p:spTree>
    <p:extLst>
      <p:ext uri="{BB962C8B-B14F-4D97-AF65-F5344CB8AC3E}">
        <p14:creationId xmlns:p14="http://schemas.microsoft.com/office/powerpoint/2010/main" val="828789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then use Nj and </a:t>
            </a:r>
            <a:r>
              <a:rPr lang="en-GB" dirty="0" err="1"/>
              <a:t>Dj</a:t>
            </a:r>
            <a:r>
              <a:rPr lang="en-GB" dirty="0"/>
              <a:t>, as defined on the previous slide to calculate the probability of ‘surviving’ this interval. This is denoted </a:t>
            </a:r>
            <a:r>
              <a:rPr lang="en-GB" dirty="0" err="1"/>
              <a:t>Pj</a:t>
            </a:r>
            <a:r>
              <a:rPr lang="en-GB" dirty="0"/>
              <a:t>, and is calculated as Nj minus </a:t>
            </a:r>
            <a:r>
              <a:rPr lang="en-GB" dirty="0" err="1"/>
              <a:t>Dj</a:t>
            </a:r>
            <a:r>
              <a:rPr lang="en-GB" dirty="0"/>
              <a:t> over Nj, which in other words, is the number of subjects who ‘survived’ the interval, over the number of subjects who were present at the start of the interval. Finally, the survivor function at each time point can then be estimated as the product of each </a:t>
            </a:r>
            <a:r>
              <a:rPr lang="en-GB" dirty="0" err="1"/>
              <a:t>Pj</a:t>
            </a:r>
            <a:r>
              <a:rPr lang="en-GB" dirty="0"/>
              <a:t> up to time t.</a:t>
            </a:r>
          </a:p>
        </p:txBody>
      </p:sp>
      <p:sp>
        <p:nvSpPr>
          <p:cNvPr id="4" name="Slide Number Placeholder 3"/>
          <p:cNvSpPr>
            <a:spLocks noGrp="1"/>
          </p:cNvSpPr>
          <p:nvPr>
            <p:ph type="sldNum" sz="quarter" idx="5"/>
          </p:nvPr>
        </p:nvSpPr>
        <p:spPr/>
        <p:txBody>
          <a:bodyPr/>
          <a:lstStyle/>
          <a:p>
            <a:fld id="{DD0BC517-F12B-4924-8FF3-5854364A0EA3}" type="slidenum">
              <a:rPr lang="en-GB" smtClean="0"/>
              <a:pPr/>
              <a:t>9</a:t>
            </a:fld>
            <a:endParaRPr lang="en-GB"/>
          </a:p>
        </p:txBody>
      </p:sp>
    </p:spTree>
    <p:extLst>
      <p:ext uri="{BB962C8B-B14F-4D97-AF65-F5344CB8AC3E}">
        <p14:creationId xmlns:p14="http://schemas.microsoft.com/office/powerpoint/2010/main" val="396568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18/03/2021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141958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18/03/2021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49489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18/03/2021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128148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2" descr="C:\Users\Stewart\Documents\Logo and design\Phastar High Res PRIN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93" b="25034"/>
          <a:stretch/>
        </p:blipFill>
        <p:spPr bwMode="auto">
          <a:xfrm>
            <a:off x="7495835" y="6342184"/>
            <a:ext cx="1371600" cy="49237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a:xfrm>
            <a:off x="82062" y="6342184"/>
            <a:ext cx="8932984"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477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18/03/2021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109133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18/03/2021</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220601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18/03/2021</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325471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18/03/2021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1099960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18/03/2021</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254567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18/03/2021</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27141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18/03/2021</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407064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68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umentation.sas.com/?cdcId=pgmsascdc&amp;cdcVersion=9.4_3.4&amp;docsetId=statug&amp;docsetTarget=statug_lifetest_syntax01.htm&amp;locale=en#statug.lifetest.lftodsplo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5775" y="2208458"/>
            <a:ext cx="8115300" cy="3006481"/>
          </a:xfrm>
        </p:spPr>
        <p:txBody>
          <a:bodyPr>
            <a:noAutofit/>
          </a:bodyPr>
          <a:lstStyle/>
          <a:p>
            <a:r>
              <a:rPr lang="en-GB" b="1" dirty="0"/>
              <a:t>SURVIVAL ANALYSIS</a:t>
            </a:r>
            <a:br>
              <a:rPr lang="en-GB" b="1" dirty="0"/>
            </a:br>
            <a:r>
              <a:rPr lang="en-GB" b="1" dirty="0"/>
              <a:t>Kaplan-Meier and Patients at Risk</a:t>
            </a:r>
            <a:br>
              <a:rPr lang="en-GB" b="1" dirty="0"/>
            </a:br>
            <a:br>
              <a:rPr lang="en-GB" b="1" dirty="0"/>
            </a:br>
            <a:r>
              <a:rPr lang="en-GB" sz="2400" b="1" dirty="0">
                <a:solidFill>
                  <a:srgbClr val="777777"/>
                </a:solidFill>
              </a:rPr>
              <a:t>Emily Foreman</a:t>
            </a:r>
            <a:endParaRPr lang="en-GB" b="1" dirty="0">
              <a:solidFill>
                <a:srgbClr val="777777"/>
              </a:solidFill>
            </a:endParaRPr>
          </a:p>
        </p:txBody>
      </p:sp>
      <p:pic>
        <p:nvPicPr>
          <p:cNvPr id="6" name="Picture 2" descr="C:\Users\Stewart\Documents\Logo and design\Phastar High Res PRIN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393" b="25034"/>
          <a:stretch/>
        </p:blipFill>
        <p:spPr bwMode="auto">
          <a:xfrm>
            <a:off x="2417240" y="750276"/>
            <a:ext cx="4245422"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226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8251-364A-4734-BB16-2718D484071D}"/>
              </a:ext>
            </a:extLst>
          </p:cNvPr>
          <p:cNvSpPr>
            <a:spLocks noGrp="1"/>
          </p:cNvSpPr>
          <p:nvPr>
            <p:ph type="title"/>
          </p:nvPr>
        </p:nvSpPr>
        <p:spPr/>
        <p:txBody>
          <a:bodyPr/>
          <a:lstStyle/>
          <a:p>
            <a:r>
              <a:rPr lang="en-GB" dirty="0"/>
              <a:t>Kaplan-Meier - Example</a:t>
            </a:r>
          </a:p>
        </p:txBody>
      </p:sp>
      <p:sp>
        <p:nvSpPr>
          <p:cNvPr id="3" name="Content Placeholder 2">
            <a:extLst>
              <a:ext uri="{FF2B5EF4-FFF2-40B4-BE49-F238E27FC236}">
                <a16:creationId xmlns:a16="http://schemas.microsoft.com/office/drawing/2014/main" id="{752EC713-A03E-4019-BACD-6F29B30DB904}"/>
              </a:ext>
            </a:extLst>
          </p:cNvPr>
          <p:cNvSpPr>
            <a:spLocks noGrp="1"/>
          </p:cNvSpPr>
          <p:nvPr>
            <p:ph idx="1"/>
          </p:nvPr>
        </p:nvSpPr>
        <p:spPr>
          <a:xfrm>
            <a:off x="359832" y="1241659"/>
            <a:ext cx="8424334" cy="4884505"/>
          </a:xfrm>
        </p:spPr>
        <p:txBody>
          <a:bodyPr>
            <a:normAutofit/>
          </a:bodyPr>
          <a:lstStyle/>
          <a:p>
            <a:pPr marL="0" indent="0">
              <a:buNone/>
            </a:pPr>
            <a:r>
              <a:rPr lang="en-GB" sz="1500" dirty="0"/>
              <a:t>Survival times, with * denoting censored time (Kirk et al. (1980)): </a:t>
            </a:r>
          </a:p>
          <a:p>
            <a:pPr marL="0" indent="0">
              <a:buNone/>
            </a:pPr>
            <a:r>
              <a:rPr lang="en-GB" sz="1500" b="1" dirty="0"/>
              <a:t>Placebo</a:t>
            </a:r>
            <a:r>
              <a:rPr lang="en-GB" sz="1500" dirty="0"/>
              <a:t>: 2, 3, 4, 7, 10, 22, 28, 29, 32, 37, 40, 41, 54, 61, 63, 71, 127*, 140*, 146*, 158*, 167*, 182*.</a:t>
            </a:r>
          </a:p>
          <a:p>
            <a:pPr marL="0" indent="0">
              <a:buNone/>
            </a:pPr>
            <a:r>
              <a:rPr lang="en-GB" sz="1500" b="1" dirty="0"/>
              <a:t>Prednisolone</a:t>
            </a:r>
            <a:r>
              <a:rPr lang="en-GB" sz="1500" dirty="0"/>
              <a:t>: 2, 6, 12, 54, 56*, 68, 89, 96, 96, 125*, 128*, 131*, 140*, 141*, 143, 145*, 146, 148*, 162*, 168, 173*, 181*.</a:t>
            </a:r>
          </a:p>
          <a:p>
            <a:pPr marL="0" indent="0">
              <a:spcBef>
                <a:spcPts val="600"/>
              </a:spcBef>
              <a:buNone/>
            </a:pPr>
            <a:r>
              <a:rPr lang="en-GB" sz="1500" b="1" i="1" dirty="0"/>
              <a:t>Computation of KM estimate for </a:t>
            </a:r>
            <a:r>
              <a:rPr lang="en-GB" sz="1500" b="1" dirty="0"/>
              <a:t>Prednisolone</a:t>
            </a:r>
            <a:r>
              <a:rPr lang="en-GB" sz="1500" b="1" i="1" dirty="0"/>
              <a:t> group…</a:t>
            </a:r>
          </a:p>
          <a:p>
            <a:pPr marL="0" indent="0">
              <a:buNone/>
            </a:pPr>
            <a:endParaRPr lang="en-GB" sz="1800" dirty="0"/>
          </a:p>
          <a:p>
            <a:pPr marL="0" indent="0">
              <a:buNone/>
            </a:pPr>
            <a:endParaRPr lang="en-GB" sz="1800"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7B9E60A6-D9EA-4B0A-8F59-B71ABCB8A698}"/>
                  </a:ext>
                </a:extLst>
              </p:cNvPr>
              <p:cNvGraphicFramePr>
                <a:graphicFrameLocks noGrp="1"/>
              </p:cNvGraphicFramePr>
              <p:nvPr>
                <p:extLst>
                  <p:ext uri="{D42A27DB-BD31-4B8C-83A1-F6EECF244321}">
                    <p14:modId xmlns:p14="http://schemas.microsoft.com/office/powerpoint/2010/main" val="2112121768"/>
                  </p:ext>
                </p:extLst>
              </p:nvPr>
            </p:nvGraphicFramePr>
            <p:xfrm>
              <a:off x="868678" y="2724420"/>
              <a:ext cx="7406641" cy="3266186"/>
            </p:xfrm>
            <a:graphic>
              <a:graphicData uri="http://schemas.openxmlformats.org/drawingml/2006/table">
                <a:tbl>
                  <a:tblPr firstRow="1" bandRow="1">
                    <a:tableStyleId>{21E4AEA4-8DFA-4A89-87EB-49C32662AFE0}</a:tableStyleId>
                  </a:tblPr>
                  <a:tblGrid>
                    <a:gridCol w="938463">
                      <a:extLst>
                        <a:ext uri="{9D8B030D-6E8A-4147-A177-3AD203B41FA5}">
                          <a16:colId xmlns:a16="http://schemas.microsoft.com/office/drawing/2014/main" val="3075376382"/>
                        </a:ext>
                      </a:extLst>
                    </a:gridCol>
                    <a:gridCol w="709061">
                      <a:extLst>
                        <a:ext uri="{9D8B030D-6E8A-4147-A177-3AD203B41FA5}">
                          <a16:colId xmlns:a16="http://schemas.microsoft.com/office/drawing/2014/main" val="638885992"/>
                        </a:ext>
                      </a:extLst>
                    </a:gridCol>
                    <a:gridCol w="709061">
                      <a:extLst>
                        <a:ext uri="{9D8B030D-6E8A-4147-A177-3AD203B41FA5}">
                          <a16:colId xmlns:a16="http://schemas.microsoft.com/office/drawing/2014/main" val="2395581858"/>
                        </a:ext>
                      </a:extLst>
                    </a:gridCol>
                    <a:gridCol w="709061">
                      <a:extLst>
                        <a:ext uri="{9D8B030D-6E8A-4147-A177-3AD203B41FA5}">
                          <a16:colId xmlns:a16="http://schemas.microsoft.com/office/drawing/2014/main" val="248629007"/>
                        </a:ext>
                      </a:extLst>
                    </a:gridCol>
                    <a:gridCol w="1270535">
                      <a:extLst>
                        <a:ext uri="{9D8B030D-6E8A-4147-A177-3AD203B41FA5}">
                          <a16:colId xmlns:a16="http://schemas.microsoft.com/office/drawing/2014/main" val="1257181138"/>
                        </a:ext>
                      </a:extLst>
                    </a:gridCol>
                    <a:gridCol w="3070460">
                      <a:extLst>
                        <a:ext uri="{9D8B030D-6E8A-4147-A177-3AD203B41FA5}">
                          <a16:colId xmlns:a16="http://schemas.microsoft.com/office/drawing/2014/main" val="3635434656"/>
                        </a:ext>
                      </a:extLst>
                    </a:gridCol>
                  </a:tblGrid>
                  <a:tr h="466598">
                    <a:tc>
                      <a:txBody>
                        <a:bodyPr/>
                        <a:lstStyle/>
                        <a:p>
                          <a:pPr/>
                          <a14:m>
                            <m:oMathPara xmlns:m="http://schemas.openxmlformats.org/officeDocument/2006/math">
                              <m:oMathParaPr>
                                <m:jc m:val="centerGroup"/>
                              </m:oMathParaPr>
                              <m:oMath xmlns:m="http://schemas.openxmlformats.org/officeDocument/2006/math">
                                <m:r>
                                  <a:rPr lang="en-GB" sz="1100" b="1" smtClean="0">
                                    <a:latin typeface="Cambria Math" panose="02040503050406030204" pitchFamily="18" charset="0"/>
                                  </a:rPr>
                                  <m:t>[</m:t>
                                </m:r>
                                <m:sSub>
                                  <m:sSubPr>
                                    <m:ctrlPr>
                                      <a:rPr lang="en-GB" sz="1100" b="1" i="1" smtClean="0">
                                        <a:latin typeface="Cambria Math" panose="02040503050406030204" pitchFamily="18" charset="0"/>
                                      </a:rPr>
                                    </m:ctrlPr>
                                  </m:sSubPr>
                                  <m:e>
                                    <m:r>
                                      <a:rPr lang="en-GB" sz="1100" b="1" smtClean="0">
                                        <a:latin typeface="Cambria Math" panose="02040503050406030204" pitchFamily="18" charset="0"/>
                                      </a:rPr>
                                      <m:t>𝒕</m:t>
                                    </m:r>
                                  </m:e>
                                  <m:sub>
                                    <m:r>
                                      <a:rPr lang="en-GB" sz="1100" b="1" smtClean="0">
                                        <a:latin typeface="Cambria Math" panose="02040503050406030204" pitchFamily="18" charset="0"/>
                                      </a:rPr>
                                      <m:t>𝒋</m:t>
                                    </m:r>
                                  </m:sub>
                                </m:sSub>
                                <m:r>
                                  <a:rPr lang="en-GB" sz="1100" b="1" smtClean="0">
                                    <a:latin typeface="Cambria Math" panose="02040503050406030204" pitchFamily="18" charset="0"/>
                                  </a:rPr>
                                  <m:t>,</m:t>
                                </m:r>
                                <m:sSub>
                                  <m:sSubPr>
                                    <m:ctrlPr>
                                      <a:rPr lang="en-GB" sz="1100" b="1" i="1" smtClean="0">
                                        <a:latin typeface="Cambria Math" panose="02040503050406030204" pitchFamily="18" charset="0"/>
                                      </a:rPr>
                                    </m:ctrlPr>
                                  </m:sSubPr>
                                  <m:e>
                                    <m:r>
                                      <a:rPr lang="en-GB" sz="1100" b="1" smtClean="0">
                                        <a:latin typeface="Cambria Math" panose="02040503050406030204" pitchFamily="18" charset="0"/>
                                      </a:rPr>
                                      <m:t>𝒕</m:t>
                                    </m:r>
                                  </m:e>
                                  <m:sub>
                                    <m:r>
                                      <a:rPr lang="en-GB" sz="1100" b="1" smtClean="0">
                                        <a:latin typeface="Cambria Math" panose="02040503050406030204" pitchFamily="18" charset="0"/>
                                      </a:rPr>
                                      <m:t>𝒋</m:t>
                                    </m:r>
                                    <m:r>
                                      <a:rPr lang="en-GB" sz="1100" b="1" smtClean="0">
                                        <a:latin typeface="Cambria Math" panose="02040503050406030204" pitchFamily="18" charset="0"/>
                                      </a:rPr>
                                      <m:t>+</m:t>
                                    </m:r>
                                    <m:r>
                                      <a:rPr lang="en-GB" sz="1100" b="1" smtClean="0">
                                        <a:latin typeface="Cambria Math" panose="02040503050406030204" pitchFamily="18" charset="0"/>
                                      </a:rPr>
                                      <m:t>𝟏</m:t>
                                    </m:r>
                                  </m:sub>
                                </m:sSub>
                                <m:r>
                                  <a:rPr lang="en-GB" sz="1100" b="1"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100" i="1" smtClean="0">
                                        <a:latin typeface="Cambria Math" panose="02040503050406030204" pitchFamily="18" charset="0"/>
                                      </a:rPr>
                                    </m:ctrlPr>
                                  </m:sSubPr>
                                  <m:e>
                                    <m:r>
                                      <a:rPr lang="en-GB" sz="1100" b="1" smtClean="0">
                                        <a:latin typeface="Cambria Math" panose="02040503050406030204" pitchFamily="18" charset="0"/>
                                      </a:rPr>
                                      <m:t>𝒏</m:t>
                                    </m:r>
                                  </m:e>
                                  <m:sub>
                                    <m:r>
                                      <a:rPr lang="en-GB" sz="1100" b="1" smtClean="0">
                                        <a:latin typeface="Cambria Math" panose="02040503050406030204" pitchFamily="18" charset="0"/>
                                      </a:rPr>
                                      <m:t>𝒋</m:t>
                                    </m:r>
                                  </m:sub>
                                </m:sSub>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100" i="1" smtClean="0">
                                        <a:latin typeface="Cambria Math" panose="02040503050406030204" pitchFamily="18" charset="0"/>
                                      </a:rPr>
                                    </m:ctrlPr>
                                  </m:sSubPr>
                                  <m:e>
                                    <m:r>
                                      <a:rPr lang="en-GB" sz="1100" b="1" smtClean="0">
                                        <a:latin typeface="Cambria Math" panose="02040503050406030204" pitchFamily="18" charset="0"/>
                                      </a:rPr>
                                      <m:t>𝒅</m:t>
                                    </m:r>
                                  </m:e>
                                  <m:sub>
                                    <m:r>
                                      <a:rPr lang="en-GB" sz="1100" b="1" smtClean="0">
                                        <a:latin typeface="Cambria Math" panose="02040503050406030204" pitchFamily="18" charset="0"/>
                                      </a:rPr>
                                      <m:t>𝒋</m:t>
                                    </m:r>
                                  </m:sub>
                                </m:sSub>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100" i="1" smtClean="0">
                                        <a:latin typeface="Cambria Math" panose="02040503050406030204" pitchFamily="18" charset="0"/>
                                      </a:rPr>
                                    </m:ctrlPr>
                                  </m:sSubPr>
                                  <m:e>
                                    <m:r>
                                      <a:rPr lang="en-GB" sz="1100" b="1" smtClean="0">
                                        <a:latin typeface="Cambria Math" panose="02040503050406030204" pitchFamily="18" charset="0"/>
                                      </a:rPr>
                                      <m:t>𝒄</m:t>
                                    </m:r>
                                  </m:e>
                                  <m:sub>
                                    <m:r>
                                      <a:rPr lang="en-GB" sz="1100" b="1" smtClean="0">
                                        <a:latin typeface="Cambria Math" panose="02040503050406030204" pitchFamily="18" charset="0"/>
                                      </a:rPr>
                                      <m:t>𝒋</m:t>
                                    </m:r>
                                  </m:sub>
                                </m:sSub>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100" i="1" smtClean="0">
                                        <a:latin typeface="Cambria Math" panose="02040503050406030204" pitchFamily="18" charset="0"/>
                                      </a:rPr>
                                    </m:ctrlPr>
                                  </m:sSubPr>
                                  <m:e>
                                    <m:acc>
                                      <m:accPr>
                                        <m:chr m:val="̂"/>
                                        <m:ctrlPr>
                                          <a:rPr lang="en-GB" sz="1100" i="1" smtClean="0">
                                            <a:latin typeface="Cambria Math" panose="02040503050406030204" pitchFamily="18" charset="0"/>
                                          </a:rPr>
                                        </m:ctrlPr>
                                      </m:accPr>
                                      <m:e>
                                        <m:r>
                                          <a:rPr lang="en-GB" sz="1100" b="1" smtClean="0">
                                            <a:latin typeface="Cambria Math" panose="02040503050406030204" pitchFamily="18" charset="0"/>
                                          </a:rPr>
                                          <m:t>𝒑</m:t>
                                        </m:r>
                                      </m:e>
                                    </m:acc>
                                  </m:e>
                                  <m:sub>
                                    <m:r>
                                      <a:rPr lang="en-GB" sz="1100" b="1" smtClean="0">
                                        <a:latin typeface="Cambria Math" panose="02040503050406030204" pitchFamily="18" charset="0"/>
                                      </a:rPr>
                                      <m:t>𝒋</m:t>
                                    </m:r>
                                  </m:sub>
                                </m:sSub>
                                <m:r>
                                  <a:rPr lang="en-GB" sz="1100" b="1" smtClean="0">
                                    <a:latin typeface="Cambria Math" panose="02040503050406030204" pitchFamily="18" charset="0"/>
                                  </a:rPr>
                                  <m:t>=</m:t>
                                </m:r>
                                <m:f>
                                  <m:fPr>
                                    <m:ctrlPr>
                                      <a:rPr lang="en-GB" sz="1100" b="1" i="1" smtClean="0">
                                        <a:latin typeface="Cambria Math" panose="02040503050406030204" pitchFamily="18" charset="0"/>
                                      </a:rPr>
                                    </m:ctrlPr>
                                  </m:fPr>
                                  <m:num>
                                    <m:sSub>
                                      <m:sSubPr>
                                        <m:ctrlPr>
                                          <a:rPr lang="en-GB" sz="1100" b="1" i="1" smtClean="0">
                                            <a:latin typeface="Cambria Math" panose="02040503050406030204" pitchFamily="18" charset="0"/>
                                          </a:rPr>
                                        </m:ctrlPr>
                                      </m:sSubPr>
                                      <m:e>
                                        <m:r>
                                          <a:rPr lang="en-GB" sz="1100" b="1" smtClean="0">
                                            <a:latin typeface="Cambria Math" panose="02040503050406030204" pitchFamily="18" charset="0"/>
                                          </a:rPr>
                                          <m:t>𝒏</m:t>
                                        </m:r>
                                      </m:e>
                                      <m:sub>
                                        <m:r>
                                          <a:rPr lang="en-GB" sz="1100" b="1" smtClean="0">
                                            <a:latin typeface="Cambria Math" panose="02040503050406030204" pitchFamily="18" charset="0"/>
                                          </a:rPr>
                                          <m:t>𝒋</m:t>
                                        </m:r>
                                      </m:sub>
                                    </m:sSub>
                                    <m:r>
                                      <a:rPr lang="en-GB" sz="1100" b="1" smtClean="0">
                                        <a:latin typeface="Cambria Math" panose="02040503050406030204" pitchFamily="18" charset="0"/>
                                      </a:rPr>
                                      <m:t>−</m:t>
                                    </m:r>
                                    <m:sSub>
                                      <m:sSubPr>
                                        <m:ctrlPr>
                                          <a:rPr lang="en-GB" sz="1100" b="1" i="1" smtClean="0">
                                            <a:latin typeface="Cambria Math" panose="02040503050406030204" pitchFamily="18" charset="0"/>
                                          </a:rPr>
                                        </m:ctrlPr>
                                      </m:sSubPr>
                                      <m:e>
                                        <m:r>
                                          <a:rPr lang="en-GB" sz="1100" b="1" smtClean="0">
                                            <a:latin typeface="Cambria Math" panose="02040503050406030204" pitchFamily="18" charset="0"/>
                                          </a:rPr>
                                          <m:t>𝒅</m:t>
                                        </m:r>
                                      </m:e>
                                      <m:sub>
                                        <m:r>
                                          <a:rPr lang="en-GB" sz="1100" b="1" smtClean="0">
                                            <a:latin typeface="Cambria Math" panose="02040503050406030204" pitchFamily="18" charset="0"/>
                                          </a:rPr>
                                          <m:t>𝒋</m:t>
                                        </m:r>
                                      </m:sub>
                                    </m:sSub>
                                  </m:num>
                                  <m:den>
                                    <m:sSub>
                                      <m:sSubPr>
                                        <m:ctrlPr>
                                          <a:rPr lang="en-GB" sz="1100" b="1" i="1" smtClean="0">
                                            <a:latin typeface="Cambria Math" panose="02040503050406030204" pitchFamily="18" charset="0"/>
                                          </a:rPr>
                                        </m:ctrlPr>
                                      </m:sSubPr>
                                      <m:e>
                                        <m:r>
                                          <a:rPr lang="en-GB" sz="1100" b="1" smtClean="0">
                                            <a:latin typeface="Cambria Math" panose="02040503050406030204" pitchFamily="18" charset="0"/>
                                          </a:rPr>
                                          <m:t>𝒏</m:t>
                                        </m:r>
                                      </m:e>
                                      <m:sub>
                                        <m:r>
                                          <a:rPr lang="en-GB" sz="1100" b="1" smtClean="0">
                                            <a:latin typeface="Cambria Math" panose="02040503050406030204" pitchFamily="18" charset="0"/>
                                          </a:rPr>
                                          <m:t>𝒋</m:t>
                                        </m:r>
                                      </m:sub>
                                    </m:sSub>
                                  </m:den>
                                </m:f>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acc>
                                  <m:accPr>
                                    <m:chr m:val="̂"/>
                                    <m:ctrlPr>
                                      <a:rPr lang="en-GB" sz="1100" i="1" smtClean="0">
                                        <a:latin typeface="Cambria Math" panose="02040503050406030204" pitchFamily="18" charset="0"/>
                                      </a:rPr>
                                    </m:ctrlPr>
                                  </m:accPr>
                                  <m:e>
                                    <m:r>
                                      <a:rPr lang="en-GB" sz="1100" b="1" smtClean="0">
                                        <a:latin typeface="Cambria Math" panose="02040503050406030204" pitchFamily="18" charset="0"/>
                                      </a:rPr>
                                      <m:t>𝑺</m:t>
                                    </m:r>
                                  </m:e>
                                </m:acc>
                                <m:r>
                                  <a:rPr lang="en-GB" sz="1100" b="1" smtClean="0">
                                    <a:latin typeface="Cambria Math" panose="02040503050406030204" pitchFamily="18" charset="0"/>
                                  </a:rPr>
                                  <m:t>(</m:t>
                                </m:r>
                                <m:sSub>
                                  <m:sSubPr>
                                    <m:ctrlPr>
                                      <a:rPr lang="en-GB" sz="1100" b="1" i="1" smtClean="0">
                                        <a:latin typeface="Cambria Math" panose="02040503050406030204" pitchFamily="18" charset="0"/>
                                      </a:rPr>
                                    </m:ctrlPr>
                                  </m:sSubPr>
                                  <m:e>
                                    <m:r>
                                      <a:rPr lang="en-GB" sz="1100" b="1" i="1" smtClean="0">
                                        <a:latin typeface="Cambria Math" panose="02040503050406030204" pitchFamily="18" charset="0"/>
                                      </a:rPr>
                                      <m:t>𝒕</m:t>
                                    </m:r>
                                  </m:e>
                                  <m:sub>
                                    <m:r>
                                      <a:rPr lang="en-GB" sz="1100" b="1" i="1" smtClean="0">
                                        <a:latin typeface="Cambria Math" panose="02040503050406030204" pitchFamily="18" charset="0"/>
                                      </a:rPr>
                                      <m:t>𝒋</m:t>
                                    </m:r>
                                  </m:sub>
                                </m:sSub>
                                <m:r>
                                  <a:rPr lang="en-GB" sz="1100" b="1" smtClean="0">
                                    <a:latin typeface="Cambria Math" panose="02040503050406030204" pitchFamily="18" charset="0"/>
                                  </a:rPr>
                                  <m:t>)</m:t>
                                </m:r>
                              </m:oMath>
                            </m:oMathPara>
                          </a14:m>
                          <a:endParaRPr lang="en-GB" sz="1100" dirty="0"/>
                        </a:p>
                      </a:txBody>
                      <a:tcPr anchor="ctr"/>
                    </a:tc>
                    <a:extLst>
                      <a:ext uri="{0D108BD9-81ED-4DB2-BD59-A6C34878D82A}">
                        <a16:rowId xmlns:a16="http://schemas.microsoft.com/office/drawing/2014/main" val="4122609257"/>
                      </a:ext>
                    </a:extLst>
                  </a:tr>
                  <a:tr h="466598">
                    <a:tc>
                      <a:txBody>
                        <a:bodyPr/>
                        <a:lstStyle/>
                        <a:p>
                          <a:pPr/>
                          <a14:m>
                            <m:oMathPara xmlns:m="http://schemas.openxmlformats.org/officeDocument/2006/math">
                              <m:oMathParaPr>
                                <m:jc m:val="centerGroup"/>
                              </m:oMathParaPr>
                              <m:oMath xmlns:m="http://schemas.openxmlformats.org/officeDocument/2006/math">
                                <m:d>
                                  <m:dPr>
                                    <m:begChr m:val="["/>
                                    <m:ctrlPr>
                                      <a:rPr lang="en-GB" sz="1100" b="0" i="1" smtClean="0">
                                        <a:latin typeface="Cambria Math" panose="02040503050406030204" pitchFamily="18" charset="0"/>
                                      </a:rPr>
                                    </m:ctrlPr>
                                  </m:dPr>
                                  <m:e>
                                    <m:r>
                                      <a:rPr lang="en-GB" sz="1100" b="0" smtClean="0">
                                        <a:latin typeface="Cambria Math" panose="02040503050406030204" pitchFamily="18" charset="0"/>
                                      </a:rPr>
                                      <m:t>0, </m:t>
                                    </m:r>
                                    <m:r>
                                      <a:rPr lang="en-GB" sz="1100" b="0" i="0" smtClean="0">
                                        <a:latin typeface="Cambria Math" panose="02040503050406030204" pitchFamily="18" charset="0"/>
                                      </a:rPr>
                                      <m:t>2</m:t>
                                    </m:r>
                                  </m:e>
                                </m:d>
                              </m:oMath>
                            </m:oMathPara>
                          </a14:m>
                          <a:endParaRPr lang="en-GB" sz="1100" b="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i="0" smtClean="0">
                                    <a:latin typeface="Cambria Math" panose="02040503050406030204" pitchFamily="18" charset="0"/>
                                  </a:rPr>
                                  <m:t>22</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0</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0</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1</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acc>
                                  <m:accPr>
                                    <m:chr m:val="̂"/>
                                    <m:ctrlPr>
                                      <a:rPr lang="en-GB" sz="1100" b="1" i="1" smtClean="0">
                                        <a:latin typeface="Cambria Math" panose="02040503050406030204" pitchFamily="18" charset="0"/>
                                      </a:rPr>
                                    </m:ctrlPr>
                                  </m:accPr>
                                  <m:e>
                                    <m:r>
                                      <a:rPr lang="en-GB" sz="1100" b="1" i="1" smtClean="0">
                                        <a:latin typeface="Cambria Math" panose="02040503050406030204" pitchFamily="18" charset="0"/>
                                      </a:rPr>
                                      <m:t>𝑺</m:t>
                                    </m:r>
                                  </m:e>
                                </m:acc>
                                <m:d>
                                  <m:dPr>
                                    <m:ctrlPr>
                                      <a:rPr lang="en-GB" sz="1100" b="1" i="1" smtClean="0">
                                        <a:latin typeface="Cambria Math" panose="02040503050406030204" pitchFamily="18" charset="0"/>
                                      </a:rPr>
                                    </m:ctrlPr>
                                  </m:dPr>
                                  <m:e>
                                    <m:r>
                                      <a:rPr lang="en-GB" sz="1100" b="1" i="1" smtClean="0">
                                        <a:latin typeface="Cambria Math" panose="02040503050406030204" pitchFamily="18" charset="0"/>
                                      </a:rPr>
                                      <m:t>𝟎</m:t>
                                    </m:r>
                                  </m:e>
                                </m:d>
                                <m:r>
                                  <a:rPr lang="en-GB" sz="1100" b="1" i="1" smtClean="0">
                                    <a:latin typeface="Cambria Math" panose="02040503050406030204" pitchFamily="18" charset="0"/>
                                  </a:rPr>
                                  <m:t>=</m:t>
                                </m:r>
                                <m:r>
                                  <a:rPr lang="en-GB" sz="1100" b="1" i="1" smtClean="0">
                                    <a:latin typeface="Cambria Math" panose="02040503050406030204" pitchFamily="18" charset="0"/>
                                  </a:rPr>
                                  <m:t>𝟏</m:t>
                                </m:r>
                              </m:oMath>
                            </m:oMathPara>
                          </a14:m>
                          <a:endParaRPr lang="en-GB" sz="1100" b="1" dirty="0"/>
                        </a:p>
                      </a:txBody>
                      <a:tcPr anchor="ctr"/>
                    </a:tc>
                    <a:extLst>
                      <a:ext uri="{0D108BD9-81ED-4DB2-BD59-A6C34878D82A}">
                        <a16:rowId xmlns:a16="http://schemas.microsoft.com/office/drawing/2014/main" val="3373205767"/>
                      </a:ext>
                    </a:extLst>
                  </a:tr>
                  <a:tr h="466598">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r>
                                  <a:rPr lang="en-GB" sz="1100" b="0" i="0" smtClean="0">
                                    <a:latin typeface="Cambria Math" panose="02040503050406030204" pitchFamily="18" charset="0"/>
                                  </a:rPr>
                                  <m:t>2</m:t>
                                </m:r>
                                <m:r>
                                  <a:rPr lang="en-GB" sz="1100" b="0" smtClean="0">
                                    <a:latin typeface="Cambria Math" panose="02040503050406030204" pitchFamily="18" charset="0"/>
                                  </a:rPr>
                                  <m:t>, </m:t>
                                </m:r>
                                <m:r>
                                  <a:rPr lang="en-GB" sz="1100" b="0" i="0" smtClean="0">
                                    <a:latin typeface="Cambria Math" panose="02040503050406030204" pitchFamily="18" charset="0"/>
                                  </a:rPr>
                                  <m:t>6</m:t>
                                </m:r>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i="0" smtClean="0">
                                    <a:latin typeface="Cambria Math" panose="02040503050406030204" pitchFamily="18" charset="0"/>
                                  </a:rPr>
                                  <m:t>22</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1</m:t>
                                </m:r>
                              </m:oMath>
                            </m:oMathPara>
                          </a14:m>
                          <a:endParaRPr lang="en-GB" sz="1100" b="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rPr>
                                  <m:t>0</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GB" sz="1100" b="0" i="1" smtClean="0">
                                        <a:latin typeface="Cambria Math" panose="02040503050406030204" pitchFamily="18" charset="0"/>
                                      </a:rPr>
                                    </m:ctrlPr>
                                  </m:fPr>
                                  <m:num>
                                    <m:r>
                                      <a:rPr lang="en-GB" sz="1100" b="0" i="0" smtClean="0">
                                        <a:latin typeface="Cambria Math" panose="02040503050406030204" pitchFamily="18" charset="0"/>
                                      </a:rPr>
                                      <m:t>21</m:t>
                                    </m:r>
                                  </m:num>
                                  <m:den>
                                    <m:r>
                                      <a:rPr lang="en-GB" sz="1100" b="0" i="0" smtClean="0">
                                        <a:latin typeface="Cambria Math" panose="02040503050406030204" pitchFamily="18" charset="0"/>
                                      </a:rPr>
                                      <m:t>22</m:t>
                                    </m:r>
                                  </m:den>
                                </m:f>
                                <m:r>
                                  <a:rPr lang="en-GB" sz="1100" b="0" smtClean="0">
                                    <a:latin typeface="Cambria Math" panose="02040503050406030204" pitchFamily="18" charset="0"/>
                                  </a:rPr>
                                  <m:t>=</m:t>
                                </m:r>
                                <m:r>
                                  <a:rPr lang="en-GB" sz="1100" b="0" i="0" smtClean="0">
                                    <a:latin typeface="Cambria Math" panose="02040503050406030204" pitchFamily="18" charset="0"/>
                                  </a:rPr>
                                  <m:t>0.9545</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acc>
                                  <m:accPr>
                                    <m:chr m:val="̂"/>
                                    <m:ctrlPr>
                                      <a:rPr lang="en-GB" sz="1100" b="1" i="1" smtClean="0">
                                        <a:latin typeface="Cambria Math" panose="02040503050406030204" pitchFamily="18" charset="0"/>
                                      </a:rPr>
                                    </m:ctrlPr>
                                  </m:accPr>
                                  <m:e>
                                    <m:r>
                                      <a:rPr lang="en-GB" sz="1100" b="1" i="1" smtClean="0">
                                        <a:latin typeface="Cambria Math" panose="02040503050406030204" pitchFamily="18" charset="0"/>
                                      </a:rPr>
                                      <m:t>𝑺</m:t>
                                    </m:r>
                                  </m:e>
                                </m:acc>
                                <m:d>
                                  <m:dPr>
                                    <m:ctrlPr>
                                      <a:rPr lang="en-GB" sz="1100" b="1" i="1" smtClean="0">
                                        <a:latin typeface="Cambria Math" panose="02040503050406030204" pitchFamily="18" charset="0"/>
                                      </a:rPr>
                                    </m:ctrlPr>
                                  </m:dPr>
                                  <m:e>
                                    <m:r>
                                      <a:rPr lang="en-GB" sz="1100" b="1" i="1" smtClean="0">
                                        <a:latin typeface="Cambria Math" panose="02040503050406030204" pitchFamily="18" charset="0"/>
                                      </a:rPr>
                                      <m:t>𝟐</m:t>
                                    </m:r>
                                  </m:e>
                                </m:d>
                                <m:r>
                                  <a:rPr lang="en-GB" sz="1100" b="1" i="1" smtClean="0">
                                    <a:latin typeface="Cambria Math" panose="02040503050406030204" pitchFamily="18" charset="0"/>
                                  </a:rPr>
                                  <m:t>=</m:t>
                                </m:r>
                                <m:r>
                                  <a:rPr lang="en-GB" sz="1100" b="0" i="0" smtClean="0">
                                    <a:latin typeface="Cambria Math" panose="02040503050406030204" pitchFamily="18" charset="0"/>
                                  </a:rPr>
                                  <m:t>1∗0.9545=0.9545</m:t>
                                </m:r>
                              </m:oMath>
                            </m:oMathPara>
                          </a14:m>
                          <a:endParaRPr lang="en-GB" sz="1100" b="1" dirty="0"/>
                        </a:p>
                      </a:txBody>
                      <a:tcPr anchor="ctr"/>
                    </a:tc>
                    <a:extLst>
                      <a:ext uri="{0D108BD9-81ED-4DB2-BD59-A6C34878D82A}">
                        <a16:rowId xmlns:a16="http://schemas.microsoft.com/office/drawing/2014/main" val="3806713347"/>
                      </a:ext>
                    </a:extLst>
                  </a:tr>
                  <a:tr h="466598">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extLst>
                      <a:ext uri="{0D108BD9-81ED-4DB2-BD59-A6C34878D82A}">
                        <a16:rowId xmlns:a16="http://schemas.microsoft.com/office/drawing/2014/main" val="1734829573"/>
                      </a:ext>
                    </a:extLst>
                  </a:tr>
                  <a:tr h="466598">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r>
                                  <a:rPr lang="en-GB" sz="1100" b="0" i="0" smtClean="0">
                                    <a:latin typeface="Cambria Math" panose="02040503050406030204" pitchFamily="18" charset="0"/>
                                  </a:rPr>
                                  <m:t>54</m:t>
                                </m:r>
                                <m:r>
                                  <a:rPr lang="en-GB" sz="1100" b="0" smtClean="0">
                                    <a:latin typeface="Cambria Math" panose="02040503050406030204" pitchFamily="18" charset="0"/>
                                  </a:rPr>
                                  <m:t>, </m:t>
                                </m:r>
                                <m:r>
                                  <a:rPr lang="en-GB" sz="1100" b="0" i="0" smtClean="0">
                                    <a:latin typeface="Cambria Math" panose="02040503050406030204" pitchFamily="18" charset="0"/>
                                  </a:rPr>
                                  <m:t>68</m:t>
                                </m:r>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rPr>
                                  <m:t>19</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1</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1</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GB" sz="1100" b="0" i="1" smtClean="0">
                                        <a:latin typeface="Cambria Math" panose="02040503050406030204" pitchFamily="18" charset="0"/>
                                      </a:rPr>
                                    </m:ctrlPr>
                                  </m:fPr>
                                  <m:num>
                                    <m:r>
                                      <a:rPr lang="en-GB" sz="1100" b="0" i="0" smtClean="0">
                                        <a:latin typeface="Cambria Math" panose="02040503050406030204" pitchFamily="18" charset="0"/>
                                      </a:rPr>
                                      <m:t>18</m:t>
                                    </m:r>
                                  </m:num>
                                  <m:den>
                                    <m:r>
                                      <a:rPr lang="en-GB" sz="1100" b="0" i="0" smtClean="0">
                                        <a:latin typeface="Cambria Math" panose="02040503050406030204" pitchFamily="18" charset="0"/>
                                      </a:rPr>
                                      <m:t>19</m:t>
                                    </m:r>
                                  </m:den>
                                </m:f>
                                <m:r>
                                  <a:rPr lang="en-GB" sz="1100" b="0" smtClean="0">
                                    <a:latin typeface="Cambria Math" panose="02040503050406030204" pitchFamily="18" charset="0"/>
                                  </a:rPr>
                                  <m:t>=</m:t>
                                </m:r>
                                <m:r>
                                  <a:rPr lang="en-GB" sz="1100" b="0" i="0" smtClean="0">
                                    <a:latin typeface="Cambria Math" panose="02040503050406030204" pitchFamily="18" charset="0"/>
                                  </a:rPr>
                                  <m:t>0.9474</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acc>
                                  <m:accPr>
                                    <m:chr m:val="̂"/>
                                    <m:ctrlPr>
                                      <a:rPr lang="en-GB" sz="1100" b="1" i="1" smtClean="0">
                                        <a:latin typeface="Cambria Math" panose="02040503050406030204" pitchFamily="18" charset="0"/>
                                      </a:rPr>
                                    </m:ctrlPr>
                                  </m:accPr>
                                  <m:e>
                                    <m:r>
                                      <a:rPr lang="en-GB" sz="1100" b="1" i="1" smtClean="0">
                                        <a:latin typeface="Cambria Math" panose="02040503050406030204" pitchFamily="18" charset="0"/>
                                      </a:rPr>
                                      <m:t>𝑺</m:t>
                                    </m:r>
                                  </m:e>
                                </m:acc>
                                <m:d>
                                  <m:dPr>
                                    <m:ctrlPr>
                                      <a:rPr lang="en-GB" sz="1100" b="1" i="1" smtClean="0">
                                        <a:latin typeface="Cambria Math" panose="02040503050406030204" pitchFamily="18" charset="0"/>
                                      </a:rPr>
                                    </m:ctrlPr>
                                  </m:dPr>
                                  <m:e>
                                    <m:r>
                                      <a:rPr lang="en-GB" sz="1100" b="1" i="1" smtClean="0">
                                        <a:latin typeface="Cambria Math" panose="02040503050406030204" pitchFamily="18" charset="0"/>
                                      </a:rPr>
                                      <m:t>𝟓𝟒</m:t>
                                    </m:r>
                                  </m:e>
                                </m:d>
                                <m:r>
                                  <a:rPr lang="en-GB" sz="1100" b="0" smtClean="0">
                                    <a:latin typeface="Cambria Math" panose="02040503050406030204" pitchFamily="18" charset="0"/>
                                  </a:rPr>
                                  <m:t>=</m:t>
                                </m:r>
                                <m:acc>
                                  <m:accPr>
                                    <m:chr m:val="̂"/>
                                    <m:ctrlPr>
                                      <a:rPr lang="en-GB" sz="1100" b="0" i="1" smtClean="0">
                                        <a:latin typeface="Cambria Math" panose="02040503050406030204" pitchFamily="18" charset="0"/>
                                      </a:rPr>
                                    </m:ctrlPr>
                                  </m:accPr>
                                  <m:e>
                                    <m:r>
                                      <a:rPr lang="en-GB" sz="1100" b="0" i="1" smtClean="0">
                                        <a:latin typeface="Cambria Math" panose="02040503050406030204" pitchFamily="18" charset="0"/>
                                      </a:rPr>
                                      <m:t>𝑆</m:t>
                                    </m:r>
                                  </m:e>
                                </m:acc>
                                <m:d>
                                  <m:dPr>
                                    <m:ctrlPr>
                                      <a:rPr lang="en-GB" sz="1100" b="0" i="1" smtClean="0">
                                        <a:latin typeface="Cambria Math" panose="02040503050406030204" pitchFamily="18" charset="0"/>
                                      </a:rPr>
                                    </m:ctrlPr>
                                  </m:dPr>
                                  <m:e>
                                    <m:r>
                                      <a:rPr lang="en-GB" sz="1100" b="0" i="1" smtClean="0">
                                        <a:latin typeface="Cambria Math" panose="02040503050406030204" pitchFamily="18" charset="0"/>
                                      </a:rPr>
                                      <m:t>12</m:t>
                                    </m:r>
                                  </m:e>
                                </m:d>
                                <m:r>
                                  <a:rPr lang="en-GB" sz="1100" b="0" i="1" smtClean="0">
                                    <a:latin typeface="Cambria Math" panose="02040503050406030204" pitchFamily="18" charset="0"/>
                                  </a:rPr>
                                  <m:t>∗0.9474</m:t>
                                </m:r>
                                <m:r>
                                  <a:rPr lang="en-GB" sz="1100" b="1" i="1" smtClean="0">
                                    <a:latin typeface="Cambria Math" panose="02040503050406030204" pitchFamily="18" charset="0"/>
                                  </a:rPr>
                                  <m:t>= </m:t>
                                </m:r>
                                <m:r>
                                  <a:rPr lang="en-GB" sz="1100" b="1" i="0" smtClean="0">
                                    <a:latin typeface="Cambria Math" panose="02040503050406030204" pitchFamily="18" charset="0"/>
                                  </a:rPr>
                                  <m:t>𝟎</m:t>
                                </m:r>
                                <m:r>
                                  <a:rPr lang="en-GB" sz="1100" b="1" i="0" smtClean="0">
                                    <a:latin typeface="Cambria Math" panose="02040503050406030204" pitchFamily="18" charset="0"/>
                                  </a:rPr>
                                  <m:t>.</m:t>
                                </m:r>
                                <m:r>
                                  <a:rPr lang="en-GB" sz="1100" b="1" i="0" smtClean="0">
                                    <a:latin typeface="Cambria Math" panose="02040503050406030204" pitchFamily="18" charset="0"/>
                                  </a:rPr>
                                  <m:t>𝟖𝟏𝟖𝟐</m:t>
                                </m:r>
                              </m:oMath>
                            </m:oMathPara>
                          </a14:m>
                          <a:endParaRPr lang="en-GB" sz="1100" b="1" dirty="0"/>
                        </a:p>
                      </a:txBody>
                      <a:tcPr anchor="ctr"/>
                    </a:tc>
                    <a:extLst>
                      <a:ext uri="{0D108BD9-81ED-4DB2-BD59-A6C34878D82A}">
                        <a16:rowId xmlns:a16="http://schemas.microsoft.com/office/drawing/2014/main" val="2100125888"/>
                      </a:ext>
                    </a:extLst>
                  </a:tr>
                  <a:tr h="466598">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r>
                                  <a:rPr lang="en-GB" sz="1100" b="0" i="0" smtClean="0">
                                    <a:latin typeface="Cambria Math" panose="02040503050406030204" pitchFamily="18" charset="0"/>
                                  </a:rPr>
                                  <m:t>68</m:t>
                                </m:r>
                                <m:r>
                                  <a:rPr lang="en-GB" sz="1100" b="0" smtClean="0">
                                    <a:latin typeface="Cambria Math" panose="02040503050406030204" pitchFamily="18" charset="0"/>
                                  </a:rPr>
                                  <m:t>, </m:t>
                                </m:r>
                                <m:r>
                                  <a:rPr lang="en-GB" sz="1100" b="0" i="0" smtClean="0">
                                    <a:latin typeface="Cambria Math" panose="02040503050406030204" pitchFamily="18" charset="0"/>
                                  </a:rPr>
                                  <m:t>89</m:t>
                                </m:r>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rPr>
                                  <m:t>17</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1</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rPr>
                                  <m:t>0</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GB" sz="1100" b="0" i="1" smtClean="0">
                                        <a:latin typeface="Cambria Math" panose="02040503050406030204" pitchFamily="18" charset="0"/>
                                      </a:rPr>
                                    </m:ctrlPr>
                                  </m:fPr>
                                  <m:num>
                                    <m:r>
                                      <a:rPr lang="en-GB" sz="1100" b="0" i="0" smtClean="0">
                                        <a:latin typeface="Cambria Math" panose="02040503050406030204" pitchFamily="18" charset="0"/>
                                      </a:rPr>
                                      <m:t>16</m:t>
                                    </m:r>
                                  </m:num>
                                  <m:den>
                                    <m:r>
                                      <a:rPr lang="en-GB" sz="1100" b="0" i="0" smtClean="0">
                                        <a:latin typeface="Cambria Math" panose="02040503050406030204" pitchFamily="18" charset="0"/>
                                      </a:rPr>
                                      <m:t>17</m:t>
                                    </m:r>
                                  </m:den>
                                </m:f>
                                <m:r>
                                  <a:rPr lang="en-GB" sz="1100" b="0" smtClean="0">
                                    <a:latin typeface="Cambria Math" panose="02040503050406030204" pitchFamily="18" charset="0"/>
                                  </a:rPr>
                                  <m:t>=</m:t>
                                </m:r>
                                <m:r>
                                  <a:rPr lang="en-GB" sz="1100" b="0" i="0" smtClean="0">
                                    <a:latin typeface="Cambria Math" panose="02040503050406030204" pitchFamily="18" charset="0"/>
                                  </a:rPr>
                                  <m:t>0.9412</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acc>
                                  <m:accPr>
                                    <m:chr m:val="̂"/>
                                    <m:ctrlPr>
                                      <a:rPr lang="en-GB" sz="1100" b="1" i="1" smtClean="0">
                                        <a:latin typeface="Cambria Math" panose="02040503050406030204" pitchFamily="18" charset="0"/>
                                      </a:rPr>
                                    </m:ctrlPr>
                                  </m:accPr>
                                  <m:e>
                                    <m:r>
                                      <a:rPr lang="en-GB" sz="1100" b="1" i="1" smtClean="0">
                                        <a:latin typeface="Cambria Math" panose="02040503050406030204" pitchFamily="18" charset="0"/>
                                      </a:rPr>
                                      <m:t>𝑺</m:t>
                                    </m:r>
                                  </m:e>
                                </m:acc>
                                <m:d>
                                  <m:dPr>
                                    <m:ctrlPr>
                                      <a:rPr lang="en-GB" sz="1100" b="1" i="1" smtClean="0">
                                        <a:latin typeface="Cambria Math" panose="02040503050406030204" pitchFamily="18" charset="0"/>
                                      </a:rPr>
                                    </m:ctrlPr>
                                  </m:dPr>
                                  <m:e>
                                    <m:r>
                                      <a:rPr lang="en-GB" sz="1100" b="1" i="1" smtClean="0">
                                        <a:latin typeface="Cambria Math" panose="02040503050406030204" pitchFamily="18" charset="0"/>
                                      </a:rPr>
                                      <m:t>𝟔𝟖</m:t>
                                    </m:r>
                                  </m:e>
                                </m:d>
                                <m:r>
                                  <a:rPr lang="en-GB" sz="1100" b="1" i="1" smtClean="0">
                                    <a:latin typeface="Cambria Math" panose="02040503050406030204" pitchFamily="18" charset="0"/>
                                  </a:rPr>
                                  <m:t>=</m:t>
                                </m:r>
                                <m:r>
                                  <a:rPr lang="en-GB" sz="1100" b="0" i="0" smtClean="0">
                                    <a:latin typeface="Cambria Math" panose="02040503050406030204" pitchFamily="18" charset="0"/>
                                  </a:rPr>
                                  <m:t>0.8182</m:t>
                                </m:r>
                                <m:r>
                                  <a:rPr lang="en-GB" sz="1100" b="0" smtClean="0">
                                    <a:latin typeface="Cambria Math" panose="02040503050406030204" pitchFamily="18" charset="0"/>
                                  </a:rPr>
                                  <m:t>∗</m:t>
                                </m:r>
                                <m:r>
                                  <a:rPr lang="en-GB" sz="1100" b="0" i="0" smtClean="0">
                                    <a:latin typeface="Cambria Math" panose="02040503050406030204" pitchFamily="18" charset="0"/>
                                  </a:rPr>
                                  <m:t>0.9412</m:t>
                                </m:r>
                                <m:r>
                                  <a:rPr lang="en-GB" sz="1100" b="0" smtClean="0">
                                    <a:latin typeface="Cambria Math" panose="02040503050406030204" pitchFamily="18" charset="0"/>
                                  </a:rPr>
                                  <m:t>=</m:t>
                                </m:r>
                                <m:r>
                                  <a:rPr lang="en-GB" sz="1100" b="1" i="1" smtClean="0">
                                    <a:latin typeface="Cambria Math" panose="02040503050406030204" pitchFamily="18" charset="0"/>
                                  </a:rPr>
                                  <m:t>𝟎</m:t>
                                </m:r>
                                <m:r>
                                  <a:rPr lang="en-GB" sz="1100" b="1" smtClean="0">
                                    <a:latin typeface="Cambria Math" panose="02040503050406030204" pitchFamily="18" charset="0"/>
                                  </a:rPr>
                                  <m:t>.</m:t>
                                </m:r>
                                <m:r>
                                  <a:rPr lang="en-GB" sz="1100" b="1" i="1" smtClean="0">
                                    <a:latin typeface="Cambria Math" panose="02040503050406030204" pitchFamily="18" charset="0"/>
                                  </a:rPr>
                                  <m:t>𝟕𝟕𝟎𝟏</m:t>
                                </m:r>
                              </m:oMath>
                            </m:oMathPara>
                          </a14:m>
                          <a:endParaRPr lang="en-GB" sz="1100" b="1" dirty="0"/>
                        </a:p>
                      </a:txBody>
                      <a:tcPr anchor="ctr"/>
                    </a:tc>
                    <a:extLst>
                      <a:ext uri="{0D108BD9-81ED-4DB2-BD59-A6C34878D82A}">
                        <a16:rowId xmlns:a16="http://schemas.microsoft.com/office/drawing/2014/main" val="1215197423"/>
                      </a:ext>
                    </a:extLst>
                  </a:tr>
                  <a:tr h="466598">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extLst>
                      <a:ext uri="{0D108BD9-81ED-4DB2-BD59-A6C34878D82A}">
                        <a16:rowId xmlns:a16="http://schemas.microsoft.com/office/drawing/2014/main" val="2601225448"/>
                      </a:ext>
                    </a:extLst>
                  </a:tr>
                </a:tbl>
              </a:graphicData>
            </a:graphic>
          </p:graphicFrame>
        </mc:Choice>
        <mc:Fallback xmlns="">
          <p:graphicFrame>
            <p:nvGraphicFramePr>
              <p:cNvPr id="4" name="Table 4">
                <a:extLst>
                  <a:ext uri="{FF2B5EF4-FFF2-40B4-BE49-F238E27FC236}">
                    <a16:creationId xmlns:a16="http://schemas.microsoft.com/office/drawing/2014/main" id="{7B9E60A6-D9EA-4B0A-8F59-B71ABCB8A698}"/>
                  </a:ext>
                </a:extLst>
              </p:cNvPr>
              <p:cNvGraphicFramePr>
                <a:graphicFrameLocks noGrp="1"/>
              </p:cNvGraphicFramePr>
              <p:nvPr>
                <p:extLst>
                  <p:ext uri="{D42A27DB-BD31-4B8C-83A1-F6EECF244321}">
                    <p14:modId xmlns:p14="http://schemas.microsoft.com/office/powerpoint/2010/main" val="2112121768"/>
                  </p:ext>
                </p:extLst>
              </p:nvPr>
            </p:nvGraphicFramePr>
            <p:xfrm>
              <a:off x="868678" y="2724420"/>
              <a:ext cx="7406641" cy="3266186"/>
            </p:xfrm>
            <a:graphic>
              <a:graphicData uri="http://schemas.openxmlformats.org/drawingml/2006/table">
                <a:tbl>
                  <a:tblPr firstRow="1" bandRow="1">
                    <a:tableStyleId>{21E4AEA4-8DFA-4A89-87EB-49C32662AFE0}</a:tableStyleId>
                  </a:tblPr>
                  <a:tblGrid>
                    <a:gridCol w="938463">
                      <a:extLst>
                        <a:ext uri="{9D8B030D-6E8A-4147-A177-3AD203B41FA5}">
                          <a16:colId xmlns:a16="http://schemas.microsoft.com/office/drawing/2014/main" val="3075376382"/>
                        </a:ext>
                      </a:extLst>
                    </a:gridCol>
                    <a:gridCol w="709061">
                      <a:extLst>
                        <a:ext uri="{9D8B030D-6E8A-4147-A177-3AD203B41FA5}">
                          <a16:colId xmlns:a16="http://schemas.microsoft.com/office/drawing/2014/main" val="638885992"/>
                        </a:ext>
                      </a:extLst>
                    </a:gridCol>
                    <a:gridCol w="709061">
                      <a:extLst>
                        <a:ext uri="{9D8B030D-6E8A-4147-A177-3AD203B41FA5}">
                          <a16:colId xmlns:a16="http://schemas.microsoft.com/office/drawing/2014/main" val="2395581858"/>
                        </a:ext>
                      </a:extLst>
                    </a:gridCol>
                    <a:gridCol w="709061">
                      <a:extLst>
                        <a:ext uri="{9D8B030D-6E8A-4147-A177-3AD203B41FA5}">
                          <a16:colId xmlns:a16="http://schemas.microsoft.com/office/drawing/2014/main" val="248629007"/>
                        </a:ext>
                      </a:extLst>
                    </a:gridCol>
                    <a:gridCol w="1270535">
                      <a:extLst>
                        <a:ext uri="{9D8B030D-6E8A-4147-A177-3AD203B41FA5}">
                          <a16:colId xmlns:a16="http://schemas.microsoft.com/office/drawing/2014/main" val="1257181138"/>
                        </a:ext>
                      </a:extLst>
                    </a:gridCol>
                    <a:gridCol w="3070460">
                      <a:extLst>
                        <a:ext uri="{9D8B030D-6E8A-4147-A177-3AD203B41FA5}">
                          <a16:colId xmlns:a16="http://schemas.microsoft.com/office/drawing/2014/main" val="3635434656"/>
                        </a:ext>
                      </a:extLst>
                    </a:gridCol>
                  </a:tblGrid>
                  <a:tr h="466598">
                    <a:tc>
                      <a:txBody>
                        <a:bodyPr/>
                        <a:lstStyle/>
                        <a:p>
                          <a:endParaRPr lang="en-US"/>
                        </a:p>
                      </a:txBody>
                      <a:tcPr anchor="ctr">
                        <a:blipFill>
                          <a:blip r:embed="rId3"/>
                          <a:stretch>
                            <a:fillRect l="-649" t="-1299" r="-692208" b="-600000"/>
                          </a:stretch>
                        </a:blipFill>
                      </a:tcPr>
                    </a:tc>
                    <a:tc>
                      <a:txBody>
                        <a:bodyPr/>
                        <a:lstStyle/>
                        <a:p>
                          <a:endParaRPr lang="en-US"/>
                        </a:p>
                      </a:txBody>
                      <a:tcPr anchor="ctr">
                        <a:blipFill>
                          <a:blip r:embed="rId3"/>
                          <a:stretch>
                            <a:fillRect l="-133621" t="-1299" r="-818966" b="-600000"/>
                          </a:stretch>
                        </a:blipFill>
                      </a:tcPr>
                    </a:tc>
                    <a:tc>
                      <a:txBody>
                        <a:bodyPr/>
                        <a:lstStyle/>
                        <a:p>
                          <a:endParaRPr lang="en-US"/>
                        </a:p>
                      </a:txBody>
                      <a:tcPr anchor="ctr">
                        <a:blipFill>
                          <a:blip r:embed="rId3"/>
                          <a:stretch>
                            <a:fillRect l="-231624" t="-1299" r="-711966" b="-600000"/>
                          </a:stretch>
                        </a:blipFill>
                      </a:tcPr>
                    </a:tc>
                    <a:tc>
                      <a:txBody>
                        <a:bodyPr/>
                        <a:lstStyle/>
                        <a:p>
                          <a:endParaRPr lang="en-US"/>
                        </a:p>
                      </a:txBody>
                      <a:tcPr anchor="ctr">
                        <a:blipFill>
                          <a:blip r:embed="rId3"/>
                          <a:stretch>
                            <a:fillRect l="-334483" t="-1299" r="-618103" b="-600000"/>
                          </a:stretch>
                        </a:blipFill>
                      </a:tcPr>
                    </a:tc>
                    <a:tc>
                      <a:txBody>
                        <a:bodyPr/>
                        <a:lstStyle/>
                        <a:p>
                          <a:endParaRPr lang="en-US"/>
                        </a:p>
                      </a:txBody>
                      <a:tcPr anchor="ctr">
                        <a:blipFill>
                          <a:blip r:embed="rId3"/>
                          <a:stretch>
                            <a:fillRect l="-241148" t="-1299" r="-243062" b="-600000"/>
                          </a:stretch>
                        </a:blipFill>
                      </a:tcPr>
                    </a:tc>
                    <a:tc>
                      <a:txBody>
                        <a:bodyPr/>
                        <a:lstStyle/>
                        <a:p>
                          <a:endParaRPr lang="en-US"/>
                        </a:p>
                      </a:txBody>
                      <a:tcPr anchor="ctr">
                        <a:blipFill>
                          <a:blip r:embed="rId3"/>
                          <a:stretch>
                            <a:fillRect l="-141468" t="-1299" r="-794" b="-600000"/>
                          </a:stretch>
                        </a:blipFill>
                      </a:tcPr>
                    </a:tc>
                    <a:extLst>
                      <a:ext uri="{0D108BD9-81ED-4DB2-BD59-A6C34878D82A}">
                        <a16:rowId xmlns:a16="http://schemas.microsoft.com/office/drawing/2014/main" val="4122609257"/>
                      </a:ext>
                    </a:extLst>
                  </a:tr>
                  <a:tr h="466598">
                    <a:tc>
                      <a:txBody>
                        <a:bodyPr/>
                        <a:lstStyle/>
                        <a:p>
                          <a:endParaRPr lang="en-US"/>
                        </a:p>
                      </a:txBody>
                      <a:tcPr anchor="ctr">
                        <a:blipFill>
                          <a:blip r:embed="rId3"/>
                          <a:stretch>
                            <a:fillRect l="-649" t="-102632" r="-692208" b="-507895"/>
                          </a:stretch>
                        </a:blipFill>
                      </a:tcPr>
                    </a:tc>
                    <a:tc>
                      <a:txBody>
                        <a:bodyPr/>
                        <a:lstStyle/>
                        <a:p>
                          <a:endParaRPr lang="en-US"/>
                        </a:p>
                      </a:txBody>
                      <a:tcPr anchor="ctr">
                        <a:blipFill>
                          <a:blip r:embed="rId3"/>
                          <a:stretch>
                            <a:fillRect l="-133621" t="-102632" r="-818966" b="-507895"/>
                          </a:stretch>
                        </a:blipFill>
                      </a:tcPr>
                    </a:tc>
                    <a:tc>
                      <a:txBody>
                        <a:bodyPr/>
                        <a:lstStyle/>
                        <a:p>
                          <a:endParaRPr lang="en-US"/>
                        </a:p>
                      </a:txBody>
                      <a:tcPr anchor="ctr">
                        <a:blipFill>
                          <a:blip r:embed="rId3"/>
                          <a:stretch>
                            <a:fillRect l="-231624" t="-102632" r="-711966" b="-507895"/>
                          </a:stretch>
                        </a:blipFill>
                      </a:tcPr>
                    </a:tc>
                    <a:tc>
                      <a:txBody>
                        <a:bodyPr/>
                        <a:lstStyle/>
                        <a:p>
                          <a:endParaRPr lang="en-US"/>
                        </a:p>
                      </a:txBody>
                      <a:tcPr anchor="ctr">
                        <a:blipFill>
                          <a:blip r:embed="rId3"/>
                          <a:stretch>
                            <a:fillRect l="-334483" t="-102632" r="-618103" b="-507895"/>
                          </a:stretch>
                        </a:blipFill>
                      </a:tcPr>
                    </a:tc>
                    <a:tc>
                      <a:txBody>
                        <a:bodyPr/>
                        <a:lstStyle/>
                        <a:p>
                          <a:endParaRPr lang="en-US"/>
                        </a:p>
                      </a:txBody>
                      <a:tcPr anchor="ctr">
                        <a:blipFill>
                          <a:blip r:embed="rId3"/>
                          <a:stretch>
                            <a:fillRect l="-241148" t="-102632" r="-243062" b="-507895"/>
                          </a:stretch>
                        </a:blipFill>
                      </a:tcPr>
                    </a:tc>
                    <a:tc>
                      <a:txBody>
                        <a:bodyPr/>
                        <a:lstStyle/>
                        <a:p>
                          <a:endParaRPr lang="en-US"/>
                        </a:p>
                      </a:txBody>
                      <a:tcPr anchor="ctr">
                        <a:blipFill>
                          <a:blip r:embed="rId3"/>
                          <a:stretch>
                            <a:fillRect l="-141468" t="-102632" r="-794" b="-507895"/>
                          </a:stretch>
                        </a:blipFill>
                      </a:tcPr>
                    </a:tc>
                    <a:extLst>
                      <a:ext uri="{0D108BD9-81ED-4DB2-BD59-A6C34878D82A}">
                        <a16:rowId xmlns:a16="http://schemas.microsoft.com/office/drawing/2014/main" val="3373205767"/>
                      </a:ext>
                    </a:extLst>
                  </a:tr>
                  <a:tr h="466598">
                    <a:tc>
                      <a:txBody>
                        <a:bodyPr/>
                        <a:lstStyle/>
                        <a:p>
                          <a:endParaRPr lang="en-US"/>
                        </a:p>
                      </a:txBody>
                      <a:tcPr anchor="ctr">
                        <a:blipFill>
                          <a:blip r:embed="rId3"/>
                          <a:stretch>
                            <a:fillRect l="-649" t="-200000" r="-692208" b="-401299"/>
                          </a:stretch>
                        </a:blipFill>
                      </a:tcPr>
                    </a:tc>
                    <a:tc>
                      <a:txBody>
                        <a:bodyPr/>
                        <a:lstStyle/>
                        <a:p>
                          <a:endParaRPr lang="en-US"/>
                        </a:p>
                      </a:txBody>
                      <a:tcPr anchor="ctr">
                        <a:blipFill>
                          <a:blip r:embed="rId3"/>
                          <a:stretch>
                            <a:fillRect l="-133621" t="-200000" r="-818966" b="-401299"/>
                          </a:stretch>
                        </a:blipFill>
                      </a:tcPr>
                    </a:tc>
                    <a:tc>
                      <a:txBody>
                        <a:bodyPr/>
                        <a:lstStyle/>
                        <a:p>
                          <a:endParaRPr lang="en-US"/>
                        </a:p>
                      </a:txBody>
                      <a:tcPr anchor="ctr">
                        <a:blipFill>
                          <a:blip r:embed="rId3"/>
                          <a:stretch>
                            <a:fillRect l="-231624" t="-200000" r="-711966" b="-401299"/>
                          </a:stretch>
                        </a:blipFill>
                      </a:tcPr>
                    </a:tc>
                    <a:tc>
                      <a:txBody>
                        <a:bodyPr/>
                        <a:lstStyle/>
                        <a:p>
                          <a:endParaRPr lang="en-US"/>
                        </a:p>
                      </a:txBody>
                      <a:tcPr anchor="ctr">
                        <a:blipFill>
                          <a:blip r:embed="rId3"/>
                          <a:stretch>
                            <a:fillRect l="-334483" t="-200000" r="-618103" b="-401299"/>
                          </a:stretch>
                        </a:blipFill>
                      </a:tcPr>
                    </a:tc>
                    <a:tc>
                      <a:txBody>
                        <a:bodyPr/>
                        <a:lstStyle/>
                        <a:p>
                          <a:endParaRPr lang="en-US"/>
                        </a:p>
                      </a:txBody>
                      <a:tcPr anchor="ctr">
                        <a:blipFill>
                          <a:blip r:embed="rId3"/>
                          <a:stretch>
                            <a:fillRect l="-241148" t="-200000" r="-243062" b="-401299"/>
                          </a:stretch>
                        </a:blipFill>
                      </a:tcPr>
                    </a:tc>
                    <a:tc>
                      <a:txBody>
                        <a:bodyPr/>
                        <a:lstStyle/>
                        <a:p>
                          <a:endParaRPr lang="en-US"/>
                        </a:p>
                      </a:txBody>
                      <a:tcPr anchor="ctr">
                        <a:blipFill>
                          <a:blip r:embed="rId3"/>
                          <a:stretch>
                            <a:fillRect l="-141468" t="-200000" r="-794" b="-401299"/>
                          </a:stretch>
                        </a:blipFill>
                      </a:tcPr>
                    </a:tc>
                    <a:extLst>
                      <a:ext uri="{0D108BD9-81ED-4DB2-BD59-A6C34878D82A}">
                        <a16:rowId xmlns:a16="http://schemas.microsoft.com/office/drawing/2014/main" val="3806713347"/>
                      </a:ext>
                    </a:extLst>
                  </a:tr>
                  <a:tr h="466598">
                    <a:tc>
                      <a:txBody>
                        <a:bodyPr/>
                        <a:lstStyle/>
                        <a:p>
                          <a:endParaRPr lang="en-US"/>
                        </a:p>
                      </a:txBody>
                      <a:tcPr anchor="ctr">
                        <a:blipFill>
                          <a:blip r:embed="rId3"/>
                          <a:stretch>
                            <a:fillRect l="-649" t="-300000" r="-692208" b="-301299"/>
                          </a:stretch>
                        </a:blipFill>
                      </a:tcPr>
                    </a:tc>
                    <a:tc>
                      <a:txBody>
                        <a:bodyPr/>
                        <a:lstStyle/>
                        <a:p>
                          <a:endParaRPr lang="en-US"/>
                        </a:p>
                      </a:txBody>
                      <a:tcPr anchor="ctr">
                        <a:blipFill>
                          <a:blip r:embed="rId3"/>
                          <a:stretch>
                            <a:fillRect l="-133621" t="-300000" r="-818966" b="-301299"/>
                          </a:stretch>
                        </a:blipFill>
                      </a:tcPr>
                    </a:tc>
                    <a:tc>
                      <a:txBody>
                        <a:bodyPr/>
                        <a:lstStyle/>
                        <a:p>
                          <a:endParaRPr lang="en-US"/>
                        </a:p>
                      </a:txBody>
                      <a:tcPr anchor="ctr">
                        <a:blipFill>
                          <a:blip r:embed="rId3"/>
                          <a:stretch>
                            <a:fillRect l="-231624" t="-300000" r="-711966" b="-301299"/>
                          </a:stretch>
                        </a:blipFill>
                      </a:tcPr>
                    </a:tc>
                    <a:tc>
                      <a:txBody>
                        <a:bodyPr/>
                        <a:lstStyle/>
                        <a:p>
                          <a:endParaRPr lang="en-US"/>
                        </a:p>
                      </a:txBody>
                      <a:tcPr anchor="ctr">
                        <a:blipFill>
                          <a:blip r:embed="rId3"/>
                          <a:stretch>
                            <a:fillRect l="-334483" t="-300000" r="-618103" b="-301299"/>
                          </a:stretch>
                        </a:blipFill>
                      </a:tcPr>
                    </a:tc>
                    <a:tc>
                      <a:txBody>
                        <a:bodyPr/>
                        <a:lstStyle/>
                        <a:p>
                          <a:endParaRPr lang="en-US"/>
                        </a:p>
                      </a:txBody>
                      <a:tcPr anchor="ctr">
                        <a:blipFill>
                          <a:blip r:embed="rId3"/>
                          <a:stretch>
                            <a:fillRect l="-241148" t="-300000" r="-243062" b="-301299"/>
                          </a:stretch>
                        </a:blipFill>
                      </a:tcPr>
                    </a:tc>
                    <a:tc>
                      <a:txBody>
                        <a:bodyPr/>
                        <a:lstStyle/>
                        <a:p>
                          <a:endParaRPr lang="en-US"/>
                        </a:p>
                      </a:txBody>
                      <a:tcPr anchor="ctr">
                        <a:blipFill>
                          <a:blip r:embed="rId3"/>
                          <a:stretch>
                            <a:fillRect l="-141468" t="-300000" r="-794" b="-301299"/>
                          </a:stretch>
                        </a:blipFill>
                      </a:tcPr>
                    </a:tc>
                    <a:extLst>
                      <a:ext uri="{0D108BD9-81ED-4DB2-BD59-A6C34878D82A}">
                        <a16:rowId xmlns:a16="http://schemas.microsoft.com/office/drawing/2014/main" val="1734829573"/>
                      </a:ext>
                    </a:extLst>
                  </a:tr>
                  <a:tr h="466598">
                    <a:tc>
                      <a:txBody>
                        <a:bodyPr/>
                        <a:lstStyle/>
                        <a:p>
                          <a:endParaRPr lang="en-US"/>
                        </a:p>
                      </a:txBody>
                      <a:tcPr anchor="ctr">
                        <a:blipFill>
                          <a:blip r:embed="rId3"/>
                          <a:stretch>
                            <a:fillRect l="-649" t="-400000" r="-692208" b="-201299"/>
                          </a:stretch>
                        </a:blipFill>
                      </a:tcPr>
                    </a:tc>
                    <a:tc>
                      <a:txBody>
                        <a:bodyPr/>
                        <a:lstStyle/>
                        <a:p>
                          <a:endParaRPr lang="en-US"/>
                        </a:p>
                      </a:txBody>
                      <a:tcPr anchor="ctr">
                        <a:blipFill>
                          <a:blip r:embed="rId3"/>
                          <a:stretch>
                            <a:fillRect l="-133621" t="-400000" r="-818966" b="-201299"/>
                          </a:stretch>
                        </a:blipFill>
                      </a:tcPr>
                    </a:tc>
                    <a:tc>
                      <a:txBody>
                        <a:bodyPr/>
                        <a:lstStyle/>
                        <a:p>
                          <a:endParaRPr lang="en-US"/>
                        </a:p>
                      </a:txBody>
                      <a:tcPr anchor="ctr">
                        <a:blipFill>
                          <a:blip r:embed="rId3"/>
                          <a:stretch>
                            <a:fillRect l="-231624" t="-400000" r="-711966" b="-201299"/>
                          </a:stretch>
                        </a:blipFill>
                      </a:tcPr>
                    </a:tc>
                    <a:tc>
                      <a:txBody>
                        <a:bodyPr/>
                        <a:lstStyle/>
                        <a:p>
                          <a:endParaRPr lang="en-US"/>
                        </a:p>
                      </a:txBody>
                      <a:tcPr anchor="ctr">
                        <a:blipFill>
                          <a:blip r:embed="rId3"/>
                          <a:stretch>
                            <a:fillRect l="-334483" t="-400000" r="-618103" b="-201299"/>
                          </a:stretch>
                        </a:blipFill>
                      </a:tcPr>
                    </a:tc>
                    <a:tc>
                      <a:txBody>
                        <a:bodyPr/>
                        <a:lstStyle/>
                        <a:p>
                          <a:endParaRPr lang="en-US"/>
                        </a:p>
                      </a:txBody>
                      <a:tcPr anchor="ctr">
                        <a:blipFill>
                          <a:blip r:embed="rId3"/>
                          <a:stretch>
                            <a:fillRect l="-241148" t="-400000" r="-243062" b="-201299"/>
                          </a:stretch>
                        </a:blipFill>
                      </a:tcPr>
                    </a:tc>
                    <a:tc>
                      <a:txBody>
                        <a:bodyPr/>
                        <a:lstStyle/>
                        <a:p>
                          <a:endParaRPr lang="en-US"/>
                        </a:p>
                      </a:txBody>
                      <a:tcPr anchor="ctr">
                        <a:blipFill>
                          <a:blip r:embed="rId3"/>
                          <a:stretch>
                            <a:fillRect l="-141468" t="-400000" r="-794" b="-201299"/>
                          </a:stretch>
                        </a:blipFill>
                      </a:tcPr>
                    </a:tc>
                    <a:extLst>
                      <a:ext uri="{0D108BD9-81ED-4DB2-BD59-A6C34878D82A}">
                        <a16:rowId xmlns:a16="http://schemas.microsoft.com/office/drawing/2014/main" val="2100125888"/>
                      </a:ext>
                    </a:extLst>
                  </a:tr>
                  <a:tr h="466598">
                    <a:tc>
                      <a:txBody>
                        <a:bodyPr/>
                        <a:lstStyle/>
                        <a:p>
                          <a:endParaRPr lang="en-US"/>
                        </a:p>
                      </a:txBody>
                      <a:tcPr anchor="ctr">
                        <a:blipFill>
                          <a:blip r:embed="rId3"/>
                          <a:stretch>
                            <a:fillRect l="-649" t="-506579" r="-692208" b="-103947"/>
                          </a:stretch>
                        </a:blipFill>
                      </a:tcPr>
                    </a:tc>
                    <a:tc>
                      <a:txBody>
                        <a:bodyPr/>
                        <a:lstStyle/>
                        <a:p>
                          <a:endParaRPr lang="en-US"/>
                        </a:p>
                      </a:txBody>
                      <a:tcPr anchor="ctr">
                        <a:blipFill>
                          <a:blip r:embed="rId3"/>
                          <a:stretch>
                            <a:fillRect l="-133621" t="-506579" r="-818966" b="-103947"/>
                          </a:stretch>
                        </a:blipFill>
                      </a:tcPr>
                    </a:tc>
                    <a:tc>
                      <a:txBody>
                        <a:bodyPr/>
                        <a:lstStyle/>
                        <a:p>
                          <a:endParaRPr lang="en-US"/>
                        </a:p>
                      </a:txBody>
                      <a:tcPr anchor="ctr">
                        <a:blipFill>
                          <a:blip r:embed="rId3"/>
                          <a:stretch>
                            <a:fillRect l="-231624" t="-506579" r="-711966" b="-103947"/>
                          </a:stretch>
                        </a:blipFill>
                      </a:tcPr>
                    </a:tc>
                    <a:tc>
                      <a:txBody>
                        <a:bodyPr/>
                        <a:lstStyle/>
                        <a:p>
                          <a:endParaRPr lang="en-US"/>
                        </a:p>
                      </a:txBody>
                      <a:tcPr anchor="ctr">
                        <a:blipFill>
                          <a:blip r:embed="rId3"/>
                          <a:stretch>
                            <a:fillRect l="-334483" t="-506579" r="-618103" b="-103947"/>
                          </a:stretch>
                        </a:blipFill>
                      </a:tcPr>
                    </a:tc>
                    <a:tc>
                      <a:txBody>
                        <a:bodyPr/>
                        <a:lstStyle/>
                        <a:p>
                          <a:endParaRPr lang="en-US"/>
                        </a:p>
                      </a:txBody>
                      <a:tcPr anchor="ctr">
                        <a:blipFill>
                          <a:blip r:embed="rId3"/>
                          <a:stretch>
                            <a:fillRect l="-241148" t="-506579" r="-243062" b="-103947"/>
                          </a:stretch>
                        </a:blipFill>
                      </a:tcPr>
                    </a:tc>
                    <a:tc>
                      <a:txBody>
                        <a:bodyPr/>
                        <a:lstStyle/>
                        <a:p>
                          <a:endParaRPr lang="en-US"/>
                        </a:p>
                      </a:txBody>
                      <a:tcPr anchor="ctr">
                        <a:blipFill>
                          <a:blip r:embed="rId3"/>
                          <a:stretch>
                            <a:fillRect l="-141468" t="-506579" r="-794" b="-103947"/>
                          </a:stretch>
                        </a:blipFill>
                      </a:tcPr>
                    </a:tc>
                    <a:extLst>
                      <a:ext uri="{0D108BD9-81ED-4DB2-BD59-A6C34878D82A}">
                        <a16:rowId xmlns:a16="http://schemas.microsoft.com/office/drawing/2014/main" val="1215197423"/>
                      </a:ext>
                    </a:extLst>
                  </a:tr>
                  <a:tr h="466598">
                    <a:tc>
                      <a:txBody>
                        <a:bodyPr/>
                        <a:lstStyle/>
                        <a:p>
                          <a:endParaRPr lang="en-US"/>
                        </a:p>
                      </a:txBody>
                      <a:tcPr anchor="ctr">
                        <a:blipFill>
                          <a:blip r:embed="rId3"/>
                          <a:stretch>
                            <a:fillRect l="-649" t="-598701" r="-692208" b="-2597"/>
                          </a:stretch>
                        </a:blipFill>
                      </a:tcPr>
                    </a:tc>
                    <a:tc>
                      <a:txBody>
                        <a:bodyPr/>
                        <a:lstStyle/>
                        <a:p>
                          <a:endParaRPr lang="en-US"/>
                        </a:p>
                      </a:txBody>
                      <a:tcPr anchor="ctr">
                        <a:blipFill>
                          <a:blip r:embed="rId3"/>
                          <a:stretch>
                            <a:fillRect l="-133621" t="-598701" r="-818966" b="-2597"/>
                          </a:stretch>
                        </a:blipFill>
                      </a:tcPr>
                    </a:tc>
                    <a:tc>
                      <a:txBody>
                        <a:bodyPr/>
                        <a:lstStyle/>
                        <a:p>
                          <a:endParaRPr lang="en-US"/>
                        </a:p>
                      </a:txBody>
                      <a:tcPr anchor="ctr">
                        <a:blipFill>
                          <a:blip r:embed="rId3"/>
                          <a:stretch>
                            <a:fillRect l="-231624" t="-598701" r="-711966" b="-2597"/>
                          </a:stretch>
                        </a:blipFill>
                      </a:tcPr>
                    </a:tc>
                    <a:tc>
                      <a:txBody>
                        <a:bodyPr/>
                        <a:lstStyle/>
                        <a:p>
                          <a:endParaRPr lang="en-US"/>
                        </a:p>
                      </a:txBody>
                      <a:tcPr anchor="ctr">
                        <a:blipFill>
                          <a:blip r:embed="rId3"/>
                          <a:stretch>
                            <a:fillRect l="-334483" t="-598701" r="-618103" b="-2597"/>
                          </a:stretch>
                        </a:blipFill>
                      </a:tcPr>
                    </a:tc>
                    <a:tc>
                      <a:txBody>
                        <a:bodyPr/>
                        <a:lstStyle/>
                        <a:p>
                          <a:endParaRPr lang="en-US"/>
                        </a:p>
                      </a:txBody>
                      <a:tcPr anchor="ctr">
                        <a:blipFill>
                          <a:blip r:embed="rId3"/>
                          <a:stretch>
                            <a:fillRect l="-241148" t="-598701" r="-243062" b="-2597"/>
                          </a:stretch>
                        </a:blipFill>
                      </a:tcPr>
                    </a:tc>
                    <a:tc>
                      <a:txBody>
                        <a:bodyPr/>
                        <a:lstStyle/>
                        <a:p>
                          <a:endParaRPr lang="en-US"/>
                        </a:p>
                      </a:txBody>
                      <a:tcPr anchor="ctr">
                        <a:blipFill>
                          <a:blip r:embed="rId3"/>
                          <a:stretch>
                            <a:fillRect l="-141468" t="-598701" r="-794" b="-2597"/>
                          </a:stretch>
                        </a:blipFill>
                      </a:tcPr>
                    </a:tc>
                    <a:extLst>
                      <a:ext uri="{0D108BD9-81ED-4DB2-BD59-A6C34878D82A}">
                        <a16:rowId xmlns:a16="http://schemas.microsoft.com/office/drawing/2014/main" val="2601225448"/>
                      </a:ext>
                    </a:extLst>
                  </a:tr>
                </a:tbl>
              </a:graphicData>
            </a:graphic>
          </p:graphicFrame>
        </mc:Fallback>
      </mc:AlternateContent>
      <p:sp>
        <p:nvSpPr>
          <p:cNvPr id="5" name="TextBox 4">
            <a:extLst>
              <a:ext uri="{FF2B5EF4-FFF2-40B4-BE49-F238E27FC236}">
                <a16:creationId xmlns:a16="http://schemas.microsoft.com/office/drawing/2014/main" id="{D0A1A322-63FA-455D-B8D2-003399AC173B}"/>
              </a:ext>
            </a:extLst>
          </p:cNvPr>
          <p:cNvSpPr txBox="1"/>
          <p:nvPr/>
        </p:nvSpPr>
        <p:spPr>
          <a:xfrm>
            <a:off x="1260831" y="6126164"/>
            <a:ext cx="1820779" cy="261610"/>
          </a:xfrm>
          <a:prstGeom prst="rect">
            <a:avLst/>
          </a:prstGeom>
          <a:noFill/>
        </p:spPr>
        <p:txBody>
          <a:bodyPr wrap="square" rtlCol="0">
            <a:spAutoFit/>
          </a:bodyPr>
          <a:lstStyle/>
          <a:p>
            <a:r>
              <a:rPr lang="en-GB" sz="1100" i="0" dirty="0">
                <a:solidFill>
                  <a:srgbClr val="FF0000"/>
                </a:solidFill>
                <a:latin typeface="+mn-lt"/>
              </a:rPr>
              <a:t>PATIENTS AT RISK</a:t>
            </a:r>
          </a:p>
        </p:txBody>
      </p:sp>
      <p:cxnSp>
        <p:nvCxnSpPr>
          <p:cNvPr id="6" name="Straight Arrow Connector 5">
            <a:extLst>
              <a:ext uri="{FF2B5EF4-FFF2-40B4-BE49-F238E27FC236}">
                <a16:creationId xmlns:a16="http://schemas.microsoft.com/office/drawing/2014/main" id="{D8D0DF7D-C7C5-4554-B2F4-A028EC4AF8A0}"/>
              </a:ext>
            </a:extLst>
          </p:cNvPr>
          <p:cNvCxnSpPr>
            <a:cxnSpLocks/>
            <a:stCxn id="5" idx="0"/>
          </p:cNvCxnSpPr>
          <p:nvPr/>
        </p:nvCxnSpPr>
        <p:spPr>
          <a:xfrm flipV="1">
            <a:off x="2171221" y="5990606"/>
            <a:ext cx="0" cy="135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511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43038" y="2248242"/>
            <a:ext cx="6200775" cy="1143000"/>
          </a:xfrm>
        </p:spPr>
        <p:txBody>
          <a:bodyPr>
            <a:normAutofit fontScale="90000"/>
          </a:bodyPr>
          <a:lstStyle/>
          <a:p>
            <a:r>
              <a:rPr lang="en-GB" sz="4000" b="1" dirty="0">
                <a:solidFill>
                  <a:srgbClr val="632523"/>
                </a:solidFill>
                <a:latin typeface="Arial" pitchFamily="34" charset="0"/>
                <a:cs typeface="Arial" pitchFamily="34" charset="0"/>
              </a:rPr>
              <a:t>3. SAS CODE AND OPTIONS</a:t>
            </a:r>
          </a:p>
        </p:txBody>
      </p:sp>
    </p:spTree>
    <p:extLst>
      <p:ext uri="{BB962C8B-B14F-4D97-AF65-F5344CB8AC3E}">
        <p14:creationId xmlns:p14="http://schemas.microsoft.com/office/powerpoint/2010/main" val="386285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F0F8FBEF-6204-4654-BBE1-4F8E5A32A543}"/>
              </a:ext>
            </a:extLst>
          </p:cNvPr>
          <p:cNvPicPr>
            <a:picLocks noChangeAspect="1"/>
          </p:cNvPicPr>
          <p:nvPr/>
        </p:nvPicPr>
        <p:blipFill>
          <a:blip r:embed="rId3"/>
          <a:stretch>
            <a:fillRect/>
          </a:stretch>
        </p:blipFill>
        <p:spPr>
          <a:xfrm>
            <a:off x="475130" y="4021430"/>
            <a:ext cx="6019752" cy="2201570"/>
          </a:xfrm>
          <a:prstGeom prst="rect">
            <a:avLst/>
          </a:prstGeom>
        </p:spPr>
      </p:pic>
      <p:sp>
        <p:nvSpPr>
          <p:cNvPr id="7" name="Content Placeholder 2">
            <a:extLst>
              <a:ext uri="{FF2B5EF4-FFF2-40B4-BE49-F238E27FC236}">
                <a16:creationId xmlns:a16="http://schemas.microsoft.com/office/drawing/2014/main" id="{5349EBA6-D831-428C-A82A-BF2C2114556B}"/>
              </a:ext>
            </a:extLst>
          </p:cNvPr>
          <p:cNvSpPr txBox="1">
            <a:spLocks/>
          </p:cNvSpPr>
          <p:nvPr/>
        </p:nvSpPr>
        <p:spPr>
          <a:xfrm>
            <a:off x="457200" y="1440098"/>
            <a:ext cx="8296275" cy="48652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1800" i="0" dirty="0">
                <a:ea typeface="Cambria Math" panose="02040503050406030204" pitchFamily="18" charset="0"/>
              </a:rPr>
              <a:t>Input Dataset…</a:t>
            </a:r>
          </a:p>
          <a:p>
            <a:pPr marL="0" indent="0" fontAlgn="auto">
              <a:spcAft>
                <a:spcPts val="0"/>
              </a:spcAft>
              <a:buFont typeface="Arial" pitchFamily="34" charset="0"/>
              <a:buNone/>
            </a:pPr>
            <a:endParaRPr lang="en-GB" sz="2000" i="0" dirty="0">
              <a:ea typeface="Cambria Math" panose="02040503050406030204" pitchFamily="18" charset="0"/>
            </a:endParaRPr>
          </a:p>
          <a:p>
            <a:pPr marL="0" indent="0" fontAlgn="auto">
              <a:spcAft>
                <a:spcPts val="0"/>
              </a:spcAft>
              <a:buFont typeface="Arial" pitchFamily="34" charset="0"/>
              <a:buNone/>
            </a:pPr>
            <a:endParaRPr lang="en-GB" sz="2000" i="0" dirty="0">
              <a:ea typeface="Cambria Math" panose="02040503050406030204" pitchFamily="18" charset="0"/>
            </a:endParaRPr>
          </a:p>
          <a:p>
            <a:pPr marL="0" indent="0" fontAlgn="auto">
              <a:spcAft>
                <a:spcPts val="0"/>
              </a:spcAft>
              <a:buFont typeface="Arial" pitchFamily="34" charset="0"/>
              <a:buNone/>
            </a:pPr>
            <a:endParaRPr lang="en-GB" sz="2000" i="0" dirty="0"/>
          </a:p>
          <a:p>
            <a:pPr marL="0" indent="0" fontAlgn="auto">
              <a:spcAft>
                <a:spcPts val="0"/>
              </a:spcAft>
              <a:buFont typeface="Arial" pitchFamily="34" charset="0"/>
              <a:buNone/>
            </a:pPr>
            <a:endParaRPr lang="en-GB" sz="2000" i="0" dirty="0"/>
          </a:p>
          <a:p>
            <a:pPr marL="0" indent="0" fontAlgn="auto">
              <a:spcAft>
                <a:spcPts val="0"/>
              </a:spcAft>
              <a:buFont typeface="Arial" pitchFamily="34" charset="0"/>
              <a:buNone/>
            </a:pPr>
            <a:endParaRPr lang="en-GB" sz="2000" i="0" dirty="0"/>
          </a:p>
          <a:p>
            <a:pPr fontAlgn="auto">
              <a:spcAft>
                <a:spcPts val="0"/>
              </a:spcAft>
            </a:pPr>
            <a:r>
              <a:rPr lang="en-GB" sz="1800" i="0" dirty="0"/>
              <a:t>Use </a:t>
            </a:r>
            <a:r>
              <a:rPr lang="en-GB" sz="1800" b="1" i="0" dirty="0"/>
              <a:t>proc </a:t>
            </a:r>
            <a:r>
              <a:rPr lang="en-GB" sz="1800" b="1" i="0" dirty="0" err="1"/>
              <a:t>lifetest</a:t>
            </a:r>
            <a:r>
              <a:rPr lang="en-GB" sz="1800" b="1" i="0" dirty="0"/>
              <a:t> </a:t>
            </a:r>
            <a:r>
              <a:rPr lang="en-GB" sz="1800" i="0" dirty="0"/>
              <a:t>to calculate Kaplan Meier estimates of survival probabilities…</a:t>
            </a:r>
          </a:p>
        </p:txBody>
      </p:sp>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p:txBody>
          <a:bodyPr/>
          <a:lstStyle/>
          <a:p>
            <a:r>
              <a:rPr lang="en-GB" dirty="0"/>
              <a:t>SAS Code – Proc </a:t>
            </a:r>
            <a:r>
              <a:rPr lang="en-GB" dirty="0" err="1"/>
              <a:t>Lifetest</a:t>
            </a:r>
            <a:endParaRPr lang="en-GB" dirty="0"/>
          </a:p>
        </p:txBody>
      </p:sp>
      <p:sp>
        <p:nvSpPr>
          <p:cNvPr id="10" name="TextBox 9">
            <a:extLst>
              <a:ext uri="{FF2B5EF4-FFF2-40B4-BE49-F238E27FC236}">
                <a16:creationId xmlns:a16="http://schemas.microsoft.com/office/drawing/2014/main" id="{D19A0E59-4E76-4629-BE17-9146547F63F0}"/>
              </a:ext>
            </a:extLst>
          </p:cNvPr>
          <p:cNvSpPr txBox="1"/>
          <p:nvPr/>
        </p:nvSpPr>
        <p:spPr>
          <a:xfrm>
            <a:off x="2517180" y="1524446"/>
            <a:ext cx="1290119" cy="584775"/>
          </a:xfrm>
          <a:prstGeom prst="rect">
            <a:avLst/>
          </a:prstGeom>
          <a:noFill/>
        </p:spPr>
        <p:txBody>
          <a:bodyPr wrap="square" rtlCol="0">
            <a:spAutoFit/>
          </a:bodyPr>
          <a:lstStyle/>
          <a:p>
            <a:r>
              <a:rPr lang="en-GB" sz="1600" i="0" dirty="0">
                <a:solidFill>
                  <a:srgbClr val="FF0000"/>
                </a:solidFill>
                <a:latin typeface="+mn-lt"/>
              </a:rPr>
              <a:t>Treatment variable</a:t>
            </a:r>
          </a:p>
        </p:txBody>
      </p:sp>
      <p:cxnSp>
        <p:nvCxnSpPr>
          <p:cNvPr id="11" name="Straight Arrow Connector 10">
            <a:extLst>
              <a:ext uri="{FF2B5EF4-FFF2-40B4-BE49-F238E27FC236}">
                <a16:creationId xmlns:a16="http://schemas.microsoft.com/office/drawing/2014/main" id="{9CB5A1B4-49C1-4FC5-A6BC-ED0B34BA20E5}"/>
              </a:ext>
            </a:extLst>
          </p:cNvPr>
          <p:cNvCxnSpPr>
            <a:cxnSpLocks/>
          </p:cNvCxnSpPr>
          <p:nvPr/>
        </p:nvCxnSpPr>
        <p:spPr>
          <a:xfrm flipH="1">
            <a:off x="1858436" y="1935110"/>
            <a:ext cx="910165" cy="3226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730D399-A110-466D-B763-E4772F37F88C}"/>
              </a:ext>
            </a:extLst>
          </p:cNvPr>
          <p:cNvSpPr txBox="1"/>
          <p:nvPr/>
        </p:nvSpPr>
        <p:spPr>
          <a:xfrm>
            <a:off x="4083040" y="1456854"/>
            <a:ext cx="1290119" cy="584775"/>
          </a:xfrm>
          <a:prstGeom prst="rect">
            <a:avLst/>
          </a:prstGeom>
          <a:noFill/>
        </p:spPr>
        <p:txBody>
          <a:bodyPr wrap="square" rtlCol="0">
            <a:spAutoFit/>
          </a:bodyPr>
          <a:lstStyle/>
          <a:p>
            <a:r>
              <a:rPr lang="en-GB" sz="1600" i="0" dirty="0">
                <a:solidFill>
                  <a:srgbClr val="FF0000"/>
                </a:solidFill>
                <a:latin typeface="+mn-lt"/>
              </a:rPr>
              <a:t>Survival times</a:t>
            </a:r>
          </a:p>
        </p:txBody>
      </p:sp>
      <p:cxnSp>
        <p:nvCxnSpPr>
          <p:cNvPr id="14" name="Straight Arrow Connector 13">
            <a:extLst>
              <a:ext uri="{FF2B5EF4-FFF2-40B4-BE49-F238E27FC236}">
                <a16:creationId xmlns:a16="http://schemas.microsoft.com/office/drawing/2014/main" id="{B1D47104-A5A0-458C-B79E-7F9ECF8D3011}"/>
              </a:ext>
            </a:extLst>
          </p:cNvPr>
          <p:cNvCxnSpPr>
            <a:cxnSpLocks/>
          </p:cNvCxnSpPr>
          <p:nvPr/>
        </p:nvCxnSpPr>
        <p:spPr>
          <a:xfrm>
            <a:off x="5082124" y="1826210"/>
            <a:ext cx="686842" cy="4183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CF7F727-CFB7-47C4-8E7E-C5207F78D8EE}"/>
              </a:ext>
            </a:extLst>
          </p:cNvPr>
          <p:cNvSpPr txBox="1"/>
          <p:nvPr/>
        </p:nvSpPr>
        <p:spPr>
          <a:xfrm>
            <a:off x="6627184" y="1133349"/>
            <a:ext cx="1975844" cy="830997"/>
          </a:xfrm>
          <a:prstGeom prst="rect">
            <a:avLst/>
          </a:prstGeom>
          <a:noFill/>
        </p:spPr>
        <p:txBody>
          <a:bodyPr wrap="square" rtlCol="0">
            <a:spAutoFit/>
          </a:bodyPr>
          <a:lstStyle/>
          <a:p>
            <a:r>
              <a:rPr lang="en-GB" sz="1600" i="0" dirty="0">
                <a:solidFill>
                  <a:srgbClr val="FF0000"/>
                </a:solidFill>
                <a:latin typeface="+mn-lt"/>
              </a:rPr>
              <a:t>Censor variable</a:t>
            </a:r>
          </a:p>
          <a:p>
            <a:r>
              <a:rPr lang="en-GB" sz="1600" i="0" dirty="0">
                <a:solidFill>
                  <a:srgbClr val="FF0000"/>
                </a:solidFill>
                <a:latin typeface="+mn-lt"/>
              </a:rPr>
              <a:t>0 = Observed event</a:t>
            </a:r>
          </a:p>
          <a:p>
            <a:r>
              <a:rPr lang="en-GB" sz="1600" i="0" dirty="0">
                <a:solidFill>
                  <a:srgbClr val="FF0000"/>
                </a:solidFill>
                <a:latin typeface="+mn-lt"/>
              </a:rPr>
              <a:t>1 = Censored</a:t>
            </a:r>
          </a:p>
        </p:txBody>
      </p:sp>
      <p:cxnSp>
        <p:nvCxnSpPr>
          <p:cNvPr id="17" name="Straight Arrow Connector 16">
            <a:extLst>
              <a:ext uri="{FF2B5EF4-FFF2-40B4-BE49-F238E27FC236}">
                <a16:creationId xmlns:a16="http://schemas.microsoft.com/office/drawing/2014/main" id="{224F2120-7CC0-4A25-9390-AEB61ABF5FFC}"/>
              </a:ext>
            </a:extLst>
          </p:cNvPr>
          <p:cNvCxnSpPr>
            <a:cxnSpLocks/>
          </p:cNvCxnSpPr>
          <p:nvPr/>
        </p:nvCxnSpPr>
        <p:spPr>
          <a:xfrm flipH="1">
            <a:off x="6627184" y="1839893"/>
            <a:ext cx="256051" cy="4288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40F48C3-26C2-4935-B7B5-AF0F05D28C7F}"/>
              </a:ext>
            </a:extLst>
          </p:cNvPr>
          <p:cNvPicPr>
            <a:picLocks noChangeAspect="1"/>
          </p:cNvPicPr>
          <p:nvPr/>
        </p:nvPicPr>
        <p:blipFill rotWithShape="1">
          <a:blip r:embed="rId4"/>
          <a:srcRect l="6053"/>
          <a:stretch/>
        </p:blipFill>
        <p:spPr>
          <a:xfrm>
            <a:off x="268288" y="2257762"/>
            <a:ext cx="8590492" cy="1187698"/>
          </a:xfrm>
          <a:prstGeom prst="rect">
            <a:avLst/>
          </a:prstGeom>
        </p:spPr>
      </p:pic>
      <p:cxnSp>
        <p:nvCxnSpPr>
          <p:cNvPr id="5" name="Straight Connector 4">
            <a:extLst>
              <a:ext uri="{FF2B5EF4-FFF2-40B4-BE49-F238E27FC236}">
                <a16:creationId xmlns:a16="http://schemas.microsoft.com/office/drawing/2014/main" id="{D0F605F9-3026-4180-9A99-95E5EE7EE55D}"/>
              </a:ext>
            </a:extLst>
          </p:cNvPr>
          <p:cNvCxnSpPr>
            <a:cxnSpLocks/>
          </p:cNvCxnSpPr>
          <p:nvPr/>
        </p:nvCxnSpPr>
        <p:spPr>
          <a:xfrm>
            <a:off x="808931" y="5181600"/>
            <a:ext cx="151305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9FA234-1DA1-4C4A-B6F7-A2541F850D24}"/>
              </a:ext>
            </a:extLst>
          </p:cNvPr>
          <p:cNvCxnSpPr>
            <a:cxnSpLocks/>
          </p:cNvCxnSpPr>
          <p:nvPr/>
        </p:nvCxnSpPr>
        <p:spPr>
          <a:xfrm>
            <a:off x="4309533" y="4797425"/>
            <a:ext cx="482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9787C68-2F72-44D6-8574-8F3B722D884A}"/>
              </a:ext>
            </a:extLst>
          </p:cNvPr>
          <p:cNvCxnSpPr>
            <a:cxnSpLocks/>
          </p:cNvCxnSpPr>
          <p:nvPr/>
        </p:nvCxnSpPr>
        <p:spPr>
          <a:xfrm>
            <a:off x="3327955" y="4797425"/>
            <a:ext cx="86515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59AF53D-F822-40FE-8CDE-52DB4B89EFF3}"/>
              </a:ext>
            </a:extLst>
          </p:cNvPr>
          <p:cNvCxnSpPr>
            <a:cxnSpLocks/>
          </p:cNvCxnSpPr>
          <p:nvPr/>
        </p:nvCxnSpPr>
        <p:spPr>
          <a:xfrm>
            <a:off x="808931" y="5520267"/>
            <a:ext cx="95766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B3A25E-CCD7-4F57-89AA-60E85009F30A}"/>
              </a:ext>
            </a:extLst>
          </p:cNvPr>
          <p:cNvCxnSpPr>
            <a:cxnSpLocks/>
          </p:cNvCxnSpPr>
          <p:nvPr/>
        </p:nvCxnSpPr>
        <p:spPr>
          <a:xfrm>
            <a:off x="4898331" y="4797425"/>
            <a:ext cx="151305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04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a:xfrm>
            <a:off x="457200" y="190555"/>
            <a:ext cx="8229600" cy="1143000"/>
          </a:xfrm>
        </p:spPr>
        <p:txBody>
          <a:bodyPr/>
          <a:lstStyle/>
          <a:p>
            <a:r>
              <a:rPr lang="en-GB" dirty="0"/>
              <a:t>SAS Code - Output</a:t>
            </a:r>
          </a:p>
        </p:txBody>
      </p:sp>
      <p:pic>
        <p:nvPicPr>
          <p:cNvPr id="9" name="Picture 8">
            <a:extLst>
              <a:ext uri="{FF2B5EF4-FFF2-40B4-BE49-F238E27FC236}">
                <a16:creationId xmlns:a16="http://schemas.microsoft.com/office/drawing/2014/main" id="{688844FA-93F2-47B1-BDE1-EAFFD700AEA8}"/>
              </a:ext>
            </a:extLst>
          </p:cNvPr>
          <p:cNvPicPr>
            <a:picLocks noChangeAspect="1"/>
          </p:cNvPicPr>
          <p:nvPr/>
        </p:nvPicPr>
        <p:blipFill>
          <a:blip r:embed="rId3"/>
          <a:stretch>
            <a:fillRect/>
          </a:stretch>
        </p:blipFill>
        <p:spPr>
          <a:xfrm>
            <a:off x="1267412" y="1947415"/>
            <a:ext cx="6609175" cy="3724555"/>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AA733B7-8097-4886-A4BA-E2045EDDFB7B}"/>
                  </a:ext>
                </a:extLst>
              </p:cNvPr>
              <p:cNvSpPr txBox="1"/>
              <p:nvPr/>
            </p:nvSpPr>
            <p:spPr>
              <a:xfrm>
                <a:off x="3199309" y="1266887"/>
                <a:ext cx="607483" cy="35836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60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𝑡</m:t>
                          </m:r>
                        </m:e>
                        <m:sub>
                          <m:r>
                            <a:rPr lang="en-GB" sz="1600" b="0" i="1" smtClean="0">
                              <a:solidFill>
                                <a:srgbClr val="FF0000"/>
                              </a:solidFill>
                              <a:latin typeface="Cambria Math" panose="02040503050406030204" pitchFamily="18" charset="0"/>
                            </a:rPr>
                            <m:t>𝑗</m:t>
                          </m:r>
                        </m:sub>
                      </m:sSub>
                    </m:oMath>
                  </m:oMathPara>
                </a14:m>
                <a:endParaRPr lang="en-GB" sz="1600" i="0" dirty="0">
                  <a:solidFill>
                    <a:srgbClr val="FF0000"/>
                  </a:solidFill>
                  <a:latin typeface="+mn-lt"/>
                </a:endParaRPr>
              </a:p>
            </p:txBody>
          </p:sp>
        </mc:Choice>
        <mc:Fallback>
          <p:sp>
            <p:nvSpPr>
              <p:cNvPr id="11" name="TextBox 10">
                <a:extLst>
                  <a:ext uri="{FF2B5EF4-FFF2-40B4-BE49-F238E27FC236}">
                    <a16:creationId xmlns:a16="http://schemas.microsoft.com/office/drawing/2014/main" id="{FAA733B7-8097-4886-A4BA-E2045EDDFB7B}"/>
                  </a:ext>
                </a:extLst>
              </p:cNvPr>
              <p:cNvSpPr txBox="1">
                <a:spLocks noRot="1" noChangeAspect="1" noMove="1" noResize="1" noEditPoints="1" noAdjustHandles="1" noChangeArrowheads="1" noChangeShapeType="1" noTextEdit="1"/>
              </p:cNvSpPr>
              <p:nvPr/>
            </p:nvSpPr>
            <p:spPr>
              <a:xfrm>
                <a:off x="3199309" y="1266887"/>
                <a:ext cx="607483" cy="358368"/>
              </a:xfrm>
              <a:prstGeom prst="rect">
                <a:avLst/>
              </a:prstGeom>
              <a:blipFill>
                <a:blip r:embed="rId4"/>
                <a:stretch>
                  <a:fillRect b="-6780"/>
                </a:stretch>
              </a:blipFill>
            </p:spPr>
            <p:txBody>
              <a:bodyPr/>
              <a:lstStyle/>
              <a:p>
                <a:r>
                  <a:rPr lang="en-GB">
                    <a:noFill/>
                  </a:rPr>
                  <a:t> </a:t>
                </a:r>
              </a:p>
            </p:txBody>
          </p:sp>
        </mc:Fallback>
      </mc:AlternateContent>
      <p:cxnSp>
        <p:nvCxnSpPr>
          <p:cNvPr id="13" name="Straight Arrow Connector 12">
            <a:extLst>
              <a:ext uri="{FF2B5EF4-FFF2-40B4-BE49-F238E27FC236}">
                <a16:creationId xmlns:a16="http://schemas.microsoft.com/office/drawing/2014/main" id="{5342EA08-A8BA-4945-9C7D-14793C71995E}"/>
              </a:ext>
            </a:extLst>
          </p:cNvPr>
          <p:cNvCxnSpPr>
            <a:cxnSpLocks/>
          </p:cNvCxnSpPr>
          <p:nvPr/>
        </p:nvCxnSpPr>
        <p:spPr>
          <a:xfrm>
            <a:off x="3576242" y="1625255"/>
            <a:ext cx="461101" cy="557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16B7FA99-ED1E-4C6D-BC10-A4C144B7B171}"/>
                  </a:ext>
                </a:extLst>
              </p:cNvPr>
              <p:cNvSpPr txBox="1"/>
              <p:nvPr/>
            </p:nvSpPr>
            <p:spPr>
              <a:xfrm>
                <a:off x="4726585" y="1287728"/>
                <a:ext cx="686842" cy="3724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GB" sz="1600" i="1" smtClean="0">
                              <a:solidFill>
                                <a:srgbClr val="FF0000"/>
                              </a:solidFill>
                              <a:latin typeface="Cambria Math" panose="02040503050406030204" pitchFamily="18" charset="0"/>
                            </a:rPr>
                          </m:ctrlPr>
                        </m:accPr>
                        <m:e>
                          <m:r>
                            <a:rPr lang="en-GB" sz="1600" b="0" i="1" smtClean="0">
                              <a:solidFill>
                                <a:srgbClr val="FF0000"/>
                              </a:solidFill>
                              <a:latin typeface="Cambria Math" panose="02040503050406030204" pitchFamily="18" charset="0"/>
                            </a:rPr>
                            <m:t>𝑆</m:t>
                          </m:r>
                        </m:e>
                      </m:acc>
                      <m:r>
                        <a:rPr lang="en-GB" sz="1600" b="0" i="1" smtClean="0">
                          <a:solidFill>
                            <a:srgbClr val="FF0000"/>
                          </a:solidFill>
                          <a:latin typeface="Cambria Math" panose="02040503050406030204" pitchFamily="18" charset="0"/>
                        </a:rPr>
                        <m:t>(</m:t>
                      </m:r>
                      <m:sSub>
                        <m:sSubPr>
                          <m:ctrlPr>
                            <a:rPr lang="en-GB" sz="1600" b="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𝑡</m:t>
                          </m:r>
                        </m:e>
                        <m:sub>
                          <m:r>
                            <a:rPr lang="en-GB" sz="1600" b="0" i="1" smtClean="0">
                              <a:solidFill>
                                <a:srgbClr val="FF0000"/>
                              </a:solidFill>
                              <a:latin typeface="Cambria Math" panose="02040503050406030204" pitchFamily="18" charset="0"/>
                            </a:rPr>
                            <m:t>𝑗</m:t>
                          </m:r>
                        </m:sub>
                      </m:sSub>
                      <m:r>
                        <a:rPr lang="en-GB" sz="1600" b="0" i="1" smtClean="0">
                          <a:solidFill>
                            <a:srgbClr val="FF0000"/>
                          </a:solidFill>
                          <a:latin typeface="Cambria Math" panose="02040503050406030204" pitchFamily="18" charset="0"/>
                        </a:rPr>
                        <m:t>)</m:t>
                      </m:r>
                    </m:oMath>
                  </m:oMathPara>
                </a14:m>
                <a:endParaRPr lang="en-GB" sz="1600" i="0" dirty="0">
                  <a:solidFill>
                    <a:srgbClr val="FF0000"/>
                  </a:solidFill>
                  <a:latin typeface="+mn-lt"/>
                </a:endParaRPr>
              </a:p>
            </p:txBody>
          </p:sp>
        </mc:Choice>
        <mc:Fallback>
          <p:sp>
            <p:nvSpPr>
              <p:cNvPr id="14" name="TextBox 13">
                <a:extLst>
                  <a:ext uri="{FF2B5EF4-FFF2-40B4-BE49-F238E27FC236}">
                    <a16:creationId xmlns:a16="http://schemas.microsoft.com/office/drawing/2014/main" id="{16B7FA99-ED1E-4C6D-BC10-A4C144B7B171}"/>
                  </a:ext>
                </a:extLst>
              </p:cNvPr>
              <p:cNvSpPr txBox="1">
                <a:spLocks noRot="1" noChangeAspect="1" noMove="1" noResize="1" noEditPoints="1" noAdjustHandles="1" noChangeArrowheads="1" noChangeShapeType="1" noTextEdit="1"/>
              </p:cNvSpPr>
              <p:nvPr/>
            </p:nvSpPr>
            <p:spPr>
              <a:xfrm>
                <a:off x="4726585" y="1287728"/>
                <a:ext cx="686842" cy="372410"/>
              </a:xfrm>
              <a:prstGeom prst="rect">
                <a:avLst/>
              </a:prstGeom>
              <a:blipFill>
                <a:blip r:embed="rId5"/>
                <a:stretch>
                  <a:fillRect b="-6557"/>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B5520D5A-D280-45E6-A4C4-8BF32397A9AA}"/>
              </a:ext>
            </a:extLst>
          </p:cNvPr>
          <p:cNvCxnSpPr>
            <a:cxnSpLocks/>
            <a:stCxn id="14" idx="2"/>
          </p:cNvCxnSpPr>
          <p:nvPr/>
        </p:nvCxnSpPr>
        <p:spPr>
          <a:xfrm flipH="1">
            <a:off x="4794432" y="1660138"/>
            <a:ext cx="275574" cy="5377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E848AFD-E1E3-4843-AE51-0EE4B4269CC4}"/>
                  </a:ext>
                </a:extLst>
              </p:cNvPr>
              <p:cNvSpPr txBox="1"/>
              <p:nvPr/>
            </p:nvSpPr>
            <p:spPr>
              <a:xfrm>
                <a:off x="3920993" y="1287728"/>
                <a:ext cx="493283" cy="35836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60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𝑐</m:t>
                          </m:r>
                        </m:e>
                        <m:sub>
                          <m:r>
                            <a:rPr lang="en-GB" sz="1600" b="0" i="1" smtClean="0">
                              <a:solidFill>
                                <a:srgbClr val="FF0000"/>
                              </a:solidFill>
                              <a:latin typeface="Cambria Math" panose="02040503050406030204" pitchFamily="18" charset="0"/>
                            </a:rPr>
                            <m:t>𝑗</m:t>
                          </m:r>
                        </m:sub>
                      </m:sSub>
                    </m:oMath>
                  </m:oMathPara>
                </a14:m>
                <a:endParaRPr lang="en-GB" sz="1600" i="0" dirty="0">
                  <a:solidFill>
                    <a:srgbClr val="FF0000"/>
                  </a:solidFill>
                  <a:latin typeface="+mn-lt"/>
                </a:endParaRPr>
              </a:p>
            </p:txBody>
          </p:sp>
        </mc:Choice>
        <mc:Fallback>
          <p:sp>
            <p:nvSpPr>
              <p:cNvPr id="16" name="TextBox 15">
                <a:extLst>
                  <a:ext uri="{FF2B5EF4-FFF2-40B4-BE49-F238E27FC236}">
                    <a16:creationId xmlns:a16="http://schemas.microsoft.com/office/drawing/2014/main" id="{4E848AFD-E1E3-4843-AE51-0EE4B4269CC4}"/>
                  </a:ext>
                </a:extLst>
              </p:cNvPr>
              <p:cNvSpPr txBox="1">
                <a:spLocks noRot="1" noChangeAspect="1" noMove="1" noResize="1" noEditPoints="1" noAdjustHandles="1" noChangeArrowheads="1" noChangeShapeType="1" noTextEdit="1"/>
              </p:cNvSpPr>
              <p:nvPr/>
            </p:nvSpPr>
            <p:spPr>
              <a:xfrm>
                <a:off x="3920993" y="1287728"/>
                <a:ext cx="493283" cy="358368"/>
              </a:xfrm>
              <a:prstGeom prst="rect">
                <a:avLst/>
              </a:prstGeom>
              <a:blipFill>
                <a:blip r:embed="rId6"/>
                <a:stretch>
                  <a:fillRect b="-6780"/>
                </a:stretch>
              </a:blipFill>
            </p:spPr>
            <p:txBody>
              <a:bodyPr/>
              <a:lstStyle/>
              <a:p>
                <a:r>
                  <a:rPr lang="en-GB">
                    <a:noFill/>
                  </a:rPr>
                  <a:t> </a:t>
                </a:r>
              </a:p>
            </p:txBody>
          </p:sp>
        </mc:Fallback>
      </mc:AlternateContent>
      <p:cxnSp>
        <p:nvCxnSpPr>
          <p:cNvPr id="17" name="Straight Arrow Connector 16">
            <a:extLst>
              <a:ext uri="{FF2B5EF4-FFF2-40B4-BE49-F238E27FC236}">
                <a16:creationId xmlns:a16="http://schemas.microsoft.com/office/drawing/2014/main" id="{1A4594ED-5536-42BE-AC4F-9184840E3EFB}"/>
              </a:ext>
            </a:extLst>
          </p:cNvPr>
          <p:cNvCxnSpPr>
            <a:cxnSpLocks/>
            <a:stCxn id="16" idx="2"/>
          </p:cNvCxnSpPr>
          <p:nvPr/>
        </p:nvCxnSpPr>
        <p:spPr>
          <a:xfrm>
            <a:off x="4167635" y="1646096"/>
            <a:ext cx="246641" cy="5368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3DC2B942-56CD-42EA-B0E2-E36A90B1CA37}"/>
                  </a:ext>
                </a:extLst>
              </p:cNvPr>
              <p:cNvSpPr txBox="1"/>
              <p:nvPr/>
            </p:nvSpPr>
            <p:spPr>
              <a:xfrm>
                <a:off x="7527580" y="1266887"/>
                <a:ext cx="493283" cy="35836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60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𝑑</m:t>
                          </m:r>
                        </m:e>
                        <m:sub>
                          <m:r>
                            <a:rPr lang="en-GB" sz="1600" b="0" i="1" smtClean="0">
                              <a:solidFill>
                                <a:srgbClr val="FF0000"/>
                              </a:solidFill>
                              <a:latin typeface="Cambria Math" panose="02040503050406030204" pitchFamily="18" charset="0"/>
                            </a:rPr>
                            <m:t>𝑗</m:t>
                          </m:r>
                        </m:sub>
                      </m:sSub>
                    </m:oMath>
                  </m:oMathPara>
                </a14:m>
                <a:endParaRPr lang="en-GB" sz="1600" i="0" dirty="0">
                  <a:solidFill>
                    <a:srgbClr val="FF0000"/>
                  </a:solidFill>
                  <a:latin typeface="+mn-lt"/>
                </a:endParaRPr>
              </a:p>
            </p:txBody>
          </p:sp>
        </mc:Choice>
        <mc:Fallback>
          <p:sp>
            <p:nvSpPr>
              <p:cNvPr id="26" name="TextBox 25">
                <a:extLst>
                  <a:ext uri="{FF2B5EF4-FFF2-40B4-BE49-F238E27FC236}">
                    <a16:creationId xmlns:a16="http://schemas.microsoft.com/office/drawing/2014/main" id="{3DC2B942-56CD-42EA-B0E2-E36A90B1CA37}"/>
                  </a:ext>
                </a:extLst>
              </p:cNvPr>
              <p:cNvSpPr txBox="1">
                <a:spLocks noRot="1" noChangeAspect="1" noMove="1" noResize="1" noEditPoints="1" noAdjustHandles="1" noChangeArrowheads="1" noChangeShapeType="1" noTextEdit="1"/>
              </p:cNvSpPr>
              <p:nvPr/>
            </p:nvSpPr>
            <p:spPr>
              <a:xfrm>
                <a:off x="7527580" y="1266887"/>
                <a:ext cx="493283" cy="358368"/>
              </a:xfrm>
              <a:prstGeom prst="rect">
                <a:avLst/>
              </a:prstGeom>
              <a:blipFill>
                <a:blip r:embed="rId7"/>
                <a:stretch>
                  <a:fillRect b="-6780"/>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0B14BF6F-1069-47BD-9AEE-999BEEF707AE}"/>
              </a:ext>
            </a:extLst>
          </p:cNvPr>
          <p:cNvCxnSpPr>
            <a:cxnSpLocks/>
            <a:stCxn id="26" idx="2"/>
          </p:cNvCxnSpPr>
          <p:nvPr/>
        </p:nvCxnSpPr>
        <p:spPr>
          <a:xfrm flipH="1">
            <a:off x="7430800" y="1625255"/>
            <a:ext cx="343422" cy="557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28DC5044-6008-474A-AF30-869335A433C1}"/>
                  </a:ext>
                </a:extLst>
              </p:cNvPr>
              <p:cNvSpPr txBox="1"/>
              <p:nvPr/>
            </p:nvSpPr>
            <p:spPr>
              <a:xfrm>
                <a:off x="6681096" y="1260957"/>
                <a:ext cx="493283" cy="35836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60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𝑛</m:t>
                          </m:r>
                        </m:e>
                        <m:sub>
                          <m:r>
                            <a:rPr lang="en-GB" sz="1600" b="0" i="1" smtClean="0">
                              <a:solidFill>
                                <a:srgbClr val="FF0000"/>
                              </a:solidFill>
                              <a:latin typeface="Cambria Math" panose="02040503050406030204" pitchFamily="18" charset="0"/>
                            </a:rPr>
                            <m:t>𝑗</m:t>
                          </m:r>
                        </m:sub>
                      </m:sSub>
                    </m:oMath>
                  </m:oMathPara>
                </a14:m>
                <a:endParaRPr lang="en-GB" sz="1600" i="0" dirty="0">
                  <a:solidFill>
                    <a:srgbClr val="FF0000"/>
                  </a:solidFill>
                  <a:latin typeface="+mn-lt"/>
                </a:endParaRPr>
              </a:p>
            </p:txBody>
          </p:sp>
        </mc:Choice>
        <mc:Fallback>
          <p:sp>
            <p:nvSpPr>
              <p:cNvPr id="28" name="TextBox 27">
                <a:extLst>
                  <a:ext uri="{FF2B5EF4-FFF2-40B4-BE49-F238E27FC236}">
                    <a16:creationId xmlns:a16="http://schemas.microsoft.com/office/drawing/2014/main" id="{28DC5044-6008-474A-AF30-869335A433C1}"/>
                  </a:ext>
                </a:extLst>
              </p:cNvPr>
              <p:cNvSpPr txBox="1">
                <a:spLocks noRot="1" noChangeAspect="1" noMove="1" noResize="1" noEditPoints="1" noAdjustHandles="1" noChangeArrowheads="1" noChangeShapeType="1" noTextEdit="1"/>
              </p:cNvSpPr>
              <p:nvPr/>
            </p:nvSpPr>
            <p:spPr>
              <a:xfrm>
                <a:off x="6681096" y="1260957"/>
                <a:ext cx="493283" cy="358368"/>
              </a:xfrm>
              <a:prstGeom prst="rect">
                <a:avLst/>
              </a:prstGeom>
              <a:blipFill>
                <a:blip r:embed="rId8"/>
                <a:stretch>
                  <a:fillRect b="-6780"/>
                </a:stretch>
              </a:blipFill>
            </p:spPr>
            <p:txBody>
              <a:bodyPr/>
              <a:lstStyle/>
              <a:p>
                <a:r>
                  <a:rPr lang="en-GB">
                    <a:noFill/>
                  </a:rPr>
                  <a:t> </a:t>
                </a:r>
              </a:p>
            </p:txBody>
          </p:sp>
        </mc:Fallback>
      </mc:AlternateContent>
      <p:cxnSp>
        <p:nvCxnSpPr>
          <p:cNvPr id="29" name="Straight Arrow Connector 28">
            <a:extLst>
              <a:ext uri="{FF2B5EF4-FFF2-40B4-BE49-F238E27FC236}">
                <a16:creationId xmlns:a16="http://schemas.microsoft.com/office/drawing/2014/main" id="{4CDE006D-2C61-4C22-91D2-22324D61FD9B}"/>
              </a:ext>
            </a:extLst>
          </p:cNvPr>
          <p:cNvCxnSpPr>
            <a:cxnSpLocks/>
            <a:stCxn id="28" idx="2"/>
          </p:cNvCxnSpPr>
          <p:nvPr/>
        </p:nvCxnSpPr>
        <p:spPr>
          <a:xfrm flipH="1">
            <a:off x="6741833" y="1619325"/>
            <a:ext cx="185905" cy="5636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0738C2EB-4EF5-4F87-8AFA-8C8D5822D2A9}"/>
                  </a:ext>
                </a:extLst>
              </p:cNvPr>
              <p:cNvSpPr txBox="1"/>
              <p:nvPr/>
            </p:nvSpPr>
            <p:spPr>
              <a:xfrm>
                <a:off x="5510207" y="1287728"/>
                <a:ext cx="910980" cy="35836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60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𝑛</m:t>
                          </m:r>
                        </m:e>
                        <m:sub>
                          <m:r>
                            <a:rPr lang="en-GB" sz="1600" b="0" i="1" smtClean="0">
                              <a:solidFill>
                                <a:srgbClr val="FF0000"/>
                              </a:solidFill>
                              <a:latin typeface="Cambria Math" panose="02040503050406030204" pitchFamily="18" charset="0"/>
                            </a:rPr>
                            <m:t>𝑗</m:t>
                          </m:r>
                        </m:sub>
                      </m:sSub>
                      <m:r>
                        <a:rPr lang="en-GB" sz="1600" b="0" i="1" smtClean="0">
                          <a:solidFill>
                            <a:srgbClr val="FF0000"/>
                          </a:solidFill>
                          <a:latin typeface="Cambria Math" panose="02040503050406030204" pitchFamily="18" charset="0"/>
                        </a:rPr>
                        <m:t>−</m:t>
                      </m:r>
                      <m:sSub>
                        <m:sSubPr>
                          <m:ctrlPr>
                            <a:rPr lang="en-GB" sz="1600" b="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𝑑</m:t>
                          </m:r>
                        </m:e>
                        <m:sub>
                          <m:r>
                            <a:rPr lang="en-GB" sz="1600" b="0" i="1" smtClean="0">
                              <a:solidFill>
                                <a:srgbClr val="FF0000"/>
                              </a:solidFill>
                              <a:latin typeface="Cambria Math" panose="02040503050406030204" pitchFamily="18" charset="0"/>
                            </a:rPr>
                            <m:t>𝑗</m:t>
                          </m:r>
                        </m:sub>
                      </m:sSub>
                    </m:oMath>
                  </m:oMathPara>
                </a14:m>
                <a:endParaRPr lang="en-GB" sz="1600" i="0" dirty="0">
                  <a:solidFill>
                    <a:srgbClr val="FF0000"/>
                  </a:solidFill>
                  <a:latin typeface="+mn-lt"/>
                </a:endParaRPr>
              </a:p>
            </p:txBody>
          </p:sp>
        </mc:Choice>
        <mc:Fallback>
          <p:sp>
            <p:nvSpPr>
              <p:cNvPr id="32" name="TextBox 31">
                <a:extLst>
                  <a:ext uri="{FF2B5EF4-FFF2-40B4-BE49-F238E27FC236}">
                    <a16:creationId xmlns:a16="http://schemas.microsoft.com/office/drawing/2014/main" id="{0738C2EB-4EF5-4F87-8AFA-8C8D5822D2A9}"/>
                  </a:ext>
                </a:extLst>
              </p:cNvPr>
              <p:cNvSpPr txBox="1">
                <a:spLocks noRot="1" noChangeAspect="1" noMove="1" noResize="1" noEditPoints="1" noAdjustHandles="1" noChangeArrowheads="1" noChangeShapeType="1" noTextEdit="1"/>
              </p:cNvSpPr>
              <p:nvPr/>
            </p:nvSpPr>
            <p:spPr>
              <a:xfrm>
                <a:off x="5510207" y="1287728"/>
                <a:ext cx="910980" cy="358368"/>
              </a:xfrm>
              <a:prstGeom prst="rect">
                <a:avLst/>
              </a:prstGeom>
              <a:blipFill>
                <a:blip r:embed="rId9"/>
                <a:stretch>
                  <a:fillRect b="-6780"/>
                </a:stretch>
              </a:blipFill>
            </p:spPr>
            <p:txBody>
              <a:bodyPr/>
              <a:lstStyle/>
              <a:p>
                <a:r>
                  <a:rPr lang="en-GB">
                    <a:noFill/>
                  </a:rPr>
                  <a:t> </a:t>
                </a:r>
              </a:p>
            </p:txBody>
          </p:sp>
        </mc:Fallback>
      </mc:AlternateContent>
      <p:cxnSp>
        <p:nvCxnSpPr>
          <p:cNvPr id="33" name="Straight Arrow Connector 32">
            <a:extLst>
              <a:ext uri="{FF2B5EF4-FFF2-40B4-BE49-F238E27FC236}">
                <a16:creationId xmlns:a16="http://schemas.microsoft.com/office/drawing/2014/main" id="{64DBB5BE-2258-4802-826E-AE2F82738695}"/>
              </a:ext>
            </a:extLst>
          </p:cNvPr>
          <p:cNvCxnSpPr>
            <a:cxnSpLocks/>
            <a:stCxn id="32" idx="2"/>
          </p:cNvCxnSpPr>
          <p:nvPr/>
        </p:nvCxnSpPr>
        <p:spPr>
          <a:xfrm>
            <a:off x="5965697" y="1646096"/>
            <a:ext cx="136697" cy="5368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BFED331-9572-427E-88CF-58562BA5C7A5}"/>
              </a:ext>
            </a:extLst>
          </p:cNvPr>
          <p:cNvSpPr txBox="1"/>
          <p:nvPr/>
        </p:nvSpPr>
        <p:spPr>
          <a:xfrm>
            <a:off x="6729025" y="5884341"/>
            <a:ext cx="782466" cy="338554"/>
          </a:xfrm>
          <a:prstGeom prst="rect">
            <a:avLst/>
          </a:prstGeom>
          <a:noFill/>
        </p:spPr>
        <p:txBody>
          <a:bodyPr wrap="square" rtlCol="0">
            <a:spAutoFit/>
          </a:bodyPr>
          <a:lstStyle/>
          <a:p>
            <a:r>
              <a:rPr lang="en-GB" sz="1600" i="0" dirty="0" err="1">
                <a:solidFill>
                  <a:srgbClr val="FF0000"/>
                </a:solidFill>
                <a:latin typeface="+mn-lt"/>
              </a:rPr>
              <a:t>atrisk</a:t>
            </a:r>
            <a:endParaRPr lang="en-GB" sz="1600" i="0" dirty="0">
              <a:solidFill>
                <a:srgbClr val="FF0000"/>
              </a:solidFill>
              <a:latin typeface="+mn-lt"/>
            </a:endParaRPr>
          </a:p>
        </p:txBody>
      </p:sp>
      <p:sp>
        <p:nvSpPr>
          <p:cNvPr id="38" name="Right Brace 37">
            <a:extLst>
              <a:ext uri="{FF2B5EF4-FFF2-40B4-BE49-F238E27FC236}">
                <a16:creationId xmlns:a16="http://schemas.microsoft.com/office/drawing/2014/main" id="{84080AF1-EF68-40FD-B98B-709F63AB7D67}"/>
              </a:ext>
            </a:extLst>
          </p:cNvPr>
          <p:cNvSpPr/>
          <p:nvPr/>
        </p:nvSpPr>
        <p:spPr>
          <a:xfrm rot="5400000">
            <a:off x="7020159" y="5138741"/>
            <a:ext cx="200199" cy="130792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77718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a:xfrm>
            <a:off x="457200" y="190555"/>
            <a:ext cx="8229600" cy="1143000"/>
          </a:xfrm>
        </p:spPr>
        <p:txBody>
          <a:bodyPr/>
          <a:lstStyle/>
          <a:p>
            <a:r>
              <a:rPr lang="en-GB" dirty="0"/>
              <a:t>SAS Code – Kaplan Meier Plot</a:t>
            </a:r>
          </a:p>
        </p:txBody>
      </p:sp>
      <p:pic>
        <p:nvPicPr>
          <p:cNvPr id="4" name="Picture 3">
            <a:extLst>
              <a:ext uri="{FF2B5EF4-FFF2-40B4-BE49-F238E27FC236}">
                <a16:creationId xmlns:a16="http://schemas.microsoft.com/office/drawing/2014/main" id="{EFF411BF-CA09-437F-9F4C-055B0562FC43}"/>
              </a:ext>
            </a:extLst>
          </p:cNvPr>
          <p:cNvPicPr>
            <a:picLocks noChangeAspect="1"/>
          </p:cNvPicPr>
          <p:nvPr/>
        </p:nvPicPr>
        <p:blipFill>
          <a:blip r:embed="rId3"/>
          <a:stretch>
            <a:fillRect/>
          </a:stretch>
        </p:blipFill>
        <p:spPr>
          <a:xfrm>
            <a:off x="122566" y="1185334"/>
            <a:ext cx="4243252" cy="3230512"/>
          </a:xfrm>
          <a:prstGeom prst="rect">
            <a:avLst/>
          </a:prstGeom>
        </p:spPr>
      </p:pic>
      <p:sp>
        <p:nvSpPr>
          <p:cNvPr id="9" name="Arrow: Curved Right 8">
            <a:extLst>
              <a:ext uri="{FF2B5EF4-FFF2-40B4-BE49-F238E27FC236}">
                <a16:creationId xmlns:a16="http://schemas.microsoft.com/office/drawing/2014/main" id="{68D84D42-E684-411A-823A-4842DD76E18F}"/>
              </a:ext>
            </a:extLst>
          </p:cNvPr>
          <p:cNvSpPr/>
          <p:nvPr/>
        </p:nvSpPr>
        <p:spPr>
          <a:xfrm rot="18109900">
            <a:off x="3275214" y="4538880"/>
            <a:ext cx="770467" cy="1182174"/>
          </a:xfrm>
          <a:prstGeom prst="curvedRightArrow">
            <a:avLst/>
          </a:prstGeom>
          <a:solidFill>
            <a:srgbClr val="632523"/>
          </a:solidFill>
          <a:ln>
            <a:solidFill>
              <a:srgbClr val="6325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4" name="Picture 13">
            <a:extLst>
              <a:ext uri="{FF2B5EF4-FFF2-40B4-BE49-F238E27FC236}">
                <a16:creationId xmlns:a16="http://schemas.microsoft.com/office/drawing/2014/main" id="{986FFCBD-E430-4924-802C-B9FFB822D9E5}"/>
              </a:ext>
            </a:extLst>
          </p:cNvPr>
          <p:cNvPicPr>
            <a:picLocks noChangeAspect="1"/>
          </p:cNvPicPr>
          <p:nvPr/>
        </p:nvPicPr>
        <p:blipFill>
          <a:blip r:embed="rId4"/>
          <a:stretch>
            <a:fillRect/>
          </a:stretch>
        </p:blipFill>
        <p:spPr>
          <a:xfrm>
            <a:off x="4478868" y="3073402"/>
            <a:ext cx="4362980" cy="3230512"/>
          </a:xfrm>
          <a:prstGeom prst="rect">
            <a:avLst/>
          </a:prstGeom>
        </p:spPr>
      </p:pic>
      <p:sp>
        <p:nvSpPr>
          <p:cNvPr id="15" name="TextBox 14">
            <a:extLst>
              <a:ext uri="{FF2B5EF4-FFF2-40B4-BE49-F238E27FC236}">
                <a16:creationId xmlns:a16="http://schemas.microsoft.com/office/drawing/2014/main" id="{25B2BA79-E3A4-4D3B-8AA6-C474F949CD87}"/>
              </a:ext>
            </a:extLst>
          </p:cNvPr>
          <p:cNvSpPr txBox="1"/>
          <p:nvPr/>
        </p:nvSpPr>
        <p:spPr>
          <a:xfrm>
            <a:off x="2139851" y="5599740"/>
            <a:ext cx="2339017" cy="338554"/>
          </a:xfrm>
          <a:prstGeom prst="rect">
            <a:avLst/>
          </a:prstGeom>
          <a:noFill/>
        </p:spPr>
        <p:txBody>
          <a:bodyPr wrap="square" rtlCol="0">
            <a:spAutoFit/>
          </a:bodyPr>
          <a:lstStyle/>
          <a:p>
            <a:r>
              <a:rPr lang="en-GB" sz="1600" i="0" dirty="0">
                <a:solidFill>
                  <a:srgbClr val="FF0000"/>
                </a:solidFill>
                <a:latin typeface="+mn-lt"/>
              </a:rPr>
              <a:t>ODS output </a:t>
            </a:r>
            <a:r>
              <a:rPr lang="en-GB" sz="1600" i="0" dirty="0" err="1">
                <a:solidFill>
                  <a:srgbClr val="FF0000"/>
                </a:solidFill>
                <a:latin typeface="+mn-lt"/>
              </a:rPr>
              <a:t>SurvivalPlot</a:t>
            </a:r>
            <a:endParaRPr lang="en-GB" sz="1600" i="0" dirty="0">
              <a:solidFill>
                <a:srgbClr val="FF0000"/>
              </a:solidFill>
              <a:latin typeface="+mn-lt"/>
            </a:endParaRPr>
          </a:p>
        </p:txBody>
      </p:sp>
    </p:spTree>
    <p:extLst>
      <p:ext uri="{BB962C8B-B14F-4D97-AF65-F5344CB8AC3E}">
        <p14:creationId xmlns:p14="http://schemas.microsoft.com/office/powerpoint/2010/main" val="203969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B5EBB09-99DC-49B2-B90B-0CE8F996BA78}"/>
              </a:ext>
            </a:extLst>
          </p:cNvPr>
          <p:cNvPicPr>
            <a:picLocks noChangeAspect="1"/>
          </p:cNvPicPr>
          <p:nvPr/>
        </p:nvPicPr>
        <p:blipFill>
          <a:blip r:embed="rId3"/>
          <a:stretch>
            <a:fillRect/>
          </a:stretch>
        </p:blipFill>
        <p:spPr>
          <a:xfrm>
            <a:off x="897995" y="3001615"/>
            <a:ext cx="7348010" cy="3199372"/>
          </a:xfrm>
          <a:prstGeom prst="rect">
            <a:avLst/>
          </a:prstGeom>
        </p:spPr>
      </p:pic>
      <p:pic>
        <p:nvPicPr>
          <p:cNvPr id="18" name="Picture 17">
            <a:extLst>
              <a:ext uri="{FF2B5EF4-FFF2-40B4-BE49-F238E27FC236}">
                <a16:creationId xmlns:a16="http://schemas.microsoft.com/office/drawing/2014/main" id="{FC4C3D59-526A-4930-9701-54031020ADD1}"/>
              </a:ext>
            </a:extLst>
          </p:cNvPr>
          <p:cNvPicPr>
            <a:picLocks noChangeAspect="1"/>
          </p:cNvPicPr>
          <p:nvPr/>
        </p:nvPicPr>
        <p:blipFill>
          <a:blip r:embed="rId4"/>
          <a:stretch>
            <a:fillRect/>
          </a:stretch>
        </p:blipFill>
        <p:spPr>
          <a:xfrm>
            <a:off x="754590" y="1200679"/>
            <a:ext cx="6628013" cy="1610254"/>
          </a:xfrm>
          <a:prstGeom prst="rect">
            <a:avLst/>
          </a:prstGeom>
        </p:spPr>
      </p:pic>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a:xfrm>
            <a:off x="457200" y="190555"/>
            <a:ext cx="8229600" cy="1143000"/>
          </a:xfrm>
        </p:spPr>
        <p:txBody>
          <a:bodyPr/>
          <a:lstStyle/>
          <a:p>
            <a:r>
              <a:rPr lang="en-GB" dirty="0"/>
              <a:t>SAS Code – Patients at Risk</a:t>
            </a:r>
          </a:p>
        </p:txBody>
      </p:sp>
      <p:cxnSp>
        <p:nvCxnSpPr>
          <p:cNvPr id="8" name="Straight Connector 7">
            <a:extLst>
              <a:ext uri="{FF2B5EF4-FFF2-40B4-BE49-F238E27FC236}">
                <a16:creationId xmlns:a16="http://schemas.microsoft.com/office/drawing/2014/main" id="{0BCB881C-2285-47DD-8CB1-0E33CE7AF70F}"/>
              </a:ext>
            </a:extLst>
          </p:cNvPr>
          <p:cNvCxnSpPr>
            <a:cxnSpLocks/>
          </p:cNvCxnSpPr>
          <p:nvPr/>
        </p:nvCxnSpPr>
        <p:spPr>
          <a:xfrm>
            <a:off x="5109998" y="1783294"/>
            <a:ext cx="210360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C958C7B-67A5-4467-AF92-39F210CB4F6D}"/>
              </a:ext>
            </a:extLst>
          </p:cNvPr>
          <p:cNvSpPr/>
          <p:nvPr/>
        </p:nvSpPr>
        <p:spPr>
          <a:xfrm>
            <a:off x="3475832" y="2969442"/>
            <a:ext cx="545836" cy="3231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7CBA4F7E-4C9E-4238-9C7F-587F07C540F6}"/>
              </a:ext>
            </a:extLst>
          </p:cNvPr>
          <p:cNvSpPr/>
          <p:nvPr/>
        </p:nvSpPr>
        <p:spPr>
          <a:xfrm>
            <a:off x="6739468" y="3001616"/>
            <a:ext cx="643136" cy="3199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941857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4C4CF5C-6C65-4F9C-9E0C-970EFA644C30}"/>
              </a:ext>
            </a:extLst>
          </p:cNvPr>
          <p:cNvPicPr>
            <a:picLocks noChangeAspect="1"/>
          </p:cNvPicPr>
          <p:nvPr/>
        </p:nvPicPr>
        <p:blipFill>
          <a:blip r:embed="rId3"/>
          <a:stretch>
            <a:fillRect/>
          </a:stretch>
        </p:blipFill>
        <p:spPr>
          <a:xfrm>
            <a:off x="1485899" y="1333555"/>
            <a:ext cx="6172201" cy="4629150"/>
          </a:xfrm>
          <a:prstGeom prst="rect">
            <a:avLst/>
          </a:prstGeom>
        </p:spPr>
      </p:pic>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a:xfrm>
            <a:off x="457200" y="190555"/>
            <a:ext cx="8229600" cy="1143000"/>
          </a:xfrm>
        </p:spPr>
        <p:txBody>
          <a:bodyPr/>
          <a:lstStyle/>
          <a:p>
            <a:r>
              <a:rPr lang="en-GB" dirty="0"/>
              <a:t>SAS Code – Patients at Risk</a:t>
            </a:r>
          </a:p>
        </p:txBody>
      </p:sp>
      <p:sp>
        <p:nvSpPr>
          <p:cNvPr id="9" name="Rectangle 8">
            <a:extLst>
              <a:ext uri="{FF2B5EF4-FFF2-40B4-BE49-F238E27FC236}">
                <a16:creationId xmlns:a16="http://schemas.microsoft.com/office/drawing/2014/main" id="{A429DA17-FA1C-47AA-91D5-B19D926C5B5B}"/>
              </a:ext>
            </a:extLst>
          </p:cNvPr>
          <p:cNvSpPr/>
          <p:nvPr/>
        </p:nvSpPr>
        <p:spPr>
          <a:xfrm>
            <a:off x="1566333" y="4445001"/>
            <a:ext cx="5977465" cy="7704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558193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6DE7EF-0CA4-42AA-AD9D-D1925C855E22}"/>
              </a:ext>
            </a:extLst>
          </p:cNvPr>
          <p:cNvPicPr>
            <a:picLocks noChangeAspect="1"/>
          </p:cNvPicPr>
          <p:nvPr/>
        </p:nvPicPr>
        <p:blipFill>
          <a:blip r:embed="rId3"/>
          <a:stretch>
            <a:fillRect/>
          </a:stretch>
        </p:blipFill>
        <p:spPr>
          <a:xfrm>
            <a:off x="4676774" y="3052580"/>
            <a:ext cx="4288657" cy="3235507"/>
          </a:xfrm>
          <a:prstGeom prst="rect">
            <a:avLst/>
          </a:prstGeom>
        </p:spPr>
      </p:pic>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a:xfrm>
            <a:off x="457200" y="190555"/>
            <a:ext cx="8229600" cy="1143000"/>
          </a:xfrm>
        </p:spPr>
        <p:txBody>
          <a:bodyPr/>
          <a:lstStyle/>
          <a:p>
            <a:r>
              <a:rPr lang="en-GB" dirty="0"/>
              <a:t>SAS Code – ODS Quartiles</a:t>
            </a:r>
          </a:p>
        </p:txBody>
      </p:sp>
      <p:pic>
        <p:nvPicPr>
          <p:cNvPr id="9" name="Picture 8">
            <a:extLst>
              <a:ext uri="{FF2B5EF4-FFF2-40B4-BE49-F238E27FC236}">
                <a16:creationId xmlns:a16="http://schemas.microsoft.com/office/drawing/2014/main" id="{519A0DD1-C234-4DDE-9E1A-7B54104BE003}"/>
              </a:ext>
            </a:extLst>
          </p:cNvPr>
          <p:cNvPicPr>
            <a:picLocks noChangeAspect="1"/>
          </p:cNvPicPr>
          <p:nvPr/>
        </p:nvPicPr>
        <p:blipFill rotWithShape="1">
          <a:blip r:embed="rId4"/>
          <a:srcRect l="23642"/>
          <a:stretch/>
        </p:blipFill>
        <p:spPr>
          <a:xfrm>
            <a:off x="457200" y="1839501"/>
            <a:ext cx="4853153" cy="1459971"/>
          </a:xfrm>
          <a:prstGeom prst="rect">
            <a:avLst/>
          </a:prstGeom>
        </p:spPr>
      </p:pic>
      <p:sp>
        <p:nvSpPr>
          <p:cNvPr id="8" name="Arrow: Curved Right 7">
            <a:extLst>
              <a:ext uri="{FF2B5EF4-FFF2-40B4-BE49-F238E27FC236}">
                <a16:creationId xmlns:a16="http://schemas.microsoft.com/office/drawing/2014/main" id="{801EA282-7215-4A0A-A836-631732F82C58}"/>
              </a:ext>
            </a:extLst>
          </p:cNvPr>
          <p:cNvSpPr/>
          <p:nvPr/>
        </p:nvSpPr>
        <p:spPr>
          <a:xfrm rot="19038589">
            <a:off x="3607605" y="3449324"/>
            <a:ext cx="770467" cy="1182174"/>
          </a:xfrm>
          <a:prstGeom prst="curvedRightArrow">
            <a:avLst/>
          </a:prstGeom>
          <a:solidFill>
            <a:srgbClr val="632523"/>
          </a:solidFill>
          <a:ln>
            <a:solidFill>
              <a:srgbClr val="6325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Rectangle 9">
            <a:extLst>
              <a:ext uri="{FF2B5EF4-FFF2-40B4-BE49-F238E27FC236}">
                <a16:creationId xmlns:a16="http://schemas.microsoft.com/office/drawing/2014/main" id="{1773F98D-4112-47BC-A97B-837FFFEC7C38}"/>
              </a:ext>
            </a:extLst>
          </p:cNvPr>
          <p:cNvSpPr/>
          <p:nvPr/>
        </p:nvSpPr>
        <p:spPr>
          <a:xfrm>
            <a:off x="2211149" y="2797174"/>
            <a:ext cx="1100666" cy="1976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92B70CDD-BB13-4140-A432-F610C13BC5D8}"/>
              </a:ext>
            </a:extLst>
          </p:cNvPr>
          <p:cNvSpPr/>
          <p:nvPr/>
        </p:nvSpPr>
        <p:spPr>
          <a:xfrm>
            <a:off x="2211149" y="2249605"/>
            <a:ext cx="1100667" cy="1976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4B158F4-08C8-4151-A943-AEF08FB184A8}"/>
                  </a:ext>
                </a:extLst>
              </p:cNvPr>
              <p:cNvSpPr txBox="1"/>
              <p:nvPr/>
            </p:nvSpPr>
            <p:spPr>
              <a:xfrm>
                <a:off x="457201" y="1257300"/>
                <a:ext cx="8229600" cy="410562"/>
              </a:xfrm>
              <a:prstGeom prst="rect">
                <a:avLst/>
              </a:prstGeom>
              <a:noFill/>
            </p:spPr>
            <p:txBody>
              <a:bodyPr wrap="square" rtlCol="0">
                <a:spAutoFit/>
              </a:bodyPr>
              <a:lstStyle/>
              <a:p>
                <a:r>
                  <a:rPr lang="en-GB" sz="2000" b="1" i="0" dirty="0">
                    <a:solidFill>
                      <a:schemeClr val="tx1"/>
                    </a:solidFill>
                    <a:latin typeface="+mn-lt"/>
                  </a:rPr>
                  <a:t>Median</a:t>
                </a:r>
                <a:r>
                  <a:rPr lang="en-GB" sz="2000" i="0" dirty="0">
                    <a:solidFill>
                      <a:schemeClr val="tx1"/>
                    </a:solidFill>
                    <a:latin typeface="+mn-lt"/>
                  </a:rPr>
                  <a:t> survival time = Smallest time for which </a:t>
                </a:r>
                <a14:m>
                  <m:oMath xmlns:m="http://schemas.openxmlformats.org/officeDocument/2006/math">
                    <m:acc>
                      <m:accPr>
                        <m:chr m:val="̂"/>
                        <m:ctrlPr>
                          <a:rPr lang="en-GB" sz="2000" i="1" smtClean="0">
                            <a:solidFill>
                              <a:schemeClr val="tx1"/>
                            </a:solidFill>
                            <a:latin typeface="Cambria Math" panose="02040503050406030204" pitchFamily="18" charset="0"/>
                          </a:rPr>
                        </m:ctrlPr>
                      </m:accPr>
                      <m:e>
                        <m:r>
                          <a:rPr lang="en-GB" sz="2000" b="0" i="1" smtClean="0">
                            <a:solidFill>
                              <a:schemeClr val="tx1"/>
                            </a:solidFill>
                            <a:latin typeface="Cambria Math" panose="02040503050406030204" pitchFamily="18" charset="0"/>
                          </a:rPr>
                          <m:t>𝑆</m:t>
                        </m:r>
                      </m:e>
                    </m:acc>
                    <m:d>
                      <m:dPr>
                        <m:ctrlPr>
                          <a:rPr lang="en-GB" sz="2000" b="0" i="1" smtClean="0">
                            <a:solidFill>
                              <a:schemeClr val="tx1"/>
                            </a:solidFill>
                            <a:latin typeface="Cambria Math" panose="02040503050406030204" pitchFamily="18" charset="0"/>
                          </a:rPr>
                        </m:ctrlPr>
                      </m:dPr>
                      <m:e>
                        <m:r>
                          <a:rPr lang="en-GB" sz="2000" b="0" i="1" smtClean="0">
                            <a:solidFill>
                              <a:schemeClr val="tx1"/>
                            </a:solidFill>
                            <a:latin typeface="Cambria Math" panose="02040503050406030204" pitchFamily="18" charset="0"/>
                          </a:rPr>
                          <m:t>𝑡</m:t>
                        </m:r>
                      </m:e>
                    </m:d>
                    <m:r>
                      <a:rPr lang="en-GB" sz="2000" b="0" i="1" smtClean="0">
                        <a:solidFill>
                          <a:schemeClr val="tx1"/>
                        </a:solidFill>
                        <a:latin typeface="Cambria Math" panose="02040503050406030204" pitchFamily="18" charset="0"/>
                      </a:rPr>
                      <m:t>&lt;0.5</m:t>
                    </m:r>
                  </m:oMath>
                </a14:m>
                <a:r>
                  <a:rPr lang="en-GB" sz="2000" i="0" dirty="0">
                    <a:solidFill>
                      <a:schemeClr val="tx1"/>
                    </a:solidFill>
                    <a:latin typeface="+mn-lt"/>
                  </a:rPr>
                  <a:t> </a:t>
                </a:r>
              </a:p>
            </p:txBody>
          </p:sp>
        </mc:Choice>
        <mc:Fallback>
          <p:sp>
            <p:nvSpPr>
              <p:cNvPr id="13" name="TextBox 12">
                <a:extLst>
                  <a:ext uri="{FF2B5EF4-FFF2-40B4-BE49-F238E27FC236}">
                    <a16:creationId xmlns:a16="http://schemas.microsoft.com/office/drawing/2014/main" id="{54B158F4-08C8-4151-A943-AEF08FB184A8}"/>
                  </a:ext>
                </a:extLst>
              </p:cNvPr>
              <p:cNvSpPr txBox="1">
                <a:spLocks noRot="1" noChangeAspect="1" noMove="1" noResize="1" noEditPoints="1" noAdjustHandles="1" noChangeArrowheads="1" noChangeShapeType="1" noTextEdit="1"/>
              </p:cNvSpPr>
              <p:nvPr/>
            </p:nvSpPr>
            <p:spPr>
              <a:xfrm>
                <a:off x="457201" y="1257300"/>
                <a:ext cx="8229600" cy="410562"/>
              </a:xfrm>
              <a:prstGeom prst="rect">
                <a:avLst/>
              </a:prstGeom>
              <a:blipFill>
                <a:blip r:embed="rId5"/>
                <a:stretch>
                  <a:fillRect t="-4412" b="-25000"/>
                </a:stretch>
              </a:blipFill>
            </p:spPr>
            <p:txBody>
              <a:bodyPr/>
              <a:lstStyle/>
              <a:p>
                <a:r>
                  <a:rPr lang="en-GB">
                    <a:noFill/>
                  </a:rPr>
                  <a:t> </a:t>
                </a:r>
              </a:p>
            </p:txBody>
          </p:sp>
        </mc:Fallback>
      </mc:AlternateContent>
    </p:spTree>
    <p:extLst>
      <p:ext uri="{BB962C8B-B14F-4D97-AF65-F5344CB8AC3E}">
        <p14:creationId xmlns:p14="http://schemas.microsoft.com/office/powerpoint/2010/main" val="120714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43038" y="2248242"/>
            <a:ext cx="6200775" cy="1143000"/>
          </a:xfrm>
        </p:spPr>
        <p:txBody>
          <a:bodyPr>
            <a:normAutofit/>
          </a:bodyPr>
          <a:lstStyle/>
          <a:p>
            <a:r>
              <a:rPr lang="en-GB" sz="4000" b="1" dirty="0">
                <a:solidFill>
                  <a:srgbClr val="632523"/>
                </a:solidFill>
                <a:latin typeface="Arial" pitchFamily="34" charset="0"/>
                <a:cs typeface="Arial" pitchFamily="34" charset="0"/>
              </a:rPr>
              <a:t>4. RESOURCES</a:t>
            </a:r>
          </a:p>
        </p:txBody>
      </p:sp>
    </p:spTree>
    <p:extLst>
      <p:ext uri="{BB962C8B-B14F-4D97-AF65-F5344CB8AC3E}">
        <p14:creationId xmlns:p14="http://schemas.microsoft.com/office/powerpoint/2010/main" val="3749785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AD15B146-C053-49E7-8FCD-9B8828B52310}"/>
              </a:ext>
            </a:extLst>
          </p:cNvPr>
          <p:cNvSpPr>
            <a:spLocks noGrp="1"/>
          </p:cNvSpPr>
          <p:nvPr>
            <p:ph idx="1"/>
          </p:nvPr>
        </p:nvSpPr>
        <p:spPr>
          <a:xfrm>
            <a:off x="457200" y="1417638"/>
            <a:ext cx="8229600" cy="4712229"/>
          </a:xfrm>
        </p:spPr>
        <p:txBody>
          <a:bodyPr>
            <a:normAutofit/>
          </a:bodyPr>
          <a:lstStyle/>
          <a:p>
            <a:pPr>
              <a:spcAft>
                <a:spcPts val="1200"/>
              </a:spcAft>
            </a:pPr>
            <a:r>
              <a:rPr lang="en-GB" sz="2000" b="0" dirty="0">
                <a:ea typeface="Cambria Math" panose="02040503050406030204" pitchFamily="18" charset="0"/>
              </a:rPr>
              <a:t>SAS Documentation: </a:t>
            </a:r>
            <a:r>
              <a:rPr lang="en-GB" sz="2000" b="0" dirty="0">
                <a:ea typeface="Cambria Math" panose="02040503050406030204" pitchFamily="18" charset="0"/>
                <a:hlinkClick r:id="rId2"/>
              </a:rPr>
              <a:t>https://documentation.sas.com/?cdcId=pgmsascdc&amp;cdcVersion=9.4_3.4&amp;docsetId=statug&amp;docsetTarget=statug_lifetest_syntax01.htm&amp;locale=en#statug.lifetest.lftodsplots</a:t>
            </a:r>
            <a:endParaRPr lang="en-GB" sz="2000" b="0" dirty="0">
              <a:ea typeface="Cambria Math" panose="02040503050406030204" pitchFamily="18" charset="0"/>
            </a:endParaRPr>
          </a:p>
          <a:p>
            <a:pPr>
              <a:spcAft>
                <a:spcPts val="1200"/>
              </a:spcAft>
            </a:pPr>
            <a:r>
              <a:rPr lang="en-US" sz="2000" b="0" dirty="0">
                <a:ea typeface="Cambria Math" panose="02040503050406030204" pitchFamily="18" charset="0"/>
              </a:rPr>
              <a:t>Bland, J. Martin, and Douglas G. Altman. "Survival probabilities (the Kaplan-Meier method)." </a:t>
            </a:r>
            <a:r>
              <a:rPr lang="en-US" sz="2000" b="0" dirty="0" err="1">
                <a:ea typeface="Cambria Math" panose="02040503050406030204" pitchFamily="18" charset="0"/>
              </a:rPr>
              <a:t>Bmj</a:t>
            </a:r>
            <a:r>
              <a:rPr lang="en-US" sz="2000" b="0" dirty="0">
                <a:ea typeface="Cambria Math" panose="02040503050406030204" pitchFamily="18" charset="0"/>
              </a:rPr>
              <a:t> 317.7172 (1998): 1572-1580.</a:t>
            </a:r>
          </a:p>
          <a:p>
            <a:pPr>
              <a:spcAft>
                <a:spcPts val="1200"/>
              </a:spcAft>
            </a:pPr>
            <a:r>
              <a:rPr lang="en-US" sz="2000" b="0" dirty="0">
                <a:ea typeface="Cambria Math" panose="02040503050406030204" pitchFamily="18" charset="0"/>
              </a:rPr>
              <a:t>Altman, Douglas G., and J. Martin Bland. "Time to event (survival) data." </a:t>
            </a:r>
            <a:r>
              <a:rPr lang="en-US" sz="2000" b="0" dirty="0" err="1">
                <a:ea typeface="Cambria Math" panose="02040503050406030204" pitchFamily="18" charset="0"/>
              </a:rPr>
              <a:t>Bmj</a:t>
            </a:r>
            <a:r>
              <a:rPr lang="en-US" sz="2000" b="0" dirty="0">
                <a:ea typeface="Cambria Math" panose="02040503050406030204" pitchFamily="18" charset="0"/>
              </a:rPr>
              <a:t> 317.7156 (1998): 468-469.</a:t>
            </a:r>
          </a:p>
          <a:p>
            <a:pPr>
              <a:spcAft>
                <a:spcPts val="1200"/>
              </a:spcAft>
            </a:pPr>
            <a:r>
              <a:rPr lang="en-US" sz="2000" b="0" dirty="0">
                <a:ea typeface="Cambria Math" panose="02040503050406030204" pitchFamily="18" charset="0"/>
              </a:rPr>
              <a:t>Collett, David. Modelling survival data in medical research. CRC press, 2015.</a:t>
            </a:r>
            <a:endParaRPr lang="en-GB" sz="2000" b="0" dirty="0">
              <a:ea typeface="Cambria Math" panose="02040503050406030204" pitchFamily="18" charset="0"/>
            </a:endParaRPr>
          </a:p>
          <a:p>
            <a:pPr marL="457200" indent="-457200">
              <a:spcAft>
                <a:spcPts val="1200"/>
              </a:spcAft>
              <a:buFont typeface="+mj-lt"/>
              <a:buAutoNum type="arabicPeriod"/>
            </a:pPr>
            <a:endParaRPr lang="en-GB" sz="2000" b="0" dirty="0">
              <a:ea typeface="Cambria Math" panose="02040503050406030204" pitchFamily="18" charset="0"/>
            </a:endParaRPr>
          </a:p>
          <a:p>
            <a:pPr marL="0" indent="0">
              <a:spcAft>
                <a:spcPts val="1200"/>
              </a:spcAft>
              <a:buNone/>
            </a:pPr>
            <a:endParaRPr lang="en-GB" sz="2000" b="0" dirty="0">
              <a:ea typeface="Cambria Math" panose="02040503050406030204" pitchFamily="18" charset="0"/>
            </a:endParaRPr>
          </a:p>
          <a:p>
            <a:pPr marL="0" indent="0">
              <a:spcAft>
                <a:spcPts val="1200"/>
              </a:spcAft>
              <a:buNone/>
            </a:pPr>
            <a:endParaRPr lang="en-GB" sz="2000" b="0" dirty="0">
              <a:ea typeface="Cambria Math" panose="02040503050406030204" pitchFamily="18" charset="0"/>
            </a:endParaRPr>
          </a:p>
          <a:p>
            <a:pPr marL="0" indent="0">
              <a:spcAft>
                <a:spcPts val="1200"/>
              </a:spcAft>
              <a:buNone/>
            </a:pPr>
            <a:endParaRPr lang="en-GB" sz="2000" dirty="0"/>
          </a:p>
        </p:txBody>
      </p:sp>
    </p:spTree>
    <p:extLst>
      <p:ext uri="{BB962C8B-B14F-4D97-AF65-F5344CB8AC3E}">
        <p14:creationId xmlns:p14="http://schemas.microsoft.com/office/powerpoint/2010/main" val="80477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lstStyle/>
          <a:p>
            <a:r>
              <a:rPr lang="en-GB" sz="4000" b="1" dirty="0">
                <a:solidFill>
                  <a:srgbClr val="632523"/>
                </a:solidFill>
                <a:latin typeface="Arial" pitchFamily="34" charset="0"/>
                <a:cs typeface="Arial" pitchFamily="34" charset="0"/>
              </a:rPr>
              <a:t>Overview</a:t>
            </a:r>
          </a:p>
        </p:txBody>
      </p:sp>
      <p:sp>
        <p:nvSpPr>
          <p:cNvPr id="2" name="Content Placeholder 1"/>
          <p:cNvSpPr>
            <a:spLocks noGrp="1"/>
          </p:cNvSpPr>
          <p:nvPr>
            <p:ph idx="1"/>
          </p:nvPr>
        </p:nvSpPr>
        <p:spPr>
          <a:xfrm>
            <a:off x="457200" y="1879599"/>
            <a:ext cx="8299938" cy="3302001"/>
          </a:xfrm>
        </p:spPr>
        <p:txBody>
          <a:bodyPr>
            <a:normAutofit/>
          </a:bodyPr>
          <a:lstStyle/>
          <a:p>
            <a:pPr marL="971550" lvl="1" indent="-514350">
              <a:buAutoNum type="arabicPeriod"/>
            </a:pPr>
            <a:r>
              <a:rPr lang="en-GB" sz="3000" dirty="0"/>
              <a:t>Survival data</a:t>
            </a:r>
          </a:p>
          <a:p>
            <a:pPr marL="971550" lvl="1" indent="-514350">
              <a:buAutoNum type="arabicPeriod"/>
            </a:pPr>
            <a:r>
              <a:rPr lang="en-GB" sz="3000" dirty="0"/>
              <a:t>Kaplan-Meier</a:t>
            </a:r>
          </a:p>
          <a:p>
            <a:pPr marL="1314450" lvl="2" indent="-457200">
              <a:buFontTx/>
              <a:buChar char="-"/>
            </a:pPr>
            <a:r>
              <a:rPr lang="en-GB" sz="2600" dirty="0"/>
              <a:t>The Theory</a:t>
            </a:r>
          </a:p>
          <a:p>
            <a:pPr marL="1314450" lvl="2" indent="-457200">
              <a:buFontTx/>
              <a:buChar char="-"/>
            </a:pPr>
            <a:r>
              <a:rPr lang="en-GB" sz="2600" dirty="0"/>
              <a:t>Example</a:t>
            </a:r>
          </a:p>
          <a:p>
            <a:pPr marL="971550" lvl="1" indent="-514350">
              <a:buAutoNum type="arabicPeriod"/>
            </a:pPr>
            <a:r>
              <a:rPr lang="en-GB" sz="3000" dirty="0"/>
              <a:t>SAS Code and Options</a:t>
            </a:r>
          </a:p>
          <a:p>
            <a:pPr marL="971550" lvl="1" indent="-514350">
              <a:buAutoNum type="arabicPeriod"/>
            </a:pPr>
            <a:r>
              <a:rPr lang="en-GB" sz="3000" dirty="0"/>
              <a:t>Resources</a:t>
            </a:r>
          </a:p>
        </p:txBody>
      </p:sp>
    </p:spTree>
    <p:extLst>
      <p:ext uri="{BB962C8B-B14F-4D97-AF65-F5344CB8AC3E}">
        <p14:creationId xmlns:p14="http://schemas.microsoft.com/office/powerpoint/2010/main" val="473946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43038" y="2248242"/>
            <a:ext cx="6200775" cy="1143000"/>
          </a:xfrm>
        </p:spPr>
        <p:txBody>
          <a:bodyPr>
            <a:normAutofit fontScale="90000"/>
          </a:bodyPr>
          <a:lstStyle/>
          <a:p>
            <a:r>
              <a:rPr lang="en-GB" sz="4000" b="1" dirty="0">
                <a:solidFill>
                  <a:srgbClr val="632523"/>
                </a:solidFill>
                <a:latin typeface="Arial" pitchFamily="34" charset="0"/>
                <a:cs typeface="Arial" pitchFamily="34" charset="0"/>
              </a:rPr>
              <a:t>Thank you!</a:t>
            </a:r>
            <a:br>
              <a:rPr lang="en-GB" sz="4000" b="1" dirty="0">
                <a:solidFill>
                  <a:srgbClr val="632523"/>
                </a:solidFill>
                <a:latin typeface="Arial" pitchFamily="34" charset="0"/>
                <a:cs typeface="Arial" pitchFamily="34" charset="0"/>
              </a:rPr>
            </a:br>
            <a:r>
              <a:rPr lang="en-GB" sz="4000" b="1" dirty="0">
                <a:solidFill>
                  <a:srgbClr val="632523"/>
                </a:solidFill>
                <a:latin typeface="Arial" pitchFamily="34" charset="0"/>
                <a:cs typeface="Arial" pitchFamily="34" charset="0"/>
              </a:rPr>
              <a:t>Any Questions?</a:t>
            </a:r>
          </a:p>
        </p:txBody>
      </p:sp>
    </p:spTree>
    <p:extLst>
      <p:ext uri="{BB962C8B-B14F-4D97-AF65-F5344CB8AC3E}">
        <p14:creationId xmlns:p14="http://schemas.microsoft.com/office/powerpoint/2010/main" val="99310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43038" y="2248242"/>
            <a:ext cx="6200775" cy="1143000"/>
          </a:xfrm>
        </p:spPr>
        <p:txBody>
          <a:bodyPr>
            <a:normAutofit/>
          </a:bodyPr>
          <a:lstStyle/>
          <a:p>
            <a:r>
              <a:rPr lang="en-GB" sz="4000" b="1" dirty="0">
                <a:solidFill>
                  <a:srgbClr val="632523"/>
                </a:solidFill>
                <a:latin typeface="Arial" pitchFamily="34" charset="0"/>
                <a:cs typeface="Arial" pitchFamily="34" charset="0"/>
              </a:rPr>
              <a:t>1. SURVIVAL DATA</a:t>
            </a:r>
          </a:p>
        </p:txBody>
      </p:sp>
    </p:spTree>
    <p:extLst>
      <p:ext uri="{BB962C8B-B14F-4D97-AF65-F5344CB8AC3E}">
        <p14:creationId xmlns:p14="http://schemas.microsoft.com/office/powerpoint/2010/main" val="412771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9128-8BF9-4480-BF63-AD8DE112B828}"/>
              </a:ext>
            </a:extLst>
          </p:cNvPr>
          <p:cNvSpPr>
            <a:spLocks noGrp="1"/>
          </p:cNvSpPr>
          <p:nvPr>
            <p:ph type="title"/>
          </p:nvPr>
        </p:nvSpPr>
        <p:spPr/>
        <p:txBody>
          <a:bodyPr/>
          <a:lstStyle/>
          <a:p>
            <a:r>
              <a:rPr lang="en-GB" dirty="0">
                <a:solidFill>
                  <a:srgbClr val="632523"/>
                </a:solidFill>
              </a:rPr>
              <a:t>What is survival data?</a:t>
            </a:r>
          </a:p>
        </p:txBody>
      </p:sp>
      <p:sp>
        <p:nvSpPr>
          <p:cNvPr id="3" name="Content Placeholder 2">
            <a:extLst>
              <a:ext uri="{FF2B5EF4-FFF2-40B4-BE49-F238E27FC236}">
                <a16:creationId xmlns:a16="http://schemas.microsoft.com/office/drawing/2014/main" id="{7F34ECBB-B495-41EE-9243-F02D46EA0BE0}"/>
              </a:ext>
            </a:extLst>
          </p:cNvPr>
          <p:cNvSpPr>
            <a:spLocks noGrp="1"/>
          </p:cNvSpPr>
          <p:nvPr>
            <p:ph idx="1"/>
          </p:nvPr>
        </p:nvSpPr>
        <p:spPr>
          <a:xfrm>
            <a:off x="457200" y="1818290"/>
            <a:ext cx="8229600" cy="3846786"/>
          </a:xfrm>
        </p:spPr>
        <p:txBody>
          <a:bodyPr>
            <a:normAutofit/>
          </a:bodyPr>
          <a:lstStyle/>
          <a:p>
            <a:r>
              <a:rPr lang="en-GB" sz="2000" b="1" dirty="0"/>
              <a:t>Definition</a:t>
            </a:r>
            <a:r>
              <a:rPr lang="en-GB" sz="2000" dirty="0"/>
              <a:t>: </a:t>
            </a:r>
          </a:p>
          <a:p>
            <a:pPr marL="400050" lvl="1" indent="0">
              <a:spcBef>
                <a:spcPts val="600"/>
              </a:spcBef>
              <a:buNone/>
            </a:pPr>
            <a:r>
              <a:rPr lang="en-GB" sz="2000" dirty="0"/>
              <a:t>Survival data occur where times are recorded from a specific, well defined </a:t>
            </a:r>
            <a:r>
              <a:rPr lang="en-GB" sz="2000" dirty="0">
                <a:solidFill>
                  <a:srgbClr val="FF0000"/>
                </a:solidFill>
              </a:rPr>
              <a:t>time origin</a:t>
            </a:r>
            <a:r>
              <a:rPr lang="en-GB" sz="2000" dirty="0"/>
              <a:t> until the occurrence of some pre-defined </a:t>
            </a:r>
            <a:r>
              <a:rPr lang="en-GB" sz="2000" dirty="0">
                <a:solidFill>
                  <a:srgbClr val="FF0000"/>
                </a:solidFill>
              </a:rPr>
              <a:t>event</a:t>
            </a:r>
            <a:r>
              <a:rPr lang="en-GB" sz="2000" dirty="0"/>
              <a:t> or </a:t>
            </a:r>
            <a:r>
              <a:rPr lang="en-GB" sz="2000" dirty="0">
                <a:solidFill>
                  <a:srgbClr val="FF0000"/>
                </a:solidFill>
              </a:rPr>
              <a:t>end-point</a:t>
            </a:r>
            <a:r>
              <a:rPr lang="en-GB" sz="2000" dirty="0"/>
              <a:t> of interest for a group of individuals.</a:t>
            </a:r>
          </a:p>
          <a:p>
            <a:pPr>
              <a:lnSpc>
                <a:spcPct val="200000"/>
              </a:lnSpc>
            </a:pPr>
            <a:r>
              <a:rPr lang="en-GB" sz="2000" b="1" dirty="0"/>
              <a:t>Examples</a:t>
            </a:r>
            <a:r>
              <a:rPr lang="en-GB" sz="2000" dirty="0"/>
              <a:t>:</a:t>
            </a:r>
          </a:p>
          <a:p>
            <a:pPr lvl="1">
              <a:buFontTx/>
              <a:buChar char="-"/>
            </a:pPr>
            <a:r>
              <a:rPr lang="en-GB" sz="1800" dirty="0"/>
              <a:t>Time from randomization to death (Overall Survival)</a:t>
            </a:r>
          </a:p>
          <a:p>
            <a:pPr lvl="1">
              <a:buFontTx/>
              <a:buChar char="-"/>
            </a:pPr>
            <a:r>
              <a:rPr lang="en-GB" sz="1800" dirty="0"/>
              <a:t>Time until progression or death (Progression Free Survival)</a:t>
            </a:r>
          </a:p>
          <a:p>
            <a:pPr lvl="1">
              <a:buFontTx/>
              <a:buChar char="-"/>
            </a:pPr>
            <a:r>
              <a:rPr lang="en-GB" sz="1800" dirty="0"/>
              <a:t>Time to treatment discontinuation</a:t>
            </a:r>
          </a:p>
          <a:p>
            <a:pPr lvl="1">
              <a:buFontTx/>
              <a:buChar char="-"/>
            </a:pPr>
            <a:r>
              <a:rPr lang="en-GB" sz="1800" dirty="0"/>
              <a:t>Time to onset of first Adverse Event</a:t>
            </a:r>
          </a:p>
        </p:txBody>
      </p:sp>
    </p:spTree>
    <p:extLst>
      <p:ext uri="{BB962C8B-B14F-4D97-AF65-F5344CB8AC3E}">
        <p14:creationId xmlns:p14="http://schemas.microsoft.com/office/powerpoint/2010/main" val="193204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9128-8BF9-4480-BF63-AD8DE112B828}"/>
              </a:ext>
            </a:extLst>
          </p:cNvPr>
          <p:cNvSpPr>
            <a:spLocks noGrp="1"/>
          </p:cNvSpPr>
          <p:nvPr>
            <p:ph type="title"/>
          </p:nvPr>
        </p:nvSpPr>
        <p:spPr/>
        <p:txBody>
          <a:bodyPr/>
          <a:lstStyle/>
          <a:p>
            <a:r>
              <a:rPr lang="en-GB" dirty="0">
                <a:solidFill>
                  <a:srgbClr val="632523"/>
                </a:solidFill>
              </a:rPr>
              <a:t>What is survival data?</a:t>
            </a:r>
          </a:p>
        </p:txBody>
      </p:sp>
      <p:sp>
        <p:nvSpPr>
          <p:cNvPr id="3" name="Content Placeholder 2">
            <a:extLst>
              <a:ext uri="{FF2B5EF4-FFF2-40B4-BE49-F238E27FC236}">
                <a16:creationId xmlns:a16="http://schemas.microsoft.com/office/drawing/2014/main" id="{7F34ECBB-B495-41EE-9243-F02D46EA0BE0}"/>
              </a:ext>
            </a:extLst>
          </p:cNvPr>
          <p:cNvSpPr>
            <a:spLocks noGrp="1"/>
          </p:cNvSpPr>
          <p:nvPr>
            <p:ph idx="1"/>
          </p:nvPr>
        </p:nvSpPr>
        <p:spPr>
          <a:xfrm>
            <a:off x="457200" y="1713186"/>
            <a:ext cx="5158316" cy="3570232"/>
          </a:xfrm>
        </p:spPr>
        <p:txBody>
          <a:bodyPr>
            <a:normAutofit/>
          </a:bodyPr>
          <a:lstStyle/>
          <a:p>
            <a:pPr>
              <a:spcAft>
                <a:spcPts val="600"/>
              </a:spcAft>
            </a:pPr>
            <a:r>
              <a:rPr lang="en-GB" sz="2000" b="1" dirty="0"/>
              <a:t>Features of survival data:</a:t>
            </a:r>
          </a:p>
          <a:p>
            <a:pPr lvl="1">
              <a:spcAft>
                <a:spcPts val="300"/>
              </a:spcAft>
              <a:buFontTx/>
              <a:buChar char="-"/>
            </a:pPr>
            <a:r>
              <a:rPr lang="en-GB" sz="1800" dirty="0"/>
              <a:t>All times are ≥0 therefore data are unlikely to come from a Normal distribution</a:t>
            </a:r>
          </a:p>
          <a:p>
            <a:pPr lvl="1">
              <a:spcAft>
                <a:spcPts val="300"/>
              </a:spcAft>
              <a:buFontTx/>
              <a:buChar char="-"/>
            </a:pPr>
            <a:r>
              <a:rPr lang="en-GB" sz="1800" dirty="0"/>
              <a:t>Generally, survival data are positively skewed </a:t>
            </a:r>
          </a:p>
          <a:p>
            <a:pPr lvl="1">
              <a:buFontTx/>
              <a:buChar char="-"/>
            </a:pPr>
            <a:r>
              <a:rPr lang="en-GB" sz="1800" dirty="0"/>
              <a:t>Some subjects whose time-to-event is unknown. In this case we only know that the event of interest did not occur before a certain time. This time is defined as the </a:t>
            </a:r>
            <a:r>
              <a:rPr lang="en-GB" sz="1800" dirty="0">
                <a:solidFill>
                  <a:srgbClr val="FF0000"/>
                </a:solidFill>
              </a:rPr>
              <a:t>censored</a:t>
            </a:r>
            <a:r>
              <a:rPr lang="en-GB" sz="1800" dirty="0"/>
              <a:t> time of the subject.</a:t>
            </a:r>
          </a:p>
        </p:txBody>
      </p:sp>
      <p:grpSp>
        <p:nvGrpSpPr>
          <p:cNvPr id="10" name="Group 9">
            <a:extLst>
              <a:ext uri="{FF2B5EF4-FFF2-40B4-BE49-F238E27FC236}">
                <a16:creationId xmlns:a16="http://schemas.microsoft.com/office/drawing/2014/main" id="{220642DA-7D6E-4DBD-9F97-192D3D0CD160}"/>
              </a:ext>
            </a:extLst>
          </p:cNvPr>
          <p:cNvGrpSpPr/>
          <p:nvPr/>
        </p:nvGrpSpPr>
        <p:grpSpPr>
          <a:xfrm>
            <a:off x="5349182" y="3429000"/>
            <a:ext cx="3457903" cy="2931018"/>
            <a:chOff x="5296630" y="3221319"/>
            <a:chExt cx="3457903" cy="2931018"/>
          </a:xfrm>
        </p:grpSpPr>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2E472AB2-9A54-435C-8843-B844833B08BD}"/>
                    </a:ext>
                  </a:extLst>
                </p:cNvPr>
                <p:cNvGraphicFramePr/>
                <p:nvPr>
                  <p:extLst>
                    <p:ext uri="{D42A27DB-BD31-4B8C-83A1-F6EECF244321}">
                      <p14:modId xmlns:p14="http://schemas.microsoft.com/office/powerpoint/2010/main" val="1240376241"/>
                    </p:ext>
                  </p:extLst>
                </p:nvPr>
              </p:nvGraphicFramePr>
              <p:xfrm>
                <a:off x="5296630" y="3221319"/>
                <a:ext cx="3457903" cy="293101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Chart 8">
                  <a:extLst>
                    <a:ext uri="{FF2B5EF4-FFF2-40B4-BE49-F238E27FC236}">
                      <a16:creationId xmlns:a16="http://schemas.microsoft.com/office/drawing/2014/main" id="{2E472AB2-9A54-435C-8843-B844833B08BD}"/>
                    </a:ext>
                  </a:extLst>
                </p:cNvPr>
                <p:cNvPicPr>
                  <a:picLocks noGrp="1" noRot="1" noChangeAspect="1" noMove="1" noResize="1" noEditPoints="1" noAdjustHandles="1" noChangeArrowheads="1" noChangeShapeType="1"/>
                </p:cNvPicPr>
                <p:nvPr/>
              </p:nvPicPr>
              <p:blipFill>
                <a:blip r:embed="rId4"/>
                <a:stretch>
                  <a:fillRect/>
                </a:stretch>
              </p:blipFill>
              <p:spPr>
                <a:xfrm>
                  <a:off x="5296630" y="3221319"/>
                  <a:ext cx="3457903" cy="2931018"/>
                </a:xfrm>
                <a:prstGeom prst="rect">
                  <a:avLst/>
                </a:prstGeom>
              </p:spPr>
            </p:pic>
          </mc:Fallback>
        </mc:AlternateContent>
        <p:sp>
          <p:nvSpPr>
            <p:cNvPr id="12" name="Freeform: Shape 11">
              <a:extLst>
                <a:ext uri="{FF2B5EF4-FFF2-40B4-BE49-F238E27FC236}">
                  <a16:creationId xmlns:a16="http://schemas.microsoft.com/office/drawing/2014/main" id="{9521EE12-ABDE-42F5-9AAC-5C5B97D89AC7}"/>
                </a:ext>
              </a:extLst>
            </p:cNvPr>
            <p:cNvSpPr/>
            <p:nvPr/>
          </p:nvSpPr>
          <p:spPr>
            <a:xfrm>
              <a:off x="5615516" y="3942696"/>
              <a:ext cx="3003550" cy="1612855"/>
            </a:xfrm>
            <a:custGeom>
              <a:avLst/>
              <a:gdLst>
                <a:gd name="connsiteX0" fmla="*/ 0 w 3003550"/>
                <a:gd name="connsiteY0" fmla="*/ 1611438 h 1612855"/>
                <a:gd name="connsiteX1" fmla="*/ 527050 w 3003550"/>
                <a:gd name="connsiteY1" fmla="*/ 271588 h 1612855"/>
                <a:gd name="connsiteX2" fmla="*/ 990600 w 3003550"/>
                <a:gd name="connsiteY2" fmla="*/ 62038 h 1612855"/>
                <a:gd name="connsiteX3" fmla="*/ 1879600 w 3003550"/>
                <a:gd name="connsiteY3" fmla="*/ 1065338 h 1612855"/>
                <a:gd name="connsiteX4" fmla="*/ 2419350 w 3003550"/>
                <a:gd name="connsiteY4" fmla="*/ 1471738 h 1612855"/>
                <a:gd name="connsiteX5" fmla="*/ 3003550 w 3003550"/>
                <a:gd name="connsiteY5" fmla="*/ 1605088 h 16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3550" h="1612855">
                  <a:moveTo>
                    <a:pt x="0" y="1611438"/>
                  </a:moveTo>
                  <a:cubicBezTo>
                    <a:pt x="180975" y="1070629"/>
                    <a:pt x="361950" y="529821"/>
                    <a:pt x="527050" y="271588"/>
                  </a:cubicBezTo>
                  <a:cubicBezTo>
                    <a:pt x="692150" y="13355"/>
                    <a:pt x="765175" y="-70254"/>
                    <a:pt x="990600" y="62038"/>
                  </a:cubicBezTo>
                  <a:cubicBezTo>
                    <a:pt x="1216025" y="194330"/>
                    <a:pt x="1641475" y="830388"/>
                    <a:pt x="1879600" y="1065338"/>
                  </a:cubicBezTo>
                  <a:cubicBezTo>
                    <a:pt x="2117725" y="1300288"/>
                    <a:pt x="2232025" y="1381780"/>
                    <a:pt x="2419350" y="1471738"/>
                  </a:cubicBezTo>
                  <a:cubicBezTo>
                    <a:pt x="2606675" y="1561696"/>
                    <a:pt x="2802467" y="1637896"/>
                    <a:pt x="3003550" y="1605088"/>
                  </a:cubicBezTo>
                </a:path>
              </a:pathLst>
            </a:custGeom>
            <a:noFill/>
            <a:ln>
              <a:solidFill>
                <a:srgbClr val="6325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5" name="Straight Arrow Connector 4">
            <a:extLst>
              <a:ext uri="{FF2B5EF4-FFF2-40B4-BE49-F238E27FC236}">
                <a16:creationId xmlns:a16="http://schemas.microsoft.com/office/drawing/2014/main" id="{549F3B87-A38D-4194-B9ED-1A7B1C558A8E}"/>
              </a:ext>
            </a:extLst>
          </p:cNvPr>
          <p:cNvCxnSpPr>
            <a:cxnSpLocks/>
          </p:cNvCxnSpPr>
          <p:nvPr/>
        </p:nvCxnSpPr>
        <p:spPr>
          <a:xfrm>
            <a:off x="5079982" y="3133452"/>
            <a:ext cx="538399" cy="535225"/>
          </a:xfrm>
          <a:prstGeom prst="straightConnector1">
            <a:avLst/>
          </a:prstGeom>
          <a:ln>
            <a:solidFill>
              <a:srgbClr val="632523"/>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852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9128-8BF9-4480-BF63-AD8DE112B828}"/>
              </a:ext>
            </a:extLst>
          </p:cNvPr>
          <p:cNvSpPr>
            <a:spLocks noGrp="1"/>
          </p:cNvSpPr>
          <p:nvPr>
            <p:ph type="title"/>
          </p:nvPr>
        </p:nvSpPr>
        <p:spPr/>
        <p:txBody>
          <a:bodyPr/>
          <a:lstStyle/>
          <a:p>
            <a:r>
              <a:rPr lang="en-GB" dirty="0">
                <a:solidFill>
                  <a:srgbClr val="632523"/>
                </a:solidFill>
              </a:rPr>
              <a:t>What is survival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34ECBB-B495-41EE-9243-F02D46EA0BE0}"/>
                  </a:ext>
                </a:extLst>
              </p:cNvPr>
              <p:cNvSpPr>
                <a:spLocks noGrp="1"/>
              </p:cNvSpPr>
              <p:nvPr>
                <p:ph idx="1"/>
              </p:nvPr>
            </p:nvSpPr>
            <p:spPr>
              <a:xfrm>
                <a:off x="457200" y="1586478"/>
                <a:ext cx="8229600" cy="4509522"/>
              </a:xfrm>
            </p:spPr>
            <p:txBody>
              <a:bodyPr>
                <a:normAutofit fontScale="92500" lnSpcReduction="10000"/>
              </a:bodyPr>
              <a:lstStyle/>
              <a:p>
                <a:pPr>
                  <a:spcAft>
                    <a:spcPts val="600"/>
                  </a:spcAft>
                </a:pPr>
                <a:r>
                  <a:rPr lang="en-GB" sz="1800" dirty="0"/>
                  <a:t>What are we interested in estimating? – The </a:t>
                </a:r>
                <a:r>
                  <a:rPr lang="en-GB" sz="1800" dirty="0">
                    <a:solidFill>
                      <a:srgbClr val="FF0000"/>
                    </a:solidFill>
                  </a:rPr>
                  <a:t>Survivor Function</a:t>
                </a:r>
              </a:p>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GB" sz="1800" b="1" i="1" smtClean="0">
                          <a:solidFill>
                            <a:schemeClr val="tx1"/>
                          </a:solidFill>
                          <a:latin typeface="Cambria Math" panose="02040503050406030204" pitchFamily="18" charset="0"/>
                        </a:rPr>
                        <m:t>𝑺</m:t>
                      </m:r>
                      <m:d>
                        <m:dPr>
                          <m:ctrlPr>
                            <a:rPr lang="en-GB" sz="1800" b="1" i="1" smtClean="0">
                              <a:solidFill>
                                <a:schemeClr val="tx1"/>
                              </a:solidFill>
                              <a:latin typeface="Cambria Math" panose="02040503050406030204" pitchFamily="18" charset="0"/>
                            </a:rPr>
                          </m:ctrlPr>
                        </m:dPr>
                        <m:e>
                          <m:r>
                            <a:rPr lang="en-GB" sz="1800" b="1" i="1" smtClean="0">
                              <a:solidFill>
                                <a:schemeClr val="tx1"/>
                              </a:solidFill>
                              <a:latin typeface="Cambria Math" panose="02040503050406030204" pitchFamily="18" charset="0"/>
                            </a:rPr>
                            <m:t>𝒕</m:t>
                          </m:r>
                        </m:e>
                      </m:d>
                      <m:r>
                        <a:rPr lang="en-GB" sz="1800" b="1" i="1" smtClean="0">
                          <a:solidFill>
                            <a:schemeClr val="tx1"/>
                          </a:solidFill>
                          <a:latin typeface="Cambria Math" panose="02040503050406030204" pitchFamily="18" charset="0"/>
                        </a:rPr>
                        <m:t>=</m:t>
                      </m:r>
                      <m:r>
                        <a:rPr lang="en-GB" sz="1800" b="1" i="1" smtClean="0">
                          <a:solidFill>
                            <a:schemeClr val="tx1"/>
                          </a:solidFill>
                          <a:latin typeface="Cambria Math" panose="02040503050406030204" pitchFamily="18" charset="0"/>
                        </a:rPr>
                        <m:t>𝑷</m:t>
                      </m:r>
                      <m:r>
                        <a:rPr lang="en-GB" sz="1800" b="1" i="1" smtClean="0">
                          <a:solidFill>
                            <a:schemeClr val="tx1"/>
                          </a:solidFill>
                          <a:latin typeface="Cambria Math" panose="02040503050406030204" pitchFamily="18" charset="0"/>
                        </a:rPr>
                        <m:t>(</m:t>
                      </m:r>
                      <m:r>
                        <a:rPr lang="en-GB" sz="1800" b="1" i="1" smtClean="0">
                          <a:solidFill>
                            <a:schemeClr val="tx1"/>
                          </a:solidFill>
                          <a:latin typeface="Cambria Math" panose="02040503050406030204" pitchFamily="18" charset="0"/>
                        </a:rPr>
                        <m:t>𝑻</m:t>
                      </m:r>
                      <m:r>
                        <a:rPr lang="en-GB" sz="1800" b="1" i="1" smtClean="0">
                          <a:solidFill>
                            <a:schemeClr val="tx1"/>
                          </a:solidFill>
                          <a:latin typeface="Cambria Math" panose="02040503050406030204" pitchFamily="18" charset="0"/>
                        </a:rPr>
                        <m:t>&gt;</m:t>
                      </m:r>
                      <m:r>
                        <a:rPr lang="en-GB" sz="1800" b="1" i="1" smtClean="0">
                          <a:solidFill>
                            <a:schemeClr val="tx1"/>
                          </a:solidFill>
                          <a:latin typeface="Cambria Math" panose="02040503050406030204" pitchFamily="18" charset="0"/>
                        </a:rPr>
                        <m:t>𝒕</m:t>
                      </m:r>
                      <m:r>
                        <a:rPr lang="en-GB" sz="1800" b="1" i="1" smtClean="0">
                          <a:solidFill>
                            <a:schemeClr val="tx1"/>
                          </a:solidFill>
                          <a:latin typeface="Cambria Math" panose="02040503050406030204" pitchFamily="18" charset="0"/>
                        </a:rPr>
                        <m:t>)</m:t>
                      </m:r>
                    </m:oMath>
                  </m:oMathPara>
                </a14:m>
                <a:endParaRPr lang="en-GB" sz="1800" b="1" dirty="0">
                  <a:solidFill>
                    <a:schemeClr val="tx1"/>
                  </a:solidFill>
                </a:endParaRPr>
              </a:p>
              <a:p>
                <a:pPr marL="0" indent="0">
                  <a:lnSpc>
                    <a:spcPct val="150000"/>
                  </a:lnSpc>
                  <a:buNone/>
                </a:pPr>
                <a:r>
                  <a:rPr lang="en-GB" sz="1800" dirty="0"/>
                  <a:t>       where T = survival time (time to the ‘event of interest’).</a:t>
                </a:r>
              </a:p>
              <a:p>
                <a:pPr marL="685800" lvl="1">
                  <a:lnSpc>
                    <a:spcPct val="150000"/>
                  </a:lnSpc>
                  <a:spcBef>
                    <a:spcPts val="0"/>
                  </a:spcBef>
                  <a:spcAft>
                    <a:spcPts val="600"/>
                  </a:spcAft>
                  <a:buFontTx/>
                  <a:buChar char="-"/>
                </a:pPr>
                <a14:m>
                  <m:oMath xmlns:m="http://schemas.openxmlformats.org/officeDocument/2006/math">
                    <m:r>
                      <a:rPr lang="en-GB" sz="1800" b="0" i="1" smtClean="0">
                        <a:latin typeface="Cambria Math" panose="02040503050406030204" pitchFamily="18" charset="0"/>
                      </a:rPr>
                      <m:t>𝑆</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r>
                          <a:rPr lang="en-GB" sz="1800" b="0" i="1" smtClean="0">
                            <a:latin typeface="Cambria Math" panose="02040503050406030204" pitchFamily="18" charset="0"/>
                          </a:rPr>
                          <m:t>=0</m:t>
                        </m:r>
                      </m:e>
                    </m:d>
                    <m:r>
                      <a:rPr lang="en-GB" sz="1800" b="0" i="1" smtClean="0">
                        <a:latin typeface="Cambria Math" panose="02040503050406030204" pitchFamily="18" charset="0"/>
                      </a:rPr>
                      <m:t>=1</m:t>
                    </m:r>
                  </m:oMath>
                </a14:m>
                <a:r>
                  <a:rPr lang="en-GB" sz="1800" b="0" dirty="0"/>
                  <a:t> i.e. all subjects are event free at time 0.</a:t>
                </a:r>
              </a:p>
              <a:p>
                <a:pPr marL="685800" lvl="1">
                  <a:lnSpc>
                    <a:spcPct val="150000"/>
                  </a:lnSpc>
                  <a:spcBef>
                    <a:spcPts val="0"/>
                  </a:spcBef>
                  <a:spcAft>
                    <a:spcPts val="600"/>
                  </a:spcAft>
                  <a:buFontTx/>
                  <a:buChar char="-"/>
                </a:pPr>
                <a:r>
                  <a:rPr lang="en-GB" sz="1800" dirty="0"/>
                  <a:t>As t increases, </a:t>
                </a:r>
                <a14:m>
                  <m:oMath xmlns:m="http://schemas.openxmlformats.org/officeDocument/2006/math">
                    <m:r>
                      <a:rPr lang="en-GB" sz="1800" b="0" i="1" smtClean="0">
                        <a:latin typeface="Cambria Math" panose="02040503050406030204" pitchFamily="18" charset="0"/>
                      </a:rPr>
                      <m:t>𝑆</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oMath>
                </a14:m>
                <a:r>
                  <a:rPr lang="en-GB" sz="1800" dirty="0"/>
                  <a:t> never increases and usually decreases.</a:t>
                </a:r>
              </a:p>
              <a:p>
                <a:pPr>
                  <a:spcBef>
                    <a:spcPts val="0"/>
                  </a:spcBef>
                  <a:spcAft>
                    <a:spcPts val="600"/>
                  </a:spcAft>
                </a:pPr>
                <a:r>
                  <a:rPr lang="en-GB" sz="1800" dirty="0">
                    <a:solidFill>
                      <a:schemeClr val="tx1"/>
                    </a:solidFill>
                  </a:rPr>
                  <a:t>If no subjects were censored then we could use a simple, empirica</a:t>
                </a:r>
                <a:r>
                  <a:rPr lang="en-GB" sz="1800" dirty="0"/>
                  <a:t>l estimate of the survivor function:</a:t>
                </a:r>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GB" sz="1400" b="1" i="1" smtClean="0">
                              <a:solidFill>
                                <a:schemeClr val="tx1"/>
                              </a:solidFill>
                              <a:latin typeface="Cambria Math" panose="02040503050406030204" pitchFamily="18" charset="0"/>
                            </a:rPr>
                          </m:ctrlPr>
                        </m:accPr>
                        <m:e>
                          <m:r>
                            <a:rPr lang="en-GB" sz="1400" b="1" i="1" smtClean="0">
                              <a:solidFill>
                                <a:schemeClr val="tx1"/>
                              </a:solidFill>
                              <a:latin typeface="Cambria Math" panose="02040503050406030204" pitchFamily="18" charset="0"/>
                            </a:rPr>
                            <m:t>𝑺</m:t>
                          </m:r>
                        </m:e>
                      </m:acc>
                      <m:d>
                        <m:dPr>
                          <m:ctrlPr>
                            <a:rPr lang="en-GB" sz="1400" b="1" i="1" smtClean="0">
                              <a:solidFill>
                                <a:schemeClr val="tx1"/>
                              </a:solidFill>
                              <a:latin typeface="Cambria Math" panose="02040503050406030204" pitchFamily="18" charset="0"/>
                            </a:rPr>
                          </m:ctrlPr>
                        </m:dPr>
                        <m:e>
                          <m:r>
                            <a:rPr lang="en-GB" sz="1400" b="1" i="1" smtClean="0">
                              <a:solidFill>
                                <a:schemeClr val="tx1"/>
                              </a:solidFill>
                              <a:latin typeface="Cambria Math" panose="02040503050406030204" pitchFamily="18" charset="0"/>
                            </a:rPr>
                            <m:t>𝒕</m:t>
                          </m:r>
                        </m:e>
                      </m:d>
                      <m:r>
                        <a:rPr lang="en-GB" sz="1400" b="1" i="1" smtClean="0">
                          <a:solidFill>
                            <a:schemeClr val="tx1"/>
                          </a:solidFill>
                          <a:latin typeface="Cambria Math" panose="02040503050406030204" pitchFamily="18" charset="0"/>
                        </a:rPr>
                        <m:t>=</m:t>
                      </m:r>
                      <m:f>
                        <m:fPr>
                          <m:ctrlPr>
                            <a:rPr lang="en-GB" sz="1400" b="1" i="1" smtClean="0">
                              <a:solidFill>
                                <a:schemeClr val="tx1"/>
                              </a:solidFill>
                              <a:latin typeface="Cambria Math" panose="02040503050406030204" pitchFamily="18" charset="0"/>
                            </a:rPr>
                          </m:ctrlPr>
                        </m:fPr>
                        <m:num>
                          <m:r>
                            <a:rPr lang="en-GB" sz="1400" b="1" i="1" smtClean="0">
                              <a:solidFill>
                                <a:schemeClr val="tx1"/>
                              </a:solidFill>
                              <a:latin typeface="Cambria Math" panose="02040503050406030204" pitchFamily="18" charset="0"/>
                            </a:rPr>
                            <m:t>𝑵𝒖𝒎𝒃𝒆𝒓</m:t>
                          </m:r>
                          <m:r>
                            <a:rPr lang="en-GB" sz="1400" b="1" i="1" smtClean="0">
                              <a:solidFill>
                                <a:schemeClr val="tx1"/>
                              </a:solidFill>
                              <a:latin typeface="Cambria Math" panose="02040503050406030204" pitchFamily="18" charset="0"/>
                            </a:rPr>
                            <m:t> </m:t>
                          </m:r>
                          <m:r>
                            <a:rPr lang="en-GB" sz="1400" b="1" i="1" smtClean="0">
                              <a:solidFill>
                                <a:schemeClr val="tx1"/>
                              </a:solidFill>
                              <a:latin typeface="Cambria Math" panose="02040503050406030204" pitchFamily="18" charset="0"/>
                            </a:rPr>
                            <m:t>𝒐𝒇</m:t>
                          </m:r>
                          <m:r>
                            <a:rPr lang="en-GB" sz="1400" b="1" i="1" smtClean="0">
                              <a:solidFill>
                                <a:schemeClr val="tx1"/>
                              </a:solidFill>
                              <a:latin typeface="Cambria Math" panose="02040503050406030204" pitchFamily="18" charset="0"/>
                            </a:rPr>
                            <m:t> </m:t>
                          </m:r>
                          <m:r>
                            <a:rPr lang="en-GB" sz="1400" b="1" i="1" smtClean="0">
                              <a:solidFill>
                                <a:schemeClr val="tx1"/>
                              </a:solidFill>
                              <a:latin typeface="Cambria Math" panose="02040503050406030204" pitchFamily="18" charset="0"/>
                            </a:rPr>
                            <m:t>𝒔𝒖𝒃𝒋𝒆𝒄𝒕𝒔</m:t>
                          </m:r>
                          <m:r>
                            <a:rPr lang="en-GB" sz="1400" b="1" i="1" smtClean="0">
                              <a:solidFill>
                                <a:schemeClr val="tx1"/>
                              </a:solidFill>
                              <a:latin typeface="Cambria Math" panose="02040503050406030204" pitchFamily="18" charset="0"/>
                            </a:rPr>
                            <m:t> </m:t>
                          </m:r>
                          <m:r>
                            <a:rPr lang="en-GB" sz="1400" b="1" i="1" smtClean="0">
                              <a:solidFill>
                                <a:schemeClr val="tx1"/>
                              </a:solidFill>
                              <a:latin typeface="Cambria Math" panose="02040503050406030204" pitchFamily="18" charset="0"/>
                            </a:rPr>
                            <m:t>𝒘𝒊𝒕𝒉</m:t>
                          </m:r>
                          <m:r>
                            <a:rPr lang="en-GB" sz="1400" b="1" i="1" smtClean="0">
                              <a:solidFill>
                                <a:schemeClr val="tx1"/>
                              </a:solidFill>
                              <a:latin typeface="Cambria Math" panose="02040503050406030204" pitchFamily="18" charset="0"/>
                            </a:rPr>
                            <m:t> </m:t>
                          </m:r>
                          <m:r>
                            <a:rPr lang="en-GB" sz="1400" b="1" i="1" smtClean="0">
                              <a:solidFill>
                                <a:schemeClr val="tx1"/>
                              </a:solidFill>
                              <a:latin typeface="Cambria Math" panose="02040503050406030204" pitchFamily="18" charset="0"/>
                            </a:rPr>
                            <m:t>𝒔𝒖𝒓𝒗𝒊𝒗𝒂𝒍</m:t>
                          </m:r>
                          <m:r>
                            <a:rPr lang="en-GB" sz="1400" b="1" i="1" smtClean="0">
                              <a:solidFill>
                                <a:schemeClr val="tx1"/>
                              </a:solidFill>
                              <a:latin typeface="Cambria Math" panose="02040503050406030204" pitchFamily="18" charset="0"/>
                            </a:rPr>
                            <m:t> </m:t>
                          </m:r>
                          <m:r>
                            <a:rPr lang="en-GB" sz="1400" b="1" i="1" smtClean="0">
                              <a:solidFill>
                                <a:schemeClr val="tx1"/>
                              </a:solidFill>
                              <a:latin typeface="Cambria Math" panose="02040503050406030204" pitchFamily="18" charset="0"/>
                            </a:rPr>
                            <m:t>𝒕𝒊𝒎𝒆𝒔</m:t>
                          </m:r>
                          <m:r>
                            <a:rPr lang="en-GB" sz="1400" b="1" i="1" smtClean="0">
                              <a:solidFill>
                                <a:schemeClr val="tx1"/>
                              </a:solidFill>
                              <a:latin typeface="Cambria Math" panose="02040503050406030204" pitchFamily="18" charset="0"/>
                            </a:rPr>
                            <m:t> ≥</m:t>
                          </m:r>
                          <m:r>
                            <a:rPr lang="en-GB" sz="1400" b="1" i="1" smtClean="0">
                              <a:solidFill>
                                <a:schemeClr val="tx1"/>
                              </a:solidFill>
                              <a:latin typeface="Cambria Math" panose="02040503050406030204" pitchFamily="18" charset="0"/>
                              <a:ea typeface="Cambria Math" panose="02040503050406030204" pitchFamily="18" charset="0"/>
                            </a:rPr>
                            <m:t>𝒕</m:t>
                          </m:r>
                        </m:num>
                        <m:den>
                          <m:r>
                            <a:rPr lang="en-GB" sz="1400" b="1" i="1" smtClean="0">
                              <a:solidFill>
                                <a:schemeClr val="tx1"/>
                              </a:solidFill>
                              <a:latin typeface="Cambria Math" panose="02040503050406030204" pitchFamily="18" charset="0"/>
                            </a:rPr>
                            <m:t>𝑻𝒐𝒕𝒂𝒍</m:t>
                          </m:r>
                          <m:r>
                            <a:rPr lang="en-GB" sz="1400" b="1" i="1" smtClean="0">
                              <a:solidFill>
                                <a:schemeClr val="tx1"/>
                              </a:solidFill>
                              <a:latin typeface="Cambria Math" panose="02040503050406030204" pitchFamily="18" charset="0"/>
                            </a:rPr>
                            <m:t> </m:t>
                          </m:r>
                          <m:r>
                            <a:rPr lang="en-GB" sz="1400" b="1" i="1" smtClean="0">
                              <a:solidFill>
                                <a:schemeClr val="tx1"/>
                              </a:solidFill>
                              <a:latin typeface="Cambria Math" panose="02040503050406030204" pitchFamily="18" charset="0"/>
                            </a:rPr>
                            <m:t>𝒏𝒖𝒎𝒃𝒆𝒓</m:t>
                          </m:r>
                          <m:r>
                            <a:rPr lang="en-GB" sz="1400" b="1" i="1" smtClean="0">
                              <a:solidFill>
                                <a:schemeClr val="tx1"/>
                              </a:solidFill>
                              <a:latin typeface="Cambria Math" panose="02040503050406030204" pitchFamily="18" charset="0"/>
                            </a:rPr>
                            <m:t> </m:t>
                          </m:r>
                          <m:r>
                            <a:rPr lang="en-GB" sz="1400" b="1" i="1" smtClean="0">
                              <a:solidFill>
                                <a:schemeClr val="tx1"/>
                              </a:solidFill>
                              <a:latin typeface="Cambria Math" panose="02040503050406030204" pitchFamily="18" charset="0"/>
                            </a:rPr>
                            <m:t>𝒐𝒇</m:t>
                          </m:r>
                          <m:r>
                            <a:rPr lang="en-GB" sz="1400" b="1" i="1" smtClean="0">
                              <a:solidFill>
                                <a:schemeClr val="tx1"/>
                              </a:solidFill>
                              <a:latin typeface="Cambria Math" panose="02040503050406030204" pitchFamily="18" charset="0"/>
                            </a:rPr>
                            <m:t> </m:t>
                          </m:r>
                          <m:r>
                            <a:rPr lang="en-GB" sz="1400" b="1" i="1" smtClean="0">
                              <a:solidFill>
                                <a:schemeClr val="tx1"/>
                              </a:solidFill>
                              <a:latin typeface="Cambria Math" panose="02040503050406030204" pitchFamily="18" charset="0"/>
                            </a:rPr>
                            <m:t>𝒔𝒖𝒃𝒋𝒆𝒄𝒕𝒔</m:t>
                          </m:r>
                          <m:r>
                            <a:rPr lang="en-GB" sz="1400" b="1" i="1" smtClean="0">
                              <a:solidFill>
                                <a:schemeClr val="tx1"/>
                              </a:solidFill>
                              <a:latin typeface="Cambria Math" panose="02040503050406030204" pitchFamily="18" charset="0"/>
                            </a:rPr>
                            <m:t> </m:t>
                          </m:r>
                          <m:r>
                            <a:rPr lang="en-GB" sz="1400" b="1" i="1" smtClean="0">
                              <a:solidFill>
                                <a:schemeClr val="tx1"/>
                              </a:solidFill>
                              <a:latin typeface="Cambria Math" panose="02040503050406030204" pitchFamily="18" charset="0"/>
                            </a:rPr>
                            <m:t>𝒊𝒏</m:t>
                          </m:r>
                          <m:r>
                            <a:rPr lang="en-GB" sz="1400" b="1" i="1" smtClean="0">
                              <a:solidFill>
                                <a:schemeClr val="tx1"/>
                              </a:solidFill>
                              <a:latin typeface="Cambria Math" panose="02040503050406030204" pitchFamily="18" charset="0"/>
                            </a:rPr>
                            <m:t> </m:t>
                          </m:r>
                          <m:r>
                            <a:rPr lang="en-GB" sz="1400" b="1" i="1" smtClean="0">
                              <a:solidFill>
                                <a:schemeClr val="tx1"/>
                              </a:solidFill>
                              <a:latin typeface="Cambria Math" panose="02040503050406030204" pitchFamily="18" charset="0"/>
                            </a:rPr>
                            <m:t>𝒅𝒂𝒕𝒂𝒔𝒆𝒕</m:t>
                          </m:r>
                        </m:den>
                      </m:f>
                    </m:oMath>
                  </m:oMathPara>
                </a14:m>
                <a:endParaRPr lang="en-GB" sz="1800" b="1" dirty="0">
                  <a:solidFill>
                    <a:schemeClr val="tx1"/>
                  </a:solidFill>
                </a:endParaRPr>
              </a:p>
              <a:p>
                <a:pPr marL="0" indent="0">
                  <a:lnSpc>
                    <a:spcPct val="200000"/>
                  </a:lnSpc>
                  <a:spcBef>
                    <a:spcPts val="0"/>
                  </a:spcBef>
                  <a:spcAft>
                    <a:spcPts val="600"/>
                  </a:spcAft>
                  <a:buNone/>
                </a:pPr>
                <a:r>
                  <a:rPr lang="en-GB" sz="1800" dirty="0">
                    <a:solidFill>
                      <a:schemeClr val="tx1"/>
                    </a:solidFill>
                  </a:rPr>
                  <a:t>       BUT, what do we do</a:t>
                </a:r>
                <a:r>
                  <a:rPr lang="en-GB" sz="1800" dirty="0"/>
                  <a:t> in the more likely case of </a:t>
                </a:r>
                <a:r>
                  <a:rPr lang="en-GB" sz="1800" dirty="0">
                    <a:solidFill>
                      <a:schemeClr val="tx1"/>
                    </a:solidFill>
                  </a:rPr>
                  <a:t>censoring being present?</a:t>
                </a:r>
              </a:p>
              <a:p>
                <a:pPr marL="0" indent="0" algn="ctr">
                  <a:lnSpc>
                    <a:spcPct val="200000"/>
                  </a:lnSpc>
                  <a:spcBef>
                    <a:spcPts val="0"/>
                  </a:spcBef>
                  <a:spcAft>
                    <a:spcPts val="600"/>
                  </a:spcAft>
                  <a:buNone/>
                </a:pPr>
                <a:r>
                  <a:rPr lang="en-GB" sz="1800" dirty="0">
                    <a:solidFill>
                      <a:srgbClr val="FF0000"/>
                    </a:solidFill>
                  </a:rPr>
                  <a:t>KAPLAN-MEIER ESTIMATE</a:t>
                </a:r>
              </a:p>
              <a:p>
                <a:pPr marL="0" indent="0">
                  <a:lnSpc>
                    <a:spcPct val="150000"/>
                  </a:lnSpc>
                  <a:spcAft>
                    <a:spcPts val="600"/>
                  </a:spcAft>
                  <a:buNone/>
                </a:pPr>
                <a:endParaRPr lang="en-GB" sz="1600" b="1" dirty="0">
                  <a:solidFill>
                    <a:schemeClr val="tx1"/>
                  </a:solidFill>
                </a:endParaRPr>
              </a:p>
            </p:txBody>
          </p:sp>
        </mc:Choice>
        <mc:Fallback xmlns="">
          <p:sp>
            <p:nvSpPr>
              <p:cNvPr id="3" name="Content Placeholder 2">
                <a:extLst>
                  <a:ext uri="{FF2B5EF4-FFF2-40B4-BE49-F238E27FC236}">
                    <a16:creationId xmlns:a16="http://schemas.microsoft.com/office/drawing/2014/main" id="{7F34ECBB-B495-41EE-9243-F02D46EA0BE0}"/>
                  </a:ext>
                </a:extLst>
              </p:cNvPr>
              <p:cNvSpPr>
                <a:spLocks noGrp="1" noRot="1" noChangeAspect="1" noMove="1" noResize="1" noEditPoints="1" noAdjustHandles="1" noChangeArrowheads="1" noChangeShapeType="1" noTextEdit="1"/>
              </p:cNvSpPr>
              <p:nvPr>
                <p:ph idx="1"/>
              </p:nvPr>
            </p:nvSpPr>
            <p:spPr>
              <a:xfrm>
                <a:off x="457200" y="1586478"/>
                <a:ext cx="8229600" cy="4509522"/>
              </a:xfrm>
              <a:blipFill>
                <a:blip r:embed="rId3"/>
                <a:stretch>
                  <a:fillRect l="-370" t="-946"/>
                </a:stretch>
              </a:blipFill>
            </p:spPr>
            <p:txBody>
              <a:bodyPr/>
              <a:lstStyle/>
              <a:p>
                <a:r>
                  <a:rPr lang="en-GB">
                    <a:noFill/>
                  </a:rPr>
                  <a:t> </a:t>
                </a:r>
              </a:p>
            </p:txBody>
          </p:sp>
        </mc:Fallback>
      </mc:AlternateContent>
    </p:spTree>
    <p:extLst>
      <p:ext uri="{BB962C8B-B14F-4D97-AF65-F5344CB8AC3E}">
        <p14:creationId xmlns:p14="http://schemas.microsoft.com/office/powerpoint/2010/main" val="101541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43038" y="2248242"/>
            <a:ext cx="6200775" cy="1143000"/>
          </a:xfrm>
        </p:spPr>
        <p:txBody>
          <a:bodyPr>
            <a:normAutofit fontScale="90000"/>
          </a:bodyPr>
          <a:lstStyle/>
          <a:p>
            <a:r>
              <a:rPr lang="en-GB" sz="4000" b="1" dirty="0">
                <a:solidFill>
                  <a:srgbClr val="632523"/>
                </a:solidFill>
                <a:latin typeface="Arial" pitchFamily="34" charset="0"/>
                <a:cs typeface="Arial" pitchFamily="34" charset="0"/>
              </a:rPr>
              <a:t>2. KAPLAN-MEIER – THE THEORY</a:t>
            </a:r>
          </a:p>
        </p:txBody>
      </p:sp>
    </p:spTree>
    <p:extLst>
      <p:ext uri="{BB962C8B-B14F-4D97-AF65-F5344CB8AC3E}">
        <p14:creationId xmlns:p14="http://schemas.microsoft.com/office/powerpoint/2010/main" val="32819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p:txBody>
          <a:bodyPr/>
          <a:lstStyle/>
          <a:p>
            <a:r>
              <a:rPr lang="en-GB" dirty="0"/>
              <a:t>Kaplan-Meier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15B146-C053-49E7-8FCD-9B8828B52310}"/>
                  </a:ext>
                </a:extLst>
              </p:cNvPr>
              <p:cNvSpPr>
                <a:spLocks noGrp="1"/>
              </p:cNvSpPr>
              <p:nvPr>
                <p:ph idx="1"/>
              </p:nvPr>
            </p:nvSpPr>
            <p:spPr>
              <a:xfrm>
                <a:off x="457200" y="1417638"/>
                <a:ext cx="8229600" cy="4447134"/>
              </a:xfrm>
            </p:spPr>
            <p:txBody>
              <a:bodyPr>
                <a:normAutofit/>
              </a:bodyPr>
              <a:lstStyle/>
              <a:p>
                <a:pPr marL="457200" indent="-457200">
                  <a:spcAft>
                    <a:spcPts val="600"/>
                  </a:spcAft>
                  <a:buFont typeface="+mj-lt"/>
                  <a:buAutoNum type="arabicPeriod"/>
                </a:pPr>
                <a:r>
                  <a:rPr lang="en-GB" sz="2000" dirty="0"/>
                  <a:t>Order the survival times from smallest to largest:</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&lt;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&lt;…&lt;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r>
                                <a:rPr lang="en-GB" sz="2000" b="0" i="1" smtClean="0">
                                  <a:latin typeface="Cambria Math" panose="02040503050406030204" pitchFamily="18" charset="0"/>
                                </a:rPr>
                                <m:t>−1</m:t>
                              </m:r>
                            </m:e>
                          </m:d>
                        </m:sub>
                      </m:sSub>
                      <m:r>
                        <a:rPr lang="en-GB" sz="2000" b="0" i="1" smtClean="0">
                          <a:latin typeface="Cambria Math" panose="02040503050406030204" pitchFamily="18" charset="0"/>
                        </a:rPr>
                        <m:t>&lt;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e>
                          </m:d>
                        </m:sub>
                      </m:sSub>
                    </m:oMath>
                  </m:oMathPara>
                </a14:m>
                <a:endParaRPr lang="en-GB" sz="2000" dirty="0"/>
              </a:p>
              <a:p>
                <a:pPr marL="457200" indent="-457200">
                  <a:spcBef>
                    <a:spcPts val="600"/>
                  </a:spcBef>
                  <a:spcAft>
                    <a:spcPts val="600"/>
                  </a:spcAft>
                  <a:buFont typeface="+mj-lt"/>
                  <a:buAutoNum type="arabicPeriod" startAt="2"/>
                </a:pPr>
                <a:r>
                  <a:rPr lang="en-GB" sz="2000" dirty="0"/>
                  <a:t>Consider ‘intervals’ where each starts at a survival time and ends ‘just before’ the next ordered survival time:</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d>
                        <m:dPr>
                          <m:begChr m:val="["/>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0</m:t>
                                  </m:r>
                                </m:e>
                              </m:d>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1</m:t>
                                  </m:r>
                                </m:e>
                              </m:d>
                            </m:sub>
                          </m:sSub>
                        </m:e>
                      </m:d>
                      <m:r>
                        <a:rPr lang="en-GB" sz="2000" b="0" i="1" smtClean="0">
                          <a:latin typeface="Cambria Math" panose="02040503050406030204" pitchFamily="18" charset="0"/>
                        </a:rPr>
                        <m:t>, </m:t>
                      </m:r>
                      <m:d>
                        <m:dPr>
                          <m:begChr m:val="["/>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1</m:t>
                                  </m:r>
                                </m:e>
                              </m:d>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2</m:t>
                                  </m:r>
                                </m:e>
                              </m:d>
                            </m:sub>
                          </m:sSub>
                        </m:e>
                      </m:d>
                      <m:r>
                        <a:rPr lang="en-GB" sz="2000" b="0" i="1" smtClean="0">
                          <a:latin typeface="Cambria Math" panose="02040503050406030204" pitchFamily="18" charset="0"/>
                        </a:rPr>
                        <m:t>,…,</m:t>
                      </m:r>
                      <m:d>
                        <m:dPr>
                          <m:begChr m:val="["/>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r>
                                    <a:rPr lang="en-GB" sz="2000" b="0" i="1" smtClean="0">
                                      <a:latin typeface="Cambria Math" panose="02040503050406030204" pitchFamily="18" charset="0"/>
                                    </a:rPr>
                                    <m:t>−1</m:t>
                                  </m:r>
                                </m:e>
                              </m:d>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e>
                              </m:d>
                            </m:sub>
                          </m:sSub>
                        </m:e>
                      </m:d>
                      <m:r>
                        <a:rPr lang="en-GB" sz="2000" b="0" i="1" smtClean="0">
                          <a:latin typeface="Cambria Math" panose="02040503050406030204" pitchFamily="18" charset="0"/>
                        </a:rPr>
                        <m:t>, </m:t>
                      </m:r>
                      <m:d>
                        <m:dPr>
                          <m:begChr m:val="["/>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e>
                              </m:d>
                            </m:sub>
                          </m:sSub>
                          <m:r>
                            <a:rPr lang="en-GB" sz="2000" b="0" i="1" smtClean="0">
                              <a:latin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m:t>
                          </m:r>
                        </m:e>
                      </m:d>
                    </m:oMath>
                  </m:oMathPara>
                </a14:m>
                <a:endParaRPr lang="en-GB" sz="2000" b="0" dirty="0">
                  <a:ea typeface="Cambria Math" panose="02040503050406030204" pitchFamily="18" charset="0"/>
                </a:endParaRPr>
              </a:p>
              <a:p>
                <a:pPr marL="457200" indent="-457200">
                  <a:buFont typeface="+mj-lt"/>
                  <a:buAutoNum type="arabicPeriod" startAt="3"/>
                </a:pPr>
                <a:r>
                  <a:rPr lang="en-GB" sz="2000" dirty="0">
                    <a:ea typeface="Cambria Math" panose="02040503050406030204" pitchFamily="18" charset="0"/>
                  </a:rPr>
                  <a:t>Define:</a:t>
                </a:r>
              </a:p>
              <a:p>
                <a:pPr marL="468000" lvl="1" indent="0">
                  <a:spcBef>
                    <a:spcPts val="600"/>
                  </a:spcBef>
                  <a:buNone/>
                </a:pPr>
                <a14:m>
                  <m:oMath xmlns:m="http://schemas.openxmlformats.org/officeDocument/2006/math">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𝑛</m:t>
                        </m:r>
                      </m:e>
                      <m:sub>
                        <m:r>
                          <a:rPr lang="en-GB" sz="2000" b="0" i="1" smtClean="0">
                            <a:latin typeface="Cambria Math" panose="02040503050406030204" pitchFamily="18" charset="0"/>
                            <a:ea typeface="Cambria Math" panose="02040503050406030204" pitchFamily="18" charset="0"/>
                          </a:rPr>
                          <m:t>𝑗</m:t>
                        </m:r>
                      </m:sub>
                    </m:sSub>
                    <m:r>
                      <a:rPr lang="en-GB" sz="2000" b="0" i="1" smtClean="0">
                        <a:latin typeface="Cambria Math" panose="02040503050406030204" pitchFamily="18" charset="0"/>
                        <a:ea typeface="Cambria Math" panose="02040503050406030204" pitchFamily="18" charset="0"/>
                      </a:rPr>
                      <m:t>=</m:t>
                    </m:r>
                  </m:oMath>
                </a14:m>
                <a:r>
                  <a:rPr lang="en-GB" sz="2000" b="0" dirty="0">
                    <a:ea typeface="Cambria Math" panose="02040503050406030204" pitchFamily="18" charset="0"/>
                  </a:rPr>
                  <a:t> </a:t>
                </a:r>
                <a:r>
                  <a:rPr lang="en-GB" sz="2000" dirty="0">
                    <a:ea typeface="Cambria Math" panose="02040503050406030204" pitchFamily="18" charset="0"/>
                  </a:rPr>
                  <a:t>No. of subjects at the beginning of the interval </a:t>
                </a:r>
                <a14:m>
                  <m:oMath xmlns:m="http://schemas.openxmlformats.org/officeDocument/2006/math">
                    <m:d>
                      <m:dPr>
                        <m:begChr m:val="["/>
                        <m:ctrlPr>
                          <a:rPr lang="en-GB" sz="2000" b="0" i="1" smtClean="0">
                            <a:latin typeface="Cambria Math" panose="02040503050406030204" pitchFamily="18" charset="0"/>
                            <a:ea typeface="Cambria Math" panose="02040503050406030204" pitchFamily="18" charset="0"/>
                          </a:rPr>
                        </m:ctrlPr>
                      </m:dPr>
                      <m:e>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e>
                            </m:d>
                          </m:sub>
                        </m:sSub>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r>
                                  <a:rPr lang="en-GB" sz="2000" b="0" i="1" smtClean="0">
                                    <a:latin typeface="Cambria Math" panose="02040503050406030204" pitchFamily="18" charset="0"/>
                                    <a:ea typeface="Cambria Math" panose="02040503050406030204" pitchFamily="18" charset="0"/>
                                  </a:rPr>
                                  <m:t>+1</m:t>
                                </m:r>
                              </m:e>
                            </m:d>
                          </m:sub>
                        </m:sSub>
                      </m:e>
                    </m:d>
                  </m:oMath>
                </a14:m>
                <a:r>
                  <a:rPr lang="en-GB" sz="2000" b="0" dirty="0">
                    <a:ea typeface="Cambria Math" panose="02040503050406030204" pitchFamily="18" charset="0"/>
                  </a:rPr>
                  <a:t> who are uncensored and haven’t experienced event of interest</a:t>
                </a:r>
              </a:p>
              <a:p>
                <a:pPr marL="468000" lvl="1" indent="0">
                  <a:spcBef>
                    <a:spcPts val="0"/>
                  </a:spcBef>
                  <a:spcAft>
                    <a:spcPts val="600"/>
                  </a:spcAft>
                  <a:buNone/>
                </a:pPr>
                <a14:m>
                  <m:oMath xmlns:m="http://schemas.openxmlformats.org/officeDocument/2006/math">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𝑑</m:t>
                        </m:r>
                      </m:e>
                      <m:sub>
                        <m:r>
                          <a:rPr lang="en-GB" sz="2000" b="0" i="1" smtClean="0">
                            <a:latin typeface="Cambria Math" panose="02040503050406030204" pitchFamily="18" charset="0"/>
                            <a:ea typeface="Cambria Math" panose="02040503050406030204" pitchFamily="18" charset="0"/>
                          </a:rPr>
                          <m:t>𝑗</m:t>
                        </m:r>
                      </m:sub>
                    </m:sSub>
                    <m:r>
                      <a:rPr lang="en-GB" sz="2000" b="0" i="1" smtClean="0">
                        <a:latin typeface="Cambria Math" panose="02040503050406030204" pitchFamily="18" charset="0"/>
                        <a:ea typeface="Cambria Math" panose="02040503050406030204" pitchFamily="18" charset="0"/>
                      </a:rPr>
                      <m:t>=</m:t>
                    </m:r>
                  </m:oMath>
                </a14:m>
                <a:r>
                  <a:rPr lang="en-GB" sz="2000" b="0" dirty="0">
                    <a:ea typeface="Cambria Math" panose="02040503050406030204" pitchFamily="18" charset="0"/>
                  </a:rPr>
                  <a:t> </a:t>
                </a:r>
                <a:r>
                  <a:rPr lang="en-GB" sz="2000" dirty="0">
                    <a:ea typeface="Cambria Math" panose="02040503050406030204" pitchFamily="18" charset="0"/>
                  </a:rPr>
                  <a:t>No. of events during the interval </a:t>
                </a:r>
                <a14:m>
                  <m:oMath xmlns:m="http://schemas.openxmlformats.org/officeDocument/2006/math">
                    <m:d>
                      <m:dPr>
                        <m:begChr m:val="["/>
                        <m:ctrlPr>
                          <a:rPr lang="en-GB" sz="2000" b="0" i="1" smtClean="0">
                            <a:latin typeface="Cambria Math" panose="02040503050406030204" pitchFamily="18" charset="0"/>
                            <a:ea typeface="Cambria Math" panose="02040503050406030204" pitchFamily="18" charset="0"/>
                          </a:rPr>
                        </m:ctrlPr>
                      </m:dPr>
                      <m:e>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e>
                            </m:d>
                          </m:sub>
                        </m:sSub>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r>
                                  <a:rPr lang="en-GB" sz="2000" b="0" i="1" smtClean="0">
                                    <a:latin typeface="Cambria Math" panose="02040503050406030204" pitchFamily="18" charset="0"/>
                                    <a:ea typeface="Cambria Math" panose="02040503050406030204" pitchFamily="18" charset="0"/>
                                  </a:rPr>
                                  <m:t>+1</m:t>
                                </m:r>
                              </m:e>
                            </m:d>
                          </m:sub>
                        </m:sSub>
                      </m:e>
                    </m:d>
                  </m:oMath>
                </a14:m>
                <a:endParaRPr lang="en-GB" sz="2000" dirty="0">
                  <a:ea typeface="Cambria Math" panose="02040503050406030204" pitchFamily="18" charset="0"/>
                </a:endParaRPr>
              </a:p>
              <a:p>
                <a:pPr marL="468000" lvl="1" indent="0">
                  <a:spcBef>
                    <a:spcPts val="0"/>
                  </a:spcBef>
                  <a:spcAft>
                    <a:spcPts val="600"/>
                  </a:spcAft>
                  <a:buNone/>
                </a:pPr>
                <a14:m>
                  <m:oMath xmlns:m="http://schemas.openxmlformats.org/officeDocument/2006/math">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𝑐</m:t>
                        </m:r>
                      </m:e>
                      <m:sub>
                        <m:r>
                          <a:rPr lang="en-GB" sz="2000" b="0" i="1" smtClean="0">
                            <a:latin typeface="Cambria Math" panose="02040503050406030204" pitchFamily="18" charset="0"/>
                            <a:ea typeface="Cambria Math" panose="02040503050406030204" pitchFamily="18" charset="0"/>
                          </a:rPr>
                          <m:t>𝑗</m:t>
                        </m:r>
                      </m:sub>
                    </m:sSub>
                    <m:r>
                      <a:rPr lang="en-GB" sz="2000" b="0" i="1" smtClean="0">
                        <a:latin typeface="Cambria Math" panose="02040503050406030204" pitchFamily="18" charset="0"/>
                        <a:ea typeface="Cambria Math" panose="02040503050406030204" pitchFamily="18" charset="0"/>
                      </a:rPr>
                      <m:t>=</m:t>
                    </m:r>
                  </m:oMath>
                </a14:m>
                <a:r>
                  <a:rPr lang="en-GB" sz="2000" b="0" dirty="0">
                    <a:ea typeface="Cambria Math" panose="02040503050406030204" pitchFamily="18" charset="0"/>
                  </a:rPr>
                  <a:t> </a:t>
                </a:r>
                <a:r>
                  <a:rPr lang="en-GB" sz="2000" dirty="0">
                    <a:ea typeface="Cambria Math" panose="02040503050406030204" pitchFamily="18" charset="0"/>
                  </a:rPr>
                  <a:t>No. of subject who are censored during the interval </a:t>
                </a:r>
                <a14:m>
                  <m:oMath xmlns:m="http://schemas.openxmlformats.org/officeDocument/2006/math">
                    <m:d>
                      <m:dPr>
                        <m:begChr m:val="["/>
                        <m:ctrlPr>
                          <a:rPr lang="en-GB" sz="2000" b="0" i="1" smtClean="0">
                            <a:latin typeface="Cambria Math" panose="02040503050406030204" pitchFamily="18" charset="0"/>
                            <a:ea typeface="Cambria Math" panose="02040503050406030204" pitchFamily="18" charset="0"/>
                          </a:rPr>
                        </m:ctrlPr>
                      </m:dPr>
                      <m:e>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e>
                            </m:d>
                          </m:sub>
                        </m:sSub>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r>
                                  <a:rPr lang="en-GB" sz="2000" b="0" i="1" smtClean="0">
                                    <a:latin typeface="Cambria Math" panose="02040503050406030204" pitchFamily="18" charset="0"/>
                                    <a:ea typeface="Cambria Math" panose="02040503050406030204" pitchFamily="18" charset="0"/>
                                  </a:rPr>
                                  <m:t>+1</m:t>
                                </m:r>
                              </m:e>
                            </m:d>
                          </m:sub>
                        </m:sSub>
                      </m:e>
                    </m:d>
                  </m:oMath>
                </a14:m>
                <a:endParaRPr lang="en-GB" sz="2000" b="0" dirty="0">
                  <a:ea typeface="Cambria Math" panose="02040503050406030204" pitchFamily="18" charset="0"/>
                </a:endParaRPr>
              </a:p>
              <a:p>
                <a:pPr marL="457200" indent="-457200">
                  <a:buFont typeface="+mj-lt"/>
                  <a:buAutoNum type="arabicPeriod"/>
                </a:pPr>
                <a:endParaRPr lang="en-GB" sz="2000" b="0" dirty="0">
                  <a:ea typeface="Cambria Math" panose="02040503050406030204" pitchFamily="18" charset="0"/>
                </a:endParaRPr>
              </a:p>
              <a:p>
                <a:pPr marL="0" indent="0">
                  <a:buNone/>
                </a:pPr>
                <a:endParaRPr lang="en-GB" sz="2000" b="0" dirty="0">
                  <a:ea typeface="Cambria Math" panose="02040503050406030204" pitchFamily="18" charset="0"/>
                </a:endParaRPr>
              </a:p>
              <a:p>
                <a:pPr marL="0" indent="0">
                  <a:buNone/>
                </a:pPr>
                <a:endParaRPr lang="en-GB" sz="2000" b="0" dirty="0">
                  <a:ea typeface="Cambria Math" panose="02040503050406030204" pitchFamily="18" charset="0"/>
                </a:endParaRPr>
              </a:p>
              <a:p>
                <a:pPr marL="0" indent="0">
                  <a:buNone/>
                </a:pPr>
                <a:endParaRPr lang="en-GB" sz="2000" dirty="0"/>
              </a:p>
            </p:txBody>
          </p:sp>
        </mc:Choice>
        <mc:Fallback xmlns="">
          <p:sp>
            <p:nvSpPr>
              <p:cNvPr id="3" name="Content Placeholder 2">
                <a:extLst>
                  <a:ext uri="{FF2B5EF4-FFF2-40B4-BE49-F238E27FC236}">
                    <a16:creationId xmlns:a16="http://schemas.microsoft.com/office/drawing/2014/main" id="{AD15B146-C053-49E7-8FCD-9B8828B52310}"/>
                  </a:ext>
                </a:extLst>
              </p:cNvPr>
              <p:cNvSpPr>
                <a:spLocks noGrp="1" noRot="1" noChangeAspect="1" noMove="1" noResize="1" noEditPoints="1" noAdjustHandles="1" noChangeArrowheads="1" noChangeShapeType="1" noTextEdit="1"/>
              </p:cNvSpPr>
              <p:nvPr>
                <p:ph idx="1"/>
              </p:nvPr>
            </p:nvSpPr>
            <p:spPr>
              <a:xfrm>
                <a:off x="457200" y="1417638"/>
                <a:ext cx="8229600" cy="4447134"/>
              </a:xfrm>
              <a:blipFill>
                <a:blip r:embed="rId3"/>
                <a:stretch>
                  <a:fillRect l="-815" t="-960" r="-963"/>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3ED66E0D-C3DF-494D-A08C-9ED2F1E9415A}"/>
              </a:ext>
            </a:extLst>
          </p:cNvPr>
          <p:cNvSpPr txBox="1"/>
          <p:nvPr/>
        </p:nvSpPr>
        <p:spPr>
          <a:xfrm>
            <a:off x="0" y="2995545"/>
            <a:ext cx="1820779" cy="400110"/>
          </a:xfrm>
          <a:prstGeom prst="rect">
            <a:avLst/>
          </a:prstGeom>
          <a:noFill/>
        </p:spPr>
        <p:txBody>
          <a:bodyPr wrap="square" rtlCol="0">
            <a:spAutoFit/>
          </a:bodyPr>
          <a:lstStyle/>
          <a:p>
            <a:r>
              <a:rPr lang="en-GB" sz="2000" i="0" dirty="0">
                <a:solidFill>
                  <a:srgbClr val="FF0000"/>
                </a:solidFill>
                <a:latin typeface="+mn-lt"/>
              </a:rPr>
              <a:t>TIME ORIGIN</a:t>
            </a:r>
          </a:p>
        </p:txBody>
      </p:sp>
      <p:cxnSp>
        <p:nvCxnSpPr>
          <p:cNvPr id="9" name="Straight Arrow Connector 8">
            <a:extLst>
              <a:ext uri="{FF2B5EF4-FFF2-40B4-BE49-F238E27FC236}">
                <a16:creationId xmlns:a16="http://schemas.microsoft.com/office/drawing/2014/main" id="{753DD324-A8C7-488A-A99C-98443F2B2F3B}"/>
              </a:ext>
            </a:extLst>
          </p:cNvPr>
          <p:cNvCxnSpPr>
            <a:cxnSpLocks/>
          </p:cNvCxnSpPr>
          <p:nvPr/>
        </p:nvCxnSpPr>
        <p:spPr>
          <a:xfrm>
            <a:off x="1629103" y="3195600"/>
            <a:ext cx="59881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726ED-EC0D-4D0A-88B7-8F6D93964890}"/>
              </a:ext>
            </a:extLst>
          </p:cNvPr>
          <p:cNvSpPr txBox="1"/>
          <p:nvPr/>
        </p:nvSpPr>
        <p:spPr>
          <a:xfrm>
            <a:off x="7853881" y="2933319"/>
            <a:ext cx="1290119" cy="707886"/>
          </a:xfrm>
          <a:prstGeom prst="rect">
            <a:avLst/>
          </a:prstGeom>
          <a:noFill/>
        </p:spPr>
        <p:txBody>
          <a:bodyPr wrap="square" rtlCol="0">
            <a:spAutoFit/>
          </a:bodyPr>
          <a:lstStyle/>
          <a:p>
            <a:r>
              <a:rPr lang="en-GB" sz="2000" i="0" dirty="0">
                <a:solidFill>
                  <a:srgbClr val="FF0000"/>
                </a:solidFill>
                <a:latin typeface="+mn-lt"/>
              </a:rPr>
              <a:t>PATIENTS AT RISK</a:t>
            </a:r>
          </a:p>
        </p:txBody>
      </p:sp>
      <p:cxnSp>
        <p:nvCxnSpPr>
          <p:cNvPr id="24" name="Straight Arrow Connector 23">
            <a:extLst>
              <a:ext uri="{FF2B5EF4-FFF2-40B4-BE49-F238E27FC236}">
                <a16:creationId xmlns:a16="http://schemas.microsoft.com/office/drawing/2014/main" id="{671F08B1-199E-4846-81F0-8831BA27B45E}"/>
              </a:ext>
            </a:extLst>
          </p:cNvPr>
          <p:cNvCxnSpPr>
            <a:cxnSpLocks/>
          </p:cNvCxnSpPr>
          <p:nvPr/>
        </p:nvCxnSpPr>
        <p:spPr>
          <a:xfrm flipH="1">
            <a:off x="7714593" y="3395655"/>
            <a:ext cx="325821" cy="5247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14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p:txBody>
          <a:bodyPr/>
          <a:lstStyle/>
          <a:p>
            <a:r>
              <a:rPr lang="en-GB" dirty="0"/>
              <a:t>Kaplan-Meier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15B146-C053-49E7-8FCD-9B8828B52310}"/>
                  </a:ext>
                </a:extLst>
              </p:cNvPr>
              <p:cNvSpPr>
                <a:spLocks noGrp="1"/>
              </p:cNvSpPr>
              <p:nvPr>
                <p:ph idx="1"/>
              </p:nvPr>
            </p:nvSpPr>
            <p:spPr>
              <a:xfrm>
                <a:off x="457200" y="1417638"/>
                <a:ext cx="8229600" cy="4865254"/>
              </a:xfrm>
            </p:spPr>
            <p:txBody>
              <a:bodyPr>
                <a:normAutofit/>
              </a:bodyPr>
              <a:lstStyle/>
              <a:p>
                <a:pPr>
                  <a:spcBef>
                    <a:spcPts val="600"/>
                  </a:spcBef>
                  <a:spcAft>
                    <a:spcPts val="600"/>
                  </a:spcAft>
                  <a:buFont typeface="+mj-lt"/>
                  <a:buAutoNum type="arabicPeriod" startAt="4"/>
                </a:pPr>
                <a:r>
                  <a:rPr lang="en-GB" sz="2000" b="0" dirty="0">
                    <a:ea typeface="Cambria Math" panose="02040503050406030204" pitchFamily="18" charset="0"/>
                  </a:rPr>
                  <a:t>Pr</a:t>
                </a:r>
                <a:r>
                  <a:rPr lang="en-GB" sz="2000" dirty="0">
                    <a:ea typeface="Cambria Math" panose="02040503050406030204" pitchFamily="18" charset="0"/>
                  </a:rPr>
                  <a:t>obability of ‘surviving’ the interval </a:t>
                </a:r>
                <a14:m>
                  <m:oMath xmlns:m="http://schemas.openxmlformats.org/officeDocument/2006/math">
                    <m:d>
                      <m:dPr>
                        <m:begChr m:val="["/>
                        <m:ctrlPr>
                          <a:rPr lang="en-GB" sz="2000" b="0" i="1" smtClean="0">
                            <a:latin typeface="Cambria Math" panose="02040503050406030204" pitchFamily="18" charset="0"/>
                            <a:ea typeface="Cambria Math" panose="02040503050406030204" pitchFamily="18" charset="0"/>
                          </a:rPr>
                        </m:ctrlPr>
                      </m:dPr>
                      <m:e>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e>
                            </m:d>
                          </m:sub>
                        </m:sSub>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r>
                                  <a:rPr lang="en-GB" sz="2000" b="0" i="1" smtClean="0">
                                    <a:latin typeface="Cambria Math" panose="02040503050406030204" pitchFamily="18" charset="0"/>
                                    <a:ea typeface="Cambria Math" panose="02040503050406030204" pitchFamily="18" charset="0"/>
                                  </a:rPr>
                                  <m:t>+1</m:t>
                                </m:r>
                              </m:e>
                            </m:d>
                          </m:sub>
                        </m:sSub>
                      </m:e>
                    </m:d>
                  </m:oMath>
                </a14:m>
                <a:r>
                  <a:rPr lang="en-GB" sz="2000" b="0" dirty="0">
                    <a:ea typeface="Cambria Math" panose="02040503050406030204" pitchFamily="18" charset="0"/>
                  </a:rPr>
                  <a:t> is given by</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ea typeface="Cambria Math" panose="02040503050406030204" pitchFamily="18" charset="0"/>
                            </a:rPr>
                          </m:ctrlPr>
                        </m:sSubPr>
                        <m:e>
                          <m:acc>
                            <m:accPr>
                              <m:chr m:val="̂"/>
                              <m:ctrlPr>
                                <a:rPr lang="en-GB" sz="2000" b="0" i="1" smtClean="0">
                                  <a:latin typeface="Cambria Math" panose="02040503050406030204" pitchFamily="18" charset="0"/>
                                  <a:ea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𝑝</m:t>
                              </m:r>
                            </m:e>
                          </m:acc>
                        </m:e>
                        <m:sub>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𝑗</m:t>
                          </m:r>
                          <m:r>
                            <a:rPr lang="en-GB" sz="2000" b="0" i="1" smtClean="0">
                              <a:latin typeface="Cambria Math" panose="02040503050406030204" pitchFamily="18" charset="0"/>
                              <a:ea typeface="Cambria Math" panose="02040503050406030204" pitchFamily="18" charset="0"/>
                            </a:rPr>
                            <m:t>)</m:t>
                          </m:r>
                        </m:sub>
                      </m:sSub>
                      <m:r>
                        <a:rPr lang="en-GB" sz="2000" b="0" i="1" smtClean="0">
                          <a:latin typeface="Cambria Math" panose="02040503050406030204" pitchFamily="18" charset="0"/>
                          <a:ea typeface="Cambria Math" panose="02040503050406030204" pitchFamily="18" charset="0"/>
                        </a:rPr>
                        <m:t>=</m:t>
                      </m:r>
                      <m:f>
                        <m:fPr>
                          <m:ctrlPr>
                            <a:rPr lang="en-GB" sz="2000" b="0" i="1" smtClean="0">
                              <a:latin typeface="Cambria Math" panose="02040503050406030204" pitchFamily="18" charset="0"/>
                              <a:ea typeface="Cambria Math" panose="02040503050406030204" pitchFamily="18" charset="0"/>
                            </a:rPr>
                          </m:ctrlPr>
                        </m:fPr>
                        <m:num>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𝑛</m:t>
                              </m:r>
                            </m:e>
                            <m:sub>
                              <m:r>
                                <a:rPr lang="en-GB" sz="2000" b="0" i="1" smtClean="0">
                                  <a:latin typeface="Cambria Math" panose="02040503050406030204" pitchFamily="18" charset="0"/>
                                  <a:ea typeface="Cambria Math" panose="02040503050406030204" pitchFamily="18" charset="0"/>
                                </a:rPr>
                                <m:t>𝑗</m:t>
                              </m:r>
                            </m:sub>
                          </m:sSub>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𝑑</m:t>
                              </m:r>
                            </m:e>
                            <m:sub>
                              <m:r>
                                <a:rPr lang="en-GB" sz="2000" b="0" i="1" smtClean="0">
                                  <a:latin typeface="Cambria Math" panose="02040503050406030204" pitchFamily="18" charset="0"/>
                                  <a:ea typeface="Cambria Math" panose="02040503050406030204" pitchFamily="18" charset="0"/>
                                </a:rPr>
                                <m:t>𝑗</m:t>
                              </m:r>
                            </m:sub>
                          </m:sSub>
                        </m:num>
                        <m:den>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𝑛</m:t>
                              </m:r>
                            </m:e>
                            <m:sub>
                              <m:r>
                                <a:rPr lang="en-GB" sz="2000" b="0" i="1" smtClean="0">
                                  <a:latin typeface="Cambria Math" panose="02040503050406030204" pitchFamily="18" charset="0"/>
                                  <a:ea typeface="Cambria Math" panose="02040503050406030204" pitchFamily="18" charset="0"/>
                                </a:rPr>
                                <m:t>𝑗</m:t>
                              </m:r>
                            </m:sub>
                          </m:sSub>
                        </m:den>
                      </m:f>
                      <m:r>
                        <a:rPr lang="en-GB" sz="2000" b="0" i="1" smtClean="0">
                          <a:latin typeface="Cambria Math" panose="02040503050406030204" pitchFamily="18" charset="0"/>
                          <a:ea typeface="Cambria Math" panose="02040503050406030204" pitchFamily="18" charset="0"/>
                        </a:rPr>
                        <m:t>.</m:t>
                      </m:r>
                    </m:oMath>
                  </m:oMathPara>
                </a14:m>
                <a:endParaRPr lang="en-GB" sz="2000" b="0" dirty="0">
                  <a:ea typeface="Cambria Math" panose="02040503050406030204" pitchFamily="18" charset="0"/>
                </a:endParaRPr>
              </a:p>
              <a:p>
                <a:pPr marL="457200" indent="-457200">
                  <a:spcBef>
                    <a:spcPts val="600"/>
                  </a:spcBef>
                  <a:spcAft>
                    <a:spcPts val="600"/>
                  </a:spcAft>
                  <a:buFont typeface="+mj-lt"/>
                  <a:buAutoNum type="arabicPeriod" startAt="5"/>
                </a:pPr>
                <a:r>
                  <a:rPr lang="en-GB" sz="2000" b="0" dirty="0">
                    <a:ea typeface="Cambria Math" panose="02040503050406030204" pitchFamily="18" charset="0"/>
                  </a:rPr>
                  <a:t>The Kaplan-Meier estimate of the survivor function </a:t>
                </a:r>
                <a:r>
                  <a:rPr lang="en-GB" sz="2000" dirty="0">
                    <a:ea typeface="Cambria Math" panose="02040503050406030204" pitchFamily="18" charset="0"/>
                  </a:rPr>
                  <a:t>for </a:t>
                </a:r>
                <a14:m>
                  <m:oMath xmlns:m="http://schemas.openxmlformats.org/officeDocument/2006/math">
                    <m:r>
                      <a:rPr lang="en-GB" sz="2000" b="0" i="1" smtClean="0">
                        <a:latin typeface="Cambria Math" panose="02040503050406030204" pitchFamily="18" charset="0"/>
                        <a:ea typeface="Cambria Math" panose="02040503050406030204" pitchFamily="18" charset="0"/>
                      </a:rPr>
                      <m:t>𝑡</m:t>
                    </m:r>
                    <m:r>
                      <a:rPr lang="en-GB" sz="2000" b="0" i="1" smtClean="0">
                        <a:latin typeface="Cambria Math" panose="02040503050406030204" pitchFamily="18" charset="0"/>
                        <a:ea typeface="Cambria Math" panose="02040503050406030204" pitchFamily="18" charset="0"/>
                      </a:rPr>
                      <m:t>∈</m:t>
                    </m:r>
                    <m:d>
                      <m:dPr>
                        <m:begChr m:val="["/>
                        <m:ctrlPr>
                          <a:rPr lang="en-GB" sz="2000" b="0" i="1" smtClean="0">
                            <a:latin typeface="Cambria Math" panose="02040503050406030204" pitchFamily="18" charset="0"/>
                            <a:ea typeface="Cambria Math" panose="02040503050406030204" pitchFamily="18" charset="0"/>
                          </a:rPr>
                        </m:ctrlPr>
                      </m:dPr>
                      <m:e>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𝑘</m:t>
                                </m:r>
                              </m:e>
                            </m:d>
                          </m:sub>
                        </m:sSub>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𝑘</m:t>
                                </m:r>
                                <m:r>
                                  <a:rPr lang="en-GB" sz="2000" b="0" i="1" smtClean="0">
                                    <a:latin typeface="Cambria Math" panose="02040503050406030204" pitchFamily="18" charset="0"/>
                                    <a:ea typeface="Cambria Math" panose="02040503050406030204" pitchFamily="18" charset="0"/>
                                  </a:rPr>
                                  <m:t>+1</m:t>
                                </m:r>
                              </m:e>
                            </m:d>
                          </m:sub>
                        </m:sSub>
                      </m:e>
                    </m:d>
                  </m:oMath>
                </a14:m>
                <a:r>
                  <a:rPr lang="en-GB" sz="2000" b="0" dirty="0">
                    <a:ea typeface="Cambria Math" panose="02040503050406030204" pitchFamily="18" charset="0"/>
                  </a:rPr>
                  <a:t> is</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acc>
                        <m:accPr>
                          <m:chr m:val="̂"/>
                          <m:ctrlPr>
                            <a:rPr lang="en-GB" sz="2000" b="0" i="1" smtClean="0">
                              <a:latin typeface="Cambria Math" panose="02040503050406030204" pitchFamily="18" charset="0"/>
                              <a:ea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𝑆</m:t>
                          </m:r>
                        </m:e>
                      </m:acc>
                      <m:d>
                        <m:dPr>
                          <m:ctrlPr>
                            <a:rPr lang="en-GB" sz="2000" b="0" i="1" smtClean="0">
                              <a:latin typeface="Cambria Math" panose="02040503050406030204" pitchFamily="18" charset="0"/>
                              <a:ea typeface="Cambria Math" panose="02040503050406030204" pitchFamily="18" charset="0"/>
                            </a:rPr>
                          </m:ctrlPr>
                        </m:dPr>
                        <m:e>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𝑘</m:t>
                              </m:r>
                              <m:r>
                                <a:rPr lang="en-GB" sz="2000" b="0" i="1" smtClean="0">
                                  <a:latin typeface="Cambria Math" panose="02040503050406030204" pitchFamily="18" charset="0"/>
                                  <a:ea typeface="Cambria Math" panose="02040503050406030204" pitchFamily="18" charset="0"/>
                                </a:rPr>
                                <m:t>)</m:t>
                              </m:r>
                            </m:sub>
                          </m:sSub>
                        </m:e>
                      </m:d>
                      <m:r>
                        <a:rPr lang="en-GB" sz="2000" b="0" i="1" smtClean="0">
                          <a:latin typeface="Cambria Math" panose="02040503050406030204" pitchFamily="18" charset="0"/>
                          <a:ea typeface="Cambria Math" panose="02040503050406030204" pitchFamily="18" charset="0"/>
                        </a:rPr>
                        <m:t>=</m:t>
                      </m:r>
                      <m:nary>
                        <m:naryPr>
                          <m:chr m:val="∏"/>
                          <m:ctrlPr>
                            <a:rPr lang="en-GB" sz="2000" b="0" i="1" smtClean="0">
                              <a:latin typeface="Cambria Math" panose="02040503050406030204" pitchFamily="18" charset="0"/>
                              <a:ea typeface="Cambria Math" panose="02040503050406030204" pitchFamily="18" charset="0"/>
                            </a:rPr>
                          </m:ctrlPr>
                        </m:naryPr>
                        <m:sub>
                          <m:r>
                            <m:rPr>
                              <m:brk m:alnAt="23"/>
                            </m:rPr>
                            <a:rPr lang="en-GB" sz="2000" b="0" i="1" smtClean="0">
                              <a:latin typeface="Cambria Math" panose="02040503050406030204" pitchFamily="18" charset="0"/>
                              <a:ea typeface="Cambria Math" panose="02040503050406030204" pitchFamily="18" charset="0"/>
                            </a:rPr>
                            <m:t>𝑗</m:t>
                          </m:r>
                          <m:r>
                            <a:rPr lang="en-GB" sz="2000" b="0" i="1" smtClean="0">
                              <a:latin typeface="Cambria Math" panose="02040503050406030204" pitchFamily="18" charset="0"/>
                              <a:ea typeface="Cambria Math" panose="02040503050406030204" pitchFamily="18" charset="0"/>
                            </a:rPr>
                            <m:t>=0</m:t>
                          </m:r>
                        </m:sub>
                        <m:sup>
                          <m:r>
                            <a:rPr lang="en-GB" sz="2000" b="0" i="1" smtClean="0">
                              <a:latin typeface="Cambria Math" panose="02040503050406030204" pitchFamily="18" charset="0"/>
                              <a:ea typeface="Cambria Math" panose="02040503050406030204" pitchFamily="18" charset="0"/>
                            </a:rPr>
                            <m:t>𝑘</m:t>
                          </m:r>
                        </m:sup>
                        <m:e>
                          <m:sSub>
                            <m:sSubPr>
                              <m:ctrlPr>
                                <a:rPr lang="en-GB" sz="2000" b="0" i="1" smtClean="0">
                                  <a:latin typeface="Cambria Math" panose="02040503050406030204" pitchFamily="18" charset="0"/>
                                  <a:ea typeface="Cambria Math" panose="02040503050406030204" pitchFamily="18" charset="0"/>
                                </a:rPr>
                              </m:ctrlPr>
                            </m:sSubPr>
                            <m:e>
                              <m:acc>
                                <m:accPr>
                                  <m:chr m:val="̂"/>
                                  <m:ctrlPr>
                                    <a:rPr lang="en-GB" sz="2000" b="0" i="1" smtClean="0">
                                      <a:latin typeface="Cambria Math" panose="02040503050406030204" pitchFamily="18" charset="0"/>
                                      <a:ea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𝑝</m:t>
                                  </m:r>
                                </m:e>
                              </m:acc>
                            </m:e>
                            <m:sub>
                              <m:r>
                                <a:rPr lang="en-GB" sz="2000" b="0" i="1" smtClean="0">
                                  <a:latin typeface="Cambria Math" panose="02040503050406030204" pitchFamily="18" charset="0"/>
                                  <a:ea typeface="Cambria Math" panose="02040503050406030204" pitchFamily="18" charset="0"/>
                                </a:rPr>
                                <m:t>𝑗</m:t>
                              </m:r>
                            </m:sub>
                          </m:sSub>
                        </m:e>
                      </m:nary>
                      <m:r>
                        <a:rPr lang="en-GB" sz="2000" b="0" i="1" smtClean="0">
                          <a:latin typeface="Cambria Math" panose="02040503050406030204" pitchFamily="18" charset="0"/>
                          <a:ea typeface="Cambria Math" panose="02040503050406030204" pitchFamily="18" charset="0"/>
                        </a:rPr>
                        <m:t>.</m:t>
                      </m:r>
                    </m:oMath>
                  </m:oMathPara>
                </a14:m>
                <a:endParaRPr lang="en-GB" sz="2000" b="0" dirty="0">
                  <a:ea typeface="Cambria Math" panose="02040503050406030204" pitchFamily="18" charset="0"/>
                </a:endParaRPr>
              </a:p>
              <a:p>
                <a:pPr marL="457200" indent="-457200">
                  <a:buFont typeface="+mj-lt"/>
                  <a:buAutoNum type="arabicPeriod"/>
                </a:pPr>
                <a:endParaRPr lang="en-GB" sz="2000" b="0" dirty="0">
                  <a:ea typeface="Cambria Math" panose="02040503050406030204" pitchFamily="18" charset="0"/>
                </a:endParaRPr>
              </a:p>
              <a:p>
                <a:pPr marL="457200" indent="-457200">
                  <a:buFont typeface="+mj-lt"/>
                  <a:buAutoNum type="arabicPeriod"/>
                </a:pPr>
                <a:endParaRPr lang="en-GB" sz="2000" b="0" dirty="0">
                  <a:ea typeface="Cambria Math" panose="02040503050406030204" pitchFamily="18" charset="0"/>
                </a:endParaRPr>
              </a:p>
              <a:p>
                <a:pPr marL="0" indent="0">
                  <a:buNone/>
                </a:pPr>
                <a:endParaRPr lang="en-GB" sz="2000" b="0" dirty="0">
                  <a:ea typeface="Cambria Math" panose="02040503050406030204" pitchFamily="18" charset="0"/>
                </a:endParaRPr>
              </a:p>
              <a:p>
                <a:pPr marL="0" indent="0">
                  <a:buNone/>
                </a:pPr>
                <a:endParaRPr lang="en-GB" sz="2000" b="0" dirty="0">
                  <a:ea typeface="Cambria Math" panose="02040503050406030204" pitchFamily="18" charset="0"/>
                </a:endParaRPr>
              </a:p>
              <a:p>
                <a:pPr marL="0" indent="0">
                  <a:buNone/>
                </a:pPr>
                <a:endParaRPr lang="en-GB" sz="2000" dirty="0"/>
              </a:p>
            </p:txBody>
          </p:sp>
        </mc:Choice>
        <mc:Fallback xmlns="">
          <p:sp>
            <p:nvSpPr>
              <p:cNvPr id="3" name="Content Placeholder 2">
                <a:extLst>
                  <a:ext uri="{FF2B5EF4-FFF2-40B4-BE49-F238E27FC236}">
                    <a16:creationId xmlns:a16="http://schemas.microsoft.com/office/drawing/2014/main" id="{AD15B146-C053-49E7-8FCD-9B8828B52310}"/>
                  </a:ext>
                </a:extLst>
              </p:cNvPr>
              <p:cNvSpPr>
                <a:spLocks noGrp="1" noRot="1" noChangeAspect="1" noMove="1" noResize="1" noEditPoints="1" noAdjustHandles="1" noChangeArrowheads="1" noChangeShapeType="1" noTextEdit="1"/>
              </p:cNvSpPr>
              <p:nvPr>
                <p:ph idx="1"/>
              </p:nvPr>
            </p:nvSpPr>
            <p:spPr>
              <a:xfrm>
                <a:off x="457200" y="1417638"/>
                <a:ext cx="8229600" cy="4865254"/>
              </a:xfrm>
              <a:blipFill>
                <a:blip r:embed="rId3"/>
                <a:stretch>
                  <a:fillRect l="-815" t="-376"/>
                </a:stretch>
              </a:blipFill>
            </p:spPr>
            <p:txBody>
              <a:bodyPr/>
              <a:lstStyle/>
              <a:p>
                <a:r>
                  <a:rPr lang="en-GB">
                    <a:noFill/>
                  </a:rPr>
                  <a:t> </a:t>
                </a:r>
              </a:p>
            </p:txBody>
          </p:sp>
        </mc:Fallback>
      </mc:AlternateContent>
    </p:spTree>
    <p:extLst>
      <p:ext uri="{BB962C8B-B14F-4D97-AF65-F5344CB8AC3E}">
        <p14:creationId xmlns:p14="http://schemas.microsoft.com/office/powerpoint/2010/main" val="426435629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19384</TotalTime>
  <Words>4019</Words>
  <Application>Microsoft Office PowerPoint</Application>
  <PresentationFormat>On-screen Show (4:3)</PresentationFormat>
  <Paragraphs>198</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Haettenschweiler</vt:lpstr>
      <vt:lpstr>Arial</vt:lpstr>
      <vt:lpstr>Cambria Math</vt:lpstr>
      <vt:lpstr>Garamond</vt:lpstr>
      <vt:lpstr>Custom Design</vt:lpstr>
      <vt:lpstr>SURVIVAL ANALYSIS Kaplan-Meier and Patients at Risk  Emily Foreman</vt:lpstr>
      <vt:lpstr>Overview</vt:lpstr>
      <vt:lpstr>1. SURVIVAL DATA</vt:lpstr>
      <vt:lpstr>What is survival data?</vt:lpstr>
      <vt:lpstr>What is survival data?</vt:lpstr>
      <vt:lpstr>What is survival data?</vt:lpstr>
      <vt:lpstr>2. KAPLAN-MEIER – THE THEORY</vt:lpstr>
      <vt:lpstr>Kaplan-Meier</vt:lpstr>
      <vt:lpstr>Kaplan-Meier</vt:lpstr>
      <vt:lpstr>Kaplan-Meier - Example</vt:lpstr>
      <vt:lpstr>3. SAS CODE AND OPTIONS</vt:lpstr>
      <vt:lpstr>SAS Code – Proc Lifetest</vt:lpstr>
      <vt:lpstr>SAS Code - Output</vt:lpstr>
      <vt:lpstr>SAS Code – Kaplan Meier Plot</vt:lpstr>
      <vt:lpstr>SAS Code – Patients at Risk</vt:lpstr>
      <vt:lpstr>SAS Code – Patients at Risk</vt:lpstr>
      <vt:lpstr>SAS Code – ODS Quartiles</vt:lpstr>
      <vt:lpstr>4. RESOURCES</vt:lpstr>
      <vt:lpstr>Resources</vt:lpstr>
      <vt:lpstr>Thank you! Any 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SAS and Java Application for Reporting Clinical Trial Data</dc:title>
  <dc:creator>John Smith</dc:creator>
  <cp:lastModifiedBy>Emily Foreman</cp:lastModifiedBy>
  <cp:revision>614</cp:revision>
  <cp:lastPrinted>2011-12-09T14:29:10Z</cp:lastPrinted>
  <dcterms:created xsi:type="dcterms:W3CDTF">2002-05-09T17:48:49Z</dcterms:created>
  <dcterms:modified xsi:type="dcterms:W3CDTF">2021-03-19T18:21:46Z</dcterms:modified>
</cp:coreProperties>
</file>