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60" r:id="rId1"/>
  </p:sldMasterIdLst>
  <p:notesMasterIdLst>
    <p:notesMasterId r:id="rId63"/>
  </p:notesMasterIdLst>
  <p:sldIdLst>
    <p:sldId id="298" r:id="rId2"/>
    <p:sldId id="377" r:id="rId3"/>
    <p:sldId id="378" r:id="rId4"/>
    <p:sldId id="299" r:id="rId5"/>
    <p:sldId id="359" r:id="rId6"/>
    <p:sldId id="379" r:id="rId7"/>
    <p:sldId id="380" r:id="rId8"/>
    <p:sldId id="347" r:id="rId9"/>
    <p:sldId id="348" r:id="rId10"/>
    <p:sldId id="392" r:id="rId11"/>
    <p:sldId id="382" r:id="rId12"/>
    <p:sldId id="349" r:id="rId13"/>
    <p:sldId id="350" r:id="rId14"/>
    <p:sldId id="393" r:id="rId15"/>
    <p:sldId id="383" r:id="rId16"/>
    <p:sldId id="384" r:id="rId17"/>
    <p:sldId id="357" r:id="rId18"/>
    <p:sldId id="358" r:id="rId19"/>
    <p:sldId id="351" r:id="rId20"/>
    <p:sldId id="394" r:id="rId21"/>
    <p:sldId id="395" r:id="rId22"/>
    <p:sldId id="396" r:id="rId23"/>
    <p:sldId id="397" r:id="rId24"/>
    <p:sldId id="398" r:id="rId25"/>
    <p:sldId id="364" r:id="rId26"/>
    <p:sldId id="386" r:id="rId27"/>
    <p:sldId id="387" r:id="rId28"/>
    <p:sldId id="385" r:id="rId29"/>
    <p:sldId id="388" r:id="rId30"/>
    <p:sldId id="365" r:id="rId31"/>
    <p:sldId id="366" r:id="rId32"/>
    <p:sldId id="375" r:id="rId33"/>
    <p:sldId id="367" r:id="rId34"/>
    <p:sldId id="390" r:id="rId35"/>
    <p:sldId id="381" r:id="rId36"/>
    <p:sldId id="371" r:id="rId37"/>
    <p:sldId id="391" r:id="rId38"/>
    <p:sldId id="368" r:id="rId39"/>
    <p:sldId id="370" r:id="rId40"/>
    <p:sldId id="408" r:id="rId41"/>
    <p:sldId id="369" r:id="rId42"/>
    <p:sldId id="372" r:id="rId43"/>
    <p:sldId id="373" r:id="rId44"/>
    <p:sldId id="374" r:id="rId45"/>
    <p:sldId id="376" r:id="rId46"/>
    <p:sldId id="399" r:id="rId47"/>
    <p:sldId id="400" r:id="rId48"/>
    <p:sldId id="401" r:id="rId49"/>
    <p:sldId id="402" r:id="rId50"/>
    <p:sldId id="403" r:id="rId51"/>
    <p:sldId id="404" r:id="rId52"/>
    <p:sldId id="405" r:id="rId53"/>
    <p:sldId id="406" r:id="rId54"/>
    <p:sldId id="407" r:id="rId55"/>
    <p:sldId id="363" r:id="rId56"/>
    <p:sldId id="352" r:id="rId57"/>
    <p:sldId id="353" r:id="rId58"/>
    <p:sldId id="355" r:id="rId59"/>
    <p:sldId id="354" r:id="rId60"/>
    <p:sldId id="356" r:id="rId61"/>
    <p:sldId id="309" r:id="rId62"/>
  </p:sldIdLst>
  <p:sldSz cx="9144000" cy="6858000" type="screen4x3"/>
  <p:notesSz cx="6858000" cy="9686925"/>
  <p:embeddedFontLst>
    <p:embeddedFont>
      <p:font typeface="Calibri" panose="020F0502020204030204" pitchFamily="34" charset="0"/>
      <p:regular r:id="rId64"/>
      <p:bold r:id="rId65"/>
      <p:italic r:id="rId66"/>
      <p:boldItalic r:id="rId67"/>
    </p:embeddedFont>
    <p:embeddedFont>
      <p:font typeface="Garamond" panose="02020404030301010803" pitchFamily="18" charset="0"/>
      <p:regular r:id="rId68"/>
      <p:bold r:id="rId69"/>
      <p:italic r:id="rId70"/>
    </p:embeddedFont>
    <p:embeddedFont>
      <p:font typeface="Haettenschweiler" panose="020B0604020202020204" charset="0"/>
      <p:regular r:id="rId71"/>
    </p:embeddedFont>
  </p:embeddedFontLst>
  <p:defaultTextStyle>
    <a:defPPr>
      <a:defRPr lang="en-GB"/>
    </a:defPPr>
    <a:lvl1pPr algn="ctr" rtl="0" fontAlgn="base">
      <a:spcBef>
        <a:spcPct val="0"/>
      </a:spcBef>
      <a:spcAft>
        <a:spcPct val="0"/>
      </a:spcAft>
      <a:defRPr sz="3200" i="1" kern="1200">
        <a:solidFill>
          <a:schemeClr val="tx2"/>
        </a:solidFill>
        <a:latin typeface="Haettenschweiler" pitchFamily="34" charset="0"/>
        <a:ea typeface="+mn-ea"/>
        <a:cs typeface="+mn-cs"/>
      </a:defRPr>
    </a:lvl1pPr>
    <a:lvl2pPr marL="457200" algn="ctr" rtl="0" fontAlgn="base">
      <a:spcBef>
        <a:spcPct val="0"/>
      </a:spcBef>
      <a:spcAft>
        <a:spcPct val="0"/>
      </a:spcAft>
      <a:defRPr sz="3200" i="1" kern="1200">
        <a:solidFill>
          <a:schemeClr val="tx2"/>
        </a:solidFill>
        <a:latin typeface="Haettenschweiler" pitchFamily="34" charset="0"/>
        <a:ea typeface="+mn-ea"/>
        <a:cs typeface="+mn-cs"/>
      </a:defRPr>
    </a:lvl2pPr>
    <a:lvl3pPr marL="914400" algn="ctr" rtl="0" fontAlgn="base">
      <a:spcBef>
        <a:spcPct val="0"/>
      </a:spcBef>
      <a:spcAft>
        <a:spcPct val="0"/>
      </a:spcAft>
      <a:defRPr sz="3200" i="1" kern="1200">
        <a:solidFill>
          <a:schemeClr val="tx2"/>
        </a:solidFill>
        <a:latin typeface="Haettenschweiler" pitchFamily="34" charset="0"/>
        <a:ea typeface="+mn-ea"/>
        <a:cs typeface="+mn-cs"/>
      </a:defRPr>
    </a:lvl3pPr>
    <a:lvl4pPr marL="1371600" algn="ctr" rtl="0" fontAlgn="base">
      <a:spcBef>
        <a:spcPct val="0"/>
      </a:spcBef>
      <a:spcAft>
        <a:spcPct val="0"/>
      </a:spcAft>
      <a:defRPr sz="3200" i="1" kern="1200">
        <a:solidFill>
          <a:schemeClr val="tx2"/>
        </a:solidFill>
        <a:latin typeface="Haettenschweiler" pitchFamily="34" charset="0"/>
        <a:ea typeface="+mn-ea"/>
        <a:cs typeface="+mn-cs"/>
      </a:defRPr>
    </a:lvl4pPr>
    <a:lvl5pPr marL="1828800" algn="ctr" rtl="0" fontAlgn="base">
      <a:spcBef>
        <a:spcPct val="0"/>
      </a:spcBef>
      <a:spcAft>
        <a:spcPct val="0"/>
      </a:spcAft>
      <a:defRPr sz="3200" i="1" kern="1200">
        <a:solidFill>
          <a:schemeClr val="tx2"/>
        </a:solidFill>
        <a:latin typeface="Haettenschweiler" pitchFamily="34" charset="0"/>
        <a:ea typeface="+mn-ea"/>
        <a:cs typeface="+mn-cs"/>
      </a:defRPr>
    </a:lvl5pPr>
    <a:lvl6pPr marL="2286000" algn="l" defTabSz="914400" rtl="0" eaLnBrk="1" latinLnBrk="0" hangingPunct="1">
      <a:defRPr sz="3200" i="1" kern="1200">
        <a:solidFill>
          <a:schemeClr val="tx2"/>
        </a:solidFill>
        <a:latin typeface="Haettenschweiler" pitchFamily="34" charset="0"/>
        <a:ea typeface="+mn-ea"/>
        <a:cs typeface="+mn-cs"/>
      </a:defRPr>
    </a:lvl6pPr>
    <a:lvl7pPr marL="2743200" algn="l" defTabSz="914400" rtl="0" eaLnBrk="1" latinLnBrk="0" hangingPunct="1">
      <a:defRPr sz="3200" i="1" kern="1200">
        <a:solidFill>
          <a:schemeClr val="tx2"/>
        </a:solidFill>
        <a:latin typeface="Haettenschweiler" pitchFamily="34" charset="0"/>
        <a:ea typeface="+mn-ea"/>
        <a:cs typeface="+mn-cs"/>
      </a:defRPr>
    </a:lvl7pPr>
    <a:lvl8pPr marL="3200400" algn="l" defTabSz="914400" rtl="0" eaLnBrk="1" latinLnBrk="0" hangingPunct="1">
      <a:defRPr sz="3200" i="1" kern="1200">
        <a:solidFill>
          <a:schemeClr val="tx2"/>
        </a:solidFill>
        <a:latin typeface="Haettenschweiler" pitchFamily="34" charset="0"/>
        <a:ea typeface="+mn-ea"/>
        <a:cs typeface="+mn-cs"/>
      </a:defRPr>
    </a:lvl8pPr>
    <a:lvl9pPr marL="3657600" algn="l" defTabSz="914400" rtl="0" eaLnBrk="1" latinLnBrk="0" hangingPunct="1">
      <a:defRPr sz="3200" i="1" kern="1200">
        <a:solidFill>
          <a:schemeClr val="tx2"/>
        </a:solidFill>
        <a:latin typeface="Haettenschweiler" pitchFamily="34" charset="0"/>
        <a:ea typeface="+mn-ea"/>
        <a:cs typeface="+mn-cs"/>
      </a:defRPr>
    </a:lvl9pPr>
  </p:defaultTextStyle>
  <p:modifyVerifier cryptProviderType="rsaAES" cryptAlgorithmClass="hash" cryptAlgorithmType="typeAny" cryptAlgorithmSid="14" spinCount="100000" saltData="S6nMmNnT97wTEeN3DyoGzQ==" hashData="1FI1BuqTJWlzal2gBHY+e3wGM+7Pd4wU6DKMSIm7e5aDy3Qe+PDdGHArM/FTjDr00G3VHobiBylHipNS9VIASg=="/>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51">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pencer Renyard" initials="SR" lastIdx="1" clrIdx="0">
    <p:extLst>
      <p:ext uri="{19B8F6BF-5375-455C-9EA6-DF929625EA0E}">
        <p15:presenceInfo xmlns:p15="http://schemas.microsoft.com/office/powerpoint/2012/main" userId="S-1-5-21-688137473-256939845-1939654610-116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FFF00"/>
    <a:srgbClr val="D2D2D2"/>
    <a:srgbClr val="000000"/>
    <a:srgbClr val="B2B2B2"/>
    <a:srgbClr val="777777"/>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58" autoAdjust="0"/>
    <p:restoredTop sz="84668" autoAdjust="0"/>
  </p:normalViewPr>
  <p:slideViewPr>
    <p:cSldViewPr snapToGrid="0">
      <p:cViewPr varScale="1">
        <p:scale>
          <a:sx n="80" d="100"/>
          <a:sy n="80" d="100"/>
        </p:scale>
        <p:origin x="1526" y="48"/>
      </p:cViewPr>
      <p:guideLst>
        <p:guide orient="horz" pos="2160"/>
        <p:guide pos="2880"/>
      </p:guideLst>
    </p:cSldViewPr>
  </p:slideViewPr>
  <p:outlineViewPr>
    <p:cViewPr>
      <p:scale>
        <a:sx n="33" d="100"/>
        <a:sy n="33" d="100"/>
      </p:scale>
      <p:origin x="0" y="-9922"/>
    </p:cViewPr>
  </p:outlineViewPr>
  <p:notesTextViewPr>
    <p:cViewPr>
      <p:scale>
        <a:sx n="100" d="100"/>
        <a:sy n="100" d="100"/>
      </p:scale>
      <p:origin x="0" y="0"/>
    </p:cViewPr>
  </p:notesTextViewPr>
  <p:sorterViewPr>
    <p:cViewPr>
      <p:scale>
        <a:sx n="100" d="100"/>
        <a:sy n="100" d="100"/>
      </p:scale>
      <p:origin x="0" y="582"/>
    </p:cViewPr>
  </p:sorterViewPr>
  <p:notesViewPr>
    <p:cSldViewPr snapToGrid="0">
      <p:cViewPr varScale="1">
        <p:scale>
          <a:sx n="57" d="100"/>
          <a:sy n="57" d="100"/>
        </p:scale>
        <p:origin x="-1698" y="-78"/>
      </p:cViewPr>
      <p:guideLst>
        <p:guide orient="horz" pos="3051"/>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notesMaster" Target="notesMasters/notesMaster1.xml"/><Relationship Id="rId68"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font" Target="fonts/font3.fntdata"/><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1.fntdata"/><Relationship Id="rId69" Type="http://schemas.openxmlformats.org/officeDocument/2006/relationships/font" Target="fonts/font6.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commentAuthors" Target="commen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font" Target="fonts/font4.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font" Target="fonts/font7.fntdata"/><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font" Target="fonts/font2.fntdata"/><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8434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i="0">
                <a:solidFill>
                  <a:schemeClr val="tx1"/>
                </a:solidFill>
                <a:latin typeface="Garamond" pitchFamily="18" charset="0"/>
              </a:defRPr>
            </a:lvl1pPr>
          </a:lstStyle>
          <a:p>
            <a:endParaRPr lang="en-GB"/>
          </a:p>
        </p:txBody>
      </p:sp>
      <p:sp>
        <p:nvSpPr>
          <p:cNvPr id="3075" name="Rectangle 3"/>
          <p:cNvSpPr>
            <a:spLocks noGrp="1" noChangeArrowheads="1"/>
          </p:cNvSpPr>
          <p:nvPr>
            <p:ph type="dt" idx="1"/>
          </p:nvPr>
        </p:nvSpPr>
        <p:spPr bwMode="auto">
          <a:xfrm>
            <a:off x="3886200" y="0"/>
            <a:ext cx="2971800" cy="48434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i="0">
                <a:solidFill>
                  <a:schemeClr val="tx1"/>
                </a:solidFill>
                <a:latin typeface="Garamond" pitchFamily="18" charset="0"/>
              </a:defRPr>
            </a:lvl1pPr>
          </a:lstStyle>
          <a:p>
            <a:endParaRPr lang="en-GB"/>
          </a:p>
        </p:txBody>
      </p:sp>
      <p:sp>
        <p:nvSpPr>
          <p:cNvPr id="3076" name="Rectangle 4"/>
          <p:cNvSpPr>
            <a:spLocks noGrp="1" noRot="1" noChangeAspect="1" noChangeArrowheads="1" noTextEdit="1"/>
          </p:cNvSpPr>
          <p:nvPr>
            <p:ph type="sldImg" idx="2"/>
          </p:nvPr>
        </p:nvSpPr>
        <p:spPr bwMode="auto">
          <a:xfrm>
            <a:off x="1008063" y="727075"/>
            <a:ext cx="4841875" cy="3632200"/>
          </a:xfrm>
          <a:prstGeom prst="rect">
            <a:avLst/>
          </a:prstGeom>
          <a:noFill/>
          <a:ln w="9525">
            <a:solidFill>
              <a:srgbClr val="000000"/>
            </a:solidFill>
            <a:miter lim="800000"/>
            <a:headEnd/>
            <a:tailEnd/>
          </a:ln>
          <a:effectLst/>
        </p:spPr>
      </p:sp>
      <p:sp>
        <p:nvSpPr>
          <p:cNvPr id="3077" name="Rectangle 5"/>
          <p:cNvSpPr>
            <a:spLocks noGrp="1" noChangeArrowheads="1"/>
          </p:cNvSpPr>
          <p:nvPr>
            <p:ph type="body" sz="quarter" idx="3"/>
          </p:nvPr>
        </p:nvSpPr>
        <p:spPr bwMode="auto">
          <a:xfrm>
            <a:off x="914400" y="4601290"/>
            <a:ext cx="5029200" cy="435911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p>
        </p:txBody>
      </p:sp>
      <p:sp>
        <p:nvSpPr>
          <p:cNvPr id="3078" name="Rectangle 6"/>
          <p:cNvSpPr>
            <a:spLocks noGrp="1" noChangeArrowheads="1"/>
          </p:cNvSpPr>
          <p:nvPr>
            <p:ph type="ftr" sz="quarter" idx="4"/>
          </p:nvPr>
        </p:nvSpPr>
        <p:spPr bwMode="auto">
          <a:xfrm>
            <a:off x="0" y="9202579"/>
            <a:ext cx="2971800" cy="484346"/>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i="0">
                <a:solidFill>
                  <a:schemeClr val="tx1"/>
                </a:solidFill>
                <a:latin typeface="Garamond" pitchFamily="18" charset="0"/>
              </a:defRPr>
            </a:lvl1pPr>
          </a:lstStyle>
          <a:p>
            <a:endParaRPr lang="en-GB"/>
          </a:p>
        </p:txBody>
      </p:sp>
      <p:sp>
        <p:nvSpPr>
          <p:cNvPr id="3079" name="Rectangle 7"/>
          <p:cNvSpPr>
            <a:spLocks noGrp="1" noChangeArrowheads="1"/>
          </p:cNvSpPr>
          <p:nvPr>
            <p:ph type="sldNum" sz="quarter" idx="5"/>
          </p:nvPr>
        </p:nvSpPr>
        <p:spPr bwMode="auto">
          <a:xfrm>
            <a:off x="3886200" y="9202579"/>
            <a:ext cx="2971800" cy="484346"/>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i="0">
                <a:solidFill>
                  <a:schemeClr val="tx1"/>
                </a:solidFill>
                <a:latin typeface="Garamond" pitchFamily="18" charset="0"/>
              </a:defRPr>
            </a:lvl1pPr>
          </a:lstStyle>
          <a:p>
            <a:fld id="{DD0BC517-F12B-4924-8FF3-5854364A0EA3}" type="slidenum">
              <a:rPr lang="en-GB"/>
              <a:pPr/>
              <a:t>‹#›</a:t>
            </a:fld>
            <a:endParaRPr lang="en-GB"/>
          </a:p>
        </p:txBody>
      </p:sp>
    </p:spTree>
    <p:extLst>
      <p:ext uri="{BB962C8B-B14F-4D97-AF65-F5344CB8AC3E}">
        <p14:creationId xmlns:p14="http://schemas.microsoft.com/office/powerpoint/2010/main" val="182228992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Garamond" pitchFamily="18" charset="0"/>
        <a:ea typeface="+mn-ea"/>
        <a:cs typeface="+mn-cs"/>
      </a:defRPr>
    </a:lvl1pPr>
    <a:lvl2pPr marL="457200" algn="l" rtl="0" fontAlgn="base">
      <a:spcBef>
        <a:spcPct val="30000"/>
      </a:spcBef>
      <a:spcAft>
        <a:spcPct val="0"/>
      </a:spcAft>
      <a:defRPr sz="1200" kern="1200">
        <a:solidFill>
          <a:schemeClr val="tx1"/>
        </a:solidFill>
        <a:latin typeface="Garamond" pitchFamily="18" charset="0"/>
        <a:ea typeface="+mn-ea"/>
        <a:cs typeface="+mn-cs"/>
      </a:defRPr>
    </a:lvl2pPr>
    <a:lvl3pPr marL="914400" algn="l" rtl="0" fontAlgn="base">
      <a:spcBef>
        <a:spcPct val="30000"/>
      </a:spcBef>
      <a:spcAft>
        <a:spcPct val="0"/>
      </a:spcAft>
      <a:defRPr sz="1200" kern="1200">
        <a:solidFill>
          <a:schemeClr val="tx1"/>
        </a:solidFill>
        <a:latin typeface="Garamond" pitchFamily="18" charset="0"/>
        <a:ea typeface="+mn-ea"/>
        <a:cs typeface="+mn-cs"/>
      </a:defRPr>
    </a:lvl3pPr>
    <a:lvl4pPr marL="1371600" algn="l" rtl="0" fontAlgn="base">
      <a:spcBef>
        <a:spcPct val="30000"/>
      </a:spcBef>
      <a:spcAft>
        <a:spcPct val="0"/>
      </a:spcAft>
      <a:defRPr sz="1200" kern="1200">
        <a:solidFill>
          <a:schemeClr val="tx1"/>
        </a:solidFill>
        <a:latin typeface="Garamond" pitchFamily="18" charset="0"/>
        <a:ea typeface="+mn-ea"/>
        <a:cs typeface="+mn-cs"/>
      </a:defRPr>
    </a:lvl4pPr>
    <a:lvl5pPr marL="1828800" algn="l" rtl="0" fontAlgn="base">
      <a:spcBef>
        <a:spcPct val="30000"/>
      </a:spcBef>
      <a:spcAft>
        <a:spcPct val="0"/>
      </a:spcAft>
      <a:defRPr sz="1200" kern="1200">
        <a:solidFill>
          <a:schemeClr val="tx1"/>
        </a:solidFill>
        <a:latin typeface="Garamond"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Table 1.3.1.1 ADaM IG</a:t>
            </a:r>
            <a:r>
              <a:rPr lang="en-GB" baseline="0" dirty="0" smtClean="0"/>
              <a:t> 1.1</a:t>
            </a:r>
            <a:endParaRPr lang="en-GB" dirty="0"/>
          </a:p>
        </p:txBody>
      </p:sp>
      <p:sp>
        <p:nvSpPr>
          <p:cNvPr id="4" name="Slide Number Placeholder 3"/>
          <p:cNvSpPr>
            <a:spLocks noGrp="1"/>
          </p:cNvSpPr>
          <p:nvPr>
            <p:ph type="sldNum" sz="quarter" idx="10"/>
          </p:nvPr>
        </p:nvSpPr>
        <p:spPr/>
        <p:txBody>
          <a:bodyPr/>
          <a:lstStyle/>
          <a:p>
            <a:fld id="{DD0BC517-F12B-4924-8FF3-5854364A0EA3}" type="slidenum">
              <a:rPr lang="en-GB" smtClean="0"/>
              <a:pPr/>
              <a:t>2</a:t>
            </a:fld>
            <a:endParaRPr lang="en-GB"/>
          </a:p>
        </p:txBody>
      </p:sp>
    </p:spTree>
    <p:extLst>
      <p:ext uri="{BB962C8B-B14F-4D97-AF65-F5344CB8AC3E}">
        <p14:creationId xmlns:p14="http://schemas.microsoft.com/office/powerpoint/2010/main" val="24941470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dirty="0" smtClean="0"/>
              <a:t>The use of ‘xx’ within a variable name is restricted to the concept of a period.</a:t>
            </a:r>
          </a:p>
          <a:p>
            <a:endParaRPr lang="en-GB" sz="1200" dirty="0" smtClean="0"/>
          </a:p>
          <a:p>
            <a:pPr marL="0" marR="0" lvl="0" indent="0" algn="l" defTabSz="914400" rtl="0" eaLnBrk="1" fontAlgn="base" latinLnBrk="0" hangingPunct="1">
              <a:lnSpc>
                <a:spcPct val="100000"/>
              </a:lnSpc>
              <a:spcBef>
                <a:spcPct val="30000"/>
              </a:spcBef>
              <a:spcAft>
                <a:spcPct val="0"/>
              </a:spcAft>
              <a:buClrTx/>
              <a:buSzTx/>
              <a:buFontTx/>
              <a:buNone/>
              <a:tabLst/>
              <a:defRPr/>
            </a:pPr>
            <a:r>
              <a:rPr lang="en-GB" sz="1200" dirty="0" smtClean="0"/>
              <a:t>“y” in a variable name (e.g., </a:t>
            </a:r>
            <a:r>
              <a:rPr lang="en-GB" sz="1200" dirty="0" err="1" smtClean="0"/>
              <a:t>SITEGRy</a:t>
            </a:r>
            <a:r>
              <a:rPr lang="en-GB" sz="1200" dirty="0" smtClean="0"/>
              <a:t>) refers to a grouping or other categorization scheme, an analysis criterion, or an analysis range, and is replaced with an integer [1-99, not zero-padded]. Truncation of the original variable name may be necessary in rare situations when a two digit index is needed and causes the length of the variable name to exceed 8 characters. In these situations, it is recommended that the same truncation be used for both the character and numeric versions of the variables in a variable pair.</a:t>
            </a:r>
          </a:p>
          <a:p>
            <a:endParaRPr lang="en-GB" sz="1200" dirty="0" smtClean="0"/>
          </a:p>
          <a:p>
            <a:pPr marL="0" marR="0" lvl="0" indent="0" algn="l" defTabSz="914400" rtl="0" eaLnBrk="1" fontAlgn="base" latinLnBrk="0" hangingPunct="1">
              <a:lnSpc>
                <a:spcPct val="100000"/>
              </a:lnSpc>
              <a:spcBef>
                <a:spcPct val="30000"/>
              </a:spcBef>
              <a:spcAft>
                <a:spcPct val="0"/>
              </a:spcAft>
              <a:buClrTx/>
              <a:buSzTx/>
              <a:buFontTx/>
              <a:buNone/>
              <a:tabLst/>
              <a:defRPr/>
            </a:pPr>
            <a:r>
              <a:rPr lang="en-GB" sz="1200" dirty="0" smtClean="0"/>
              <a:t>“</a:t>
            </a:r>
            <a:r>
              <a:rPr lang="en-GB" sz="1200" dirty="0" err="1" smtClean="0"/>
              <a:t>zz</a:t>
            </a:r>
            <a:r>
              <a:rPr lang="en-GB" sz="1200" dirty="0" smtClean="0"/>
              <a:t>” in a variable name (e.g., </a:t>
            </a:r>
            <a:r>
              <a:rPr lang="en-GB" sz="1200" dirty="0" err="1" smtClean="0"/>
              <a:t>ANLzzFL</a:t>
            </a:r>
            <a:r>
              <a:rPr lang="en-GB" sz="1200" dirty="0" smtClean="0"/>
              <a:t>) are an index for the </a:t>
            </a:r>
            <a:r>
              <a:rPr lang="en-GB" sz="1200" dirty="0" err="1" smtClean="0"/>
              <a:t>zz</a:t>
            </a:r>
            <a:r>
              <a:rPr lang="en-GB" sz="1200" baseline="30000" dirty="0" err="1" smtClean="0"/>
              <a:t>th</a:t>
            </a:r>
            <a:r>
              <a:rPr lang="en-GB" sz="1200" dirty="0" smtClean="0"/>
              <a:t> variable where “</a:t>
            </a:r>
            <a:r>
              <a:rPr lang="en-GB" sz="1200" dirty="0" err="1" smtClean="0"/>
              <a:t>zz</a:t>
            </a:r>
            <a:r>
              <a:rPr lang="en-GB" sz="1200" dirty="0" smtClean="0"/>
              <a:t>” is replaced with a zero-padded two-digit integer [01-99]. Note that the ‘</a:t>
            </a:r>
            <a:r>
              <a:rPr lang="en-GB" sz="1200" dirty="0" err="1" smtClean="0"/>
              <a:t>zz</a:t>
            </a:r>
            <a:r>
              <a:rPr lang="en-GB" sz="1200" dirty="0" smtClean="0"/>
              <a:t>’ convention represents a simple counter, while the ‘xx’ convention represents a specific period.</a:t>
            </a:r>
          </a:p>
          <a:p>
            <a:endParaRPr lang="en-GB" dirty="0" smtClean="0"/>
          </a:p>
          <a:p>
            <a:pPr marL="0" marR="0" lvl="0" indent="0" algn="l" defTabSz="914400" rtl="0" eaLnBrk="1" fontAlgn="base" latinLnBrk="0" hangingPunct="1">
              <a:lnSpc>
                <a:spcPct val="100000"/>
              </a:lnSpc>
              <a:spcBef>
                <a:spcPct val="30000"/>
              </a:spcBef>
              <a:spcAft>
                <a:spcPct val="0"/>
              </a:spcAft>
              <a:buClrTx/>
              <a:buSzTx/>
              <a:buFontTx/>
              <a:buNone/>
              <a:tabLst/>
              <a:defRPr/>
            </a:pPr>
            <a:r>
              <a:rPr lang="en-GB" sz="1200" dirty="0" smtClean="0"/>
              <a:t>If an indexed variable is included in a dataset, there is no requirement that the preceding variable(s) in the sequence be included. For example, a dataset might include ANL02FL but not ANL01FL.</a:t>
            </a:r>
          </a:p>
          <a:p>
            <a:endParaRPr lang="en-GB" dirty="0"/>
          </a:p>
        </p:txBody>
      </p:sp>
      <p:sp>
        <p:nvSpPr>
          <p:cNvPr id="4" name="Slide Number Placeholder 3"/>
          <p:cNvSpPr>
            <a:spLocks noGrp="1"/>
          </p:cNvSpPr>
          <p:nvPr>
            <p:ph type="sldNum" sz="quarter" idx="10"/>
          </p:nvPr>
        </p:nvSpPr>
        <p:spPr/>
        <p:txBody>
          <a:bodyPr/>
          <a:lstStyle/>
          <a:p>
            <a:fld id="{DD0BC517-F12B-4924-8FF3-5854364A0EA3}" type="slidenum">
              <a:rPr lang="en-GB" smtClean="0"/>
              <a:pPr/>
              <a:t>20</a:t>
            </a:fld>
            <a:endParaRPr lang="en-GB"/>
          </a:p>
        </p:txBody>
      </p:sp>
    </p:spTree>
    <p:extLst>
      <p:ext uri="{BB962C8B-B14F-4D97-AF65-F5344CB8AC3E}">
        <p14:creationId xmlns:p14="http://schemas.microsoft.com/office/powerpoint/2010/main" val="21710807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GB" sz="1200" dirty="0" smtClean="0"/>
              <a:t>For example, in the (TRTP, TRTPN) pair, the primary variable, TRTP is character; but it is not named TRTPC. Similarly in the (APERIOD, APERIODC) pair, the primary variable, APERIOD, is numeric; but it is not named APERIODN. When the secondary variable is numeric, it can only be included if the primary variable is also present in the dataset. If both variables of a variable pair are present, there must be a one-to-one mapping between the values of the two variables, as described in Item 5 above.</a:t>
            </a:r>
          </a:p>
          <a:p>
            <a:endParaRPr lang="en-GB" dirty="0"/>
          </a:p>
        </p:txBody>
      </p:sp>
      <p:sp>
        <p:nvSpPr>
          <p:cNvPr id="4" name="Slide Number Placeholder 3"/>
          <p:cNvSpPr>
            <a:spLocks noGrp="1"/>
          </p:cNvSpPr>
          <p:nvPr>
            <p:ph type="sldNum" sz="quarter" idx="10"/>
          </p:nvPr>
        </p:nvSpPr>
        <p:spPr/>
        <p:txBody>
          <a:bodyPr/>
          <a:lstStyle/>
          <a:p>
            <a:fld id="{DD0BC517-F12B-4924-8FF3-5854364A0EA3}" type="slidenum">
              <a:rPr lang="en-GB" smtClean="0"/>
              <a:pPr/>
              <a:t>22</a:t>
            </a:fld>
            <a:endParaRPr lang="en-GB"/>
          </a:p>
        </p:txBody>
      </p:sp>
    </p:spTree>
    <p:extLst>
      <p:ext uri="{BB962C8B-B14F-4D97-AF65-F5344CB8AC3E}">
        <p14:creationId xmlns:p14="http://schemas.microsoft.com/office/powerpoint/2010/main" val="10710950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dirty="0" smtClean="0"/>
              <a:t>Note that this naming scheme applies only to numeric variables whose values map one-to-one to the values of the equivalent character variables. </a:t>
            </a:r>
            <a:endParaRPr lang="en-GB" dirty="0"/>
          </a:p>
        </p:txBody>
      </p:sp>
      <p:sp>
        <p:nvSpPr>
          <p:cNvPr id="4" name="Slide Number Placeholder 3"/>
          <p:cNvSpPr>
            <a:spLocks noGrp="1"/>
          </p:cNvSpPr>
          <p:nvPr>
            <p:ph type="sldNum" sz="quarter" idx="10"/>
          </p:nvPr>
        </p:nvSpPr>
        <p:spPr/>
        <p:txBody>
          <a:bodyPr/>
          <a:lstStyle/>
          <a:p>
            <a:fld id="{DD0BC517-F12B-4924-8FF3-5854364A0EA3}" type="slidenum">
              <a:rPr lang="en-GB" smtClean="0"/>
              <a:pPr/>
              <a:t>23</a:t>
            </a:fld>
            <a:endParaRPr lang="en-GB"/>
          </a:p>
        </p:txBody>
      </p:sp>
    </p:spTree>
    <p:extLst>
      <p:ext uri="{BB962C8B-B14F-4D97-AF65-F5344CB8AC3E}">
        <p14:creationId xmlns:p14="http://schemas.microsoft.com/office/powerpoint/2010/main" val="19275519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sz="1200" b="0" i="0" u="none" strike="noStrike" kern="1200" baseline="0" dirty="0" smtClean="0">
              <a:solidFill>
                <a:schemeClr val="tx1"/>
              </a:solidFill>
              <a:latin typeface="Garamond" pitchFamily="18" charset="0"/>
              <a:ea typeface="+mn-ea"/>
              <a:cs typeface="+mn-cs"/>
            </a:endParaRPr>
          </a:p>
          <a:p>
            <a:r>
              <a:rPr lang="en-GB" sz="1200" b="0" i="0" u="none" strike="noStrike" kern="1200" baseline="0" dirty="0" smtClean="0">
                <a:solidFill>
                  <a:schemeClr val="tx1"/>
                </a:solidFill>
                <a:latin typeface="Garamond" pitchFamily="18" charset="0"/>
                <a:ea typeface="+mn-ea"/>
                <a:cs typeface="+mn-cs"/>
              </a:rPr>
              <a:t>ADaM relative day variables need not be anchored by SDTM RFSTDTC. The anchor (i.e., reference) date variable must be indicated in the variable-level metadata for the relative day variable. The anchor date variable should also be included in ADSL or the current ADaM dataset to facilitate traceability. Similarly, anchor time variables used to calculate values for ADaM relative time variables must be indicated in the variable-level metadata for the relative time variable, and must be included in ADSL or the current ADaM dataset. Note that it is possible to have different definitions for a relative day (or time) variable (e.g., ADY) in separate datasets, using different anchor dates (or times). For example, the derivation of ADY for efficacy datasets might be different from that for safety datasets. </a:t>
            </a:r>
          </a:p>
          <a:p>
            <a:endParaRPr lang="en-GB" dirty="0"/>
          </a:p>
        </p:txBody>
      </p:sp>
      <p:sp>
        <p:nvSpPr>
          <p:cNvPr id="4" name="Slide Number Placeholder 3"/>
          <p:cNvSpPr>
            <a:spLocks noGrp="1"/>
          </p:cNvSpPr>
          <p:nvPr>
            <p:ph type="sldNum" sz="quarter" idx="10"/>
          </p:nvPr>
        </p:nvSpPr>
        <p:spPr/>
        <p:txBody>
          <a:bodyPr/>
          <a:lstStyle/>
          <a:p>
            <a:fld id="{DD0BC517-F12B-4924-8FF3-5854364A0EA3}" type="slidenum">
              <a:rPr lang="en-GB" smtClean="0"/>
              <a:pPr/>
              <a:t>26</a:t>
            </a:fld>
            <a:endParaRPr lang="en-GB"/>
          </a:p>
        </p:txBody>
      </p:sp>
    </p:spTree>
    <p:extLst>
      <p:ext uri="{BB962C8B-B14F-4D97-AF65-F5344CB8AC3E}">
        <p14:creationId xmlns:p14="http://schemas.microsoft.com/office/powerpoint/2010/main" val="27997580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sz="1200" b="0" i="0" u="none" strike="noStrike" kern="1200" baseline="0" dirty="0" smtClean="0">
              <a:solidFill>
                <a:schemeClr val="tx1"/>
              </a:solidFill>
              <a:latin typeface="Garamond" pitchFamily="18" charset="0"/>
              <a:ea typeface="+mn-ea"/>
              <a:cs typeface="+mn-cs"/>
            </a:endParaRPr>
          </a:p>
          <a:p>
            <a:r>
              <a:rPr lang="en-GB" sz="1200" b="0" i="0" u="none" strike="noStrike" kern="1200" baseline="0" dirty="0" smtClean="0">
                <a:solidFill>
                  <a:schemeClr val="tx1"/>
                </a:solidFill>
                <a:latin typeface="Garamond" pitchFamily="18" charset="0"/>
                <a:ea typeface="+mn-ea"/>
                <a:cs typeface="+mn-cs"/>
              </a:rPr>
              <a:t>cautioned that the root or prefix (represented by *) of such producer-specified supportive ADaM date, time and </a:t>
            </a:r>
            <a:r>
              <a:rPr lang="en-GB" sz="1200" b="0" i="0" u="none" strike="noStrike" kern="1200" baseline="0" dirty="0" err="1" smtClean="0">
                <a:solidFill>
                  <a:schemeClr val="tx1"/>
                </a:solidFill>
                <a:latin typeface="Garamond" pitchFamily="18" charset="0"/>
                <a:ea typeface="+mn-ea"/>
                <a:cs typeface="+mn-cs"/>
              </a:rPr>
              <a:t>datetime</a:t>
            </a:r>
            <a:r>
              <a:rPr lang="en-GB" sz="1200" b="0" i="0" u="none" strike="noStrike" kern="1200" baseline="0" dirty="0" smtClean="0">
                <a:solidFill>
                  <a:schemeClr val="tx1"/>
                </a:solidFill>
                <a:latin typeface="Garamond" pitchFamily="18" charset="0"/>
                <a:ea typeface="+mn-ea"/>
                <a:cs typeface="+mn-cs"/>
              </a:rPr>
              <a:t> variable names must be chosen with care, to prevent unintended conflicts among other such names and standard numeric versions of possible SDTM variable names. In particular, </a:t>
            </a:r>
            <a:r>
              <a:rPr lang="en-GB" sz="1200" b="1" i="0" u="none" strike="noStrike" kern="1200" baseline="0" dirty="0" smtClean="0">
                <a:solidFill>
                  <a:schemeClr val="tx1"/>
                </a:solidFill>
                <a:latin typeface="Garamond" pitchFamily="18" charset="0"/>
                <a:ea typeface="+mn-ea"/>
                <a:cs typeface="+mn-cs"/>
              </a:rPr>
              <a:t>potentially problematic values for producer-defined roots/prefixes (*) include: </a:t>
            </a:r>
            <a:r>
              <a:rPr lang="en-GB" sz="1200" b="0" i="0" u="none" strike="noStrike" kern="1200" baseline="0" dirty="0" smtClean="0">
                <a:solidFill>
                  <a:schemeClr val="tx1"/>
                </a:solidFill>
                <a:latin typeface="Garamond" pitchFamily="18" charset="0"/>
                <a:ea typeface="+mn-ea"/>
                <a:cs typeface="+mn-cs"/>
              </a:rPr>
              <a:t>a. One-letter prefixes. For an example of the problem, if * is Q, then a date *DT would be QDT; however, a starting date *SDT would be QSDT, which would potentially be confusing if the producer intended QSDT to be something other than the numeric date version of the SDTM variable QSDTC. </a:t>
            </a:r>
          </a:p>
          <a:p>
            <a:r>
              <a:rPr lang="en-GB" sz="1200" b="0" i="0" u="none" strike="noStrike" kern="1200" baseline="0" dirty="0" smtClean="0">
                <a:solidFill>
                  <a:schemeClr val="tx1"/>
                </a:solidFill>
                <a:latin typeface="Garamond" pitchFamily="18" charset="0"/>
                <a:ea typeface="+mn-ea"/>
                <a:cs typeface="+mn-cs"/>
              </a:rPr>
              <a:t>b. Two-letter prefixes, except when intentionally chosen to refer explicitly to a specific SDTM domain and its --DTC, --STDTC, and/or --ENDTC variables. For an example of an appropriate intentional use of a two-letter prefix, if * is LB, then *DT is LBDT, the numeric date version of SDTM LBDTC. For an example of the problem, if * is QQ, then a date *DT would be QQDT, which would potentially be confusing if the producer intended QQDT to be something other than the numeric date version of a potential SDTM variable QQDTC. </a:t>
            </a:r>
          </a:p>
          <a:p>
            <a:r>
              <a:rPr lang="en-GB" sz="1200" b="0" i="0" u="none" strike="noStrike" kern="1200" baseline="0" dirty="0" smtClean="0">
                <a:solidFill>
                  <a:schemeClr val="tx1"/>
                </a:solidFill>
                <a:latin typeface="Garamond" pitchFamily="18" charset="0"/>
                <a:ea typeface="+mn-ea"/>
                <a:cs typeface="+mn-cs"/>
              </a:rPr>
              <a:t>c. Three-letter prefixes ending in S or E. For an example of the problem, if * is QQS, then a date *DT would be QQSDT, which would potentially be confusing if the producer intended QQSDT to be something other than the numeric date version of a potential SDTM variable QQSTDTC. </a:t>
            </a:r>
          </a:p>
          <a:p>
            <a:endParaRPr lang="en-GB" sz="1200" b="0" i="0" u="none" strike="noStrike" kern="1200" baseline="0" dirty="0" smtClean="0">
              <a:solidFill>
                <a:schemeClr val="tx1"/>
              </a:solidFill>
              <a:latin typeface="Garamond" pitchFamily="18" charset="0"/>
              <a:ea typeface="+mn-ea"/>
              <a:cs typeface="+mn-cs"/>
            </a:endParaRPr>
          </a:p>
          <a:p>
            <a:endParaRPr lang="en-GB" sz="1200" b="0" i="0" u="none" strike="noStrike" kern="1200" baseline="0" dirty="0" smtClean="0">
              <a:solidFill>
                <a:schemeClr val="tx1"/>
              </a:solidFill>
              <a:latin typeface="Garamond" pitchFamily="18" charset="0"/>
              <a:ea typeface="+mn-ea"/>
              <a:cs typeface="+mn-cs"/>
            </a:endParaRPr>
          </a:p>
        </p:txBody>
      </p:sp>
      <p:sp>
        <p:nvSpPr>
          <p:cNvPr id="4" name="Slide Number Placeholder 3"/>
          <p:cNvSpPr>
            <a:spLocks noGrp="1"/>
          </p:cNvSpPr>
          <p:nvPr>
            <p:ph type="sldNum" sz="quarter" idx="10"/>
          </p:nvPr>
        </p:nvSpPr>
        <p:spPr/>
        <p:txBody>
          <a:bodyPr/>
          <a:lstStyle/>
          <a:p>
            <a:fld id="{DD0BC517-F12B-4924-8FF3-5854364A0EA3}" type="slidenum">
              <a:rPr lang="en-GB" smtClean="0"/>
              <a:pPr/>
              <a:t>27</a:t>
            </a:fld>
            <a:endParaRPr lang="en-GB"/>
          </a:p>
        </p:txBody>
      </p:sp>
    </p:spTree>
    <p:extLst>
      <p:ext uri="{BB962C8B-B14F-4D97-AF65-F5344CB8AC3E}">
        <p14:creationId xmlns:p14="http://schemas.microsoft.com/office/powerpoint/2010/main" val="2387437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baseline="0" dirty="0" smtClean="0">
                <a:solidFill>
                  <a:schemeClr val="tx1"/>
                </a:solidFill>
                <a:latin typeface="Garamond" pitchFamily="18" charset="0"/>
                <a:ea typeface="+mn-ea"/>
                <a:cs typeface="+mn-cs"/>
              </a:rPr>
              <a:t>If the flag is included in an ADaM dataset, the character version (*FL) is required but the corresponding numeric version (*FN) can also be included. If both versions of the flag are included, there must be a one-to-one mapping between the values of the two variables </a:t>
            </a:r>
          </a:p>
          <a:p>
            <a:endParaRPr lang="en-GB" dirty="0"/>
          </a:p>
        </p:txBody>
      </p:sp>
      <p:sp>
        <p:nvSpPr>
          <p:cNvPr id="4" name="Slide Number Placeholder 3"/>
          <p:cNvSpPr>
            <a:spLocks noGrp="1"/>
          </p:cNvSpPr>
          <p:nvPr>
            <p:ph type="sldNum" sz="quarter" idx="10"/>
          </p:nvPr>
        </p:nvSpPr>
        <p:spPr/>
        <p:txBody>
          <a:bodyPr/>
          <a:lstStyle/>
          <a:p>
            <a:fld id="{DD0BC517-F12B-4924-8FF3-5854364A0EA3}" type="slidenum">
              <a:rPr lang="en-GB" smtClean="0"/>
              <a:pPr/>
              <a:t>30</a:t>
            </a:fld>
            <a:endParaRPr lang="en-GB"/>
          </a:p>
        </p:txBody>
      </p:sp>
    </p:spTree>
    <p:extLst>
      <p:ext uri="{BB962C8B-B14F-4D97-AF65-F5344CB8AC3E}">
        <p14:creationId xmlns:p14="http://schemas.microsoft.com/office/powerpoint/2010/main" val="31871750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i="0" u="none" strike="noStrike" kern="1200" baseline="0" dirty="0" smtClean="0">
                <a:solidFill>
                  <a:schemeClr val="tx1"/>
                </a:solidFill>
                <a:latin typeface="Garamond" pitchFamily="18" charset="0"/>
                <a:ea typeface="+mn-ea"/>
                <a:cs typeface="+mn-cs"/>
              </a:rPr>
              <a:t>Analysis parameter </a:t>
            </a:r>
            <a:r>
              <a:rPr lang="en-GB" sz="1200" b="0" i="0" u="none" strike="noStrike" kern="1200" baseline="0" dirty="0" smtClean="0">
                <a:solidFill>
                  <a:schemeClr val="tx1"/>
                </a:solidFill>
                <a:latin typeface="Garamond" pitchFamily="18" charset="0"/>
                <a:ea typeface="+mn-ea"/>
                <a:cs typeface="+mn-cs"/>
              </a:rPr>
              <a:t>– A row identifier used to uniquely characterize a group of values that share a common definition. Note that the ADaM analysis parameter contains all of the information needed to uniquely identify a group of related analysis values. In contrast, the SDTM --TEST column may need to be combined with qualifier columns such as --POS, --LOC, --SPEC, etc., in order to identify a group of related values. Example: The primary efficacy analysis parameter is “3-Minute Sitting Systolic Blood Pressure (mmHg).” In this document the word “parameter” is used as a synonym for “analysis parameter.” </a:t>
            </a:r>
          </a:p>
          <a:p>
            <a:r>
              <a:rPr lang="en-GB" sz="1200" b="1" i="0" u="none" strike="noStrike" kern="1200" baseline="0" dirty="0" smtClean="0">
                <a:solidFill>
                  <a:schemeClr val="tx1"/>
                </a:solidFill>
                <a:latin typeface="Garamond" pitchFamily="18" charset="0"/>
                <a:ea typeface="+mn-ea"/>
                <a:cs typeface="+mn-cs"/>
              </a:rPr>
              <a:t>Analysis </a:t>
            </a:r>
            <a:r>
              <a:rPr lang="en-GB" sz="1200" b="1" i="0" u="none" strike="noStrike" kern="1200" baseline="0" dirty="0" err="1" smtClean="0">
                <a:solidFill>
                  <a:schemeClr val="tx1"/>
                </a:solidFill>
                <a:latin typeface="Garamond" pitchFamily="18" charset="0"/>
                <a:ea typeface="+mn-ea"/>
                <a:cs typeface="+mn-cs"/>
              </a:rPr>
              <a:t>timepoint</a:t>
            </a:r>
            <a:r>
              <a:rPr lang="en-GB" sz="1200" b="1" i="0" u="none" strike="noStrike" kern="1200" baseline="0" dirty="0" smtClean="0">
                <a:solidFill>
                  <a:schemeClr val="tx1"/>
                </a:solidFill>
                <a:latin typeface="Garamond" pitchFamily="18" charset="0"/>
                <a:ea typeface="+mn-ea"/>
                <a:cs typeface="+mn-cs"/>
              </a:rPr>
              <a:t> </a:t>
            </a:r>
            <a:r>
              <a:rPr lang="en-GB" sz="1200" b="0" i="0" u="none" strike="noStrike" kern="1200" baseline="0" dirty="0" smtClean="0">
                <a:solidFill>
                  <a:schemeClr val="tx1"/>
                </a:solidFill>
                <a:latin typeface="Garamond" pitchFamily="18" charset="0"/>
                <a:ea typeface="+mn-ea"/>
                <a:cs typeface="+mn-cs"/>
              </a:rPr>
              <a:t>– A row identifier used to classify values within an analysis parameter into temporal or conceptual groups used for analyses. These groupings may be observed, planned or derived. Example: The primary efficacy analysis was performed at the Week 2, Week 6, and Endpoint analysis </a:t>
            </a:r>
            <a:r>
              <a:rPr lang="en-GB" sz="1200" b="0" i="0" u="none" strike="noStrike" kern="1200" baseline="0" dirty="0" err="1" smtClean="0">
                <a:solidFill>
                  <a:schemeClr val="tx1"/>
                </a:solidFill>
                <a:latin typeface="Garamond" pitchFamily="18" charset="0"/>
                <a:ea typeface="+mn-ea"/>
                <a:cs typeface="+mn-cs"/>
              </a:rPr>
              <a:t>timepoints</a:t>
            </a:r>
            <a:r>
              <a:rPr lang="en-GB" sz="1200" b="0" i="0" u="none" strike="noStrike" kern="1200" baseline="0" dirty="0" smtClean="0">
                <a:solidFill>
                  <a:schemeClr val="tx1"/>
                </a:solidFill>
                <a:latin typeface="Garamond" pitchFamily="18" charset="0"/>
                <a:ea typeface="+mn-ea"/>
                <a:cs typeface="+mn-cs"/>
              </a:rPr>
              <a:t>. </a:t>
            </a:r>
          </a:p>
          <a:p>
            <a:r>
              <a:rPr lang="en-GB" sz="1200" b="1" i="0" u="none" strike="noStrike" kern="1200" baseline="0" dirty="0" smtClean="0">
                <a:solidFill>
                  <a:schemeClr val="tx1"/>
                </a:solidFill>
                <a:latin typeface="Garamond" pitchFamily="18" charset="0"/>
                <a:ea typeface="+mn-ea"/>
                <a:cs typeface="+mn-cs"/>
              </a:rPr>
              <a:t>Analysis value </a:t>
            </a:r>
            <a:r>
              <a:rPr lang="en-GB" sz="1200" b="0" i="0" u="none" strike="noStrike" kern="1200" baseline="0" dirty="0" smtClean="0">
                <a:solidFill>
                  <a:schemeClr val="tx1"/>
                </a:solidFill>
                <a:latin typeface="Garamond" pitchFamily="18" charset="0"/>
                <a:ea typeface="+mn-ea"/>
                <a:cs typeface="+mn-cs"/>
              </a:rPr>
              <a:t>– (1) The numeric (AVAL) or character (AVALC) value described by the analysis parameter. The analysis value may be present in the input data, a categorization of an input data value, or derived. Example: The analysis value of the parameter “Average Heart Rate (bpm)” was derived as the average of the three heart rate values measured at each visit. (2) In addition, values of certain functions are considered to be analysis values. Examples: baseline value (BASE), change from baseline (CHG). </a:t>
            </a:r>
          </a:p>
          <a:p>
            <a:r>
              <a:rPr lang="en-GB" sz="1200" b="1" i="0" u="none" strike="noStrike" kern="1200" baseline="0" dirty="0" smtClean="0">
                <a:solidFill>
                  <a:schemeClr val="tx1"/>
                </a:solidFill>
                <a:latin typeface="Garamond" pitchFamily="18" charset="0"/>
                <a:ea typeface="+mn-ea"/>
                <a:cs typeface="+mn-cs"/>
              </a:rPr>
              <a:t>Parameter-variant </a:t>
            </a:r>
            <a:r>
              <a:rPr lang="en-GB" sz="1200" b="0" i="0" u="none" strike="noStrike" kern="1200" baseline="0" dirty="0" smtClean="0">
                <a:solidFill>
                  <a:schemeClr val="tx1"/>
                </a:solidFill>
                <a:latin typeface="Garamond" pitchFamily="18" charset="0"/>
                <a:ea typeface="+mn-ea"/>
                <a:cs typeface="+mn-cs"/>
              </a:rPr>
              <a:t>– A column that is derived as a function of AVAL (or AVALC) is parameter-variant if it is calculated differently for some parameters for which the variable is populated in a dataset. </a:t>
            </a:r>
          </a:p>
          <a:p>
            <a:r>
              <a:rPr lang="en-GB" sz="1200" b="1" i="0" u="none" strike="noStrike" kern="1200" baseline="0" dirty="0" smtClean="0">
                <a:solidFill>
                  <a:schemeClr val="tx1"/>
                </a:solidFill>
                <a:latin typeface="Garamond" pitchFamily="18" charset="0"/>
                <a:ea typeface="+mn-ea"/>
                <a:cs typeface="+mn-cs"/>
              </a:rPr>
              <a:t>Parameter-invariant </a:t>
            </a:r>
            <a:r>
              <a:rPr lang="en-GB" sz="1200" b="0" i="0" u="none" strike="noStrike" kern="1200" baseline="0" dirty="0" smtClean="0">
                <a:solidFill>
                  <a:schemeClr val="tx1"/>
                </a:solidFill>
                <a:latin typeface="Garamond" pitchFamily="18" charset="0"/>
                <a:ea typeface="+mn-ea"/>
                <a:cs typeface="+mn-cs"/>
              </a:rPr>
              <a:t>– A column that is derived as a function of AVAL (or AVALC) is parameter-invariant if it is calculated the same way for all parameters for which the variable is populated in a dataset. Thus, a column is parameter-invariant if how it is derived does not depend on which parameter is on the row. The parameter-invariant derivation remains the same across all parameters, though it may be left null for parameters where it does not apply. For example, the derivation for the change from baseline variable is CHG=AVAL-BASE, an equation that is the same for all parameters. CHG is therefore a parameter-invariant variable. The concept of parameter invariance is essential to the integrity of the BDS because it is an integral component in the rules defined in Section 4.2 that prohibit “</a:t>
            </a:r>
            <a:r>
              <a:rPr lang="en-GB" sz="1200" b="0" i="0" u="none" strike="noStrike" kern="1200" baseline="0" dirty="0" err="1" smtClean="0">
                <a:solidFill>
                  <a:schemeClr val="tx1"/>
                </a:solidFill>
                <a:latin typeface="Garamond" pitchFamily="18" charset="0"/>
                <a:ea typeface="+mn-ea"/>
                <a:cs typeface="+mn-cs"/>
              </a:rPr>
              <a:t>horizontalization</a:t>
            </a:r>
            <a:r>
              <a:rPr lang="en-GB" sz="1200" b="0" i="0" u="none" strike="noStrike" kern="1200" baseline="0" dirty="0" smtClean="0">
                <a:solidFill>
                  <a:schemeClr val="tx1"/>
                </a:solidFill>
                <a:latin typeface="Garamond" pitchFamily="18" charset="0"/>
                <a:ea typeface="+mn-ea"/>
                <a:cs typeface="+mn-cs"/>
              </a:rPr>
              <a:t>” (creation of new columns when the model dictates that a new row is required instead) by producers. </a:t>
            </a:r>
            <a:endParaRPr lang="en-GB" dirty="0"/>
          </a:p>
        </p:txBody>
      </p:sp>
      <p:sp>
        <p:nvSpPr>
          <p:cNvPr id="4" name="Slide Number Placeholder 3"/>
          <p:cNvSpPr>
            <a:spLocks noGrp="1"/>
          </p:cNvSpPr>
          <p:nvPr>
            <p:ph type="sldNum" sz="quarter" idx="10"/>
          </p:nvPr>
        </p:nvSpPr>
        <p:spPr/>
        <p:txBody>
          <a:bodyPr/>
          <a:lstStyle/>
          <a:p>
            <a:fld id="{DD0BC517-F12B-4924-8FF3-5854364A0EA3}" type="slidenum">
              <a:rPr lang="en-GB" smtClean="0"/>
              <a:pPr/>
              <a:t>33</a:t>
            </a:fld>
            <a:endParaRPr lang="en-GB"/>
          </a:p>
        </p:txBody>
      </p:sp>
    </p:spTree>
    <p:extLst>
      <p:ext uri="{BB962C8B-B14F-4D97-AF65-F5344CB8AC3E}">
        <p14:creationId xmlns:p14="http://schemas.microsoft.com/office/powerpoint/2010/main" val="23127220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baseline="0" dirty="0" smtClean="0">
                <a:solidFill>
                  <a:schemeClr val="tx1"/>
                </a:solidFill>
                <a:latin typeface="Garamond" pitchFamily="18" charset="0"/>
                <a:ea typeface="+mn-ea"/>
                <a:cs typeface="+mn-cs"/>
              </a:rPr>
              <a:t>For most parameters, only AVAL or AVALC will be populated, not both. That both --STRESC and --STRESN are present and populated in SDTM Findings class domains does not imply that both AVAL and AVALC must be present and populated in BDS datasets. AVAL and AVALC have a different purpose than --STRESN and --STRESC. For example, for parameters corresponding to numeric tests in SDTM Findings class domains, it is not recommended to copy SDTM --STRESC into AVALC, because there is no analysis need for a character value. Furthermore, doing so may result in breaking the one-to-one mapping requirement in some cases. If it is desired for traceability or listing purposes to bring the value of --STRESC into the ADaM dataset, the variable --STRESC may be copied as is without renaming it. </a:t>
            </a:r>
            <a:endParaRPr lang="en-GB" dirty="0"/>
          </a:p>
        </p:txBody>
      </p:sp>
      <p:sp>
        <p:nvSpPr>
          <p:cNvPr id="4" name="Slide Number Placeholder 3"/>
          <p:cNvSpPr>
            <a:spLocks noGrp="1"/>
          </p:cNvSpPr>
          <p:nvPr>
            <p:ph type="sldNum" sz="quarter" idx="10"/>
          </p:nvPr>
        </p:nvSpPr>
        <p:spPr/>
        <p:txBody>
          <a:bodyPr/>
          <a:lstStyle/>
          <a:p>
            <a:fld id="{DD0BC517-F12B-4924-8FF3-5854364A0EA3}" type="slidenum">
              <a:rPr lang="en-GB" smtClean="0"/>
              <a:pPr/>
              <a:t>41</a:t>
            </a:fld>
            <a:endParaRPr lang="en-GB"/>
          </a:p>
        </p:txBody>
      </p:sp>
    </p:spTree>
    <p:extLst>
      <p:ext uri="{BB962C8B-B14F-4D97-AF65-F5344CB8AC3E}">
        <p14:creationId xmlns:p14="http://schemas.microsoft.com/office/powerpoint/2010/main" val="9808848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sz="1200" b="0" i="0" u="none" strike="noStrike" kern="1200" baseline="0" dirty="0" smtClean="0">
              <a:solidFill>
                <a:schemeClr val="tx1"/>
              </a:solidFill>
              <a:latin typeface="Garamond" pitchFamily="18" charset="0"/>
              <a:ea typeface="+mn-ea"/>
              <a:cs typeface="+mn-cs"/>
            </a:endParaRPr>
          </a:p>
          <a:p>
            <a:endParaRPr lang="en-GB" sz="1200" b="0" i="0" u="none" strike="noStrike" kern="1200" baseline="0" dirty="0" smtClean="0">
              <a:solidFill>
                <a:schemeClr val="tx1"/>
              </a:solidFill>
              <a:latin typeface="Garamond" pitchFamily="18" charset="0"/>
              <a:ea typeface="+mn-ea"/>
              <a:cs typeface="+mn-cs"/>
            </a:endParaRPr>
          </a:p>
          <a:p>
            <a:endParaRPr lang="en-GB" dirty="0"/>
          </a:p>
        </p:txBody>
      </p:sp>
      <p:sp>
        <p:nvSpPr>
          <p:cNvPr id="4" name="Slide Number Placeholder 3"/>
          <p:cNvSpPr>
            <a:spLocks noGrp="1"/>
          </p:cNvSpPr>
          <p:nvPr>
            <p:ph type="sldNum" sz="quarter" idx="10"/>
          </p:nvPr>
        </p:nvSpPr>
        <p:spPr/>
        <p:txBody>
          <a:bodyPr/>
          <a:lstStyle/>
          <a:p>
            <a:fld id="{DD0BC517-F12B-4924-8FF3-5854364A0EA3}" type="slidenum">
              <a:rPr lang="en-GB" smtClean="0"/>
              <a:pPr/>
              <a:t>47</a:t>
            </a:fld>
            <a:endParaRPr lang="en-GB"/>
          </a:p>
        </p:txBody>
      </p:sp>
    </p:spTree>
    <p:extLst>
      <p:ext uri="{BB962C8B-B14F-4D97-AF65-F5344CB8AC3E}">
        <p14:creationId xmlns:p14="http://schemas.microsoft.com/office/powerpoint/2010/main" val="670185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0BC517-F12B-4924-8FF3-5854364A0EA3}" type="slidenum">
              <a:rPr lang="en-GB" smtClean="0"/>
              <a:pPr/>
              <a:t>48</a:t>
            </a:fld>
            <a:endParaRPr lang="en-GB"/>
          </a:p>
        </p:txBody>
      </p:sp>
    </p:spTree>
    <p:extLst>
      <p:ext uri="{BB962C8B-B14F-4D97-AF65-F5344CB8AC3E}">
        <p14:creationId xmlns:p14="http://schemas.microsoft.com/office/powerpoint/2010/main" val="18758529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GB" dirty="0" smtClean="0"/>
              <a:t>Some CDISC Therapeutic Area User Guides (TAUGs) are released in draft, provisional, or final versions that discuss analysis and propose approaches to ADaM implementation. These documents are useful to implementers of the ADaM standard, but do not officially comprise part of the ADaM standard until such time as the ADaM Team incorporates their recommendations in a release of the foundational standard. </a:t>
            </a:r>
          </a:p>
          <a:p>
            <a:endParaRPr lang="en-GB" dirty="0"/>
          </a:p>
        </p:txBody>
      </p:sp>
      <p:sp>
        <p:nvSpPr>
          <p:cNvPr id="4" name="Slide Number Placeholder 3"/>
          <p:cNvSpPr>
            <a:spLocks noGrp="1"/>
          </p:cNvSpPr>
          <p:nvPr>
            <p:ph type="sldNum" sz="quarter" idx="10"/>
          </p:nvPr>
        </p:nvSpPr>
        <p:spPr/>
        <p:txBody>
          <a:bodyPr/>
          <a:lstStyle/>
          <a:p>
            <a:fld id="{DD0BC517-F12B-4924-8FF3-5854364A0EA3}" type="slidenum">
              <a:rPr lang="en-GB" smtClean="0"/>
              <a:pPr/>
              <a:t>3</a:t>
            </a:fld>
            <a:endParaRPr lang="en-GB"/>
          </a:p>
        </p:txBody>
      </p:sp>
    </p:spTree>
    <p:extLst>
      <p:ext uri="{BB962C8B-B14F-4D97-AF65-F5344CB8AC3E}">
        <p14:creationId xmlns:p14="http://schemas.microsoft.com/office/powerpoint/2010/main" val="29226153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GB" dirty="0" smtClean="0"/>
              <a:t>Dataset should contain all of the variables needed for the specific analysis, so that the analysis can be replicated by performing the actual statistical test without first having to manipulate data</a:t>
            </a:r>
          </a:p>
          <a:p>
            <a:endParaRPr lang="en-GB" sz="1200" b="0" i="0" u="none" strike="noStrike" kern="1200" baseline="0" dirty="0" smtClean="0">
              <a:solidFill>
                <a:schemeClr val="tx1"/>
              </a:solidFill>
              <a:latin typeface="Garamond" pitchFamily="18" charset="0"/>
              <a:ea typeface="+mn-ea"/>
              <a:cs typeface="+mn-cs"/>
            </a:endParaRPr>
          </a:p>
          <a:p>
            <a:r>
              <a:rPr lang="en-GB" sz="1200" b="0" i="0" u="none" strike="noStrike" kern="1200" baseline="0" dirty="0" smtClean="0">
                <a:solidFill>
                  <a:schemeClr val="tx1"/>
                </a:solidFill>
                <a:latin typeface="Garamond" pitchFamily="18" charset="0"/>
                <a:ea typeface="+mn-ea"/>
                <a:cs typeface="+mn-cs"/>
              </a:rPr>
              <a:t>This ADaM model primarily discusses the creation of an analysis dataset that is needed for the presentation of frequencies and percentages. However, the analysis datasets presented here could be used to construct more in-depth analysis dataset, even in a different structure. For time-to-event analyses, see the ADaM Basic Data Structure for Time to Event Analyses appendix.</a:t>
            </a:r>
          </a:p>
          <a:p>
            <a:endParaRPr lang="en-GB" dirty="0"/>
          </a:p>
        </p:txBody>
      </p:sp>
      <p:sp>
        <p:nvSpPr>
          <p:cNvPr id="4" name="Slide Number Placeholder 3"/>
          <p:cNvSpPr>
            <a:spLocks noGrp="1"/>
          </p:cNvSpPr>
          <p:nvPr>
            <p:ph type="sldNum" sz="quarter" idx="10"/>
          </p:nvPr>
        </p:nvSpPr>
        <p:spPr/>
        <p:txBody>
          <a:bodyPr/>
          <a:lstStyle/>
          <a:p>
            <a:fld id="{DD0BC517-F12B-4924-8FF3-5854364A0EA3}" type="slidenum">
              <a:rPr lang="en-GB" smtClean="0"/>
              <a:pPr/>
              <a:t>49</a:t>
            </a:fld>
            <a:endParaRPr lang="en-GB"/>
          </a:p>
        </p:txBody>
      </p:sp>
    </p:spTree>
    <p:extLst>
      <p:ext uri="{BB962C8B-B14F-4D97-AF65-F5344CB8AC3E}">
        <p14:creationId xmlns:p14="http://schemas.microsoft.com/office/powerpoint/2010/main" val="3902908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sz="1200" b="0" i="0" u="none" strike="noStrike" kern="1200" baseline="0" dirty="0" smtClean="0">
              <a:solidFill>
                <a:schemeClr val="tx1"/>
              </a:solidFill>
              <a:latin typeface="Garamond" pitchFamily="18" charset="0"/>
              <a:ea typeface="+mn-ea"/>
              <a:cs typeface="+mn-cs"/>
            </a:endParaRPr>
          </a:p>
          <a:p>
            <a:endParaRPr lang="en-GB" sz="1200" b="0" i="0" u="none" strike="noStrike" kern="1200" baseline="0" dirty="0" smtClean="0">
              <a:solidFill>
                <a:schemeClr val="tx1"/>
              </a:solidFill>
              <a:latin typeface="Garamond" pitchFamily="18" charset="0"/>
              <a:ea typeface="+mn-ea"/>
              <a:cs typeface="+mn-cs"/>
            </a:endParaRPr>
          </a:p>
          <a:p>
            <a:endParaRPr lang="en-GB" dirty="0"/>
          </a:p>
        </p:txBody>
      </p:sp>
      <p:sp>
        <p:nvSpPr>
          <p:cNvPr id="4" name="Slide Number Placeholder 3"/>
          <p:cNvSpPr>
            <a:spLocks noGrp="1"/>
          </p:cNvSpPr>
          <p:nvPr>
            <p:ph type="sldNum" sz="quarter" idx="10"/>
          </p:nvPr>
        </p:nvSpPr>
        <p:spPr/>
        <p:txBody>
          <a:bodyPr/>
          <a:lstStyle/>
          <a:p>
            <a:fld id="{DD0BC517-F12B-4924-8FF3-5854364A0EA3}" type="slidenum">
              <a:rPr lang="en-GB" smtClean="0"/>
              <a:pPr/>
              <a:t>50</a:t>
            </a:fld>
            <a:endParaRPr lang="en-GB"/>
          </a:p>
        </p:txBody>
      </p:sp>
    </p:spTree>
    <p:extLst>
      <p:ext uri="{BB962C8B-B14F-4D97-AF65-F5344CB8AC3E}">
        <p14:creationId xmlns:p14="http://schemas.microsoft.com/office/powerpoint/2010/main" val="24198041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sz="1200" b="0" i="0" u="none" strike="noStrike" kern="1200" baseline="0" dirty="0" smtClean="0">
              <a:solidFill>
                <a:schemeClr val="tx1"/>
              </a:solidFill>
              <a:latin typeface="Garamond" pitchFamily="18" charset="0"/>
              <a:ea typeface="+mn-ea"/>
              <a:cs typeface="+mn-cs"/>
            </a:endParaRPr>
          </a:p>
          <a:p>
            <a:endParaRPr lang="en-GB" sz="1200" b="0" i="0" u="none" strike="noStrike" kern="1200" baseline="0" dirty="0" smtClean="0">
              <a:solidFill>
                <a:schemeClr val="tx1"/>
              </a:solidFill>
              <a:latin typeface="Garamond" pitchFamily="18" charset="0"/>
              <a:ea typeface="+mn-ea"/>
              <a:cs typeface="+mn-cs"/>
            </a:endParaRPr>
          </a:p>
          <a:p>
            <a:endParaRPr lang="en-GB" dirty="0"/>
          </a:p>
        </p:txBody>
      </p:sp>
      <p:sp>
        <p:nvSpPr>
          <p:cNvPr id="4" name="Slide Number Placeholder 3"/>
          <p:cNvSpPr>
            <a:spLocks noGrp="1"/>
          </p:cNvSpPr>
          <p:nvPr>
            <p:ph type="sldNum" sz="quarter" idx="10"/>
          </p:nvPr>
        </p:nvSpPr>
        <p:spPr/>
        <p:txBody>
          <a:bodyPr/>
          <a:lstStyle/>
          <a:p>
            <a:fld id="{DD0BC517-F12B-4924-8FF3-5854364A0EA3}" type="slidenum">
              <a:rPr lang="en-GB" smtClean="0"/>
              <a:pPr/>
              <a:t>51</a:t>
            </a:fld>
            <a:endParaRPr lang="en-GB"/>
          </a:p>
        </p:txBody>
      </p:sp>
    </p:spTree>
    <p:extLst>
      <p:ext uri="{BB962C8B-B14F-4D97-AF65-F5344CB8AC3E}">
        <p14:creationId xmlns:p14="http://schemas.microsoft.com/office/powerpoint/2010/main" val="29924671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sz="1200" b="0" i="0" u="none" strike="noStrike" kern="1200" baseline="0" dirty="0" smtClean="0">
              <a:solidFill>
                <a:schemeClr val="tx1"/>
              </a:solidFill>
              <a:latin typeface="Garamond" pitchFamily="18" charset="0"/>
              <a:ea typeface="+mn-ea"/>
              <a:cs typeface="+mn-cs"/>
            </a:endParaRPr>
          </a:p>
          <a:p>
            <a:endParaRPr lang="en-GB" sz="1200" b="0" i="0" u="none" strike="noStrike" kern="1200" baseline="0" dirty="0" smtClean="0">
              <a:solidFill>
                <a:schemeClr val="tx1"/>
              </a:solidFill>
              <a:latin typeface="Garamond" pitchFamily="18" charset="0"/>
              <a:ea typeface="+mn-ea"/>
              <a:cs typeface="+mn-cs"/>
            </a:endParaRPr>
          </a:p>
          <a:p>
            <a:endParaRPr lang="en-GB" dirty="0"/>
          </a:p>
        </p:txBody>
      </p:sp>
      <p:sp>
        <p:nvSpPr>
          <p:cNvPr id="4" name="Slide Number Placeholder 3"/>
          <p:cNvSpPr>
            <a:spLocks noGrp="1"/>
          </p:cNvSpPr>
          <p:nvPr>
            <p:ph type="sldNum" sz="quarter" idx="10"/>
          </p:nvPr>
        </p:nvSpPr>
        <p:spPr/>
        <p:txBody>
          <a:bodyPr/>
          <a:lstStyle/>
          <a:p>
            <a:fld id="{DD0BC517-F12B-4924-8FF3-5854364A0EA3}" type="slidenum">
              <a:rPr lang="en-GB" smtClean="0"/>
              <a:pPr/>
              <a:t>52</a:t>
            </a:fld>
            <a:endParaRPr lang="en-GB"/>
          </a:p>
        </p:txBody>
      </p:sp>
    </p:spTree>
    <p:extLst>
      <p:ext uri="{BB962C8B-B14F-4D97-AF65-F5344CB8AC3E}">
        <p14:creationId xmlns:p14="http://schemas.microsoft.com/office/powerpoint/2010/main" val="35942571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baseline="0" dirty="0" smtClean="0">
                <a:solidFill>
                  <a:schemeClr val="tx1"/>
                </a:solidFill>
                <a:latin typeface="Garamond" pitchFamily="18" charset="0"/>
                <a:ea typeface="+mn-ea"/>
                <a:cs typeface="+mn-cs"/>
              </a:rPr>
              <a:t>They are typically created by sorting the data in the required order and then flagging the first treatment emergent record. The use of the word “first” in this section doesn’t necessarily mean chronological, though that is an option</a:t>
            </a:r>
          </a:p>
          <a:p>
            <a:endParaRPr lang="en-GB" sz="1200" b="0" i="0" u="none" strike="noStrike" kern="1200" baseline="0" dirty="0" smtClean="0">
              <a:solidFill>
                <a:schemeClr val="tx1"/>
              </a:solidFill>
              <a:latin typeface="Garamond" pitchFamily="18" charset="0"/>
              <a:ea typeface="+mn-ea"/>
              <a:cs typeface="+mn-cs"/>
            </a:endParaRPr>
          </a:p>
          <a:p>
            <a:endParaRPr lang="en-GB" dirty="0"/>
          </a:p>
        </p:txBody>
      </p:sp>
      <p:sp>
        <p:nvSpPr>
          <p:cNvPr id="4" name="Slide Number Placeholder 3"/>
          <p:cNvSpPr>
            <a:spLocks noGrp="1"/>
          </p:cNvSpPr>
          <p:nvPr>
            <p:ph type="sldNum" sz="quarter" idx="10"/>
          </p:nvPr>
        </p:nvSpPr>
        <p:spPr/>
        <p:txBody>
          <a:bodyPr/>
          <a:lstStyle/>
          <a:p>
            <a:fld id="{DD0BC517-F12B-4924-8FF3-5854364A0EA3}" type="slidenum">
              <a:rPr lang="en-GB" smtClean="0"/>
              <a:pPr/>
              <a:t>53</a:t>
            </a:fld>
            <a:endParaRPr lang="en-GB"/>
          </a:p>
        </p:txBody>
      </p:sp>
    </p:spTree>
    <p:extLst>
      <p:ext uri="{BB962C8B-B14F-4D97-AF65-F5344CB8AC3E}">
        <p14:creationId xmlns:p14="http://schemas.microsoft.com/office/powerpoint/2010/main" val="11972060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sz="1200" b="0" i="0" u="none" strike="noStrike" kern="1200" baseline="0" dirty="0" smtClean="0">
              <a:solidFill>
                <a:schemeClr val="tx1"/>
              </a:solidFill>
              <a:latin typeface="Garamond" pitchFamily="18" charset="0"/>
              <a:ea typeface="+mn-ea"/>
              <a:cs typeface="+mn-cs"/>
            </a:endParaRPr>
          </a:p>
          <a:p>
            <a:endParaRPr lang="en-GB" dirty="0"/>
          </a:p>
        </p:txBody>
      </p:sp>
      <p:sp>
        <p:nvSpPr>
          <p:cNvPr id="4" name="Slide Number Placeholder 3"/>
          <p:cNvSpPr>
            <a:spLocks noGrp="1"/>
          </p:cNvSpPr>
          <p:nvPr>
            <p:ph type="sldNum" sz="quarter" idx="10"/>
          </p:nvPr>
        </p:nvSpPr>
        <p:spPr/>
        <p:txBody>
          <a:bodyPr/>
          <a:lstStyle/>
          <a:p>
            <a:fld id="{DD0BC517-F12B-4924-8FF3-5854364A0EA3}" type="slidenum">
              <a:rPr lang="en-GB" smtClean="0"/>
              <a:pPr/>
              <a:t>54</a:t>
            </a:fld>
            <a:endParaRPr lang="en-GB"/>
          </a:p>
        </p:txBody>
      </p:sp>
    </p:spTree>
    <p:extLst>
      <p:ext uri="{BB962C8B-B14F-4D97-AF65-F5344CB8AC3E}">
        <p14:creationId xmlns:p14="http://schemas.microsoft.com/office/powerpoint/2010/main" val="37575184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GB" dirty="0" smtClean="0"/>
              <a:t>Analysis Dataset Model v2.1 – published 17</a:t>
            </a:r>
            <a:r>
              <a:rPr lang="en-GB" baseline="30000" dirty="0" smtClean="0"/>
              <a:t>th</a:t>
            </a:r>
            <a:r>
              <a:rPr lang="en-GB" dirty="0" smtClean="0"/>
              <a:t> December</a:t>
            </a:r>
            <a:r>
              <a:rPr lang="en-GB" baseline="0" dirty="0" smtClean="0"/>
              <a:t> 2009</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GB" baseline="0" dirty="0" smtClean="0"/>
          </a:p>
          <a:p>
            <a:pPr marL="0" marR="0" lvl="0" indent="0" algn="l" defTabSz="914400" rtl="0" eaLnBrk="1" fontAlgn="base" latinLnBrk="0" hangingPunct="1">
              <a:lnSpc>
                <a:spcPct val="100000"/>
              </a:lnSpc>
              <a:spcBef>
                <a:spcPct val="30000"/>
              </a:spcBef>
              <a:spcAft>
                <a:spcPct val="0"/>
              </a:spcAft>
              <a:buClrTx/>
              <a:buSzTx/>
              <a:buFontTx/>
              <a:buNone/>
              <a:tabLst/>
              <a:defRPr/>
            </a:pPr>
            <a:r>
              <a:rPr lang="en-GB" dirty="0" smtClean="0"/>
              <a:t>ADaM Implementation Guide v1.0 – published 17</a:t>
            </a:r>
            <a:r>
              <a:rPr lang="en-GB" baseline="30000" dirty="0" smtClean="0"/>
              <a:t>th</a:t>
            </a:r>
            <a:r>
              <a:rPr lang="en-GB" dirty="0" smtClean="0"/>
              <a:t> December</a:t>
            </a:r>
            <a:r>
              <a:rPr lang="en-GB" baseline="0" dirty="0" smtClean="0"/>
              <a:t> 2009</a:t>
            </a:r>
            <a:endParaRPr lang="en-GB" dirty="0" smtClean="0"/>
          </a:p>
          <a:p>
            <a:endParaRPr lang="en-GB" sz="1200" b="0" i="0" kern="1200" dirty="0" smtClean="0">
              <a:solidFill>
                <a:schemeClr val="tx1"/>
              </a:solidFill>
              <a:effectLst/>
              <a:latin typeface="Garamond" pitchFamily="18" charset="0"/>
              <a:ea typeface="+mn-ea"/>
              <a:cs typeface="+mn-cs"/>
            </a:endParaRPr>
          </a:p>
          <a:p>
            <a:r>
              <a:rPr lang="en-GB" sz="1200" b="0" i="0" kern="1200" dirty="0" err="1" smtClean="0">
                <a:solidFill>
                  <a:schemeClr val="tx1"/>
                </a:solidFill>
                <a:effectLst/>
                <a:latin typeface="Garamond" pitchFamily="18" charset="0"/>
                <a:ea typeface="+mn-ea"/>
                <a:cs typeface="+mn-cs"/>
              </a:rPr>
              <a:t>ADaMIG</a:t>
            </a:r>
            <a:r>
              <a:rPr lang="en-GB" sz="1200" b="0" i="0" kern="1200" dirty="0" smtClean="0">
                <a:solidFill>
                  <a:schemeClr val="tx1"/>
                </a:solidFill>
                <a:effectLst/>
                <a:latin typeface="Garamond" pitchFamily="18" charset="0"/>
                <a:ea typeface="+mn-ea"/>
                <a:cs typeface="+mn-cs"/>
              </a:rPr>
              <a:t> v 1.1 (published 2016-02-12) updates Version 1.0 with clarifications, corrections, new variables, additional examples, and references to current documents. It is intended to guide the organization, structure, and format of analysis datasets and related metadata. </a:t>
            </a:r>
            <a:r>
              <a:rPr lang="en-GB" sz="1200" b="0" i="0" kern="1200" dirty="0" err="1" smtClean="0">
                <a:solidFill>
                  <a:schemeClr val="tx1"/>
                </a:solidFill>
                <a:effectLst/>
                <a:latin typeface="Garamond" pitchFamily="18" charset="0"/>
                <a:ea typeface="+mn-ea"/>
                <a:cs typeface="+mn-cs"/>
              </a:rPr>
              <a:t>ADaMIG</a:t>
            </a:r>
            <a:r>
              <a:rPr lang="en-GB" sz="1200" b="0" i="0" kern="1200" dirty="0" smtClean="0">
                <a:solidFill>
                  <a:schemeClr val="tx1"/>
                </a:solidFill>
                <a:effectLst/>
                <a:latin typeface="Garamond" pitchFamily="18" charset="0"/>
                <a:ea typeface="+mn-ea"/>
                <a:cs typeface="+mn-cs"/>
              </a:rPr>
              <a:t> v 1.1 specifies ADaM standard dataset structures and variables, including naming conventions, and presents standard solutions to implementation issues, illustrated with examples. The </a:t>
            </a:r>
            <a:r>
              <a:rPr lang="en-GB" sz="1200" b="0" i="0" kern="1200" dirty="0" err="1" smtClean="0">
                <a:solidFill>
                  <a:schemeClr val="tx1"/>
                </a:solidFill>
                <a:effectLst/>
                <a:latin typeface="Garamond" pitchFamily="18" charset="0"/>
                <a:ea typeface="+mn-ea"/>
                <a:cs typeface="+mn-cs"/>
              </a:rPr>
              <a:t>ADaMIG</a:t>
            </a:r>
            <a:r>
              <a:rPr lang="en-GB" sz="1200" b="0" i="0" kern="1200" dirty="0" smtClean="0">
                <a:solidFill>
                  <a:schemeClr val="tx1"/>
                </a:solidFill>
                <a:effectLst/>
                <a:latin typeface="Garamond" pitchFamily="18" charset="0"/>
                <a:ea typeface="+mn-ea"/>
                <a:cs typeface="+mn-cs"/>
              </a:rPr>
              <a:t> must be used in close concert with the ADaM document v2.1.</a:t>
            </a:r>
            <a:endParaRPr lang="en-GB" dirty="0"/>
          </a:p>
        </p:txBody>
      </p:sp>
      <p:sp>
        <p:nvSpPr>
          <p:cNvPr id="4" name="Slide Number Placeholder 3"/>
          <p:cNvSpPr>
            <a:spLocks noGrp="1"/>
          </p:cNvSpPr>
          <p:nvPr>
            <p:ph type="sldNum" sz="quarter" idx="10"/>
          </p:nvPr>
        </p:nvSpPr>
        <p:spPr/>
        <p:txBody>
          <a:bodyPr/>
          <a:lstStyle/>
          <a:p>
            <a:fld id="{DD0BC517-F12B-4924-8FF3-5854364A0EA3}" type="slidenum">
              <a:rPr lang="en-GB" smtClean="0"/>
              <a:pPr/>
              <a:t>4</a:t>
            </a:fld>
            <a:endParaRPr lang="en-GB"/>
          </a:p>
        </p:txBody>
      </p:sp>
    </p:spTree>
    <p:extLst>
      <p:ext uri="{BB962C8B-B14F-4D97-AF65-F5344CB8AC3E}">
        <p14:creationId xmlns:p14="http://schemas.microsoft.com/office/powerpoint/2010/main" val="4226261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i="0" u="none" strike="noStrike" kern="1200" baseline="0" dirty="0" smtClean="0">
                <a:solidFill>
                  <a:schemeClr val="tx1"/>
                </a:solidFill>
                <a:latin typeface="Garamond" pitchFamily="18" charset="0"/>
                <a:ea typeface="+mn-ea"/>
                <a:cs typeface="+mn-cs"/>
              </a:rPr>
              <a:t>Analysis-enabling </a:t>
            </a:r>
            <a:r>
              <a:rPr lang="en-GB" sz="1200" b="0" i="0" u="none" strike="noStrike" kern="1200" baseline="0" dirty="0" smtClean="0">
                <a:solidFill>
                  <a:schemeClr val="tx1"/>
                </a:solidFill>
                <a:latin typeface="Garamond" pitchFamily="18" charset="0"/>
                <a:ea typeface="+mn-ea"/>
                <a:cs typeface="+mn-cs"/>
              </a:rPr>
              <a:t>– Required for analysis. A column or row is analysis-enabling if it is required to perform the analysis. Examples: a hypertension category column added to the ADaM dataset to enable subgroup analysis; an age covariate added to enable the analysis to be age-adjusted; a </a:t>
            </a:r>
            <a:r>
              <a:rPr lang="en-GB" sz="1200" b="0" i="0" u="none" strike="noStrike" kern="1200" baseline="0" dirty="0" err="1" smtClean="0">
                <a:solidFill>
                  <a:schemeClr val="tx1"/>
                </a:solidFill>
                <a:latin typeface="Garamond" pitchFamily="18" charset="0"/>
                <a:ea typeface="+mn-ea"/>
                <a:cs typeface="+mn-cs"/>
              </a:rPr>
              <a:t>center</a:t>
            </a:r>
            <a:r>
              <a:rPr lang="en-GB" sz="1200" b="0" i="0" u="none" strike="noStrike" kern="1200" baseline="0" dirty="0" smtClean="0">
                <a:solidFill>
                  <a:schemeClr val="tx1"/>
                </a:solidFill>
                <a:latin typeface="Garamond" pitchFamily="18" charset="0"/>
                <a:ea typeface="+mn-ea"/>
                <a:cs typeface="+mn-cs"/>
              </a:rPr>
              <a:t> stratification factor in a </a:t>
            </a:r>
            <a:r>
              <a:rPr lang="en-GB" sz="1200" b="0" i="0" u="none" strike="noStrike" kern="1200" baseline="0" dirty="0" err="1" smtClean="0">
                <a:solidFill>
                  <a:schemeClr val="tx1"/>
                </a:solidFill>
                <a:latin typeface="Garamond" pitchFamily="18" charset="0"/>
                <a:ea typeface="+mn-ea"/>
                <a:cs typeface="+mn-cs"/>
              </a:rPr>
              <a:t>multicenter</a:t>
            </a:r>
            <a:r>
              <a:rPr lang="en-GB" sz="1200" b="0" i="0" u="none" strike="noStrike" kern="1200" baseline="0" dirty="0" smtClean="0">
                <a:solidFill>
                  <a:schemeClr val="tx1"/>
                </a:solidFill>
                <a:latin typeface="Garamond" pitchFamily="18" charset="0"/>
                <a:ea typeface="+mn-ea"/>
                <a:cs typeface="+mn-cs"/>
              </a:rPr>
              <a:t> study. </a:t>
            </a:r>
          </a:p>
          <a:p>
            <a:endParaRPr lang="en-GB" dirty="0" smtClean="0"/>
          </a:p>
          <a:p>
            <a:r>
              <a:rPr lang="en-GB" sz="1200" b="1" i="0" u="none" strike="noStrike" kern="1200" baseline="0" dirty="0" smtClean="0">
                <a:solidFill>
                  <a:schemeClr val="tx1"/>
                </a:solidFill>
                <a:latin typeface="Garamond" pitchFamily="18" charset="0"/>
                <a:ea typeface="+mn-ea"/>
                <a:cs typeface="+mn-cs"/>
              </a:rPr>
              <a:t>Traceability </a:t>
            </a:r>
            <a:r>
              <a:rPr lang="en-GB" sz="1200" b="0" i="0" u="none" strike="noStrike" kern="1200" baseline="0" dirty="0" smtClean="0">
                <a:solidFill>
                  <a:schemeClr val="tx1"/>
                </a:solidFill>
                <a:latin typeface="Garamond" pitchFamily="18" charset="0"/>
                <a:ea typeface="+mn-ea"/>
                <a:cs typeface="+mn-cs"/>
              </a:rPr>
              <a:t>– The property that enables the understanding of the data’s lineage and/or the relationship between an element and its predecessor(s). Traceability facilitates transparency, which is an essential component in building confidence in a result or conclusion. Ultimately, traceability in ADaM permits the understanding of the relationship between the analysis results, the ADaM datasets, the SDTM datasets, and the data collection instrument. Traceability is built by clearly establishing the path between an element and its immediate predecessor. The full path is traced by going from one element to its predecessors, then on to their predecessors, and so on, back to the SDTM datasets, and ultimately to the data collection instrument. </a:t>
            </a:r>
          </a:p>
          <a:p>
            <a:endParaRPr lang="en-GB" sz="1200" b="0" i="0" u="none" strike="noStrike" kern="1200" baseline="0" dirty="0" smtClean="0">
              <a:solidFill>
                <a:schemeClr val="tx1"/>
              </a:solidFill>
              <a:latin typeface="Garamond" pitchFamily="18" charset="0"/>
              <a:ea typeface="+mn-ea"/>
              <a:cs typeface="+mn-cs"/>
            </a:endParaRPr>
          </a:p>
          <a:p>
            <a:r>
              <a:rPr lang="en-GB" sz="1200" b="1" i="0" u="none" strike="noStrike" kern="1200" baseline="0" dirty="0" smtClean="0">
                <a:solidFill>
                  <a:schemeClr val="tx1"/>
                </a:solidFill>
                <a:latin typeface="Garamond" pitchFamily="18" charset="0"/>
                <a:ea typeface="+mn-ea"/>
                <a:cs typeface="+mn-cs"/>
              </a:rPr>
              <a:t>Supportive </a:t>
            </a:r>
            <a:r>
              <a:rPr lang="en-GB" sz="1200" b="0" i="0" u="none" strike="noStrike" kern="1200" baseline="0" dirty="0" smtClean="0">
                <a:solidFill>
                  <a:schemeClr val="tx1"/>
                </a:solidFill>
                <a:latin typeface="Garamond" pitchFamily="18" charset="0"/>
                <a:ea typeface="+mn-ea"/>
                <a:cs typeface="+mn-cs"/>
              </a:rPr>
              <a:t>– A column or row is supportive if it is not required in order to perform an analysis but is included in order to facilitate traceability or review. Example: the LBSEQ and VISIT columns were carried over from SDTM in order to promote understanding of how the ADaM dataset rows relate to the study tabulation dataset. </a:t>
            </a:r>
            <a:endParaRPr lang="en-GB" dirty="0"/>
          </a:p>
        </p:txBody>
      </p:sp>
      <p:sp>
        <p:nvSpPr>
          <p:cNvPr id="4" name="Slide Number Placeholder 3"/>
          <p:cNvSpPr>
            <a:spLocks noGrp="1"/>
          </p:cNvSpPr>
          <p:nvPr>
            <p:ph type="sldNum" sz="quarter" idx="10"/>
          </p:nvPr>
        </p:nvSpPr>
        <p:spPr/>
        <p:txBody>
          <a:bodyPr/>
          <a:lstStyle/>
          <a:p>
            <a:fld id="{DD0BC517-F12B-4924-8FF3-5854364A0EA3}" type="slidenum">
              <a:rPr lang="en-GB" smtClean="0"/>
              <a:pPr/>
              <a:t>6</a:t>
            </a:fld>
            <a:endParaRPr lang="en-GB"/>
          </a:p>
        </p:txBody>
      </p:sp>
    </p:spTree>
    <p:extLst>
      <p:ext uri="{BB962C8B-B14F-4D97-AF65-F5344CB8AC3E}">
        <p14:creationId xmlns:p14="http://schemas.microsoft.com/office/powerpoint/2010/main" val="5793395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0BC517-F12B-4924-8FF3-5854364A0EA3}" type="slidenum">
              <a:rPr lang="en-GB" smtClean="0"/>
              <a:pPr/>
              <a:t>7</a:t>
            </a:fld>
            <a:endParaRPr lang="en-GB"/>
          </a:p>
        </p:txBody>
      </p:sp>
    </p:spTree>
    <p:extLst>
      <p:ext uri="{BB962C8B-B14F-4D97-AF65-F5344CB8AC3E}">
        <p14:creationId xmlns:p14="http://schemas.microsoft.com/office/powerpoint/2010/main" val="13700535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baseline="0" dirty="0" smtClean="0">
                <a:solidFill>
                  <a:schemeClr val="tx1"/>
                </a:solidFill>
                <a:latin typeface="Garamond" pitchFamily="18" charset="0"/>
                <a:ea typeface="+mn-ea"/>
                <a:cs typeface="+mn-cs"/>
              </a:rPr>
              <a:t>Traceability is built by clearly establishing the path between an element and its immediate predecessor. As described in Section 1.5.1, the full path is traced by going from one element to its predecessors, then on to their predecessors, and so on, back to the SDTM datasets, and ultimately to the data collection instrument. </a:t>
            </a:r>
            <a:endParaRPr lang="en-GB" dirty="0"/>
          </a:p>
        </p:txBody>
      </p:sp>
      <p:sp>
        <p:nvSpPr>
          <p:cNvPr id="4" name="Slide Number Placeholder 3"/>
          <p:cNvSpPr>
            <a:spLocks noGrp="1"/>
          </p:cNvSpPr>
          <p:nvPr>
            <p:ph type="sldNum" sz="quarter" idx="10"/>
          </p:nvPr>
        </p:nvSpPr>
        <p:spPr/>
        <p:txBody>
          <a:bodyPr/>
          <a:lstStyle/>
          <a:p>
            <a:fld id="{DD0BC517-F12B-4924-8FF3-5854364A0EA3}" type="slidenum">
              <a:rPr lang="en-GB" smtClean="0"/>
              <a:pPr/>
              <a:t>9</a:t>
            </a:fld>
            <a:endParaRPr lang="en-GB"/>
          </a:p>
        </p:txBody>
      </p:sp>
    </p:spTree>
    <p:extLst>
      <p:ext uri="{BB962C8B-B14F-4D97-AF65-F5344CB8AC3E}">
        <p14:creationId xmlns:p14="http://schemas.microsoft.com/office/powerpoint/2010/main" val="651251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GB" sz="2000" dirty="0" smtClean="0"/>
              <a:t>Metadata traceability</a:t>
            </a:r>
          </a:p>
          <a:p>
            <a:pPr lvl="0"/>
            <a:r>
              <a:rPr lang="en-GB" sz="2000" dirty="0" smtClean="0"/>
              <a:t>This traceability is established by describing (via metadata) the algorithm used or steps taken to derive or populate an analysis variable from its immediate predecessor. Metadata traceability is also used to establish the relationship between an analysis result and ADaM dataset(s). </a:t>
            </a:r>
          </a:p>
          <a:p>
            <a:pPr lvl="0"/>
            <a:endParaRPr lang="en-GB" sz="2000" dirty="0" smtClean="0"/>
          </a:p>
          <a:p>
            <a:pPr marL="0" marR="0" lvl="0" indent="0" algn="l" defTabSz="914400" rtl="0" eaLnBrk="1" fontAlgn="base" latinLnBrk="0" hangingPunct="1">
              <a:lnSpc>
                <a:spcPct val="100000"/>
              </a:lnSpc>
              <a:spcBef>
                <a:spcPct val="30000"/>
              </a:spcBef>
              <a:spcAft>
                <a:spcPct val="0"/>
              </a:spcAft>
              <a:buClrTx/>
              <a:buSzTx/>
              <a:buFontTx/>
              <a:buNone/>
              <a:tabLst/>
              <a:defRPr/>
            </a:pPr>
            <a:r>
              <a:rPr lang="en-GB" sz="2000" dirty="0" err="1" smtClean="0"/>
              <a:t>Datapoint</a:t>
            </a:r>
            <a:r>
              <a:rPr lang="en-GB" sz="2000" dirty="0" smtClean="0"/>
              <a:t> traceability</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GB" sz="2000" dirty="0" smtClean="0"/>
              <a:t>This traceability is established by providing clear links in the data (e.g., use of SEQ variable) to the specific data values used as input for an analysis value. The BDS and OCCDS structures were designed to enable </a:t>
            </a:r>
            <a:r>
              <a:rPr lang="en-GB" sz="2000" dirty="0" err="1" smtClean="0"/>
              <a:t>datapoint</a:t>
            </a:r>
            <a:r>
              <a:rPr lang="en-GB" sz="2000" dirty="0" smtClean="0"/>
              <a:t> traceability back to predecessor data.</a:t>
            </a:r>
          </a:p>
        </p:txBody>
      </p:sp>
      <p:sp>
        <p:nvSpPr>
          <p:cNvPr id="4" name="Slide Number Placeholder 3"/>
          <p:cNvSpPr>
            <a:spLocks noGrp="1"/>
          </p:cNvSpPr>
          <p:nvPr>
            <p:ph type="sldNum" sz="quarter" idx="10"/>
          </p:nvPr>
        </p:nvSpPr>
        <p:spPr/>
        <p:txBody>
          <a:bodyPr/>
          <a:lstStyle/>
          <a:p>
            <a:fld id="{DD0BC517-F12B-4924-8FF3-5854364A0EA3}" type="slidenum">
              <a:rPr lang="en-GB" smtClean="0"/>
              <a:pPr/>
              <a:t>10</a:t>
            </a:fld>
            <a:endParaRPr lang="en-GB"/>
          </a:p>
        </p:txBody>
      </p:sp>
    </p:spTree>
    <p:extLst>
      <p:ext uri="{BB962C8B-B14F-4D97-AF65-F5344CB8AC3E}">
        <p14:creationId xmlns:p14="http://schemas.microsoft.com/office/powerpoint/2010/main" val="3185490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ADaM Structure for Occurrence Data </a:t>
            </a:r>
            <a:r>
              <a:rPr lang="en-GB" smtClean="0"/>
              <a:t>(OCCDS)</a:t>
            </a:r>
            <a:endParaRPr lang="en-GB" dirty="0"/>
          </a:p>
        </p:txBody>
      </p:sp>
      <p:sp>
        <p:nvSpPr>
          <p:cNvPr id="4" name="Slide Number Placeholder 3"/>
          <p:cNvSpPr>
            <a:spLocks noGrp="1"/>
          </p:cNvSpPr>
          <p:nvPr>
            <p:ph type="sldNum" sz="quarter" idx="10"/>
          </p:nvPr>
        </p:nvSpPr>
        <p:spPr/>
        <p:txBody>
          <a:bodyPr/>
          <a:lstStyle/>
          <a:p>
            <a:fld id="{DD0BC517-F12B-4924-8FF3-5854364A0EA3}" type="slidenum">
              <a:rPr lang="en-GB" smtClean="0"/>
              <a:pPr/>
              <a:t>11</a:t>
            </a:fld>
            <a:endParaRPr lang="en-GB"/>
          </a:p>
        </p:txBody>
      </p:sp>
    </p:spTree>
    <p:extLst>
      <p:ext uri="{BB962C8B-B14F-4D97-AF65-F5344CB8AC3E}">
        <p14:creationId xmlns:p14="http://schemas.microsoft.com/office/powerpoint/2010/main" val="28307945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baseline="0" dirty="0" smtClean="0">
                <a:solidFill>
                  <a:schemeClr val="tx1"/>
                </a:solidFill>
                <a:latin typeface="Garamond" pitchFamily="18" charset="0"/>
                <a:ea typeface="+mn-ea"/>
                <a:cs typeface="+mn-cs"/>
              </a:rPr>
              <a:t>Table 3.2.5 describes ADSL dose variables, which are used to describe dosage amount. These variables can only be used in addition to, not instead of, the ADSL treatment variables in Table 3.2.4. It is permitted to include dosing information in both the treatment variables and in the dosing variables. </a:t>
            </a:r>
            <a:endParaRPr lang="en-GB" dirty="0"/>
          </a:p>
        </p:txBody>
      </p:sp>
      <p:sp>
        <p:nvSpPr>
          <p:cNvPr id="4" name="Slide Number Placeholder 3"/>
          <p:cNvSpPr>
            <a:spLocks noGrp="1"/>
          </p:cNvSpPr>
          <p:nvPr>
            <p:ph type="sldNum" sz="quarter" idx="10"/>
          </p:nvPr>
        </p:nvSpPr>
        <p:spPr/>
        <p:txBody>
          <a:bodyPr/>
          <a:lstStyle/>
          <a:p>
            <a:fld id="{DD0BC517-F12B-4924-8FF3-5854364A0EA3}" type="slidenum">
              <a:rPr lang="en-GB" smtClean="0"/>
              <a:pPr/>
              <a:t>18</a:t>
            </a:fld>
            <a:endParaRPr lang="en-GB"/>
          </a:p>
        </p:txBody>
      </p:sp>
    </p:spTree>
    <p:extLst>
      <p:ext uri="{BB962C8B-B14F-4D97-AF65-F5344CB8AC3E}">
        <p14:creationId xmlns:p14="http://schemas.microsoft.com/office/powerpoint/2010/main" val="40003332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8E42CEBA-3A1C-4C9E-B31F-D4476F64FD99}" type="datetimeFigureOut">
              <a:rPr lang="en-GB" smtClean="0"/>
              <a:t>01/04/2019</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8CF0F80A-3393-4CD0-A4A9-053B67FDF258}" type="slidenum">
              <a:rPr lang="en-GB" smtClean="0"/>
              <a:t>‹#›</a:t>
            </a:fld>
            <a:endParaRPr lang="en-GB"/>
          </a:p>
        </p:txBody>
      </p:sp>
    </p:spTree>
    <p:extLst>
      <p:ext uri="{BB962C8B-B14F-4D97-AF65-F5344CB8AC3E}">
        <p14:creationId xmlns:p14="http://schemas.microsoft.com/office/powerpoint/2010/main" val="14195854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8E42CEBA-3A1C-4C9E-B31F-D4476F64FD99}" type="datetimeFigureOut">
              <a:rPr lang="en-GB" smtClean="0"/>
              <a:t>01/04/2019</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8CF0F80A-3393-4CD0-A4A9-053B67FDF258}" type="slidenum">
              <a:rPr lang="en-GB" smtClean="0"/>
              <a:t>‹#›</a:t>
            </a:fld>
            <a:endParaRPr lang="en-GB"/>
          </a:p>
        </p:txBody>
      </p:sp>
    </p:spTree>
    <p:extLst>
      <p:ext uri="{BB962C8B-B14F-4D97-AF65-F5344CB8AC3E}">
        <p14:creationId xmlns:p14="http://schemas.microsoft.com/office/powerpoint/2010/main" val="4948904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8E42CEBA-3A1C-4C9E-B31F-D4476F64FD99}" type="datetimeFigureOut">
              <a:rPr lang="en-GB" smtClean="0"/>
              <a:t>01/04/2019</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8CF0F80A-3393-4CD0-A4A9-053B67FDF258}" type="slidenum">
              <a:rPr lang="en-GB" smtClean="0"/>
              <a:t>‹#›</a:t>
            </a:fld>
            <a:endParaRPr lang="en-GB"/>
          </a:p>
        </p:txBody>
      </p:sp>
    </p:spTree>
    <p:extLst>
      <p:ext uri="{BB962C8B-B14F-4D97-AF65-F5344CB8AC3E}">
        <p14:creationId xmlns:p14="http://schemas.microsoft.com/office/powerpoint/2010/main" val="12814800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pic>
        <p:nvPicPr>
          <p:cNvPr id="7" name="Picture 2" descr="C:\Users\Stewart\Documents\Logo and design\Phastar High Res PRINT.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11393" b="25034"/>
          <a:stretch/>
        </p:blipFill>
        <p:spPr bwMode="auto">
          <a:xfrm>
            <a:off x="7495835" y="6342184"/>
            <a:ext cx="1371600" cy="492370"/>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p:cNvCxnSpPr/>
          <p:nvPr userDrawn="1"/>
        </p:nvCxnSpPr>
        <p:spPr>
          <a:xfrm>
            <a:off x="82062" y="6342184"/>
            <a:ext cx="8932984" cy="0"/>
          </a:xfrm>
          <a:prstGeom prst="line">
            <a:avLst/>
          </a:prstGeom>
          <a:ln w="254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547795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8E42CEBA-3A1C-4C9E-B31F-D4476F64FD99}" type="datetimeFigureOut">
              <a:rPr lang="en-GB" smtClean="0"/>
              <a:t>01/04/2019</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8CF0F80A-3393-4CD0-A4A9-053B67FDF258}" type="slidenum">
              <a:rPr lang="en-GB" smtClean="0"/>
              <a:t>‹#›</a:t>
            </a:fld>
            <a:endParaRPr lang="en-GB"/>
          </a:p>
        </p:txBody>
      </p:sp>
    </p:spTree>
    <p:extLst>
      <p:ext uri="{BB962C8B-B14F-4D97-AF65-F5344CB8AC3E}">
        <p14:creationId xmlns:p14="http://schemas.microsoft.com/office/powerpoint/2010/main" val="10913345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8E42CEBA-3A1C-4C9E-B31F-D4476F64FD99}" type="datetimeFigureOut">
              <a:rPr lang="en-GB" smtClean="0"/>
              <a:t>01/04/2019</a:t>
            </a:fld>
            <a:endParaRPr lang="en-GB"/>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GB"/>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8CF0F80A-3393-4CD0-A4A9-053B67FDF258}" type="slidenum">
              <a:rPr lang="en-GB" smtClean="0"/>
              <a:t>‹#›</a:t>
            </a:fld>
            <a:endParaRPr lang="en-GB"/>
          </a:p>
        </p:txBody>
      </p:sp>
    </p:spTree>
    <p:extLst>
      <p:ext uri="{BB962C8B-B14F-4D97-AF65-F5344CB8AC3E}">
        <p14:creationId xmlns:p14="http://schemas.microsoft.com/office/powerpoint/2010/main" val="22060184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8E42CEBA-3A1C-4C9E-B31F-D4476F64FD99}" type="datetimeFigureOut">
              <a:rPr lang="en-GB" smtClean="0"/>
              <a:t>01/04/2019</a:t>
            </a:fld>
            <a:endParaRPr lang="en-GB"/>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GB"/>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8CF0F80A-3393-4CD0-A4A9-053B67FDF258}" type="slidenum">
              <a:rPr lang="en-GB" smtClean="0"/>
              <a:t>‹#›</a:t>
            </a:fld>
            <a:endParaRPr lang="en-GB"/>
          </a:p>
        </p:txBody>
      </p:sp>
    </p:spTree>
    <p:extLst>
      <p:ext uri="{BB962C8B-B14F-4D97-AF65-F5344CB8AC3E}">
        <p14:creationId xmlns:p14="http://schemas.microsoft.com/office/powerpoint/2010/main" val="32547160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8E42CEBA-3A1C-4C9E-B31F-D4476F64FD99}" type="datetimeFigureOut">
              <a:rPr lang="en-GB" smtClean="0"/>
              <a:t>01/04/2019</a:t>
            </a:fld>
            <a:endParaRPr lang="en-GB"/>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GB"/>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8CF0F80A-3393-4CD0-A4A9-053B67FDF258}" type="slidenum">
              <a:rPr lang="en-GB" smtClean="0"/>
              <a:t>‹#›</a:t>
            </a:fld>
            <a:endParaRPr lang="en-GB"/>
          </a:p>
        </p:txBody>
      </p:sp>
    </p:spTree>
    <p:extLst>
      <p:ext uri="{BB962C8B-B14F-4D97-AF65-F5344CB8AC3E}">
        <p14:creationId xmlns:p14="http://schemas.microsoft.com/office/powerpoint/2010/main" val="10999602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8E42CEBA-3A1C-4C9E-B31F-D4476F64FD99}" type="datetimeFigureOut">
              <a:rPr lang="en-GB" smtClean="0"/>
              <a:t>01/04/2019</a:t>
            </a:fld>
            <a:endParaRPr lang="en-GB"/>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GB"/>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8CF0F80A-3393-4CD0-A4A9-053B67FDF258}" type="slidenum">
              <a:rPr lang="en-GB" smtClean="0"/>
              <a:t>‹#›</a:t>
            </a:fld>
            <a:endParaRPr lang="en-GB"/>
          </a:p>
        </p:txBody>
      </p:sp>
    </p:spTree>
    <p:extLst>
      <p:ext uri="{BB962C8B-B14F-4D97-AF65-F5344CB8AC3E}">
        <p14:creationId xmlns:p14="http://schemas.microsoft.com/office/powerpoint/2010/main" val="25456795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8E42CEBA-3A1C-4C9E-B31F-D4476F64FD99}" type="datetimeFigureOut">
              <a:rPr lang="en-GB" smtClean="0"/>
              <a:t>01/04/2019</a:t>
            </a:fld>
            <a:endParaRPr lang="en-GB"/>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GB"/>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8CF0F80A-3393-4CD0-A4A9-053B67FDF258}" type="slidenum">
              <a:rPr lang="en-GB" smtClean="0"/>
              <a:t>‹#›</a:t>
            </a:fld>
            <a:endParaRPr lang="en-GB"/>
          </a:p>
        </p:txBody>
      </p:sp>
    </p:spTree>
    <p:extLst>
      <p:ext uri="{BB962C8B-B14F-4D97-AF65-F5344CB8AC3E}">
        <p14:creationId xmlns:p14="http://schemas.microsoft.com/office/powerpoint/2010/main" val="271410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8E42CEBA-3A1C-4C9E-B31F-D4476F64FD99}" type="datetimeFigureOut">
              <a:rPr lang="en-GB" smtClean="0"/>
              <a:t>01/04/2019</a:t>
            </a:fld>
            <a:endParaRPr lang="en-GB"/>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GB"/>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8CF0F80A-3393-4CD0-A4A9-053B67FDF258}" type="slidenum">
              <a:rPr lang="en-GB" smtClean="0"/>
              <a:t>‹#›</a:t>
            </a:fld>
            <a:endParaRPr lang="en-GB"/>
          </a:p>
        </p:txBody>
      </p:sp>
    </p:spTree>
    <p:extLst>
      <p:ext uri="{BB962C8B-B14F-4D97-AF65-F5344CB8AC3E}">
        <p14:creationId xmlns:p14="http://schemas.microsoft.com/office/powerpoint/2010/main" val="40706462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476863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53751" y="2622794"/>
            <a:ext cx="7772400" cy="3602160"/>
          </a:xfrm>
        </p:spPr>
        <p:txBody>
          <a:bodyPr>
            <a:normAutofit/>
          </a:bodyPr>
          <a:lstStyle/>
          <a:p>
            <a:r>
              <a:rPr lang="en-GB" b="1" dirty="0" smtClean="0"/>
              <a:t>Workshop: </a:t>
            </a:r>
            <a:br>
              <a:rPr lang="en-GB" b="1" dirty="0" smtClean="0"/>
            </a:br>
            <a:r>
              <a:rPr lang="en-GB" b="1" dirty="0" smtClean="0"/>
              <a:t>Introduction to Analysis Data Model (ADaM)</a:t>
            </a:r>
            <a:br>
              <a:rPr lang="en-GB" b="1" dirty="0" smtClean="0"/>
            </a:br>
            <a:r>
              <a:rPr lang="en-GB" sz="2000" b="1" dirty="0" smtClean="0"/>
              <a:t/>
            </a:r>
            <a:br>
              <a:rPr lang="en-GB" sz="2000" b="1" dirty="0" smtClean="0"/>
            </a:br>
            <a:r>
              <a:rPr lang="en-GB" sz="2000" b="1" smtClean="0"/>
              <a:t>Spencer Renyard</a:t>
            </a:r>
            <a:r>
              <a:rPr lang="en-GB" sz="2000" dirty="0" smtClean="0"/>
              <a:t/>
            </a:r>
            <a:br>
              <a:rPr lang="en-GB" sz="2000" dirty="0" smtClean="0"/>
            </a:br>
            <a:endParaRPr lang="en-GB" sz="2000" dirty="0"/>
          </a:p>
        </p:txBody>
      </p:sp>
      <p:pic>
        <p:nvPicPr>
          <p:cNvPr id="4" name="Picture 2" descr="C:\Users\Stewart\Documents\Logo and design\Phastar High Res PRINT.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11393" b="25034"/>
          <a:stretch/>
        </p:blipFill>
        <p:spPr bwMode="auto">
          <a:xfrm>
            <a:off x="2417240" y="750276"/>
            <a:ext cx="4245422" cy="152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44102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Traceability</a:t>
            </a:r>
            <a:endParaRPr lang="en-GB" dirty="0"/>
          </a:p>
        </p:txBody>
      </p:sp>
      <p:sp>
        <p:nvSpPr>
          <p:cNvPr id="3" name="Content Placeholder 2"/>
          <p:cNvSpPr>
            <a:spLocks noGrp="1"/>
          </p:cNvSpPr>
          <p:nvPr>
            <p:ph idx="1"/>
          </p:nvPr>
        </p:nvSpPr>
        <p:spPr>
          <a:xfrm>
            <a:off x="150125" y="1600200"/>
            <a:ext cx="8830101" cy="4525963"/>
          </a:xfrm>
        </p:spPr>
        <p:txBody>
          <a:bodyPr>
            <a:noAutofit/>
          </a:bodyPr>
          <a:lstStyle/>
          <a:p>
            <a:r>
              <a:rPr lang="en-GB" sz="2400" dirty="0"/>
              <a:t>Traceability establishes across-dataset relationships as well as within-dataset </a:t>
            </a:r>
            <a:r>
              <a:rPr lang="en-GB" sz="2400" dirty="0" smtClean="0"/>
              <a:t>relationships</a:t>
            </a:r>
          </a:p>
          <a:p>
            <a:r>
              <a:rPr lang="en-GB" sz="2400" dirty="0" smtClean="0"/>
              <a:t>There </a:t>
            </a:r>
            <a:r>
              <a:rPr lang="en-GB" sz="2400" dirty="0"/>
              <a:t>are two levels of traceability: </a:t>
            </a:r>
          </a:p>
          <a:p>
            <a:pPr lvl="1"/>
            <a:r>
              <a:rPr lang="en-GB" sz="2000" dirty="0" smtClean="0"/>
              <a:t>Metadata </a:t>
            </a:r>
            <a:r>
              <a:rPr lang="en-GB" sz="2000" dirty="0"/>
              <a:t>traceability facilitates the understanding of the relationship of the analysis variable to its source dataset(s) and variable(s) and is required for ADaM </a:t>
            </a:r>
            <a:r>
              <a:rPr lang="en-GB" sz="2000" dirty="0" smtClean="0"/>
              <a:t>compliance</a:t>
            </a:r>
            <a:endParaRPr lang="en-GB" sz="2000" dirty="0"/>
          </a:p>
          <a:p>
            <a:pPr lvl="1"/>
            <a:r>
              <a:rPr lang="en-GB" sz="2000" dirty="0" err="1" smtClean="0"/>
              <a:t>Datapoint</a:t>
            </a:r>
            <a:r>
              <a:rPr lang="en-GB" sz="2000" dirty="0" smtClean="0"/>
              <a:t> </a:t>
            </a:r>
            <a:r>
              <a:rPr lang="en-GB" sz="2000" dirty="0"/>
              <a:t>traceability points directly to the specific predecessor record(s) and should be implemented if practical and feasible. This level of traceability can be very helpful when trying to trace a complex data manipulation </a:t>
            </a:r>
            <a:r>
              <a:rPr lang="en-GB" sz="2000" dirty="0" smtClean="0"/>
              <a:t>path</a:t>
            </a:r>
            <a:endParaRPr lang="en-GB" sz="2000" dirty="0"/>
          </a:p>
          <a:p>
            <a:endParaRPr lang="en-GB" sz="2400" dirty="0" smtClean="0"/>
          </a:p>
          <a:p>
            <a:endParaRPr lang="en-GB" sz="2400" dirty="0" smtClean="0"/>
          </a:p>
          <a:p>
            <a:endParaRPr lang="en-GB" sz="2400" dirty="0" smtClean="0"/>
          </a:p>
        </p:txBody>
      </p:sp>
    </p:spTree>
    <p:extLst>
      <p:ext uri="{BB962C8B-B14F-4D97-AF65-F5344CB8AC3E}">
        <p14:creationId xmlns:p14="http://schemas.microsoft.com/office/powerpoint/2010/main" val="30259751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Categories of Analysis Datasets</a:t>
            </a:r>
            <a:endParaRPr lang="en-GB" dirty="0"/>
          </a:p>
        </p:txBody>
      </p:sp>
      <p:pic>
        <p:nvPicPr>
          <p:cNvPr id="4" name="Content Placeholder 3"/>
          <p:cNvPicPr>
            <a:picLocks noGrp="1" noChangeAspect="1"/>
          </p:cNvPicPr>
          <p:nvPr>
            <p:ph idx="1"/>
          </p:nvPr>
        </p:nvPicPr>
        <p:blipFill>
          <a:blip r:embed="rId3"/>
          <a:stretch>
            <a:fillRect/>
          </a:stretch>
        </p:blipFill>
        <p:spPr>
          <a:xfrm>
            <a:off x="1219770" y="1600200"/>
            <a:ext cx="6704459" cy="4525963"/>
          </a:xfrm>
          <a:prstGeom prst="rect">
            <a:avLst/>
          </a:prstGeom>
        </p:spPr>
      </p:pic>
    </p:spTree>
    <p:extLst>
      <p:ext uri="{BB962C8B-B14F-4D97-AF65-F5344CB8AC3E}">
        <p14:creationId xmlns:p14="http://schemas.microsoft.com/office/powerpoint/2010/main" val="35514206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Analysis Datasets - General Rules</a:t>
            </a:r>
            <a:endParaRPr lang="en-GB" dirty="0"/>
          </a:p>
        </p:txBody>
      </p:sp>
      <p:sp>
        <p:nvSpPr>
          <p:cNvPr id="3" name="Content Placeholder 2"/>
          <p:cNvSpPr>
            <a:spLocks noGrp="1"/>
          </p:cNvSpPr>
          <p:nvPr>
            <p:ph idx="1"/>
          </p:nvPr>
        </p:nvSpPr>
        <p:spPr>
          <a:xfrm>
            <a:off x="150125" y="1600200"/>
            <a:ext cx="8830101" cy="4525963"/>
          </a:xfrm>
        </p:spPr>
        <p:txBody>
          <a:bodyPr>
            <a:noAutofit/>
          </a:bodyPr>
          <a:lstStyle/>
          <a:p>
            <a:r>
              <a:rPr lang="en-GB" sz="2400" dirty="0" smtClean="0"/>
              <a:t>A subject level dataset (ADSL) is required</a:t>
            </a:r>
          </a:p>
          <a:p>
            <a:r>
              <a:rPr lang="en-GB" sz="2400" dirty="0" smtClean="0"/>
              <a:t>Datasets should be included to cover all statistical analyses - no programming should be required by reviewers</a:t>
            </a:r>
          </a:p>
          <a:p>
            <a:r>
              <a:rPr lang="en-GB" sz="2400" dirty="0" err="1" smtClean="0"/>
              <a:t>ADaM</a:t>
            </a:r>
            <a:r>
              <a:rPr lang="en-GB" sz="2400" dirty="0" smtClean="0"/>
              <a:t> standard naming of datasets: ADXXXXXX</a:t>
            </a:r>
          </a:p>
          <a:p>
            <a:r>
              <a:rPr lang="en-GB" sz="2400" dirty="0" smtClean="0"/>
              <a:t>If an SDTM variable is copied to ADaM, it </a:t>
            </a:r>
            <a:r>
              <a:rPr lang="en-GB" sz="2400" b="1" u="sng" dirty="0" smtClean="0"/>
              <a:t>must</a:t>
            </a:r>
            <a:r>
              <a:rPr lang="en-GB" sz="2400" dirty="0" smtClean="0"/>
              <a:t> use the same name, label, etc.</a:t>
            </a:r>
          </a:p>
          <a:p>
            <a:r>
              <a:rPr lang="en-GB" sz="2400" dirty="0" smtClean="0"/>
              <a:t>A single dataset can support multiple analyses</a:t>
            </a:r>
          </a:p>
          <a:p>
            <a:r>
              <a:rPr lang="en-GB" sz="2400" dirty="0" smtClean="0"/>
              <a:t>No requirement for every SDTM to have an </a:t>
            </a:r>
            <a:r>
              <a:rPr lang="en-GB" sz="2400" dirty="0" err="1" smtClean="0"/>
              <a:t>ADaM</a:t>
            </a:r>
            <a:r>
              <a:rPr lang="en-GB" sz="2400" dirty="0" smtClean="0"/>
              <a:t> dataset</a:t>
            </a:r>
          </a:p>
          <a:p>
            <a:r>
              <a:rPr lang="en-GB" sz="2400" dirty="0" smtClean="0"/>
              <a:t>Redundancy in </a:t>
            </a:r>
            <a:r>
              <a:rPr lang="en-GB" sz="2400" dirty="0" err="1" smtClean="0"/>
              <a:t>ADaM</a:t>
            </a:r>
            <a:r>
              <a:rPr lang="en-GB" sz="2400" dirty="0" smtClean="0"/>
              <a:t> datasets may be necessary to facilitate analysis</a:t>
            </a:r>
          </a:p>
          <a:p>
            <a:r>
              <a:rPr lang="en-GB" sz="2400" dirty="0" smtClean="0"/>
              <a:t>Ordering of variables should follow a logical order</a:t>
            </a:r>
          </a:p>
          <a:p>
            <a:endParaRPr lang="en-GB" sz="2400" dirty="0" smtClean="0"/>
          </a:p>
          <a:p>
            <a:endParaRPr lang="en-GB" sz="2400" dirty="0" smtClean="0"/>
          </a:p>
          <a:p>
            <a:endParaRPr lang="en-GB" sz="2400" dirty="0" smtClean="0"/>
          </a:p>
        </p:txBody>
      </p:sp>
    </p:spTree>
    <p:extLst>
      <p:ext uri="{BB962C8B-B14F-4D97-AF65-F5344CB8AC3E}">
        <p14:creationId xmlns:p14="http://schemas.microsoft.com/office/powerpoint/2010/main" val="38781444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Analysis Dataset Structure</a:t>
            </a:r>
            <a:endParaRPr lang="en-GB" dirty="0"/>
          </a:p>
        </p:txBody>
      </p:sp>
      <p:sp>
        <p:nvSpPr>
          <p:cNvPr id="3" name="Content Placeholder 2"/>
          <p:cNvSpPr>
            <a:spLocks noGrp="1"/>
          </p:cNvSpPr>
          <p:nvPr>
            <p:ph idx="1"/>
          </p:nvPr>
        </p:nvSpPr>
        <p:spPr>
          <a:xfrm>
            <a:off x="150125" y="1600200"/>
            <a:ext cx="8830101" cy="4525963"/>
          </a:xfrm>
        </p:spPr>
        <p:txBody>
          <a:bodyPr>
            <a:noAutofit/>
          </a:bodyPr>
          <a:lstStyle/>
          <a:p>
            <a:r>
              <a:rPr lang="en-GB" sz="2400" dirty="0" smtClean="0"/>
              <a:t>Three basic dataset formats:</a:t>
            </a:r>
          </a:p>
          <a:p>
            <a:pPr lvl="1"/>
            <a:r>
              <a:rPr lang="en-GB" sz="2000" dirty="0" smtClean="0"/>
              <a:t>Subject-Level Analysis Dataset - ADSL</a:t>
            </a:r>
          </a:p>
          <a:p>
            <a:pPr lvl="2"/>
            <a:r>
              <a:rPr lang="en-GB" sz="1600" dirty="0" smtClean="0"/>
              <a:t>One record per subject</a:t>
            </a:r>
          </a:p>
          <a:p>
            <a:pPr lvl="1"/>
            <a:r>
              <a:rPr lang="en-GB" sz="2000" dirty="0" smtClean="0"/>
              <a:t>Basic Data Structure - BDS</a:t>
            </a:r>
          </a:p>
          <a:p>
            <a:pPr lvl="2"/>
            <a:r>
              <a:rPr lang="en-GB" sz="1600" dirty="0" smtClean="0"/>
              <a:t>One or more record per subject, per analysis parameter, per analysis timepoint</a:t>
            </a:r>
          </a:p>
          <a:p>
            <a:pPr lvl="2"/>
            <a:r>
              <a:rPr lang="en-GB" sz="1600" dirty="0" smtClean="0"/>
              <a:t>Analysis timepoint is required if used</a:t>
            </a:r>
          </a:p>
          <a:p>
            <a:pPr lvl="2"/>
            <a:r>
              <a:rPr lang="en-GB" sz="1600" dirty="0" smtClean="0"/>
              <a:t>Includes variables to describe the analysis parameter</a:t>
            </a:r>
          </a:p>
          <a:p>
            <a:pPr lvl="2"/>
            <a:r>
              <a:rPr lang="en-GB" sz="1600" dirty="0" smtClean="0"/>
              <a:t>The value being analysed</a:t>
            </a:r>
          </a:p>
          <a:p>
            <a:pPr lvl="2"/>
            <a:r>
              <a:rPr lang="en-GB" sz="1600" dirty="0" smtClean="0"/>
              <a:t>Anything else needed for analysis</a:t>
            </a:r>
          </a:p>
          <a:p>
            <a:pPr lvl="2"/>
            <a:r>
              <a:rPr lang="en-GB" sz="1600" dirty="0" smtClean="0"/>
              <a:t>Variables to explain the derivation and traceability</a:t>
            </a:r>
          </a:p>
          <a:p>
            <a:pPr lvl="1"/>
            <a:r>
              <a:rPr lang="en-GB" sz="2000" dirty="0"/>
              <a:t>ADaM Structure for Occurrence Data </a:t>
            </a:r>
            <a:r>
              <a:rPr lang="en-GB" sz="2000" dirty="0" smtClean="0"/>
              <a:t>– OCCDS</a:t>
            </a:r>
          </a:p>
          <a:p>
            <a:pPr lvl="2"/>
            <a:r>
              <a:rPr lang="en-GB" sz="1600" dirty="0" smtClean="0"/>
              <a:t>Describes </a:t>
            </a:r>
            <a:r>
              <a:rPr lang="en-GB" sz="1600" dirty="0"/>
              <a:t>the general data structure and content typically found in occurrence </a:t>
            </a:r>
            <a:r>
              <a:rPr lang="en-GB" sz="1600" dirty="0" smtClean="0"/>
              <a:t>analysis</a:t>
            </a:r>
          </a:p>
          <a:p>
            <a:pPr lvl="2"/>
            <a:r>
              <a:rPr lang="en-GB" sz="1600" dirty="0" smtClean="0"/>
              <a:t>Examples of data that fit this structure include Adverse Events, Concomitant Medications and Medical History</a:t>
            </a:r>
            <a:endParaRPr lang="en-GB" sz="2400" dirty="0" smtClean="0"/>
          </a:p>
          <a:p>
            <a:endParaRPr lang="en-GB" sz="2400" dirty="0" smtClean="0"/>
          </a:p>
          <a:p>
            <a:endParaRPr lang="en-GB" sz="2400" dirty="0" smtClean="0"/>
          </a:p>
        </p:txBody>
      </p:sp>
    </p:spTree>
    <p:extLst>
      <p:ext uri="{BB962C8B-B14F-4D97-AF65-F5344CB8AC3E}">
        <p14:creationId xmlns:p14="http://schemas.microsoft.com/office/powerpoint/2010/main" val="8384196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Analysis Dataset Structure</a:t>
            </a:r>
            <a:endParaRPr lang="en-GB" dirty="0"/>
          </a:p>
        </p:txBody>
      </p:sp>
      <p:sp>
        <p:nvSpPr>
          <p:cNvPr id="3" name="Content Placeholder 2"/>
          <p:cNvSpPr>
            <a:spLocks noGrp="1"/>
          </p:cNvSpPr>
          <p:nvPr>
            <p:ph idx="1"/>
          </p:nvPr>
        </p:nvSpPr>
        <p:spPr>
          <a:xfrm>
            <a:off x="150125" y="1600200"/>
            <a:ext cx="8830101" cy="4525963"/>
          </a:xfrm>
        </p:spPr>
        <p:txBody>
          <a:bodyPr>
            <a:noAutofit/>
          </a:bodyPr>
          <a:lstStyle/>
          <a:p>
            <a:r>
              <a:rPr lang="en-GB" sz="2400" dirty="0" smtClean="0"/>
              <a:t>Sometimes non-standard data structures are needed:</a:t>
            </a:r>
          </a:p>
          <a:p>
            <a:pPr lvl="1"/>
            <a:r>
              <a:rPr lang="en-GB" sz="2000" dirty="0" smtClean="0"/>
              <a:t>Multivariate outcomes</a:t>
            </a:r>
            <a:endParaRPr lang="en-GB" sz="2400" dirty="0" smtClean="0"/>
          </a:p>
          <a:p>
            <a:endParaRPr lang="en-GB" sz="2400" dirty="0" smtClean="0"/>
          </a:p>
          <a:p>
            <a:endParaRPr lang="en-GB" sz="2400" dirty="0" smtClean="0"/>
          </a:p>
        </p:txBody>
      </p:sp>
    </p:spTree>
    <p:extLst>
      <p:ext uri="{BB962C8B-B14F-4D97-AF65-F5344CB8AC3E}">
        <p14:creationId xmlns:p14="http://schemas.microsoft.com/office/powerpoint/2010/main" val="17264267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38520" y="1337107"/>
            <a:ext cx="5466959" cy="4789056"/>
          </a:xfrm>
          <a:prstGeom prst="rect">
            <a:avLst/>
          </a:prstGeom>
        </p:spPr>
      </p:pic>
      <p:sp>
        <p:nvSpPr>
          <p:cNvPr id="2" name="Title 1"/>
          <p:cNvSpPr>
            <a:spLocks noGrp="1"/>
          </p:cNvSpPr>
          <p:nvPr>
            <p:ph type="title"/>
          </p:nvPr>
        </p:nvSpPr>
        <p:spPr/>
        <p:txBody>
          <a:bodyPr/>
          <a:lstStyle/>
          <a:p>
            <a:r>
              <a:rPr lang="en-GB" dirty="0" smtClean="0"/>
              <a:t>Analysis Dataset Structure</a:t>
            </a:r>
            <a:endParaRPr lang="en-GB" dirty="0"/>
          </a:p>
        </p:txBody>
      </p:sp>
      <p:sp>
        <p:nvSpPr>
          <p:cNvPr id="7" name="Content Placeholder 6"/>
          <p:cNvSpPr>
            <a:spLocks noGrp="1"/>
          </p:cNvSpPr>
          <p:nvPr>
            <p:ph idx="1"/>
          </p:nvPr>
        </p:nvSpPr>
        <p:spPr/>
        <p:txBody>
          <a:bodyPr>
            <a:normAutofit fontScale="85000" lnSpcReduction="10000"/>
          </a:bodyPr>
          <a:lstStyle/>
          <a:p>
            <a:r>
              <a:rPr lang="en-GB" dirty="0"/>
              <a:t>ADaM dataset structures do not have counterparts in </a:t>
            </a:r>
            <a:r>
              <a:rPr lang="en-GB" dirty="0" smtClean="0"/>
              <a:t>SDTM</a:t>
            </a:r>
          </a:p>
          <a:p>
            <a:r>
              <a:rPr lang="en-GB" dirty="0" smtClean="0"/>
              <a:t>Because </a:t>
            </a:r>
            <a:r>
              <a:rPr lang="en-GB" dirty="0"/>
              <a:t>the BDS tends toward a vertical design, some might perceive it as similar to the SDTM Findings </a:t>
            </a:r>
            <a:r>
              <a:rPr lang="en-GB" dirty="0" smtClean="0"/>
              <a:t>class</a:t>
            </a:r>
          </a:p>
          <a:p>
            <a:r>
              <a:rPr lang="en-GB" dirty="0" smtClean="0"/>
              <a:t>BDS </a:t>
            </a:r>
            <a:r>
              <a:rPr lang="en-GB" dirty="0"/>
              <a:t>datasets may be derived from Findings, Events, Interventions and Special-Purpose SDTM domains, other ADaM datasets, or any combination </a:t>
            </a:r>
            <a:r>
              <a:rPr lang="en-GB" dirty="0" smtClean="0"/>
              <a:t>thereof</a:t>
            </a:r>
          </a:p>
          <a:p>
            <a:r>
              <a:rPr lang="en-GB" dirty="0" smtClean="0"/>
              <a:t>Furthermore</a:t>
            </a:r>
            <a:r>
              <a:rPr lang="en-GB" dirty="0"/>
              <a:t>, in contrast to SDTM Findings class datasets, BDS datasets provide robust and flexible support for the performance and review of most statistical analyses </a:t>
            </a:r>
          </a:p>
        </p:txBody>
      </p:sp>
    </p:spTree>
    <p:extLst>
      <p:ext uri="{BB962C8B-B14F-4D97-AF65-F5344CB8AC3E}">
        <p14:creationId xmlns:p14="http://schemas.microsoft.com/office/powerpoint/2010/main" val="3964424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nodeType="clickEffect">
                                  <p:stCondLst>
                                    <p:cond delay="0"/>
                                  </p:stCondLst>
                                  <p:childTnLst>
                                    <p:set>
                                      <p:cBhvr rctx="PPT">
                                        <p:cTn id="6" dur="indefinite"/>
                                        <p:tgtEl>
                                          <p:spTgt spid="8"/>
                                        </p:tgtEl>
                                        <p:attrNameLst>
                                          <p:attrName>style.opacity</p:attrName>
                                        </p:attrNameLst>
                                      </p:cBhvr>
                                      <p:to>
                                        <p:strVal val="0.5"/>
                                      </p:to>
                                    </p:set>
                                    <p:animEffect filter="image" prLst="opacity: 0.5">
                                      <p:cBhvr rctx="IE">
                                        <p:cTn id="7" dur="indefinite"/>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Values of ADaM “Core” Attribute</a:t>
            </a:r>
          </a:p>
        </p:txBody>
      </p:sp>
      <p:sp>
        <p:nvSpPr>
          <p:cNvPr id="3" name="Content Placeholder 2"/>
          <p:cNvSpPr>
            <a:spLocks noGrp="1"/>
          </p:cNvSpPr>
          <p:nvPr>
            <p:ph idx="1"/>
          </p:nvPr>
        </p:nvSpPr>
        <p:spPr/>
        <p:txBody>
          <a:bodyPr>
            <a:normAutofit fontScale="92500" lnSpcReduction="10000"/>
          </a:bodyPr>
          <a:lstStyle/>
          <a:p>
            <a:r>
              <a:rPr lang="en-GB" dirty="0" err="1"/>
              <a:t>Req</a:t>
            </a:r>
            <a:r>
              <a:rPr lang="en-GB" dirty="0"/>
              <a:t> = Required. The variable must be included in the </a:t>
            </a:r>
            <a:r>
              <a:rPr lang="en-GB" dirty="0" smtClean="0"/>
              <a:t>dataset</a:t>
            </a:r>
            <a:endParaRPr lang="en-GB" dirty="0"/>
          </a:p>
          <a:p>
            <a:r>
              <a:rPr lang="en-GB" dirty="0"/>
              <a:t>Cond = Conditionally required. The variable must be included in the dataset in certain </a:t>
            </a:r>
            <a:r>
              <a:rPr lang="en-GB" dirty="0" smtClean="0"/>
              <a:t>circumstances</a:t>
            </a:r>
            <a:endParaRPr lang="en-GB" dirty="0"/>
          </a:p>
          <a:p>
            <a:r>
              <a:rPr lang="en-GB" dirty="0"/>
              <a:t>Perm = Permissible. The variable may be included in the dataset, but is not </a:t>
            </a:r>
            <a:r>
              <a:rPr lang="en-GB" dirty="0" smtClean="0"/>
              <a:t>required</a:t>
            </a:r>
            <a:endParaRPr lang="en-GB" dirty="0"/>
          </a:p>
          <a:p>
            <a:pPr marL="0" indent="0">
              <a:buNone/>
            </a:pPr>
            <a:r>
              <a:rPr lang="en-GB" dirty="0" smtClean="0"/>
              <a:t>Unless </a:t>
            </a:r>
            <a:r>
              <a:rPr lang="en-GB" dirty="0"/>
              <a:t>otherwise specified, all ADaM variables are populated as appropriate, meaning nulls are </a:t>
            </a:r>
            <a:r>
              <a:rPr lang="en-GB" dirty="0" smtClean="0"/>
              <a:t>allowed</a:t>
            </a:r>
            <a:endParaRPr lang="en-GB" dirty="0"/>
          </a:p>
        </p:txBody>
      </p:sp>
    </p:spTree>
    <p:extLst>
      <p:ext uri="{BB962C8B-B14F-4D97-AF65-F5344CB8AC3E}">
        <p14:creationId xmlns:p14="http://schemas.microsoft.com/office/powerpoint/2010/main" val="3425902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Subject-Level Analysis Dataset (ADSL)</a:t>
            </a:r>
            <a:endParaRPr lang="en-GB" dirty="0"/>
          </a:p>
        </p:txBody>
      </p:sp>
      <p:sp>
        <p:nvSpPr>
          <p:cNvPr id="3" name="Content Placeholder 2"/>
          <p:cNvSpPr>
            <a:spLocks noGrp="1"/>
          </p:cNvSpPr>
          <p:nvPr>
            <p:ph idx="1"/>
          </p:nvPr>
        </p:nvSpPr>
        <p:spPr>
          <a:xfrm>
            <a:off x="150125" y="1600200"/>
            <a:ext cx="8830101" cy="4525963"/>
          </a:xfrm>
        </p:spPr>
        <p:txBody>
          <a:bodyPr>
            <a:noAutofit/>
          </a:bodyPr>
          <a:lstStyle/>
          <a:p>
            <a:r>
              <a:rPr lang="en-GB" sz="2400" dirty="0" smtClean="0"/>
              <a:t>One record per subject</a:t>
            </a:r>
          </a:p>
          <a:p>
            <a:r>
              <a:rPr lang="en-GB" sz="2400" dirty="0" smtClean="0"/>
              <a:t>Provides variables that describe the attributes of the subject</a:t>
            </a:r>
          </a:p>
          <a:p>
            <a:r>
              <a:rPr lang="en-GB" sz="2400" dirty="0" smtClean="0"/>
              <a:t>Structure allows simple merging with other datasets</a:t>
            </a:r>
          </a:p>
          <a:p>
            <a:r>
              <a:rPr lang="en-GB" sz="2400" dirty="0" smtClean="0"/>
              <a:t>Required in all submissions</a:t>
            </a:r>
          </a:p>
          <a:p>
            <a:r>
              <a:rPr lang="en-GB" sz="2400" dirty="0" smtClean="0"/>
              <a:t>Endpoints that vary with time should not be included</a:t>
            </a:r>
          </a:p>
          <a:p>
            <a:r>
              <a:rPr lang="en-GB" sz="2400" dirty="0" smtClean="0"/>
              <a:t>Includes population flags and treatment variables</a:t>
            </a:r>
          </a:p>
          <a:p>
            <a:r>
              <a:rPr lang="en-GB" sz="2400" dirty="0" smtClean="0"/>
              <a:t>When merging with other datasets, only relevant variables should be included</a:t>
            </a:r>
          </a:p>
          <a:p>
            <a:r>
              <a:rPr lang="en-GB" sz="2400" dirty="0"/>
              <a:t>If screen failures are included in other datasets, they must appear in </a:t>
            </a:r>
            <a:r>
              <a:rPr lang="en-GB" sz="2400" dirty="0" smtClean="0"/>
              <a:t>ADSL</a:t>
            </a:r>
            <a:endParaRPr lang="en-GB" sz="2400" dirty="0"/>
          </a:p>
        </p:txBody>
      </p:sp>
    </p:spTree>
    <p:extLst>
      <p:ext uri="{BB962C8B-B14F-4D97-AF65-F5344CB8AC3E}">
        <p14:creationId xmlns:p14="http://schemas.microsoft.com/office/powerpoint/2010/main" val="2841680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ADSL Variables</a:t>
            </a:r>
            <a:endParaRPr lang="en-GB" dirty="0"/>
          </a:p>
        </p:txBody>
      </p:sp>
      <p:sp>
        <p:nvSpPr>
          <p:cNvPr id="3" name="Content Placeholder 2"/>
          <p:cNvSpPr>
            <a:spLocks noGrp="1"/>
          </p:cNvSpPr>
          <p:nvPr>
            <p:ph idx="1"/>
          </p:nvPr>
        </p:nvSpPr>
        <p:spPr>
          <a:xfrm>
            <a:off x="150125" y="1600200"/>
            <a:ext cx="8830101" cy="4525963"/>
          </a:xfrm>
        </p:spPr>
        <p:txBody>
          <a:bodyPr>
            <a:noAutofit/>
          </a:bodyPr>
          <a:lstStyle/>
          <a:p>
            <a:r>
              <a:rPr lang="en-GB" sz="2400" dirty="0" smtClean="0"/>
              <a:t>Minimum set of variables include:</a:t>
            </a:r>
          </a:p>
          <a:p>
            <a:pPr lvl="1"/>
            <a:r>
              <a:rPr lang="en-GB" sz="2000" dirty="0" smtClean="0"/>
              <a:t>Identifier variables (e.g. STUDYID, USUBJID, SUBJID)</a:t>
            </a:r>
          </a:p>
          <a:p>
            <a:pPr lvl="1"/>
            <a:r>
              <a:rPr lang="en-GB" sz="2000" dirty="0" smtClean="0"/>
              <a:t>Subject demographic variables (e.g. AGE, AGEU, RACE, SEX)</a:t>
            </a:r>
          </a:p>
          <a:p>
            <a:pPr lvl="1"/>
            <a:r>
              <a:rPr lang="en-GB" sz="2000" dirty="0" smtClean="0"/>
              <a:t>Population indicator variables</a:t>
            </a:r>
          </a:p>
          <a:p>
            <a:pPr lvl="1"/>
            <a:r>
              <a:rPr lang="en-GB" sz="2000" dirty="0"/>
              <a:t>Treatment </a:t>
            </a:r>
            <a:r>
              <a:rPr lang="en-GB" sz="2000" dirty="0" smtClean="0"/>
              <a:t>variables (e.g. ARM, </a:t>
            </a:r>
            <a:r>
              <a:rPr lang="en-GB" sz="2000" dirty="0" err="1" smtClean="0"/>
              <a:t>TRTxxP</a:t>
            </a:r>
            <a:r>
              <a:rPr lang="en-GB" sz="2000" dirty="0" smtClean="0"/>
              <a:t>)</a:t>
            </a:r>
            <a:endParaRPr lang="en-GB" sz="2000" dirty="0"/>
          </a:p>
          <a:p>
            <a:pPr lvl="1"/>
            <a:r>
              <a:rPr lang="en-GB" sz="2000" dirty="0" smtClean="0"/>
              <a:t>Dose variables</a:t>
            </a:r>
          </a:p>
          <a:p>
            <a:pPr lvl="1"/>
            <a:r>
              <a:rPr lang="en-GB" sz="2000" dirty="0" smtClean="0"/>
              <a:t>Treatment timing variables</a:t>
            </a:r>
          </a:p>
          <a:p>
            <a:pPr lvl="1"/>
            <a:r>
              <a:rPr lang="en-GB" sz="2000" dirty="0" smtClean="0"/>
              <a:t>Subject-level period, sub-period, and phase-timing variables</a:t>
            </a:r>
          </a:p>
          <a:p>
            <a:pPr lvl="1"/>
            <a:r>
              <a:rPr lang="en-GB" sz="2000" dirty="0" smtClean="0"/>
              <a:t>Subject-level trial experience variables</a:t>
            </a:r>
          </a:p>
          <a:p>
            <a:pPr lvl="1"/>
            <a:r>
              <a:rPr lang="en-GB" sz="2000" dirty="0" smtClean="0"/>
              <a:t>Plus:</a:t>
            </a:r>
          </a:p>
          <a:p>
            <a:pPr lvl="2"/>
            <a:r>
              <a:rPr lang="en-GB" sz="1600" dirty="0" smtClean="0"/>
              <a:t>Disease Characteristics</a:t>
            </a:r>
          </a:p>
          <a:p>
            <a:pPr lvl="2"/>
            <a:r>
              <a:rPr lang="en-GB" sz="1600" dirty="0" smtClean="0"/>
              <a:t>Prognostic factors / covariates in analyses/used as randomisation strata</a:t>
            </a:r>
          </a:p>
        </p:txBody>
      </p:sp>
    </p:spTree>
    <p:extLst>
      <p:ext uri="{BB962C8B-B14F-4D97-AF65-F5344CB8AC3E}">
        <p14:creationId xmlns:p14="http://schemas.microsoft.com/office/powerpoint/2010/main" val="31374595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ADaM</a:t>
            </a:r>
            <a:r>
              <a:rPr lang="en-GB" dirty="0" smtClean="0"/>
              <a:t> Variable Naming - General</a:t>
            </a:r>
            <a:endParaRPr lang="en-GB" dirty="0"/>
          </a:p>
        </p:txBody>
      </p:sp>
      <p:sp>
        <p:nvSpPr>
          <p:cNvPr id="3" name="Content Placeholder 2"/>
          <p:cNvSpPr>
            <a:spLocks noGrp="1"/>
          </p:cNvSpPr>
          <p:nvPr>
            <p:ph idx="1"/>
          </p:nvPr>
        </p:nvSpPr>
        <p:spPr>
          <a:xfrm>
            <a:off x="150125" y="1600200"/>
            <a:ext cx="8830101" cy="4525963"/>
          </a:xfrm>
        </p:spPr>
        <p:txBody>
          <a:bodyPr>
            <a:noAutofit/>
          </a:bodyPr>
          <a:lstStyle/>
          <a:p>
            <a:r>
              <a:rPr lang="en-GB" sz="2400" dirty="0" smtClean="0"/>
              <a:t>If the ADaM variable name is the same as in SDTM, the variable </a:t>
            </a:r>
            <a:r>
              <a:rPr lang="en-GB" sz="2400" b="1" u="sng" dirty="0" smtClean="0"/>
              <a:t>must</a:t>
            </a:r>
            <a:r>
              <a:rPr lang="en-GB" sz="2400" dirty="0" smtClean="0"/>
              <a:t> be an exact copy from </a:t>
            </a:r>
            <a:r>
              <a:rPr lang="en-GB" sz="2400" dirty="0"/>
              <a:t>SDTM, and its label, meaning, and values </a:t>
            </a:r>
            <a:r>
              <a:rPr lang="en-GB" sz="2400" b="1" u="sng" dirty="0"/>
              <a:t>must not </a:t>
            </a:r>
            <a:r>
              <a:rPr lang="en-GB" sz="2400" dirty="0"/>
              <a:t>be </a:t>
            </a:r>
            <a:r>
              <a:rPr lang="en-GB" sz="2400" dirty="0" smtClean="0"/>
              <a:t>modified</a:t>
            </a:r>
          </a:p>
          <a:p>
            <a:pPr lvl="1"/>
            <a:r>
              <a:rPr lang="en-GB" sz="2000" dirty="0"/>
              <a:t>ADaM adheres to a principle of harmonization known as “same name, same meaning, same </a:t>
            </a:r>
            <a:r>
              <a:rPr lang="en-GB" sz="2000" dirty="0" smtClean="0"/>
              <a:t>values  ”</a:t>
            </a:r>
          </a:p>
          <a:p>
            <a:r>
              <a:rPr lang="en-GB" sz="2400" dirty="0" smtClean="0"/>
              <a:t>To comply with SAS Version 5 transport file format:</a:t>
            </a:r>
          </a:p>
          <a:p>
            <a:pPr lvl="1"/>
            <a:r>
              <a:rPr lang="en-GB" sz="2000" dirty="0" smtClean="0"/>
              <a:t>Variable name no more than 8 chars, starts with a letter (not underscore) and contain only alphanumeric characters and underscore</a:t>
            </a:r>
          </a:p>
          <a:p>
            <a:pPr lvl="1"/>
            <a:r>
              <a:rPr lang="en-GB" sz="2000" dirty="0" smtClean="0"/>
              <a:t>Variable labels no more than 40 characters</a:t>
            </a:r>
          </a:p>
          <a:p>
            <a:pPr lvl="1"/>
            <a:r>
              <a:rPr lang="en-GB" sz="2000" dirty="0" smtClean="0"/>
              <a:t>Character variables no more than 200 characters in length</a:t>
            </a:r>
          </a:p>
          <a:p>
            <a:endParaRPr lang="en-GB" sz="2400" dirty="0" smtClean="0"/>
          </a:p>
        </p:txBody>
      </p:sp>
    </p:spTree>
    <p:extLst>
      <p:ext uri="{BB962C8B-B14F-4D97-AF65-F5344CB8AC3E}">
        <p14:creationId xmlns:p14="http://schemas.microsoft.com/office/powerpoint/2010/main" val="8538844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ADaM-Related CDISC Documents</a:t>
            </a:r>
          </a:p>
        </p:txBody>
      </p:sp>
      <p:pic>
        <p:nvPicPr>
          <p:cNvPr id="4" name="Content Placeholder 3"/>
          <p:cNvPicPr>
            <a:picLocks noGrp="1" noChangeAspect="1"/>
          </p:cNvPicPr>
          <p:nvPr>
            <p:ph idx="1"/>
          </p:nvPr>
        </p:nvPicPr>
        <p:blipFill>
          <a:blip r:embed="rId3"/>
          <a:stretch>
            <a:fillRect/>
          </a:stretch>
        </p:blipFill>
        <p:spPr>
          <a:xfrm>
            <a:off x="457200" y="1714585"/>
            <a:ext cx="8229600" cy="4297193"/>
          </a:xfrm>
          <a:prstGeom prst="rect">
            <a:avLst/>
          </a:prstGeom>
        </p:spPr>
      </p:pic>
    </p:spTree>
    <p:extLst>
      <p:ext uri="{BB962C8B-B14F-4D97-AF65-F5344CB8AC3E}">
        <p14:creationId xmlns:p14="http://schemas.microsoft.com/office/powerpoint/2010/main" val="150058645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ADaM</a:t>
            </a:r>
            <a:r>
              <a:rPr lang="en-GB" dirty="0" smtClean="0"/>
              <a:t> Variable Naming - General</a:t>
            </a:r>
            <a:endParaRPr lang="en-GB" dirty="0"/>
          </a:p>
        </p:txBody>
      </p:sp>
      <p:sp>
        <p:nvSpPr>
          <p:cNvPr id="3" name="Content Placeholder 2"/>
          <p:cNvSpPr>
            <a:spLocks noGrp="1"/>
          </p:cNvSpPr>
          <p:nvPr>
            <p:ph idx="1"/>
          </p:nvPr>
        </p:nvSpPr>
        <p:spPr>
          <a:xfrm>
            <a:off x="150125" y="1600200"/>
            <a:ext cx="8830101" cy="4525963"/>
          </a:xfrm>
        </p:spPr>
        <p:txBody>
          <a:bodyPr>
            <a:noAutofit/>
          </a:bodyPr>
          <a:lstStyle/>
          <a:p>
            <a:r>
              <a:rPr lang="en-GB" sz="2400" dirty="0" smtClean="0"/>
              <a:t>The </a:t>
            </a:r>
            <a:r>
              <a:rPr lang="en-GB" sz="2400" dirty="0"/>
              <a:t>lower case letters “</a:t>
            </a:r>
            <a:r>
              <a:rPr lang="en-GB" sz="2400" i="1" dirty="0"/>
              <a:t>w</a:t>
            </a:r>
            <a:r>
              <a:rPr lang="en-GB" sz="2400" dirty="0"/>
              <a:t>”, “</a:t>
            </a:r>
            <a:r>
              <a:rPr lang="en-GB" sz="2400" i="1" dirty="0"/>
              <a:t>xx</a:t>
            </a:r>
            <a:r>
              <a:rPr lang="en-GB" sz="2400" dirty="0"/>
              <a:t>”, “</a:t>
            </a:r>
            <a:r>
              <a:rPr lang="en-GB" sz="2400" i="1" dirty="0"/>
              <a:t>y</a:t>
            </a:r>
            <a:r>
              <a:rPr lang="en-GB" sz="2400" dirty="0"/>
              <a:t>”, and “</a:t>
            </a:r>
            <a:r>
              <a:rPr lang="en-GB" sz="2400" i="1" dirty="0" err="1"/>
              <a:t>zz</a:t>
            </a:r>
            <a:r>
              <a:rPr lang="en-GB" sz="2400" dirty="0"/>
              <a:t>” that appear in a variable name or label </a:t>
            </a:r>
            <a:r>
              <a:rPr lang="en-GB" sz="2400" dirty="0" smtClean="0"/>
              <a:t>must </a:t>
            </a:r>
            <a:r>
              <a:rPr lang="en-GB" sz="2400" dirty="0"/>
              <a:t>be replaced in the actual variable name or label using the following </a:t>
            </a:r>
            <a:r>
              <a:rPr lang="en-GB" sz="2400" dirty="0" smtClean="0"/>
              <a:t>conventions:</a:t>
            </a:r>
          </a:p>
          <a:p>
            <a:pPr lvl="1"/>
            <a:r>
              <a:rPr lang="en-GB" sz="2000" dirty="0" smtClean="0"/>
              <a:t>“</a:t>
            </a:r>
            <a:r>
              <a:rPr lang="en-GB" sz="2000" dirty="0"/>
              <a:t>w” in a variable name (e.g., </a:t>
            </a:r>
            <a:r>
              <a:rPr lang="en-GB" sz="2000" dirty="0" err="1"/>
              <a:t>PHwSDT</a:t>
            </a:r>
            <a:r>
              <a:rPr lang="en-GB" sz="2000" dirty="0"/>
              <a:t>, </a:t>
            </a:r>
            <a:r>
              <a:rPr lang="en-GB" sz="2000" dirty="0" err="1"/>
              <a:t>PxxSwSDT</a:t>
            </a:r>
            <a:r>
              <a:rPr lang="en-GB" sz="2000" dirty="0"/>
              <a:t>) is an index for the </a:t>
            </a:r>
            <a:r>
              <a:rPr lang="en-GB" sz="2000" dirty="0" err="1"/>
              <a:t>w</a:t>
            </a:r>
            <a:r>
              <a:rPr lang="en-GB" sz="2000" baseline="30000" dirty="0" err="1"/>
              <a:t>th</a:t>
            </a:r>
            <a:r>
              <a:rPr lang="en-GB" sz="2000" dirty="0"/>
              <a:t> variable where “w” is replaced with a single digit [1-9</a:t>
            </a:r>
            <a:r>
              <a:rPr lang="en-GB" sz="2000" dirty="0" smtClean="0"/>
              <a:t>]</a:t>
            </a:r>
            <a:endParaRPr lang="en-GB" sz="2000" dirty="0"/>
          </a:p>
          <a:p>
            <a:pPr lvl="1"/>
            <a:r>
              <a:rPr lang="en-GB" sz="2000" dirty="0" smtClean="0"/>
              <a:t>“</a:t>
            </a:r>
            <a:r>
              <a:rPr lang="en-GB" sz="2000" dirty="0"/>
              <a:t>xx” in a variable name (e.g., </a:t>
            </a:r>
            <a:r>
              <a:rPr lang="en-GB" sz="2000" dirty="0" err="1"/>
              <a:t>TRTxxP</a:t>
            </a:r>
            <a:r>
              <a:rPr lang="en-GB" sz="2000" dirty="0"/>
              <a:t>, </a:t>
            </a:r>
            <a:r>
              <a:rPr lang="en-GB" sz="2000" dirty="0" err="1"/>
              <a:t>APxxSDT</a:t>
            </a:r>
            <a:r>
              <a:rPr lang="en-GB" sz="2000" dirty="0"/>
              <a:t>) refer to a specific period where “xx” is replaced with a zero-padded two-digit integer [01-99</a:t>
            </a:r>
            <a:r>
              <a:rPr lang="en-GB" sz="2000" dirty="0" smtClean="0"/>
              <a:t>]</a:t>
            </a:r>
            <a:endParaRPr lang="en-GB" sz="2000" dirty="0"/>
          </a:p>
          <a:p>
            <a:pPr lvl="1"/>
            <a:r>
              <a:rPr lang="en-GB" sz="2000" dirty="0" smtClean="0"/>
              <a:t>“</a:t>
            </a:r>
            <a:r>
              <a:rPr lang="en-GB" sz="2000" dirty="0"/>
              <a:t>y” in a variable name (e.g., </a:t>
            </a:r>
            <a:r>
              <a:rPr lang="en-GB" sz="2000" dirty="0" err="1"/>
              <a:t>SITEGRy</a:t>
            </a:r>
            <a:r>
              <a:rPr lang="en-GB" sz="2000" dirty="0"/>
              <a:t>) refers to a grouping or other categorization scheme, an analysis criterion, or an analysis range, and is replaced with an integer [1-99, not zero-padded</a:t>
            </a:r>
            <a:r>
              <a:rPr lang="en-GB" sz="2000" dirty="0" smtClean="0"/>
              <a:t>]</a:t>
            </a:r>
          </a:p>
          <a:p>
            <a:pPr lvl="1"/>
            <a:r>
              <a:rPr lang="en-GB" sz="2000" dirty="0" smtClean="0"/>
              <a:t>“</a:t>
            </a:r>
            <a:r>
              <a:rPr lang="en-GB" sz="2000" dirty="0" err="1"/>
              <a:t>zz</a:t>
            </a:r>
            <a:r>
              <a:rPr lang="en-GB" sz="2000" dirty="0"/>
              <a:t>” in a variable name (e.g., </a:t>
            </a:r>
            <a:r>
              <a:rPr lang="en-GB" sz="2000" dirty="0" err="1"/>
              <a:t>ANLzzFL</a:t>
            </a:r>
            <a:r>
              <a:rPr lang="en-GB" sz="2000" dirty="0"/>
              <a:t>) are an index for the </a:t>
            </a:r>
            <a:r>
              <a:rPr lang="en-GB" sz="2000" dirty="0" err="1"/>
              <a:t>zz</a:t>
            </a:r>
            <a:r>
              <a:rPr lang="en-GB" sz="2000" baseline="30000" dirty="0" err="1"/>
              <a:t>th</a:t>
            </a:r>
            <a:r>
              <a:rPr lang="en-GB" sz="2000" dirty="0"/>
              <a:t> variable where “</a:t>
            </a:r>
            <a:r>
              <a:rPr lang="en-GB" sz="2000" dirty="0" err="1"/>
              <a:t>zz</a:t>
            </a:r>
            <a:r>
              <a:rPr lang="en-GB" sz="2000" dirty="0"/>
              <a:t>” is replaced with a zero-padded two-digit integer [01-99</a:t>
            </a:r>
            <a:r>
              <a:rPr lang="en-GB" sz="2000" dirty="0" smtClean="0"/>
              <a:t>]</a:t>
            </a:r>
            <a:endParaRPr lang="en-GB" sz="2000" dirty="0"/>
          </a:p>
          <a:p>
            <a:endParaRPr lang="en-GB" sz="2400" dirty="0" smtClean="0"/>
          </a:p>
        </p:txBody>
      </p:sp>
    </p:spTree>
    <p:extLst>
      <p:ext uri="{BB962C8B-B14F-4D97-AF65-F5344CB8AC3E}">
        <p14:creationId xmlns:p14="http://schemas.microsoft.com/office/powerpoint/2010/main" val="349453546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ADaM</a:t>
            </a:r>
            <a:r>
              <a:rPr lang="en-GB" dirty="0" smtClean="0"/>
              <a:t> Variable Naming - General</a:t>
            </a:r>
            <a:endParaRPr lang="en-GB" dirty="0"/>
          </a:p>
        </p:txBody>
      </p:sp>
      <p:sp>
        <p:nvSpPr>
          <p:cNvPr id="3" name="Content Placeholder 2"/>
          <p:cNvSpPr>
            <a:spLocks noGrp="1"/>
          </p:cNvSpPr>
          <p:nvPr>
            <p:ph idx="1"/>
          </p:nvPr>
        </p:nvSpPr>
        <p:spPr>
          <a:xfrm>
            <a:off x="150125" y="1600200"/>
            <a:ext cx="8830101" cy="4525963"/>
          </a:xfrm>
        </p:spPr>
        <p:txBody>
          <a:bodyPr>
            <a:noAutofit/>
          </a:bodyPr>
          <a:lstStyle/>
          <a:p>
            <a:r>
              <a:rPr lang="en-GB" sz="2400" dirty="0"/>
              <a:t>When an ADaM standard variable name has been defined for a specific concept, the ADaM standard variable name must be used, even if the content of an ADaM variable is a direct copy of the content of an SDTM </a:t>
            </a:r>
            <a:r>
              <a:rPr lang="en-GB" sz="2400" dirty="0" smtClean="0"/>
              <a:t>variable</a:t>
            </a:r>
          </a:p>
          <a:p>
            <a:pPr lvl="1"/>
            <a:r>
              <a:rPr lang="en-GB" sz="2000" dirty="0" smtClean="0"/>
              <a:t>For </a:t>
            </a:r>
            <a:r>
              <a:rPr lang="en-GB" sz="2000" dirty="0"/>
              <a:t>example, in the creation of ADLB, even if AVAL is just a copy of LBSTRESN the dataset must contain </a:t>
            </a:r>
            <a:r>
              <a:rPr lang="en-GB" sz="2000" dirty="0" smtClean="0"/>
              <a:t>AVAL</a:t>
            </a:r>
          </a:p>
          <a:p>
            <a:r>
              <a:rPr lang="en-GB" sz="2400" dirty="0" smtClean="0"/>
              <a:t>Variable </a:t>
            </a:r>
            <a:r>
              <a:rPr lang="en-GB" sz="2400" dirty="0"/>
              <a:t>pairs designated as having a one-to-one mapping within </a:t>
            </a:r>
            <a:r>
              <a:rPr lang="en-GB" sz="2400" dirty="0" smtClean="0"/>
              <a:t>e.g. a parameter</a:t>
            </a:r>
          </a:p>
          <a:p>
            <a:pPr lvl="1"/>
            <a:r>
              <a:rPr lang="en-GB" sz="2000" dirty="0" smtClean="0"/>
              <a:t>If </a:t>
            </a:r>
            <a:r>
              <a:rPr lang="en-GB" sz="2000" dirty="0"/>
              <a:t>both variables are present in the dataset </a:t>
            </a:r>
            <a:r>
              <a:rPr lang="en-GB" sz="2000" dirty="0" smtClean="0"/>
              <a:t>there </a:t>
            </a:r>
            <a:r>
              <a:rPr lang="en-GB" sz="2000" dirty="0"/>
              <a:t>must be a one-to-one mapping between the two variables on all </a:t>
            </a:r>
            <a:r>
              <a:rPr lang="en-GB" sz="2000" dirty="0" smtClean="0"/>
              <a:t>rows</a:t>
            </a:r>
          </a:p>
        </p:txBody>
      </p:sp>
    </p:spTree>
    <p:extLst>
      <p:ext uri="{BB962C8B-B14F-4D97-AF65-F5344CB8AC3E}">
        <p14:creationId xmlns:p14="http://schemas.microsoft.com/office/powerpoint/2010/main" val="138510189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ADaM</a:t>
            </a:r>
            <a:r>
              <a:rPr lang="en-GB" dirty="0" smtClean="0"/>
              <a:t> Variable Naming - General</a:t>
            </a:r>
            <a:endParaRPr lang="en-GB" dirty="0"/>
          </a:p>
        </p:txBody>
      </p:sp>
      <p:sp>
        <p:nvSpPr>
          <p:cNvPr id="3" name="Content Placeholder 2"/>
          <p:cNvSpPr>
            <a:spLocks noGrp="1"/>
          </p:cNvSpPr>
          <p:nvPr>
            <p:ph idx="1"/>
          </p:nvPr>
        </p:nvSpPr>
        <p:spPr>
          <a:xfrm>
            <a:off x="150125" y="1600200"/>
            <a:ext cx="8830101" cy="4525963"/>
          </a:xfrm>
        </p:spPr>
        <p:txBody>
          <a:bodyPr>
            <a:noAutofit/>
          </a:bodyPr>
          <a:lstStyle/>
          <a:p>
            <a:r>
              <a:rPr lang="en-GB" sz="2400" dirty="0"/>
              <a:t>In a pair of corresponding variables (e.g</a:t>
            </a:r>
            <a:r>
              <a:rPr lang="en-GB" sz="2400" dirty="0" smtClean="0"/>
              <a:t>. </a:t>
            </a:r>
            <a:r>
              <a:rPr lang="en-GB" sz="2400" dirty="0"/>
              <a:t>TRTP and TRTPN), the primary or most commonly used variable does not have the suffix or extension (e.g., N for Numeric or C for </a:t>
            </a:r>
            <a:r>
              <a:rPr lang="en-GB" sz="2400" dirty="0" smtClean="0"/>
              <a:t>Character)</a:t>
            </a:r>
          </a:p>
          <a:p>
            <a:pPr lvl="1"/>
            <a:r>
              <a:rPr lang="en-GB" sz="2000" dirty="0" smtClean="0"/>
              <a:t>The </a:t>
            </a:r>
            <a:r>
              <a:rPr lang="en-GB" sz="2000" dirty="0"/>
              <a:t>relevant suffix is used only on the name of the secondary member of the variable </a:t>
            </a:r>
            <a:r>
              <a:rPr lang="en-GB" sz="2000" dirty="0" smtClean="0"/>
              <a:t>pair, the </a:t>
            </a:r>
            <a:r>
              <a:rPr lang="en-GB" sz="2000" dirty="0"/>
              <a:t>primary variable, TRTP is character; but it is not named </a:t>
            </a:r>
            <a:r>
              <a:rPr lang="en-GB" sz="2000" dirty="0" smtClean="0"/>
              <a:t>TRTPC</a:t>
            </a:r>
          </a:p>
          <a:p>
            <a:pPr lvl="1"/>
            <a:r>
              <a:rPr lang="en-GB" sz="2000" dirty="0" smtClean="0"/>
              <a:t>When </a:t>
            </a:r>
            <a:r>
              <a:rPr lang="en-GB" sz="2000" dirty="0"/>
              <a:t>the secondary variable is numeric, it can only be included if the primary variable is also present in the </a:t>
            </a:r>
            <a:r>
              <a:rPr lang="en-GB" sz="2000" dirty="0" smtClean="0"/>
              <a:t>dataset</a:t>
            </a:r>
          </a:p>
          <a:p>
            <a:pPr lvl="1"/>
            <a:r>
              <a:rPr lang="en-GB" sz="2000" dirty="0" smtClean="0"/>
              <a:t>If </a:t>
            </a:r>
            <a:r>
              <a:rPr lang="en-GB" sz="2000" dirty="0"/>
              <a:t>both variables of a variable pair are present, there must be a one-to-one mapping between the values of the two variables, as described </a:t>
            </a:r>
            <a:r>
              <a:rPr lang="en-GB" sz="2000" dirty="0" smtClean="0"/>
              <a:t>on the previous slide</a:t>
            </a:r>
          </a:p>
        </p:txBody>
      </p:sp>
    </p:spTree>
    <p:extLst>
      <p:ext uri="{BB962C8B-B14F-4D97-AF65-F5344CB8AC3E}">
        <p14:creationId xmlns:p14="http://schemas.microsoft.com/office/powerpoint/2010/main" val="425239963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ADaM</a:t>
            </a:r>
            <a:r>
              <a:rPr lang="en-GB" dirty="0" smtClean="0"/>
              <a:t> Variable Naming - General</a:t>
            </a:r>
            <a:endParaRPr lang="en-GB" dirty="0"/>
          </a:p>
        </p:txBody>
      </p:sp>
      <p:sp>
        <p:nvSpPr>
          <p:cNvPr id="3" name="Content Placeholder 2"/>
          <p:cNvSpPr>
            <a:spLocks noGrp="1"/>
          </p:cNvSpPr>
          <p:nvPr>
            <p:ph idx="1"/>
          </p:nvPr>
        </p:nvSpPr>
        <p:spPr>
          <a:xfrm>
            <a:off x="150125" y="1600200"/>
            <a:ext cx="8830101" cy="4525963"/>
          </a:xfrm>
        </p:spPr>
        <p:txBody>
          <a:bodyPr>
            <a:noAutofit/>
          </a:bodyPr>
          <a:lstStyle/>
          <a:p>
            <a:r>
              <a:rPr lang="en-GB" sz="2400" dirty="0" smtClean="0"/>
              <a:t>If </a:t>
            </a:r>
            <a:r>
              <a:rPr lang="en-GB" sz="2400" dirty="0"/>
              <a:t>SDTM character variables are converted to numeric variables in ADaM datasets, </a:t>
            </a:r>
            <a:r>
              <a:rPr lang="en-GB" sz="2400" dirty="0" smtClean="0"/>
              <a:t>they </a:t>
            </a:r>
            <a:r>
              <a:rPr lang="en-GB" sz="2400" dirty="0"/>
              <a:t>should be named as they are in the SDTM with an “N” suffix </a:t>
            </a:r>
            <a:r>
              <a:rPr lang="en-GB" sz="2400" dirty="0" smtClean="0"/>
              <a:t>added</a:t>
            </a:r>
          </a:p>
          <a:p>
            <a:pPr lvl="1"/>
            <a:r>
              <a:rPr lang="en-GB" sz="2000" dirty="0"/>
              <a:t>e</a:t>
            </a:r>
            <a:r>
              <a:rPr lang="en-GB" sz="2000" dirty="0" smtClean="0"/>
              <a:t>.g. the </a:t>
            </a:r>
            <a:r>
              <a:rPr lang="en-GB" sz="2000" dirty="0"/>
              <a:t>numeric version of the DM SEX variable is SEXN in an ADaM </a:t>
            </a:r>
            <a:r>
              <a:rPr lang="en-GB" sz="2000" dirty="0" smtClean="0"/>
              <a:t>dataset</a:t>
            </a:r>
          </a:p>
          <a:p>
            <a:pPr lvl="1"/>
            <a:r>
              <a:rPr lang="en-GB" sz="2000" dirty="0" smtClean="0"/>
              <a:t>The </a:t>
            </a:r>
            <a:r>
              <a:rPr lang="en-GB" sz="2000" dirty="0"/>
              <a:t>secondary variable of the variable pair cannot be present in the dataset unless the primary variable is also </a:t>
            </a:r>
            <a:r>
              <a:rPr lang="en-GB" sz="2000" dirty="0" smtClean="0"/>
              <a:t>present</a:t>
            </a:r>
          </a:p>
          <a:p>
            <a:pPr lvl="1"/>
            <a:r>
              <a:rPr lang="en-GB" sz="2000" dirty="0" smtClean="0"/>
              <a:t>The </a:t>
            </a:r>
            <a:r>
              <a:rPr lang="en-GB" sz="2000" dirty="0"/>
              <a:t>numeric equivalent of the variable cannot be present in the dataset unless the character version is also </a:t>
            </a:r>
            <a:r>
              <a:rPr lang="en-GB" sz="2000" dirty="0" smtClean="0"/>
              <a:t>present</a:t>
            </a:r>
          </a:p>
          <a:p>
            <a:pPr lvl="1"/>
            <a:r>
              <a:rPr lang="en-GB" sz="2000" dirty="0" smtClean="0"/>
              <a:t>If </a:t>
            </a:r>
            <a:r>
              <a:rPr lang="en-GB" sz="2000" dirty="0"/>
              <a:t>necessary to keep within the 8-character variable name length limit, the last character may be removed prior to appending the </a:t>
            </a:r>
            <a:r>
              <a:rPr lang="en-GB" sz="2000" dirty="0" smtClean="0"/>
              <a:t>N</a:t>
            </a:r>
          </a:p>
          <a:p>
            <a:r>
              <a:rPr lang="en-GB" sz="2400" dirty="0" smtClean="0"/>
              <a:t>Note: this does </a:t>
            </a:r>
            <a:r>
              <a:rPr lang="en-GB" sz="2400" dirty="0"/>
              <a:t>not apply to SDTM date/time </a:t>
            </a:r>
            <a:r>
              <a:rPr lang="en-GB" sz="2400" dirty="0" smtClean="0"/>
              <a:t>character </a:t>
            </a:r>
            <a:r>
              <a:rPr lang="en-GB" sz="2400" dirty="0"/>
              <a:t>variables converted to ADaM numeric *DT, *TM, and *DTM variables.</a:t>
            </a:r>
            <a:endParaRPr lang="en-GB" sz="2400" dirty="0" smtClean="0"/>
          </a:p>
        </p:txBody>
      </p:sp>
    </p:spTree>
    <p:extLst>
      <p:ext uri="{BB962C8B-B14F-4D97-AF65-F5344CB8AC3E}">
        <p14:creationId xmlns:p14="http://schemas.microsoft.com/office/powerpoint/2010/main" val="298964686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ADaM</a:t>
            </a:r>
            <a:r>
              <a:rPr lang="en-GB" dirty="0" smtClean="0"/>
              <a:t> Variable Naming - General</a:t>
            </a:r>
            <a:endParaRPr lang="en-GB" dirty="0"/>
          </a:p>
        </p:txBody>
      </p:sp>
      <p:sp>
        <p:nvSpPr>
          <p:cNvPr id="3" name="Content Placeholder 2"/>
          <p:cNvSpPr>
            <a:spLocks noGrp="1"/>
          </p:cNvSpPr>
          <p:nvPr>
            <p:ph idx="1"/>
          </p:nvPr>
        </p:nvSpPr>
        <p:spPr>
          <a:xfrm>
            <a:off x="150125" y="1600200"/>
            <a:ext cx="8830101" cy="4525963"/>
          </a:xfrm>
        </p:spPr>
        <p:txBody>
          <a:bodyPr>
            <a:noAutofit/>
          </a:bodyPr>
          <a:lstStyle/>
          <a:p>
            <a:r>
              <a:rPr lang="en-GB" sz="2400" dirty="0"/>
              <a:t>Variables whose names end in </a:t>
            </a:r>
            <a:r>
              <a:rPr lang="en-GB" sz="2400" dirty="0" err="1"/>
              <a:t>GRy</a:t>
            </a:r>
            <a:r>
              <a:rPr lang="en-GB" sz="2400" dirty="0"/>
              <a:t>, </a:t>
            </a:r>
            <a:r>
              <a:rPr lang="en-GB" sz="2400" dirty="0" err="1"/>
              <a:t>Gy</a:t>
            </a:r>
            <a:r>
              <a:rPr lang="en-GB" sz="2400" dirty="0"/>
              <a:t>, or </a:t>
            </a:r>
            <a:r>
              <a:rPr lang="en-GB" sz="2400" dirty="0" err="1"/>
              <a:t>CATy</a:t>
            </a:r>
            <a:r>
              <a:rPr lang="en-GB" sz="2400" dirty="0"/>
              <a:t> are grouping </a:t>
            </a:r>
            <a:r>
              <a:rPr lang="en-GB" sz="2400" dirty="0" smtClean="0"/>
              <a:t>variables</a:t>
            </a:r>
          </a:p>
          <a:p>
            <a:pPr lvl="1"/>
            <a:r>
              <a:rPr lang="en-GB" sz="2000" dirty="0" smtClean="0"/>
              <a:t>“y” </a:t>
            </a:r>
            <a:r>
              <a:rPr lang="en-GB" sz="2000" dirty="0"/>
              <a:t>refers to the grouping scheme or algorithm (not the category within the </a:t>
            </a:r>
            <a:r>
              <a:rPr lang="en-GB" sz="2000" dirty="0" smtClean="0"/>
              <a:t>grouping)</a:t>
            </a:r>
          </a:p>
          <a:p>
            <a:pPr lvl="1"/>
            <a:r>
              <a:rPr lang="en-GB" sz="2000" dirty="0" err="1"/>
              <a:t>e</a:t>
            </a:r>
            <a:r>
              <a:rPr lang="en-GB" sz="2000" dirty="0" err="1" smtClean="0"/>
              <a:t>.g</a:t>
            </a:r>
            <a:r>
              <a:rPr lang="en-GB" sz="2000" dirty="0" smtClean="0"/>
              <a:t>, </a:t>
            </a:r>
            <a:r>
              <a:rPr lang="en-GB" sz="2000" dirty="0"/>
              <a:t>SITEGR3 is the name of a variable containing site group (pooled site) names, where the grouping has been done according to the third site-grouping algorithm; SITEGR3 does not mean the third group of sites. </a:t>
            </a:r>
            <a:endParaRPr lang="en-GB" sz="2000" dirty="0" smtClean="0"/>
          </a:p>
          <a:p>
            <a:pPr lvl="1"/>
            <a:r>
              <a:rPr lang="en-GB" sz="2000" dirty="0" err="1" smtClean="0"/>
              <a:t>CATy</a:t>
            </a:r>
            <a:r>
              <a:rPr lang="en-GB" sz="2000" dirty="0" smtClean="0"/>
              <a:t> </a:t>
            </a:r>
            <a:r>
              <a:rPr lang="en-GB" sz="2000" dirty="0"/>
              <a:t>is the suffix used for categorization of ADaM-specified analysis variables (e.g., </a:t>
            </a:r>
            <a:r>
              <a:rPr lang="en-GB" sz="2000" dirty="0" err="1"/>
              <a:t>CHGCATy</a:t>
            </a:r>
            <a:r>
              <a:rPr lang="en-GB" sz="2000" dirty="0"/>
              <a:t> categorizes CHG</a:t>
            </a:r>
            <a:r>
              <a:rPr lang="en-GB" sz="2000" dirty="0" smtClean="0"/>
              <a:t>)</a:t>
            </a:r>
          </a:p>
          <a:p>
            <a:r>
              <a:rPr lang="en-GB" sz="2400" dirty="0" smtClean="0"/>
              <a:t>Recommended </a:t>
            </a:r>
            <a:r>
              <a:rPr lang="en-GB" sz="2400" dirty="0"/>
              <a:t>that </a:t>
            </a:r>
            <a:r>
              <a:rPr lang="en-GB" sz="2400" dirty="0" smtClean="0"/>
              <a:t>grouping </a:t>
            </a:r>
            <a:r>
              <a:rPr lang="en-GB" sz="2400" dirty="0"/>
              <a:t>or categorization variables begin with the name of the variable being grouped and end in </a:t>
            </a:r>
            <a:r>
              <a:rPr lang="en-GB" sz="2400" dirty="0" err="1"/>
              <a:t>GRy</a:t>
            </a:r>
            <a:endParaRPr lang="en-GB" sz="2400" dirty="0" smtClean="0"/>
          </a:p>
        </p:txBody>
      </p:sp>
    </p:spTree>
    <p:extLst>
      <p:ext uri="{BB962C8B-B14F-4D97-AF65-F5344CB8AC3E}">
        <p14:creationId xmlns:p14="http://schemas.microsoft.com/office/powerpoint/2010/main" val="279090866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ADaM</a:t>
            </a:r>
            <a:r>
              <a:rPr lang="en-GB" dirty="0" smtClean="0"/>
              <a:t> Variable Naming - Timing</a:t>
            </a:r>
            <a:endParaRPr lang="en-GB" dirty="0"/>
          </a:p>
        </p:txBody>
      </p:sp>
      <p:sp>
        <p:nvSpPr>
          <p:cNvPr id="3" name="Content Placeholder 2"/>
          <p:cNvSpPr>
            <a:spLocks noGrp="1"/>
          </p:cNvSpPr>
          <p:nvPr>
            <p:ph idx="1"/>
          </p:nvPr>
        </p:nvSpPr>
        <p:spPr>
          <a:xfrm>
            <a:off x="150125" y="1600200"/>
            <a:ext cx="8830101" cy="4525963"/>
          </a:xfrm>
        </p:spPr>
        <p:txBody>
          <a:bodyPr>
            <a:noAutofit/>
          </a:bodyPr>
          <a:lstStyle/>
          <a:p>
            <a:r>
              <a:rPr lang="en-GB" sz="2400" dirty="0" smtClean="0"/>
              <a:t>Numeric </a:t>
            </a:r>
            <a:r>
              <a:rPr lang="en-GB" sz="2400" dirty="0"/>
              <a:t>dates, times and </a:t>
            </a:r>
            <a:r>
              <a:rPr lang="en-GB" sz="2400" dirty="0" err="1"/>
              <a:t>datetimes</a:t>
            </a:r>
            <a:r>
              <a:rPr lang="en-GB" sz="2400" dirty="0"/>
              <a:t> should be formatted, so as to be human-readable with no loss of </a:t>
            </a:r>
            <a:r>
              <a:rPr lang="en-GB" sz="2400" dirty="0" smtClean="0"/>
              <a:t>precision</a:t>
            </a:r>
            <a:endParaRPr lang="en-GB" sz="2400" dirty="0"/>
          </a:p>
          <a:p>
            <a:r>
              <a:rPr lang="en-GB" sz="2400" dirty="0" smtClean="0"/>
              <a:t>Variables </a:t>
            </a:r>
            <a:r>
              <a:rPr lang="en-GB" sz="2400" dirty="0"/>
              <a:t>whose names </a:t>
            </a:r>
            <a:r>
              <a:rPr lang="en-GB" sz="2400" dirty="0" smtClean="0"/>
              <a:t>end in:</a:t>
            </a:r>
          </a:p>
          <a:p>
            <a:pPr lvl="1"/>
            <a:r>
              <a:rPr lang="en-GB" sz="2000" dirty="0" smtClean="0"/>
              <a:t>DT </a:t>
            </a:r>
            <a:r>
              <a:rPr lang="en-GB" sz="2000" dirty="0"/>
              <a:t>are numeric </a:t>
            </a:r>
            <a:r>
              <a:rPr lang="en-GB" sz="2000" dirty="0" smtClean="0"/>
              <a:t>dates</a:t>
            </a:r>
            <a:endParaRPr lang="en-GB" sz="2000" dirty="0"/>
          </a:p>
          <a:p>
            <a:pPr lvl="1"/>
            <a:r>
              <a:rPr lang="en-GB" sz="2000" dirty="0" smtClean="0"/>
              <a:t>DTM </a:t>
            </a:r>
            <a:r>
              <a:rPr lang="en-GB" sz="2000" dirty="0"/>
              <a:t>are numeric </a:t>
            </a:r>
            <a:r>
              <a:rPr lang="en-GB" sz="2000" dirty="0" err="1"/>
              <a:t>datetimes</a:t>
            </a:r>
            <a:r>
              <a:rPr lang="en-GB" sz="2000" dirty="0" smtClean="0"/>
              <a:t>.</a:t>
            </a:r>
          </a:p>
          <a:p>
            <a:pPr lvl="1"/>
            <a:r>
              <a:rPr lang="en-GB" sz="2000" dirty="0" smtClean="0"/>
              <a:t>TM </a:t>
            </a:r>
            <a:r>
              <a:rPr lang="en-GB" sz="2000" dirty="0"/>
              <a:t>are numeric times.</a:t>
            </a:r>
          </a:p>
          <a:p>
            <a:r>
              <a:rPr lang="en-GB" sz="2400" dirty="0" smtClean="0"/>
              <a:t>If </a:t>
            </a:r>
            <a:r>
              <a:rPr lang="en-GB" sz="2400" dirty="0"/>
              <a:t>a *DTM and associated *TM variable exist, then the *TM value must match the time part of the *DTM value when the *DTM variable is populated. If a *DTM and associated *DT variable exist, then the *DT value must match the date part of the *DTM value when the *DTM variable is </a:t>
            </a:r>
            <a:r>
              <a:rPr lang="en-GB" sz="2400" dirty="0" smtClean="0"/>
              <a:t>populated</a:t>
            </a:r>
          </a:p>
          <a:p>
            <a:endParaRPr lang="en-GB" sz="2400" dirty="0"/>
          </a:p>
        </p:txBody>
      </p:sp>
    </p:spTree>
    <p:extLst>
      <p:ext uri="{BB962C8B-B14F-4D97-AF65-F5344CB8AC3E}">
        <p14:creationId xmlns:p14="http://schemas.microsoft.com/office/powerpoint/2010/main" val="428958032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ADaM</a:t>
            </a:r>
            <a:r>
              <a:rPr lang="en-GB" dirty="0" smtClean="0"/>
              <a:t> Variable Naming - Timing</a:t>
            </a:r>
            <a:endParaRPr lang="en-GB" dirty="0"/>
          </a:p>
        </p:txBody>
      </p:sp>
      <p:sp>
        <p:nvSpPr>
          <p:cNvPr id="3" name="Content Placeholder 2"/>
          <p:cNvSpPr>
            <a:spLocks noGrp="1"/>
          </p:cNvSpPr>
          <p:nvPr>
            <p:ph idx="1"/>
          </p:nvPr>
        </p:nvSpPr>
        <p:spPr>
          <a:xfrm>
            <a:off x="150125" y="1600200"/>
            <a:ext cx="8830101" cy="4525963"/>
          </a:xfrm>
        </p:spPr>
        <p:txBody>
          <a:bodyPr>
            <a:noAutofit/>
          </a:bodyPr>
          <a:lstStyle/>
          <a:p>
            <a:r>
              <a:rPr lang="en-GB" sz="2400" dirty="0" smtClean="0"/>
              <a:t>Names </a:t>
            </a:r>
            <a:r>
              <a:rPr lang="en-GB" sz="2400" dirty="0"/>
              <a:t>of timing start variables end with an S followed by the characters indicating the type of timing (i.e., SDT, STM, SDTM</a:t>
            </a:r>
            <a:r>
              <a:rPr lang="en-GB" sz="2400" dirty="0" smtClean="0"/>
              <a:t>)</a:t>
            </a:r>
            <a:endParaRPr lang="en-GB" sz="2400" dirty="0"/>
          </a:p>
          <a:p>
            <a:r>
              <a:rPr lang="en-GB" sz="2400" dirty="0" smtClean="0"/>
              <a:t>Names </a:t>
            </a:r>
            <a:r>
              <a:rPr lang="en-GB" sz="2400" dirty="0"/>
              <a:t>of timing end variables end with an E followed by the characters indicating the type of timing (i.e., EDT, ETM, EDTM</a:t>
            </a:r>
            <a:r>
              <a:rPr lang="en-GB" sz="2400" dirty="0" smtClean="0"/>
              <a:t>)</a:t>
            </a:r>
            <a:endParaRPr lang="en-GB" sz="2400" dirty="0"/>
          </a:p>
          <a:p>
            <a:r>
              <a:rPr lang="en-GB" sz="2400" dirty="0" smtClean="0"/>
              <a:t>Variables </a:t>
            </a:r>
            <a:r>
              <a:rPr lang="en-GB" sz="2400" dirty="0"/>
              <a:t>whose names end in DY are relative day </a:t>
            </a:r>
            <a:r>
              <a:rPr lang="en-GB" sz="2400" dirty="0" smtClean="0"/>
              <a:t>variables</a:t>
            </a:r>
          </a:p>
          <a:p>
            <a:pPr lvl="1"/>
            <a:r>
              <a:rPr lang="en-GB" sz="2000" dirty="0" smtClean="0"/>
              <a:t>In </a:t>
            </a:r>
            <a:r>
              <a:rPr lang="en-GB" sz="2000" dirty="0"/>
              <a:t>ADaM </a:t>
            </a:r>
            <a:r>
              <a:rPr lang="en-GB" sz="2000" dirty="0" smtClean="0"/>
              <a:t>there </a:t>
            </a:r>
            <a:r>
              <a:rPr lang="en-GB" sz="2000" dirty="0"/>
              <a:t>is no day </a:t>
            </a:r>
            <a:r>
              <a:rPr lang="en-GB" sz="2000" dirty="0" smtClean="0"/>
              <a:t>0</a:t>
            </a:r>
          </a:p>
          <a:p>
            <a:pPr lvl="1"/>
            <a:r>
              <a:rPr lang="en-GB" sz="2000" dirty="0" smtClean="0"/>
              <a:t>If </a:t>
            </a:r>
            <a:r>
              <a:rPr lang="en-GB" sz="2000" dirty="0"/>
              <a:t>there is a need to create a relative day variable that includes day 0, then its name must not end in </a:t>
            </a:r>
            <a:r>
              <a:rPr lang="en-GB" sz="2000" dirty="0" smtClean="0"/>
              <a:t>DY</a:t>
            </a:r>
          </a:p>
          <a:p>
            <a:r>
              <a:rPr lang="en-GB" sz="2400" dirty="0"/>
              <a:t>ADaM relative day variables need not be anchored by SDTM RFSTDTC</a:t>
            </a:r>
            <a:endParaRPr lang="en-GB" sz="2400" dirty="0" smtClean="0"/>
          </a:p>
        </p:txBody>
      </p:sp>
    </p:spTree>
    <p:extLst>
      <p:ext uri="{BB962C8B-B14F-4D97-AF65-F5344CB8AC3E}">
        <p14:creationId xmlns:p14="http://schemas.microsoft.com/office/powerpoint/2010/main" val="267876695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ADaM</a:t>
            </a:r>
            <a:r>
              <a:rPr lang="en-GB" dirty="0" smtClean="0"/>
              <a:t> Variable Naming - Timing</a:t>
            </a:r>
            <a:endParaRPr lang="en-GB" dirty="0"/>
          </a:p>
        </p:txBody>
      </p:sp>
      <p:sp>
        <p:nvSpPr>
          <p:cNvPr id="3" name="Content Placeholder 2"/>
          <p:cNvSpPr>
            <a:spLocks noGrp="1"/>
          </p:cNvSpPr>
          <p:nvPr>
            <p:ph idx="1"/>
          </p:nvPr>
        </p:nvSpPr>
        <p:spPr>
          <a:xfrm>
            <a:off x="150125" y="1600200"/>
            <a:ext cx="8830101" cy="4525963"/>
          </a:xfrm>
        </p:spPr>
        <p:txBody>
          <a:bodyPr>
            <a:noAutofit/>
          </a:bodyPr>
          <a:lstStyle/>
          <a:p>
            <a:r>
              <a:rPr lang="en-GB" sz="2400" dirty="0" smtClean="0"/>
              <a:t>The </a:t>
            </a:r>
            <a:r>
              <a:rPr lang="en-GB" sz="2400" dirty="0"/>
              <a:t>root or prefix (represented by *) </a:t>
            </a:r>
            <a:r>
              <a:rPr lang="en-GB" sz="2400" dirty="0" smtClean="0"/>
              <a:t>ADaM </a:t>
            </a:r>
            <a:r>
              <a:rPr lang="en-GB" sz="2400" dirty="0"/>
              <a:t>date, time and </a:t>
            </a:r>
            <a:r>
              <a:rPr lang="en-GB" sz="2400" dirty="0" err="1"/>
              <a:t>datetime</a:t>
            </a:r>
            <a:r>
              <a:rPr lang="en-GB" sz="2400" dirty="0"/>
              <a:t> variable names must be chosen with care, to prevent unintended conflicts among other such names and standard numeric versions of possible SDTM variable </a:t>
            </a:r>
            <a:r>
              <a:rPr lang="en-GB" sz="2400" dirty="0" smtClean="0"/>
              <a:t>names</a:t>
            </a:r>
            <a:endParaRPr lang="en-GB" sz="2400" dirty="0"/>
          </a:p>
          <a:p>
            <a:pPr lvl="1"/>
            <a:r>
              <a:rPr lang="en-GB" sz="2000" dirty="0" smtClean="0"/>
              <a:t>One-letter prefixes</a:t>
            </a:r>
            <a:endParaRPr lang="en-GB" sz="2000" dirty="0"/>
          </a:p>
          <a:p>
            <a:pPr lvl="1"/>
            <a:r>
              <a:rPr lang="en-GB" sz="2000" dirty="0" smtClean="0"/>
              <a:t>Two-letter </a:t>
            </a:r>
            <a:r>
              <a:rPr lang="en-GB" sz="2000" dirty="0"/>
              <a:t>prefixes, except when intentionally chosen to refer explicitly to a specific SDTM domain and its --DTC, --STDTC, and/or --ENDTC </a:t>
            </a:r>
            <a:r>
              <a:rPr lang="en-GB" sz="2000" dirty="0" smtClean="0"/>
              <a:t>variables</a:t>
            </a:r>
            <a:endParaRPr lang="en-GB" sz="2000" dirty="0"/>
          </a:p>
          <a:p>
            <a:pPr lvl="1"/>
            <a:r>
              <a:rPr lang="en-GB" sz="2000" dirty="0" smtClean="0"/>
              <a:t>Three-letter </a:t>
            </a:r>
            <a:r>
              <a:rPr lang="en-GB" sz="2000" dirty="0"/>
              <a:t>prefixes ending in S or </a:t>
            </a:r>
            <a:r>
              <a:rPr lang="en-GB" sz="2000" dirty="0" smtClean="0"/>
              <a:t>E</a:t>
            </a:r>
          </a:p>
          <a:p>
            <a:r>
              <a:rPr lang="en-GB" sz="2400" dirty="0"/>
              <a:t>In general, all three of *DT, *TM, *DTM are not </a:t>
            </a:r>
            <a:r>
              <a:rPr lang="en-GB" sz="2400" dirty="0" smtClean="0"/>
              <a:t>required; include </a:t>
            </a:r>
            <a:r>
              <a:rPr lang="en-GB" sz="2400" dirty="0"/>
              <a:t>only </a:t>
            </a:r>
            <a:r>
              <a:rPr lang="en-GB" sz="2400" dirty="0" smtClean="0"/>
              <a:t>those needed </a:t>
            </a:r>
            <a:r>
              <a:rPr lang="en-GB" sz="2400" dirty="0"/>
              <a:t>for analysis or </a:t>
            </a:r>
            <a:r>
              <a:rPr lang="en-GB" sz="2400" dirty="0" smtClean="0"/>
              <a:t>review</a:t>
            </a:r>
          </a:p>
          <a:p>
            <a:pPr lvl="1"/>
            <a:r>
              <a:rPr lang="en-GB" sz="2000" dirty="0"/>
              <a:t>H</a:t>
            </a:r>
            <a:r>
              <a:rPr lang="en-GB" sz="2000" dirty="0" smtClean="0"/>
              <a:t>owever</a:t>
            </a:r>
            <a:r>
              <a:rPr lang="en-GB" sz="2000" dirty="0"/>
              <a:t>, when a *DTM variable exists, it is good practice to include a corresponding *DT variable</a:t>
            </a:r>
            <a:endParaRPr lang="en-GB" sz="2000" dirty="0" smtClean="0"/>
          </a:p>
        </p:txBody>
      </p:sp>
    </p:spTree>
    <p:extLst>
      <p:ext uri="{BB962C8B-B14F-4D97-AF65-F5344CB8AC3E}">
        <p14:creationId xmlns:p14="http://schemas.microsoft.com/office/powerpoint/2010/main" val="314387196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ADaM</a:t>
            </a:r>
            <a:r>
              <a:rPr lang="en-GB" dirty="0" smtClean="0"/>
              <a:t> Variable Naming - Timing</a:t>
            </a:r>
            <a:endParaRPr lang="en-GB" dirty="0"/>
          </a:p>
        </p:txBody>
      </p:sp>
      <p:sp>
        <p:nvSpPr>
          <p:cNvPr id="3" name="Content Placeholder 2"/>
          <p:cNvSpPr>
            <a:spLocks noGrp="1"/>
          </p:cNvSpPr>
          <p:nvPr>
            <p:ph idx="1"/>
          </p:nvPr>
        </p:nvSpPr>
        <p:spPr>
          <a:xfrm>
            <a:off x="156949" y="1600200"/>
            <a:ext cx="8830101" cy="4525963"/>
          </a:xfrm>
        </p:spPr>
        <p:txBody>
          <a:bodyPr>
            <a:noAutofit/>
          </a:bodyPr>
          <a:lstStyle/>
          <a:p>
            <a:r>
              <a:rPr lang="en-GB" sz="2400" dirty="0"/>
              <a:t>Date and Time Imputation Flag </a:t>
            </a:r>
            <a:r>
              <a:rPr lang="en-GB" sz="2400" dirty="0" smtClean="0"/>
              <a:t>Variables</a:t>
            </a:r>
          </a:p>
          <a:p>
            <a:pPr lvl="1"/>
            <a:r>
              <a:rPr lang="en-GB" sz="2000" dirty="0"/>
              <a:t>When a date or time is imputed, </a:t>
            </a:r>
            <a:r>
              <a:rPr lang="en-GB" sz="2000" dirty="0" smtClean="0"/>
              <a:t>require a </a:t>
            </a:r>
            <a:r>
              <a:rPr lang="en-GB" sz="2000" dirty="0"/>
              <a:t>date or time imputation flag </a:t>
            </a:r>
            <a:r>
              <a:rPr lang="en-GB" sz="2000" dirty="0" smtClean="0"/>
              <a:t>variable</a:t>
            </a:r>
          </a:p>
          <a:p>
            <a:pPr lvl="1"/>
            <a:r>
              <a:rPr lang="en-GB" sz="2000" dirty="0"/>
              <a:t>The variable fragments to be used for these variables are DTF and </a:t>
            </a:r>
            <a:r>
              <a:rPr lang="en-GB" sz="2000" dirty="0" smtClean="0"/>
              <a:t>TMF</a:t>
            </a:r>
            <a:endParaRPr lang="en-GB" sz="2000" dirty="0"/>
          </a:p>
          <a:p>
            <a:pPr lvl="1"/>
            <a:r>
              <a:rPr lang="en-GB" sz="2000" dirty="0" smtClean="0"/>
              <a:t>The root of the variables should be identical</a:t>
            </a:r>
          </a:p>
          <a:p>
            <a:r>
              <a:rPr lang="en-GB" sz="2400" dirty="0"/>
              <a:t>*DTF variables represent the highest level of imputation of the *DT variable based on the source SDTM DTC </a:t>
            </a:r>
            <a:r>
              <a:rPr lang="en-GB" sz="2400" dirty="0" smtClean="0"/>
              <a:t>variable</a:t>
            </a:r>
          </a:p>
          <a:p>
            <a:pPr lvl="1"/>
            <a:r>
              <a:rPr lang="en-GB" sz="2000" dirty="0" smtClean="0"/>
              <a:t>*DTF </a:t>
            </a:r>
            <a:r>
              <a:rPr lang="en-GB" sz="2000" dirty="0"/>
              <a:t>= Y if the year is </a:t>
            </a:r>
            <a:r>
              <a:rPr lang="en-GB" sz="2000" dirty="0" smtClean="0"/>
              <a:t>imputed</a:t>
            </a:r>
          </a:p>
          <a:p>
            <a:pPr lvl="1"/>
            <a:r>
              <a:rPr lang="en-GB" sz="2000" dirty="0" smtClean="0"/>
              <a:t>*DTF </a:t>
            </a:r>
            <a:r>
              <a:rPr lang="en-GB" sz="2000" dirty="0"/>
              <a:t>= M if year is present and month is </a:t>
            </a:r>
            <a:r>
              <a:rPr lang="en-GB" sz="2000" dirty="0" smtClean="0"/>
              <a:t>imputed</a:t>
            </a:r>
          </a:p>
          <a:p>
            <a:pPr lvl="1"/>
            <a:r>
              <a:rPr lang="en-GB" sz="2000" dirty="0" smtClean="0"/>
              <a:t>*DTF </a:t>
            </a:r>
            <a:r>
              <a:rPr lang="en-GB" sz="2000" dirty="0"/>
              <a:t>= D if only day is </a:t>
            </a:r>
            <a:r>
              <a:rPr lang="en-GB" sz="2000" dirty="0" smtClean="0"/>
              <a:t>imputed</a:t>
            </a:r>
          </a:p>
          <a:p>
            <a:pPr lvl="1"/>
            <a:r>
              <a:rPr lang="en-GB" sz="2000" dirty="0" smtClean="0"/>
              <a:t>*DTF </a:t>
            </a:r>
            <a:r>
              <a:rPr lang="en-GB" sz="2000" dirty="0"/>
              <a:t>= null if *DT equals the SDTM DTC </a:t>
            </a:r>
            <a:r>
              <a:rPr lang="en-GB" sz="2000" dirty="0" smtClean="0"/>
              <a:t>date part</a:t>
            </a:r>
          </a:p>
        </p:txBody>
      </p:sp>
    </p:spTree>
    <p:extLst>
      <p:ext uri="{BB962C8B-B14F-4D97-AF65-F5344CB8AC3E}">
        <p14:creationId xmlns:p14="http://schemas.microsoft.com/office/powerpoint/2010/main" val="286431080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ADaM</a:t>
            </a:r>
            <a:r>
              <a:rPr lang="en-GB" dirty="0" smtClean="0"/>
              <a:t> Variable Naming - Timing</a:t>
            </a:r>
            <a:endParaRPr lang="en-GB" dirty="0"/>
          </a:p>
        </p:txBody>
      </p:sp>
      <p:sp>
        <p:nvSpPr>
          <p:cNvPr id="3" name="Content Placeholder 2"/>
          <p:cNvSpPr>
            <a:spLocks noGrp="1"/>
          </p:cNvSpPr>
          <p:nvPr>
            <p:ph idx="1"/>
          </p:nvPr>
        </p:nvSpPr>
        <p:spPr>
          <a:xfrm>
            <a:off x="156949" y="1600200"/>
            <a:ext cx="8830101" cy="4525963"/>
          </a:xfrm>
        </p:spPr>
        <p:txBody>
          <a:bodyPr>
            <a:noAutofit/>
          </a:bodyPr>
          <a:lstStyle/>
          <a:p>
            <a:r>
              <a:rPr lang="en-GB" sz="2400" dirty="0" smtClean="0"/>
              <a:t>*</a:t>
            </a:r>
            <a:r>
              <a:rPr lang="en-GB" sz="2400" dirty="0"/>
              <a:t>TMF variables represent the level of imputation of the *TM (and *DTM) variable based on the source SDTM DTC </a:t>
            </a:r>
            <a:r>
              <a:rPr lang="en-GB" sz="2400" dirty="0" smtClean="0"/>
              <a:t>variable</a:t>
            </a:r>
          </a:p>
          <a:p>
            <a:pPr lvl="1"/>
            <a:r>
              <a:rPr lang="en-GB" sz="2000" dirty="0" smtClean="0"/>
              <a:t>*</a:t>
            </a:r>
            <a:r>
              <a:rPr lang="en-GB" sz="2000" dirty="0"/>
              <a:t>TMF = H if the entire time is </a:t>
            </a:r>
            <a:r>
              <a:rPr lang="en-GB" sz="2000" dirty="0" smtClean="0"/>
              <a:t>imputed</a:t>
            </a:r>
          </a:p>
          <a:p>
            <a:pPr lvl="1"/>
            <a:r>
              <a:rPr lang="en-GB" sz="2000" dirty="0" smtClean="0"/>
              <a:t>*</a:t>
            </a:r>
            <a:r>
              <a:rPr lang="en-GB" sz="2000" dirty="0"/>
              <a:t>TMF = M if minutes and seconds are </a:t>
            </a:r>
            <a:r>
              <a:rPr lang="en-GB" sz="2000" dirty="0" smtClean="0"/>
              <a:t>imputed</a:t>
            </a:r>
          </a:p>
          <a:p>
            <a:pPr lvl="1"/>
            <a:r>
              <a:rPr lang="en-GB" sz="2000" dirty="0" smtClean="0"/>
              <a:t>*TMF </a:t>
            </a:r>
            <a:r>
              <a:rPr lang="en-GB" sz="2000" dirty="0"/>
              <a:t>= S if only seconds are </a:t>
            </a:r>
            <a:r>
              <a:rPr lang="en-GB" sz="2000" dirty="0" smtClean="0"/>
              <a:t>imputed</a:t>
            </a:r>
          </a:p>
          <a:p>
            <a:pPr lvl="1"/>
            <a:r>
              <a:rPr lang="en-GB" sz="2000" dirty="0" smtClean="0"/>
              <a:t>*TMF </a:t>
            </a:r>
            <a:r>
              <a:rPr lang="en-GB" sz="2000" dirty="0"/>
              <a:t>= null if *TM equals the SDTM DTC </a:t>
            </a:r>
            <a:r>
              <a:rPr lang="en-GB" sz="2000" dirty="0" smtClean="0"/>
              <a:t>time part</a:t>
            </a:r>
          </a:p>
          <a:p>
            <a:r>
              <a:rPr lang="en-GB" sz="2400" dirty="0" smtClean="0"/>
              <a:t>If </a:t>
            </a:r>
            <a:r>
              <a:rPr lang="en-GB" sz="2400" dirty="0"/>
              <a:t>only hours and minutes are ever collected, and seconds are imputed in *DTM as 00, then it is not necessary to set *TMF to “S</a:t>
            </a:r>
            <a:r>
              <a:rPr lang="en-GB" sz="2400" dirty="0" smtClean="0"/>
              <a:t>”</a:t>
            </a:r>
            <a:endParaRPr lang="en-GB" sz="2400" dirty="0"/>
          </a:p>
          <a:p>
            <a:endParaRPr lang="en-GB" sz="2400" dirty="0"/>
          </a:p>
        </p:txBody>
      </p:sp>
    </p:spTree>
    <p:extLst>
      <p:ext uri="{BB962C8B-B14F-4D97-AF65-F5344CB8AC3E}">
        <p14:creationId xmlns:p14="http://schemas.microsoft.com/office/powerpoint/2010/main" val="24471129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Current Work of ADaM Team</a:t>
            </a:r>
            <a:endParaRPr lang="en-GB" dirty="0"/>
          </a:p>
        </p:txBody>
      </p:sp>
      <p:sp>
        <p:nvSpPr>
          <p:cNvPr id="3" name="Content Placeholder 2"/>
          <p:cNvSpPr>
            <a:spLocks noGrp="1"/>
          </p:cNvSpPr>
          <p:nvPr>
            <p:ph idx="1"/>
          </p:nvPr>
        </p:nvSpPr>
        <p:spPr/>
        <p:txBody>
          <a:bodyPr>
            <a:normAutofit fontScale="92500" lnSpcReduction="20000"/>
          </a:bodyPr>
          <a:lstStyle/>
          <a:p>
            <a:r>
              <a:rPr lang="en-GB" dirty="0"/>
              <a:t>The ADaM Team is currently working on additional ADaM standard documents addressing the following topics: </a:t>
            </a:r>
          </a:p>
          <a:p>
            <a:pPr lvl="1"/>
            <a:r>
              <a:rPr lang="en-GB" dirty="0" smtClean="0"/>
              <a:t>Integration </a:t>
            </a:r>
            <a:r>
              <a:rPr lang="en-GB" dirty="0"/>
              <a:t>of multiple studies </a:t>
            </a:r>
          </a:p>
          <a:p>
            <a:pPr lvl="1"/>
            <a:r>
              <a:rPr lang="en-GB" dirty="0" smtClean="0"/>
              <a:t>Pharmacokinetics </a:t>
            </a:r>
            <a:endParaRPr lang="en-GB" dirty="0"/>
          </a:p>
          <a:p>
            <a:pPr lvl="1"/>
            <a:r>
              <a:rPr lang="en-GB" dirty="0" smtClean="0"/>
              <a:t>Oncology </a:t>
            </a:r>
            <a:endParaRPr lang="en-GB" dirty="0"/>
          </a:p>
          <a:p>
            <a:pPr lvl="1"/>
            <a:r>
              <a:rPr lang="en-GB" dirty="0" smtClean="0"/>
              <a:t>Questionnaires</a:t>
            </a:r>
            <a:r>
              <a:rPr lang="en-GB" dirty="0"/>
              <a:t>, Ratings, and Scales </a:t>
            </a:r>
          </a:p>
          <a:p>
            <a:r>
              <a:rPr lang="en-GB" dirty="0" smtClean="0"/>
              <a:t>Some </a:t>
            </a:r>
            <a:r>
              <a:rPr lang="en-GB" dirty="0"/>
              <a:t>CDISC Therapeutic Area User Guides (TAUGs) are released in draft, provisional, or final versions that discuss analysis and propose approaches to ADaM </a:t>
            </a:r>
            <a:r>
              <a:rPr lang="en-GB" dirty="0" smtClean="0"/>
              <a:t>implementation</a:t>
            </a:r>
            <a:endParaRPr lang="en-GB" dirty="0"/>
          </a:p>
        </p:txBody>
      </p:sp>
      <p:pic>
        <p:nvPicPr>
          <p:cNvPr id="4" name="Picture 3"/>
          <p:cNvPicPr>
            <a:picLocks noChangeAspect="1"/>
          </p:cNvPicPr>
          <p:nvPr/>
        </p:nvPicPr>
        <p:blipFill>
          <a:blip r:embed="rId3"/>
          <a:stretch>
            <a:fillRect/>
          </a:stretch>
        </p:blipFill>
        <p:spPr>
          <a:xfrm>
            <a:off x="3287653" y="2712720"/>
            <a:ext cx="5399148" cy="3413443"/>
          </a:xfrm>
          <a:prstGeom prst="rect">
            <a:avLst/>
          </a:prstGeom>
        </p:spPr>
      </p:pic>
    </p:spTree>
    <p:extLst>
      <p:ext uri="{BB962C8B-B14F-4D97-AF65-F5344CB8AC3E}">
        <p14:creationId xmlns:p14="http://schemas.microsoft.com/office/powerpoint/2010/main" val="2216452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ADaM</a:t>
            </a:r>
            <a:r>
              <a:rPr lang="en-GB" dirty="0" smtClean="0"/>
              <a:t> Variable Naming - Flags</a:t>
            </a:r>
            <a:endParaRPr lang="en-GB" dirty="0"/>
          </a:p>
        </p:txBody>
      </p:sp>
      <p:sp>
        <p:nvSpPr>
          <p:cNvPr id="3" name="Content Placeholder 2"/>
          <p:cNvSpPr>
            <a:spLocks noGrp="1"/>
          </p:cNvSpPr>
          <p:nvPr>
            <p:ph idx="1"/>
          </p:nvPr>
        </p:nvSpPr>
        <p:spPr>
          <a:xfrm>
            <a:off x="150125" y="1600200"/>
            <a:ext cx="8830101" cy="4525963"/>
          </a:xfrm>
        </p:spPr>
        <p:txBody>
          <a:bodyPr>
            <a:noAutofit/>
          </a:bodyPr>
          <a:lstStyle/>
          <a:p>
            <a:r>
              <a:rPr lang="en-GB" sz="2400" dirty="0"/>
              <a:t>All character flags end in FL, numeric flags in FN</a:t>
            </a:r>
          </a:p>
          <a:p>
            <a:r>
              <a:rPr lang="en-GB" sz="2400" dirty="0" smtClean="0"/>
              <a:t>The </a:t>
            </a:r>
            <a:r>
              <a:rPr lang="en-GB" sz="2400" dirty="0"/>
              <a:t>terms “flag” and “indicator” are used </a:t>
            </a:r>
            <a:r>
              <a:rPr lang="en-GB" sz="2400" dirty="0" smtClean="0"/>
              <a:t>interchangeably, </a:t>
            </a:r>
            <a:r>
              <a:rPr lang="en-GB" sz="2400" dirty="0"/>
              <a:t>and “flag variables” are sometimes referred to simply as “flags.”</a:t>
            </a:r>
          </a:p>
          <a:p>
            <a:r>
              <a:rPr lang="en-GB" sz="2400" dirty="0" smtClean="0"/>
              <a:t>Population flags must be included for the analysis population</a:t>
            </a:r>
          </a:p>
          <a:p>
            <a:pPr lvl="1"/>
            <a:r>
              <a:rPr lang="en-GB" sz="2000" dirty="0"/>
              <a:t>A character indicator variable is required for every population that is defined in the statistical analysis </a:t>
            </a:r>
            <a:r>
              <a:rPr lang="en-GB" sz="2000" dirty="0" smtClean="0"/>
              <a:t>plan</a:t>
            </a:r>
          </a:p>
          <a:p>
            <a:pPr lvl="1"/>
            <a:r>
              <a:rPr lang="en-GB" sz="2000" dirty="0" smtClean="0"/>
              <a:t>All </a:t>
            </a:r>
            <a:r>
              <a:rPr lang="en-GB" sz="2000" dirty="0"/>
              <a:t>applicable subject-level population flags must be present in ADSL</a:t>
            </a:r>
            <a:endParaRPr lang="en-GB" sz="2000" dirty="0" smtClean="0"/>
          </a:p>
          <a:p>
            <a:r>
              <a:rPr lang="en-GB" sz="2400" dirty="0" smtClean="0"/>
              <a:t>Null values not allowed for population flags (i.e. Set to “N”)</a:t>
            </a:r>
          </a:p>
          <a:p>
            <a:r>
              <a:rPr lang="en-GB" sz="2400" dirty="0" smtClean="0"/>
              <a:t>Null values are allowed in other flags (can either use Y/null or Y/N/null - should be specified)</a:t>
            </a:r>
          </a:p>
        </p:txBody>
      </p:sp>
    </p:spTree>
    <p:extLst>
      <p:ext uri="{BB962C8B-B14F-4D97-AF65-F5344CB8AC3E}">
        <p14:creationId xmlns:p14="http://schemas.microsoft.com/office/powerpoint/2010/main" val="307800973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Actual and Planned Treatment</a:t>
            </a:r>
            <a:endParaRPr lang="en-GB" dirty="0"/>
          </a:p>
        </p:txBody>
      </p:sp>
      <p:sp>
        <p:nvSpPr>
          <p:cNvPr id="3" name="Content Placeholder 2"/>
          <p:cNvSpPr>
            <a:spLocks noGrp="1"/>
          </p:cNvSpPr>
          <p:nvPr>
            <p:ph idx="1"/>
          </p:nvPr>
        </p:nvSpPr>
        <p:spPr>
          <a:xfrm>
            <a:off x="150125" y="1600200"/>
            <a:ext cx="8830101" cy="4525963"/>
          </a:xfrm>
        </p:spPr>
        <p:txBody>
          <a:bodyPr>
            <a:noAutofit/>
          </a:bodyPr>
          <a:lstStyle/>
          <a:p>
            <a:r>
              <a:rPr lang="en-GB" sz="2400" dirty="0" smtClean="0"/>
              <a:t>Assigned treatment is stored in SDTM in DM.ARM</a:t>
            </a:r>
          </a:p>
          <a:p>
            <a:r>
              <a:rPr lang="en-GB" sz="2400" dirty="0" smtClean="0"/>
              <a:t>Planned treatment should be stored in </a:t>
            </a:r>
            <a:r>
              <a:rPr lang="en-GB" sz="2400" dirty="0" err="1" smtClean="0"/>
              <a:t>TRTxxP</a:t>
            </a:r>
            <a:r>
              <a:rPr lang="en-GB" sz="2400" dirty="0" smtClean="0"/>
              <a:t> (xx=period)</a:t>
            </a:r>
          </a:p>
          <a:p>
            <a:pPr lvl="1"/>
            <a:r>
              <a:rPr lang="en-GB" sz="2000" dirty="0" smtClean="0"/>
              <a:t>In a one period study, TRT01P = DM.ARM</a:t>
            </a:r>
          </a:p>
          <a:p>
            <a:r>
              <a:rPr lang="en-GB" sz="2400" dirty="0" smtClean="0"/>
              <a:t>Where actual treatment is not always planned treatment, </a:t>
            </a:r>
            <a:r>
              <a:rPr lang="en-GB" sz="2400" dirty="0" err="1" smtClean="0"/>
              <a:t>TRTxxA</a:t>
            </a:r>
            <a:r>
              <a:rPr lang="en-GB" sz="2400" dirty="0" smtClean="0"/>
              <a:t> is required</a:t>
            </a:r>
          </a:p>
        </p:txBody>
      </p:sp>
    </p:spTree>
    <p:extLst>
      <p:ext uri="{BB962C8B-B14F-4D97-AF65-F5344CB8AC3E}">
        <p14:creationId xmlns:p14="http://schemas.microsoft.com/office/powerpoint/2010/main" val="208016919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ADSL Exercise</a:t>
            </a:r>
            <a:endParaRPr lang="en-GB" dirty="0"/>
          </a:p>
        </p:txBody>
      </p:sp>
      <p:sp>
        <p:nvSpPr>
          <p:cNvPr id="3" name="Content Placeholder 2"/>
          <p:cNvSpPr>
            <a:spLocks noGrp="1"/>
          </p:cNvSpPr>
          <p:nvPr>
            <p:ph idx="1"/>
          </p:nvPr>
        </p:nvSpPr>
        <p:spPr>
          <a:xfrm>
            <a:off x="150125" y="1600200"/>
            <a:ext cx="8830101" cy="4525963"/>
          </a:xfrm>
        </p:spPr>
        <p:txBody>
          <a:bodyPr>
            <a:noAutofit/>
          </a:bodyPr>
          <a:lstStyle/>
          <a:p>
            <a:r>
              <a:rPr lang="en-GB" sz="2400" dirty="0" smtClean="0"/>
              <a:t>In EXCEL, create a list of all ADSL variable names from the example study, making a note of the origin of the SDTM variables used.</a:t>
            </a:r>
          </a:p>
        </p:txBody>
      </p:sp>
    </p:spTree>
    <p:extLst>
      <p:ext uri="{BB962C8B-B14F-4D97-AF65-F5344CB8AC3E}">
        <p14:creationId xmlns:p14="http://schemas.microsoft.com/office/powerpoint/2010/main" val="350360802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125" y="274638"/>
            <a:ext cx="8857397" cy="1143000"/>
          </a:xfrm>
        </p:spPr>
        <p:txBody>
          <a:bodyPr>
            <a:normAutofit/>
          </a:bodyPr>
          <a:lstStyle/>
          <a:p>
            <a:r>
              <a:rPr lang="en-GB" dirty="0" smtClean="0"/>
              <a:t>Basic Data Structure Definitions</a:t>
            </a:r>
            <a:endParaRPr lang="en-GB" dirty="0"/>
          </a:p>
        </p:txBody>
      </p:sp>
      <p:sp>
        <p:nvSpPr>
          <p:cNvPr id="3" name="Content Placeholder 2"/>
          <p:cNvSpPr>
            <a:spLocks noGrp="1"/>
          </p:cNvSpPr>
          <p:nvPr>
            <p:ph idx="1"/>
          </p:nvPr>
        </p:nvSpPr>
        <p:spPr>
          <a:xfrm>
            <a:off x="150125" y="1600200"/>
            <a:ext cx="8830101" cy="4525963"/>
          </a:xfrm>
        </p:spPr>
        <p:txBody>
          <a:bodyPr>
            <a:noAutofit/>
          </a:bodyPr>
          <a:lstStyle/>
          <a:p>
            <a:r>
              <a:rPr lang="en-GB" sz="2000" dirty="0"/>
              <a:t>Analysis parameter – A row identifier used to uniquely characterize a group of values that share a common definition</a:t>
            </a:r>
          </a:p>
          <a:p>
            <a:r>
              <a:rPr lang="en-GB" sz="2000" dirty="0" smtClean="0"/>
              <a:t>Analysis </a:t>
            </a:r>
            <a:r>
              <a:rPr lang="en-GB" sz="2000" dirty="0" err="1"/>
              <a:t>timepoint</a:t>
            </a:r>
            <a:r>
              <a:rPr lang="en-GB" sz="2000" dirty="0"/>
              <a:t> – A row identifier used to classify values within an analysis parameter into temporal or conceptual groups used for </a:t>
            </a:r>
            <a:r>
              <a:rPr lang="en-GB" sz="2000" dirty="0" smtClean="0"/>
              <a:t>analyses</a:t>
            </a:r>
          </a:p>
          <a:p>
            <a:r>
              <a:rPr lang="en-GB" sz="2000" dirty="0"/>
              <a:t>Analysis </a:t>
            </a:r>
            <a:r>
              <a:rPr lang="en-GB" sz="2000" dirty="0" smtClean="0"/>
              <a:t>value</a:t>
            </a:r>
          </a:p>
          <a:p>
            <a:pPr marL="857250" lvl="1" indent="-457200">
              <a:buFont typeface="+mj-lt"/>
              <a:buAutoNum type="arabicPeriod"/>
            </a:pPr>
            <a:r>
              <a:rPr lang="en-GB" sz="1600" dirty="0" smtClean="0"/>
              <a:t>The </a:t>
            </a:r>
            <a:r>
              <a:rPr lang="en-GB" sz="1600" dirty="0"/>
              <a:t>numeric (AVAL) or character (AVALC) value described by the analysis </a:t>
            </a:r>
            <a:r>
              <a:rPr lang="en-GB" sz="1600" dirty="0" smtClean="0"/>
              <a:t>parameter</a:t>
            </a:r>
          </a:p>
          <a:p>
            <a:pPr marL="857250" lvl="1" indent="-457200">
              <a:buFont typeface="+mj-lt"/>
              <a:buAutoNum type="arabicPeriod"/>
            </a:pPr>
            <a:r>
              <a:rPr lang="en-GB" sz="1600" dirty="0" smtClean="0"/>
              <a:t>In </a:t>
            </a:r>
            <a:r>
              <a:rPr lang="en-GB" sz="1600" dirty="0"/>
              <a:t>addition, values of certain functions are considered to be analysis </a:t>
            </a:r>
            <a:r>
              <a:rPr lang="en-GB" sz="1600" dirty="0" smtClean="0"/>
              <a:t>values</a:t>
            </a:r>
          </a:p>
          <a:p>
            <a:r>
              <a:rPr lang="en-GB" sz="2000" dirty="0"/>
              <a:t>Parameter-variant – A column that is derived as a function of AVAL (or AVALC) is parameter-variant if it is calculated differently for some parameters for which the variable is populated in a </a:t>
            </a:r>
            <a:r>
              <a:rPr lang="en-GB" sz="2000" dirty="0" smtClean="0"/>
              <a:t>dataset</a:t>
            </a:r>
          </a:p>
          <a:p>
            <a:r>
              <a:rPr lang="en-GB" sz="2000" dirty="0"/>
              <a:t>Parameter-invariant – A column that is derived as a function of AVAL (or AVALC) is parameter-invariant if it is calculated the same way for all parameters for which the variable is populated in a dataset</a:t>
            </a:r>
            <a:endParaRPr lang="en-GB" sz="2000" dirty="0" smtClean="0"/>
          </a:p>
        </p:txBody>
      </p:sp>
    </p:spTree>
    <p:extLst>
      <p:ext uri="{BB962C8B-B14F-4D97-AF65-F5344CB8AC3E}">
        <p14:creationId xmlns:p14="http://schemas.microsoft.com/office/powerpoint/2010/main" val="120006665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Basic Data Structure (BDS)</a:t>
            </a:r>
            <a:endParaRPr lang="en-GB" dirty="0"/>
          </a:p>
        </p:txBody>
      </p:sp>
      <p:sp>
        <p:nvSpPr>
          <p:cNvPr id="3" name="Content Placeholder 2"/>
          <p:cNvSpPr>
            <a:spLocks noGrp="1"/>
          </p:cNvSpPr>
          <p:nvPr>
            <p:ph idx="1"/>
          </p:nvPr>
        </p:nvSpPr>
        <p:spPr/>
        <p:txBody>
          <a:bodyPr/>
          <a:lstStyle/>
          <a:p>
            <a:r>
              <a:rPr lang="en-GB" dirty="0"/>
              <a:t>A BDS dataset contains one or more records per subject, per analysis parameter, per analysis </a:t>
            </a:r>
            <a:r>
              <a:rPr lang="en-GB" dirty="0" err="1" smtClean="0"/>
              <a:t>timepoint</a:t>
            </a:r>
            <a:endParaRPr lang="en-GB" dirty="0" smtClean="0"/>
          </a:p>
          <a:p>
            <a:r>
              <a:rPr lang="en-GB" dirty="0" smtClean="0"/>
              <a:t>Includes the ADSL variables required </a:t>
            </a:r>
            <a:r>
              <a:rPr lang="en-GB" dirty="0"/>
              <a:t>to enable analysis </a:t>
            </a:r>
            <a:r>
              <a:rPr lang="en-GB" dirty="0" smtClean="0"/>
              <a:t>or support traceability</a:t>
            </a:r>
          </a:p>
          <a:p>
            <a:r>
              <a:rPr lang="en-GB" dirty="0"/>
              <a:t>Typically there are several BDS datasets in a </a:t>
            </a:r>
            <a:r>
              <a:rPr lang="en-GB" dirty="0" smtClean="0"/>
              <a:t>study</a:t>
            </a:r>
          </a:p>
          <a:p>
            <a:endParaRPr lang="en-GB" dirty="0"/>
          </a:p>
        </p:txBody>
      </p:sp>
    </p:spTree>
    <p:extLst>
      <p:ext uri="{BB962C8B-B14F-4D97-AF65-F5344CB8AC3E}">
        <p14:creationId xmlns:p14="http://schemas.microsoft.com/office/powerpoint/2010/main" val="292421439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125" y="274638"/>
            <a:ext cx="8857397" cy="1143000"/>
          </a:xfrm>
        </p:spPr>
        <p:txBody>
          <a:bodyPr>
            <a:normAutofit fontScale="90000"/>
          </a:bodyPr>
          <a:lstStyle/>
          <a:p>
            <a:r>
              <a:rPr lang="en-GB" dirty="0" smtClean="0"/>
              <a:t>Basic Data Structure - Subject Identifiers</a:t>
            </a:r>
            <a:endParaRPr lang="en-GB" dirty="0"/>
          </a:p>
        </p:txBody>
      </p:sp>
      <p:sp>
        <p:nvSpPr>
          <p:cNvPr id="3" name="Content Placeholder 2"/>
          <p:cNvSpPr>
            <a:spLocks noGrp="1"/>
          </p:cNvSpPr>
          <p:nvPr>
            <p:ph idx="1"/>
          </p:nvPr>
        </p:nvSpPr>
        <p:spPr>
          <a:xfrm>
            <a:off x="150125" y="1600200"/>
            <a:ext cx="8830101" cy="4525963"/>
          </a:xfrm>
        </p:spPr>
        <p:txBody>
          <a:bodyPr>
            <a:noAutofit/>
          </a:bodyPr>
          <a:lstStyle/>
          <a:p>
            <a:r>
              <a:rPr lang="en-GB" dirty="0"/>
              <a:t>STUDYID and USUBJID are both required</a:t>
            </a:r>
          </a:p>
          <a:p>
            <a:r>
              <a:rPr lang="en-GB" dirty="0"/>
              <a:t>SUBJID/SITEID - required in ADSL, permissible in other datasets</a:t>
            </a:r>
          </a:p>
        </p:txBody>
      </p:sp>
    </p:spTree>
    <p:extLst>
      <p:ext uri="{BB962C8B-B14F-4D97-AF65-F5344CB8AC3E}">
        <p14:creationId xmlns:p14="http://schemas.microsoft.com/office/powerpoint/2010/main" val="367906624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125" y="274638"/>
            <a:ext cx="8857397" cy="1143000"/>
          </a:xfrm>
        </p:spPr>
        <p:txBody>
          <a:bodyPr>
            <a:normAutofit/>
          </a:bodyPr>
          <a:lstStyle/>
          <a:p>
            <a:r>
              <a:rPr lang="en-GB" dirty="0" smtClean="0"/>
              <a:t>BDS - Treatment</a:t>
            </a:r>
            <a:endParaRPr lang="en-GB" dirty="0"/>
          </a:p>
        </p:txBody>
      </p:sp>
      <p:sp>
        <p:nvSpPr>
          <p:cNvPr id="3" name="Content Placeholder 2"/>
          <p:cNvSpPr>
            <a:spLocks noGrp="1"/>
          </p:cNvSpPr>
          <p:nvPr>
            <p:ph idx="1"/>
          </p:nvPr>
        </p:nvSpPr>
        <p:spPr>
          <a:xfrm>
            <a:off x="150125" y="1600200"/>
            <a:ext cx="8830101" cy="4525963"/>
          </a:xfrm>
        </p:spPr>
        <p:txBody>
          <a:bodyPr>
            <a:noAutofit/>
          </a:bodyPr>
          <a:lstStyle/>
          <a:p>
            <a:r>
              <a:rPr lang="en-GB" dirty="0" smtClean="0"/>
              <a:t>Treatment is assigned at the record level</a:t>
            </a:r>
          </a:p>
          <a:p>
            <a:r>
              <a:rPr lang="en-GB" dirty="0" smtClean="0"/>
              <a:t>TRTP </a:t>
            </a:r>
            <a:r>
              <a:rPr lang="en-GB" dirty="0"/>
              <a:t>is only required variable (note difference in name from ADSL)</a:t>
            </a:r>
          </a:p>
          <a:p>
            <a:r>
              <a:rPr lang="en-GB" dirty="0"/>
              <a:t>TRTA is required if data are analysed by actual treatment and subjects in the study did deviate from the planned treatment</a:t>
            </a:r>
          </a:p>
          <a:p>
            <a:r>
              <a:rPr lang="en-GB" dirty="0"/>
              <a:t>TRTAN/TRTPN permissible</a:t>
            </a:r>
          </a:p>
          <a:p>
            <a:r>
              <a:rPr lang="en-GB" dirty="0"/>
              <a:t>Treatment pooling variables permissible</a:t>
            </a:r>
          </a:p>
        </p:txBody>
      </p:sp>
    </p:spTree>
    <p:extLst>
      <p:ext uri="{BB962C8B-B14F-4D97-AF65-F5344CB8AC3E}">
        <p14:creationId xmlns:p14="http://schemas.microsoft.com/office/powerpoint/2010/main" val="306238963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125" y="274638"/>
            <a:ext cx="8857397" cy="1143000"/>
          </a:xfrm>
        </p:spPr>
        <p:txBody>
          <a:bodyPr>
            <a:normAutofit/>
          </a:bodyPr>
          <a:lstStyle/>
          <a:p>
            <a:r>
              <a:rPr lang="en-GB" dirty="0" smtClean="0"/>
              <a:t>BDS – Dose Variables</a:t>
            </a:r>
            <a:endParaRPr lang="en-GB" dirty="0"/>
          </a:p>
        </p:txBody>
      </p:sp>
      <p:sp>
        <p:nvSpPr>
          <p:cNvPr id="3" name="Content Placeholder 2"/>
          <p:cNvSpPr>
            <a:spLocks noGrp="1"/>
          </p:cNvSpPr>
          <p:nvPr>
            <p:ph idx="1"/>
          </p:nvPr>
        </p:nvSpPr>
        <p:spPr>
          <a:xfrm>
            <a:off x="150125" y="1600200"/>
            <a:ext cx="8830101" cy="4525963"/>
          </a:xfrm>
        </p:spPr>
        <p:txBody>
          <a:bodyPr>
            <a:noAutofit/>
          </a:bodyPr>
          <a:lstStyle/>
          <a:p>
            <a:r>
              <a:rPr lang="en-GB" dirty="0"/>
              <a:t>All </a:t>
            </a:r>
            <a:r>
              <a:rPr lang="en-GB" dirty="0" smtClean="0"/>
              <a:t>variables in this section are permissible</a:t>
            </a:r>
          </a:p>
          <a:p>
            <a:r>
              <a:rPr lang="en-GB" dirty="0" smtClean="0"/>
              <a:t>The record-level </a:t>
            </a:r>
            <a:r>
              <a:rPr lang="en-GB" dirty="0"/>
              <a:t>dose variables, plus subject-level dose variables copied from ADSL, can be used in addition to, but not instead of, treatment variables</a:t>
            </a:r>
          </a:p>
          <a:p>
            <a:endParaRPr lang="en-GB" sz="2000" dirty="0" smtClean="0"/>
          </a:p>
        </p:txBody>
      </p:sp>
    </p:spTree>
    <p:extLst>
      <p:ext uri="{BB962C8B-B14F-4D97-AF65-F5344CB8AC3E}">
        <p14:creationId xmlns:p14="http://schemas.microsoft.com/office/powerpoint/2010/main" val="341709900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BDS- Timing</a:t>
            </a:r>
            <a:endParaRPr lang="en-GB" dirty="0"/>
          </a:p>
        </p:txBody>
      </p:sp>
      <p:sp>
        <p:nvSpPr>
          <p:cNvPr id="3" name="Content Placeholder 2"/>
          <p:cNvSpPr>
            <a:spLocks noGrp="1"/>
          </p:cNvSpPr>
          <p:nvPr>
            <p:ph idx="1"/>
          </p:nvPr>
        </p:nvSpPr>
        <p:spPr/>
        <p:txBody>
          <a:bodyPr>
            <a:noAutofit/>
          </a:bodyPr>
          <a:lstStyle/>
          <a:p>
            <a:r>
              <a:rPr lang="en-GB" sz="2800" dirty="0"/>
              <a:t>Variables used to classify values into time intervals for </a:t>
            </a:r>
            <a:r>
              <a:rPr lang="en-GB" sz="2800" dirty="0" smtClean="0"/>
              <a:t>analysis</a:t>
            </a:r>
            <a:endParaRPr lang="en-GB" sz="2800" dirty="0"/>
          </a:p>
          <a:p>
            <a:r>
              <a:rPr lang="en-GB" sz="2800" dirty="0"/>
              <a:t>May be observed, planned or derived</a:t>
            </a:r>
          </a:p>
          <a:p>
            <a:r>
              <a:rPr lang="en-GB" sz="2800" dirty="0"/>
              <a:t>Any SDTM timing variable may be copied to </a:t>
            </a:r>
            <a:r>
              <a:rPr lang="en-GB" sz="2800" dirty="0" err="1"/>
              <a:t>ADaM</a:t>
            </a:r>
            <a:endParaRPr lang="en-GB" sz="2800" dirty="0"/>
          </a:p>
          <a:p>
            <a:r>
              <a:rPr lang="en-GB" sz="2800" dirty="0"/>
              <a:t>Analysis timing variables start with “A</a:t>
            </a:r>
            <a:r>
              <a:rPr lang="en-GB" sz="2800" dirty="0" smtClean="0"/>
              <a:t>”, </a:t>
            </a:r>
            <a:r>
              <a:rPr lang="en-GB" sz="2800" dirty="0"/>
              <a:t>e.g. ADT, ATM, ADY, ASTDT, AENDT</a:t>
            </a:r>
          </a:p>
          <a:p>
            <a:r>
              <a:rPr lang="en-GB" sz="2800" dirty="0"/>
              <a:t>AVISIT may be a copy of SDTM.VISIT, derived or windowed visits, conceptual descriptions (e.g. endpoint)</a:t>
            </a:r>
          </a:p>
          <a:p>
            <a:r>
              <a:rPr lang="en-GB" sz="2800" dirty="0"/>
              <a:t>Lots of potential options - see </a:t>
            </a:r>
            <a:r>
              <a:rPr lang="en-GB" sz="2800" dirty="0" err="1"/>
              <a:t>ADaM</a:t>
            </a:r>
            <a:r>
              <a:rPr lang="en-GB" sz="2800" dirty="0"/>
              <a:t> IG </a:t>
            </a:r>
          </a:p>
        </p:txBody>
      </p:sp>
    </p:spTree>
    <p:extLst>
      <p:ext uri="{BB962C8B-B14F-4D97-AF65-F5344CB8AC3E}">
        <p14:creationId xmlns:p14="http://schemas.microsoft.com/office/powerpoint/2010/main" val="333534411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Basic Data Structure - Parameter</a:t>
            </a:r>
            <a:endParaRPr lang="en-GB" dirty="0"/>
          </a:p>
        </p:txBody>
      </p:sp>
      <p:sp>
        <p:nvSpPr>
          <p:cNvPr id="3" name="Content Placeholder 2"/>
          <p:cNvSpPr>
            <a:spLocks noGrp="1"/>
          </p:cNvSpPr>
          <p:nvPr>
            <p:ph idx="1"/>
          </p:nvPr>
        </p:nvSpPr>
        <p:spPr>
          <a:xfrm>
            <a:off x="150125" y="1600200"/>
            <a:ext cx="8830101" cy="4525963"/>
          </a:xfrm>
        </p:spPr>
        <p:txBody>
          <a:bodyPr>
            <a:noAutofit/>
          </a:bodyPr>
          <a:lstStyle/>
          <a:p>
            <a:r>
              <a:rPr lang="en-GB" sz="2400" dirty="0" smtClean="0"/>
              <a:t>PARAM/PARAMCD (required)</a:t>
            </a:r>
          </a:p>
          <a:p>
            <a:pPr lvl="1"/>
            <a:r>
              <a:rPr lang="en-GB" sz="2000" dirty="0" smtClean="0"/>
              <a:t>The description of the analysis parameter</a:t>
            </a:r>
          </a:p>
          <a:p>
            <a:pPr lvl="1"/>
            <a:r>
              <a:rPr lang="en-GB" sz="2000" dirty="0" smtClean="0"/>
              <a:t>PARAM should be sufficient to describe unambiguously the contents of AVAL/AVALC</a:t>
            </a:r>
          </a:p>
          <a:p>
            <a:pPr lvl="1"/>
            <a:r>
              <a:rPr lang="en-GB" sz="2000" dirty="0"/>
              <a:t>PARAM must include all descriptive and qualifying information relevant to the analysis purpose of the parameter 	</a:t>
            </a:r>
          </a:p>
          <a:p>
            <a:pPr lvl="1"/>
            <a:r>
              <a:rPr lang="en-GB" sz="2000" dirty="0" smtClean="0"/>
              <a:t>Examples of qualifying information that might be relevant to analysis:</a:t>
            </a:r>
          </a:p>
          <a:p>
            <a:pPr lvl="2"/>
            <a:r>
              <a:rPr lang="en-GB" sz="1600" dirty="0" smtClean="0"/>
              <a:t>Units</a:t>
            </a:r>
          </a:p>
          <a:p>
            <a:pPr lvl="2"/>
            <a:r>
              <a:rPr lang="en-GB" sz="1600" dirty="0" smtClean="0"/>
              <a:t>Specimen type	</a:t>
            </a:r>
          </a:p>
          <a:p>
            <a:pPr lvl="2"/>
            <a:r>
              <a:rPr lang="en-GB" sz="1600" dirty="0" smtClean="0"/>
              <a:t>Location</a:t>
            </a:r>
          </a:p>
          <a:p>
            <a:pPr lvl="2"/>
            <a:r>
              <a:rPr lang="en-GB" sz="1600" dirty="0" smtClean="0"/>
              <a:t>Position</a:t>
            </a:r>
          </a:p>
          <a:p>
            <a:pPr lvl="1"/>
            <a:r>
              <a:rPr lang="en-GB" sz="2000" dirty="0"/>
              <a:t>There is no need to include qualifiers that are not relevant to the analysis of </a:t>
            </a:r>
            <a:r>
              <a:rPr lang="en-GB" sz="2000" dirty="0" smtClean="0"/>
              <a:t>PARAM</a:t>
            </a:r>
          </a:p>
          <a:p>
            <a:endParaRPr lang="en-GB" sz="2400" dirty="0" smtClean="0"/>
          </a:p>
        </p:txBody>
      </p:sp>
    </p:spTree>
    <p:extLst>
      <p:ext uri="{BB962C8B-B14F-4D97-AF65-F5344CB8AC3E}">
        <p14:creationId xmlns:p14="http://schemas.microsoft.com/office/powerpoint/2010/main" val="35275287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Version</a:t>
            </a:r>
            <a:endParaRPr lang="en-GB" dirty="0"/>
          </a:p>
        </p:txBody>
      </p:sp>
      <p:sp>
        <p:nvSpPr>
          <p:cNvPr id="3" name="Content Placeholder 2"/>
          <p:cNvSpPr>
            <a:spLocks noGrp="1"/>
          </p:cNvSpPr>
          <p:nvPr>
            <p:ph idx="1"/>
          </p:nvPr>
        </p:nvSpPr>
        <p:spPr/>
        <p:txBody>
          <a:bodyPr/>
          <a:lstStyle/>
          <a:p>
            <a:r>
              <a:rPr lang="en-GB" dirty="0" smtClean="0"/>
              <a:t>Based on:</a:t>
            </a:r>
          </a:p>
          <a:p>
            <a:pPr lvl="1"/>
            <a:r>
              <a:rPr lang="en-GB" dirty="0" smtClean="0"/>
              <a:t>Analysis Dataset Model v2.1</a:t>
            </a:r>
          </a:p>
          <a:p>
            <a:pPr lvl="1"/>
            <a:r>
              <a:rPr lang="en-GB" dirty="0" smtClean="0"/>
              <a:t>ADaM Implementation Guide v1.1</a:t>
            </a:r>
          </a:p>
          <a:p>
            <a:pPr lvl="1"/>
            <a:r>
              <a:rPr lang="en-GB" dirty="0"/>
              <a:t>ADaM Structure for Occurrence </a:t>
            </a:r>
            <a:r>
              <a:rPr lang="en-GB" dirty="0" smtClean="0"/>
              <a:t>Data (OCCDS) Version </a:t>
            </a:r>
            <a:r>
              <a:rPr lang="en-GB" dirty="0"/>
              <a:t>1.0</a:t>
            </a:r>
            <a:endParaRPr lang="en-GB" dirty="0" smtClean="0"/>
          </a:p>
          <a:p>
            <a:pPr lvl="1"/>
            <a:endParaRPr lang="en-GB" dirty="0"/>
          </a:p>
        </p:txBody>
      </p:sp>
    </p:spTree>
    <p:extLst>
      <p:ext uri="{BB962C8B-B14F-4D97-AF65-F5344CB8AC3E}">
        <p14:creationId xmlns:p14="http://schemas.microsoft.com/office/powerpoint/2010/main" val="93389655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Basic Data Structure - Parameter</a:t>
            </a:r>
            <a:endParaRPr lang="en-GB" dirty="0"/>
          </a:p>
        </p:txBody>
      </p:sp>
      <p:sp>
        <p:nvSpPr>
          <p:cNvPr id="3" name="Content Placeholder 2"/>
          <p:cNvSpPr>
            <a:spLocks noGrp="1"/>
          </p:cNvSpPr>
          <p:nvPr>
            <p:ph idx="1"/>
          </p:nvPr>
        </p:nvSpPr>
        <p:spPr>
          <a:xfrm>
            <a:off x="150125" y="1600200"/>
            <a:ext cx="8830101" cy="4525963"/>
          </a:xfrm>
        </p:spPr>
        <p:txBody>
          <a:bodyPr>
            <a:noAutofit/>
          </a:bodyPr>
          <a:lstStyle/>
          <a:p>
            <a:r>
              <a:rPr lang="en-GB" sz="2400" dirty="0"/>
              <a:t>PARAM/PARAMCD (required)</a:t>
            </a:r>
          </a:p>
          <a:p>
            <a:pPr lvl="1"/>
            <a:r>
              <a:rPr lang="en-GB" sz="2000" dirty="0"/>
              <a:t>PARAM may be longer than 40 characters in length but is restricted to a maximum of 200 </a:t>
            </a:r>
            <a:r>
              <a:rPr lang="en-GB" sz="2000" dirty="0" smtClean="0"/>
              <a:t>characters</a:t>
            </a:r>
          </a:p>
          <a:p>
            <a:pPr lvl="1"/>
            <a:r>
              <a:rPr lang="en-GB" sz="2000" dirty="0" smtClean="0"/>
              <a:t>PARAM </a:t>
            </a:r>
            <a:r>
              <a:rPr lang="en-GB" sz="2000" dirty="0"/>
              <a:t>is often directly usable in Clinical Study Report </a:t>
            </a:r>
            <a:r>
              <a:rPr lang="en-GB" sz="2000" dirty="0" smtClean="0"/>
              <a:t>displays</a:t>
            </a:r>
          </a:p>
          <a:p>
            <a:pPr lvl="1"/>
            <a:r>
              <a:rPr lang="en-GB" sz="2000" dirty="0" smtClean="0"/>
              <a:t>Note </a:t>
            </a:r>
            <a:r>
              <a:rPr lang="en-GB" sz="2000" dirty="0"/>
              <a:t>that in the </a:t>
            </a:r>
            <a:r>
              <a:rPr lang="en-GB" sz="2000" dirty="0" err="1"/>
              <a:t>ADaMIG</a:t>
            </a:r>
            <a:r>
              <a:rPr lang="en-GB" sz="2000" dirty="0"/>
              <a:t>, “parameter” is a synonym of “analysis </a:t>
            </a:r>
            <a:r>
              <a:rPr lang="en-GB" sz="2000" dirty="0" smtClean="0"/>
              <a:t>parameter”</a:t>
            </a:r>
          </a:p>
          <a:p>
            <a:pPr lvl="1"/>
            <a:r>
              <a:rPr lang="en-GB" sz="2000" dirty="0" smtClean="0"/>
              <a:t>PARAMCD is the short name of the analysis parameter in PARAM</a:t>
            </a:r>
          </a:p>
          <a:p>
            <a:pPr lvl="2"/>
            <a:r>
              <a:rPr lang="en-GB" sz="1600" dirty="0" smtClean="0"/>
              <a:t>Must be a 1:1 mapping to PARAM within </a:t>
            </a:r>
            <a:r>
              <a:rPr lang="en-GB" sz="1600" smtClean="0"/>
              <a:t>a dataset </a:t>
            </a:r>
            <a:endParaRPr lang="en-GB" sz="1600" dirty="0" smtClean="0"/>
          </a:p>
          <a:p>
            <a:r>
              <a:rPr lang="en-GB" sz="2400" dirty="0" smtClean="0"/>
              <a:t>PARAMN can be used for ordering</a:t>
            </a:r>
          </a:p>
          <a:p>
            <a:r>
              <a:rPr lang="en-GB" sz="2400" dirty="0" smtClean="0"/>
              <a:t>Variables available for grouping (e.g. </a:t>
            </a:r>
            <a:r>
              <a:rPr lang="en-GB" sz="2400" dirty="0" err="1" smtClean="0"/>
              <a:t>AVALCATx</a:t>
            </a:r>
            <a:r>
              <a:rPr lang="en-GB" sz="2400" dirty="0" smtClean="0"/>
              <a:t>)</a:t>
            </a:r>
          </a:p>
          <a:p>
            <a:r>
              <a:rPr lang="en-GB" sz="2400" dirty="0" err="1" smtClean="0"/>
              <a:t>CRITx</a:t>
            </a:r>
            <a:r>
              <a:rPr lang="en-GB" sz="2400" dirty="0" smtClean="0"/>
              <a:t> - analysis criterion - specifies pre-defined criterion </a:t>
            </a:r>
          </a:p>
          <a:p>
            <a:endParaRPr lang="en-GB" sz="2400" dirty="0" smtClean="0"/>
          </a:p>
        </p:txBody>
      </p:sp>
    </p:spTree>
    <p:extLst>
      <p:ext uri="{BB962C8B-B14F-4D97-AF65-F5344CB8AC3E}">
        <p14:creationId xmlns:p14="http://schemas.microsoft.com/office/powerpoint/2010/main" val="243797927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BDS- Analysis Values</a:t>
            </a:r>
            <a:endParaRPr lang="en-GB" dirty="0"/>
          </a:p>
        </p:txBody>
      </p:sp>
      <p:sp>
        <p:nvSpPr>
          <p:cNvPr id="3" name="Content Placeholder 2"/>
          <p:cNvSpPr>
            <a:spLocks noGrp="1"/>
          </p:cNvSpPr>
          <p:nvPr>
            <p:ph idx="1"/>
          </p:nvPr>
        </p:nvSpPr>
        <p:spPr>
          <a:xfrm>
            <a:off x="150125" y="1600200"/>
            <a:ext cx="8830101" cy="4525963"/>
          </a:xfrm>
        </p:spPr>
        <p:txBody>
          <a:bodyPr>
            <a:noAutofit/>
          </a:bodyPr>
          <a:lstStyle/>
          <a:p>
            <a:r>
              <a:rPr lang="en-GB" sz="2400" dirty="0" smtClean="0"/>
              <a:t>AVAL/AVALC</a:t>
            </a:r>
          </a:p>
          <a:p>
            <a:pPr lvl="1"/>
            <a:r>
              <a:rPr lang="en-GB" sz="2000" dirty="0" smtClean="0"/>
              <a:t>The result described by the parameter</a:t>
            </a:r>
          </a:p>
          <a:p>
            <a:pPr lvl="1"/>
            <a:r>
              <a:rPr lang="en-GB" sz="2000" dirty="0" smtClean="0"/>
              <a:t>May be source data, categories, or derived</a:t>
            </a:r>
          </a:p>
          <a:p>
            <a:pPr lvl="1"/>
            <a:r>
              <a:rPr lang="en-GB" sz="2000" dirty="0" smtClean="0"/>
              <a:t>Conditional variables, but at least one of AVAL and AVALC </a:t>
            </a:r>
            <a:r>
              <a:rPr lang="en-GB" sz="2000" b="1" u="sng" dirty="0" smtClean="0"/>
              <a:t>must</a:t>
            </a:r>
            <a:r>
              <a:rPr lang="en-GB" sz="2000" dirty="0" smtClean="0"/>
              <a:t> be present in the dataset</a:t>
            </a:r>
          </a:p>
          <a:p>
            <a:pPr lvl="1"/>
            <a:r>
              <a:rPr lang="en-GB" sz="2000" dirty="0"/>
              <a:t>AVALC can be a character string mapping to </a:t>
            </a:r>
            <a:r>
              <a:rPr lang="en-GB" sz="2000" dirty="0" smtClean="0"/>
              <a:t>AVAL with </a:t>
            </a:r>
            <a:r>
              <a:rPr lang="en-GB" sz="2000" dirty="0"/>
              <a:t>a one-to-one map between AVAL and AVALC within a given </a:t>
            </a:r>
            <a:r>
              <a:rPr lang="en-GB" sz="2000" dirty="0" smtClean="0"/>
              <a:t>PARAM</a:t>
            </a:r>
          </a:p>
          <a:p>
            <a:pPr lvl="2"/>
            <a:r>
              <a:rPr lang="en-GB" sz="1600" dirty="0" smtClean="0"/>
              <a:t>AVALC </a:t>
            </a:r>
            <a:r>
              <a:rPr lang="en-GB" sz="1600" dirty="0"/>
              <a:t>should not be used to categorize the values of </a:t>
            </a:r>
            <a:r>
              <a:rPr lang="en-GB" sz="1600" dirty="0" smtClean="0"/>
              <a:t>AVAL</a:t>
            </a:r>
            <a:endParaRPr lang="en-GB" sz="1600" dirty="0"/>
          </a:p>
          <a:p>
            <a:pPr lvl="1"/>
            <a:r>
              <a:rPr lang="en-GB" sz="2000" dirty="0"/>
              <a:t>On a given record, it is permissible for AVAL, AVALC, or both to be </a:t>
            </a:r>
            <a:r>
              <a:rPr lang="en-GB" sz="2000" dirty="0" smtClean="0"/>
              <a:t>null</a:t>
            </a:r>
            <a:endParaRPr lang="en-GB" sz="2000" dirty="0"/>
          </a:p>
          <a:p>
            <a:pPr lvl="1"/>
            <a:endParaRPr lang="en-GB" sz="2000" dirty="0" smtClean="0"/>
          </a:p>
          <a:p>
            <a:r>
              <a:rPr lang="en-GB" sz="2400" dirty="0" smtClean="0"/>
              <a:t>Other variables are also analysis values, e.g. BASE, CHG, PCHG</a:t>
            </a:r>
          </a:p>
        </p:txBody>
      </p:sp>
    </p:spTree>
    <p:extLst>
      <p:ext uri="{BB962C8B-B14F-4D97-AF65-F5344CB8AC3E}">
        <p14:creationId xmlns:p14="http://schemas.microsoft.com/office/powerpoint/2010/main" val="120799469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Derived parameters and records</a:t>
            </a:r>
            <a:endParaRPr lang="en-GB" dirty="0"/>
          </a:p>
        </p:txBody>
      </p:sp>
      <p:sp>
        <p:nvSpPr>
          <p:cNvPr id="3" name="Content Placeholder 2"/>
          <p:cNvSpPr>
            <a:spLocks noGrp="1"/>
          </p:cNvSpPr>
          <p:nvPr>
            <p:ph idx="1"/>
          </p:nvPr>
        </p:nvSpPr>
        <p:spPr>
          <a:xfrm>
            <a:off x="150125" y="1600200"/>
            <a:ext cx="8830101" cy="4525963"/>
          </a:xfrm>
        </p:spPr>
        <p:txBody>
          <a:bodyPr>
            <a:noAutofit/>
          </a:bodyPr>
          <a:lstStyle/>
          <a:p>
            <a:r>
              <a:rPr lang="en-GB" sz="2400" dirty="0" smtClean="0"/>
              <a:t>DTYPE - derivation type (e.g. LOCF, AVERAGE)</a:t>
            </a:r>
          </a:p>
          <a:p>
            <a:r>
              <a:rPr lang="en-GB" sz="2400" dirty="0" smtClean="0"/>
              <a:t>Required when AVAL/AVALC has been derived or calculated</a:t>
            </a:r>
          </a:p>
          <a:p>
            <a:r>
              <a:rPr lang="en-GB" sz="2400" dirty="0" smtClean="0"/>
              <a:t>PARAMTYP is used to denote when an entire parameter has been derived; DTYPE when a record has been derived</a:t>
            </a:r>
          </a:p>
        </p:txBody>
      </p:sp>
    </p:spTree>
    <p:extLst>
      <p:ext uri="{BB962C8B-B14F-4D97-AF65-F5344CB8AC3E}">
        <p14:creationId xmlns:p14="http://schemas.microsoft.com/office/powerpoint/2010/main" val="420838855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Flags</a:t>
            </a:r>
            <a:endParaRPr lang="en-GB" dirty="0"/>
          </a:p>
        </p:txBody>
      </p:sp>
      <p:sp>
        <p:nvSpPr>
          <p:cNvPr id="3" name="Content Placeholder 2"/>
          <p:cNvSpPr>
            <a:spLocks noGrp="1"/>
          </p:cNvSpPr>
          <p:nvPr>
            <p:ph idx="1"/>
          </p:nvPr>
        </p:nvSpPr>
        <p:spPr>
          <a:xfrm>
            <a:off x="150125" y="1600200"/>
            <a:ext cx="8830101" cy="4525963"/>
          </a:xfrm>
        </p:spPr>
        <p:txBody>
          <a:bodyPr>
            <a:noAutofit/>
          </a:bodyPr>
          <a:lstStyle/>
          <a:p>
            <a:r>
              <a:rPr lang="en-GB" sz="2400" dirty="0" smtClean="0"/>
              <a:t>ABLFL - set to “Y” for the baseline record</a:t>
            </a:r>
          </a:p>
          <a:p>
            <a:r>
              <a:rPr lang="en-GB" sz="2400" dirty="0" smtClean="0"/>
              <a:t>ABLFL is </a:t>
            </a:r>
            <a:r>
              <a:rPr lang="en-GB" sz="2400" dirty="0"/>
              <a:t>r</a:t>
            </a:r>
            <a:r>
              <a:rPr lang="en-GB" sz="2400" dirty="0" smtClean="0"/>
              <a:t>equired if BASE is present in the dataset</a:t>
            </a:r>
          </a:p>
          <a:p>
            <a:r>
              <a:rPr lang="en-GB" sz="2400" dirty="0" smtClean="0"/>
              <a:t>ABLFL may not necessarily match SDTM baseline flags – see ADaM IG 1.1 Section 3.5</a:t>
            </a:r>
          </a:p>
          <a:p>
            <a:r>
              <a:rPr lang="en-GB" sz="2400" dirty="0" err="1" smtClean="0"/>
              <a:t>ANLxxFL</a:t>
            </a:r>
            <a:r>
              <a:rPr lang="en-GB" sz="2400" dirty="0" smtClean="0"/>
              <a:t> - supports the selection of records for analysis (e.g. which record within a time window is to be used in the analysis)</a:t>
            </a:r>
          </a:p>
          <a:p>
            <a:r>
              <a:rPr lang="en-GB" sz="2400" dirty="0" smtClean="0"/>
              <a:t>ONTRTFL - to indicate an observation occurred during treatment</a:t>
            </a:r>
          </a:p>
          <a:p>
            <a:r>
              <a:rPr lang="en-GB" sz="2400" dirty="0" err="1" smtClean="0"/>
              <a:t>CRITxFL</a:t>
            </a:r>
            <a:r>
              <a:rPr lang="en-GB" sz="2400" dirty="0" smtClean="0"/>
              <a:t> - whether the criterion in </a:t>
            </a:r>
            <a:r>
              <a:rPr lang="en-GB" sz="2400" dirty="0" err="1" smtClean="0"/>
              <a:t>CRITx</a:t>
            </a:r>
            <a:r>
              <a:rPr lang="en-GB" sz="2400" dirty="0" smtClean="0"/>
              <a:t> was fulfilled</a:t>
            </a:r>
          </a:p>
          <a:p>
            <a:r>
              <a:rPr lang="en-GB" sz="2400" dirty="0" smtClean="0"/>
              <a:t>Lots of others - see </a:t>
            </a:r>
            <a:r>
              <a:rPr lang="en-GB" sz="2400" dirty="0" err="1" smtClean="0"/>
              <a:t>ADaM</a:t>
            </a:r>
            <a:r>
              <a:rPr lang="en-GB" sz="2400" dirty="0" smtClean="0"/>
              <a:t> IG</a:t>
            </a:r>
          </a:p>
        </p:txBody>
      </p:sp>
    </p:spTree>
    <p:extLst>
      <p:ext uri="{BB962C8B-B14F-4D97-AF65-F5344CB8AC3E}">
        <p14:creationId xmlns:p14="http://schemas.microsoft.com/office/powerpoint/2010/main" val="279829081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New Variable vs New Parameter?</a:t>
            </a:r>
            <a:endParaRPr lang="en-GB" dirty="0"/>
          </a:p>
        </p:txBody>
      </p:sp>
      <p:sp>
        <p:nvSpPr>
          <p:cNvPr id="3" name="Content Placeholder 2"/>
          <p:cNvSpPr>
            <a:spLocks noGrp="1"/>
          </p:cNvSpPr>
          <p:nvPr>
            <p:ph idx="1"/>
          </p:nvPr>
        </p:nvSpPr>
        <p:spPr>
          <a:xfrm>
            <a:off x="150125" y="1600200"/>
            <a:ext cx="8830101" cy="4525963"/>
          </a:xfrm>
        </p:spPr>
        <p:txBody>
          <a:bodyPr>
            <a:noAutofit/>
          </a:bodyPr>
          <a:lstStyle/>
          <a:p>
            <a:r>
              <a:rPr lang="en-GB" sz="2400" dirty="0" smtClean="0"/>
              <a:t>A function of AVAL and BASE that is the same across all parameters can be added as a new variable (e.g. CHG)</a:t>
            </a:r>
          </a:p>
          <a:p>
            <a:r>
              <a:rPr lang="en-GB" sz="2400" dirty="0" smtClean="0"/>
              <a:t>Any other AVAL transformation should be added as a new parameter (e.g. logarithmic analysis)</a:t>
            </a:r>
          </a:p>
          <a:p>
            <a:r>
              <a:rPr lang="en-GB" sz="2400" dirty="0" smtClean="0"/>
              <a:t>Any function of one or more rows within a parameter should be added as a new parameter (e.g. LOCF record, average)</a:t>
            </a:r>
          </a:p>
          <a:p>
            <a:r>
              <a:rPr lang="en-GB" sz="2400" dirty="0" smtClean="0"/>
              <a:t>A function of more than one parameter should be added as a new parameter (e.g. BMI in vital signs)</a:t>
            </a:r>
          </a:p>
          <a:p>
            <a:r>
              <a:rPr lang="en-GB" sz="2400" dirty="0" smtClean="0"/>
              <a:t>More than one definition of baseline required multiple rows</a:t>
            </a:r>
          </a:p>
        </p:txBody>
      </p:sp>
    </p:spTree>
    <p:extLst>
      <p:ext uri="{BB962C8B-B14F-4D97-AF65-F5344CB8AC3E}">
        <p14:creationId xmlns:p14="http://schemas.microsoft.com/office/powerpoint/2010/main" val="284749712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BDS Exercise 1</a:t>
            </a:r>
            <a:endParaRPr lang="en-GB" dirty="0"/>
          </a:p>
        </p:txBody>
      </p:sp>
      <p:sp>
        <p:nvSpPr>
          <p:cNvPr id="3" name="Content Placeholder 2"/>
          <p:cNvSpPr>
            <a:spLocks noGrp="1"/>
          </p:cNvSpPr>
          <p:nvPr>
            <p:ph idx="1"/>
          </p:nvPr>
        </p:nvSpPr>
        <p:spPr>
          <a:xfrm>
            <a:off x="150125" y="1600200"/>
            <a:ext cx="8830101" cy="4525963"/>
          </a:xfrm>
        </p:spPr>
        <p:txBody>
          <a:bodyPr>
            <a:noAutofit/>
          </a:bodyPr>
          <a:lstStyle/>
          <a:p>
            <a:r>
              <a:rPr lang="en-GB" sz="2400" dirty="0" smtClean="0"/>
              <a:t>Create an </a:t>
            </a:r>
            <a:r>
              <a:rPr lang="en-GB" sz="2400" dirty="0" err="1" smtClean="0"/>
              <a:t>ADaM</a:t>
            </a:r>
            <a:r>
              <a:rPr lang="en-GB" sz="2400" dirty="0" smtClean="0"/>
              <a:t> dataset for the lab assessments that could be used to generate a summary table of lab data. Assume that lab data are windowed programmatically, and change from baseline is needed. Baseline is defined as the last non-missing value before treatments starts and a screening value can be used where a baseline result is not available.</a:t>
            </a:r>
          </a:p>
        </p:txBody>
      </p:sp>
    </p:spTree>
    <p:extLst>
      <p:ext uri="{BB962C8B-B14F-4D97-AF65-F5344CB8AC3E}">
        <p14:creationId xmlns:p14="http://schemas.microsoft.com/office/powerpoint/2010/main" val="216751976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ADaM Structure for Occurrence Data (OCCDS)</a:t>
            </a:r>
          </a:p>
        </p:txBody>
      </p:sp>
      <p:sp>
        <p:nvSpPr>
          <p:cNvPr id="3" name="Content Placeholder 2"/>
          <p:cNvSpPr>
            <a:spLocks noGrp="1"/>
          </p:cNvSpPr>
          <p:nvPr>
            <p:ph idx="1"/>
          </p:nvPr>
        </p:nvSpPr>
        <p:spPr/>
        <p:txBody>
          <a:bodyPr/>
          <a:lstStyle/>
          <a:p>
            <a:r>
              <a:rPr lang="en-GB" dirty="0"/>
              <a:t>Occurrence analysis is the counting of subjects with a given record or </a:t>
            </a:r>
            <a:r>
              <a:rPr lang="en-GB" dirty="0" smtClean="0"/>
              <a:t>term</a:t>
            </a:r>
          </a:p>
          <a:p>
            <a:pPr lvl="1"/>
            <a:r>
              <a:rPr lang="en-GB" dirty="0" smtClean="0"/>
              <a:t>Often </a:t>
            </a:r>
            <a:r>
              <a:rPr lang="en-GB" dirty="0"/>
              <a:t>includes a structured hierarchy of dictionary coding </a:t>
            </a:r>
            <a:r>
              <a:rPr lang="en-GB" dirty="0" smtClean="0"/>
              <a:t>categories</a:t>
            </a:r>
          </a:p>
          <a:p>
            <a:pPr lvl="1"/>
            <a:r>
              <a:rPr lang="en-GB" dirty="0" smtClean="0"/>
              <a:t>Examples </a:t>
            </a:r>
            <a:r>
              <a:rPr lang="en-GB" dirty="0"/>
              <a:t>of data that fit into this structure include those used for typical analysis of Adverse Events, Concomitant Medications, and Medical History</a:t>
            </a:r>
          </a:p>
        </p:txBody>
      </p:sp>
    </p:spTree>
    <p:extLst>
      <p:ext uri="{BB962C8B-B14F-4D97-AF65-F5344CB8AC3E}">
        <p14:creationId xmlns:p14="http://schemas.microsoft.com/office/powerpoint/2010/main" val="294073698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ADaM Structure for Occurrence Data (OCCDS)</a:t>
            </a:r>
          </a:p>
        </p:txBody>
      </p:sp>
      <p:sp>
        <p:nvSpPr>
          <p:cNvPr id="3" name="Content Placeholder 2"/>
          <p:cNvSpPr>
            <a:spLocks noGrp="1"/>
          </p:cNvSpPr>
          <p:nvPr>
            <p:ph idx="1"/>
          </p:nvPr>
        </p:nvSpPr>
        <p:spPr/>
        <p:txBody>
          <a:bodyPr>
            <a:normAutofit fontScale="92500" lnSpcReduction="10000"/>
          </a:bodyPr>
          <a:lstStyle/>
          <a:p>
            <a:r>
              <a:rPr lang="en-GB" dirty="0" smtClean="0"/>
              <a:t>This data analysed using SDTM plus added analysis variables</a:t>
            </a:r>
          </a:p>
          <a:p>
            <a:r>
              <a:rPr lang="en-GB" dirty="0"/>
              <a:t>There is no need for AVAL or </a:t>
            </a:r>
            <a:r>
              <a:rPr lang="en-GB" dirty="0" smtClean="0"/>
              <a:t>AVALC</a:t>
            </a:r>
          </a:p>
          <a:p>
            <a:r>
              <a:rPr lang="en-GB" dirty="0" smtClean="0"/>
              <a:t>A </a:t>
            </a:r>
            <a:r>
              <a:rPr lang="en-GB" dirty="0"/>
              <a:t>dictionary is often used for coding the occurrence and typically includes a well-structured hierarchy of categories and </a:t>
            </a:r>
            <a:r>
              <a:rPr lang="en-GB" dirty="0" smtClean="0"/>
              <a:t>terminology</a:t>
            </a:r>
          </a:p>
          <a:p>
            <a:pPr lvl="1"/>
            <a:r>
              <a:rPr lang="en-GB" dirty="0" smtClean="0"/>
              <a:t>Re-mapping </a:t>
            </a:r>
            <a:r>
              <a:rPr lang="en-GB" dirty="0"/>
              <a:t>this hierarchy to BDS variables PARAM and generic *CAT variables would lose the structure and meaning of the dictionary </a:t>
            </a:r>
          </a:p>
          <a:p>
            <a:endParaRPr lang="en-GB" dirty="0"/>
          </a:p>
        </p:txBody>
      </p:sp>
    </p:spTree>
    <p:extLst>
      <p:ext uri="{BB962C8B-B14F-4D97-AF65-F5344CB8AC3E}">
        <p14:creationId xmlns:p14="http://schemas.microsoft.com/office/powerpoint/2010/main" val="11594455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ADaM Structure for Occurrence Data (OCCDS)</a:t>
            </a:r>
          </a:p>
        </p:txBody>
      </p:sp>
      <p:sp>
        <p:nvSpPr>
          <p:cNvPr id="3" name="Content Placeholder 2"/>
          <p:cNvSpPr>
            <a:spLocks noGrp="1"/>
          </p:cNvSpPr>
          <p:nvPr>
            <p:ph idx="1"/>
          </p:nvPr>
        </p:nvSpPr>
        <p:spPr/>
        <p:txBody>
          <a:bodyPr>
            <a:normAutofit/>
          </a:bodyPr>
          <a:lstStyle/>
          <a:p>
            <a:r>
              <a:rPr lang="en-GB" dirty="0"/>
              <a:t>The data content is typically not modified for analysis </a:t>
            </a:r>
            <a:r>
              <a:rPr lang="en-GB" dirty="0" smtClean="0"/>
              <a:t>purposes</a:t>
            </a:r>
          </a:p>
          <a:p>
            <a:pPr lvl="1"/>
            <a:r>
              <a:rPr lang="en-GB" dirty="0" smtClean="0"/>
              <a:t>There </a:t>
            </a:r>
            <a:r>
              <a:rPr lang="en-GB" dirty="0"/>
              <a:t>is no need for analysis versions of the variables that hold the dictionary hierarchy or category </a:t>
            </a:r>
            <a:r>
              <a:rPr lang="en-GB" dirty="0" smtClean="0"/>
              <a:t>terms</a:t>
            </a:r>
            <a:endParaRPr lang="en-GB" dirty="0"/>
          </a:p>
        </p:txBody>
      </p:sp>
    </p:spTree>
    <p:extLst>
      <p:ext uri="{BB962C8B-B14F-4D97-AF65-F5344CB8AC3E}">
        <p14:creationId xmlns:p14="http://schemas.microsoft.com/office/powerpoint/2010/main" val="132776348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ADaM Structure for Occurrence Data (OCCDS)</a:t>
            </a:r>
          </a:p>
        </p:txBody>
      </p:sp>
      <p:sp>
        <p:nvSpPr>
          <p:cNvPr id="3" name="Content Placeholder 2"/>
          <p:cNvSpPr>
            <a:spLocks noGrp="1"/>
          </p:cNvSpPr>
          <p:nvPr>
            <p:ph idx="1"/>
          </p:nvPr>
        </p:nvSpPr>
        <p:spPr/>
        <p:txBody>
          <a:bodyPr>
            <a:normAutofit lnSpcReduction="10000"/>
          </a:bodyPr>
          <a:lstStyle/>
          <a:p>
            <a:r>
              <a:rPr lang="en-GB" dirty="0" smtClean="0"/>
              <a:t>Usually </a:t>
            </a:r>
            <a:r>
              <a:rPr lang="en-GB" dirty="0"/>
              <a:t>one record per </a:t>
            </a:r>
            <a:r>
              <a:rPr lang="en-GB" dirty="0" smtClean="0"/>
              <a:t>record </a:t>
            </a:r>
            <a:r>
              <a:rPr lang="en-GB" dirty="0"/>
              <a:t>in the corresponding SDTM </a:t>
            </a:r>
            <a:r>
              <a:rPr lang="en-GB" dirty="0" smtClean="0"/>
              <a:t>domain</a:t>
            </a:r>
          </a:p>
          <a:p>
            <a:r>
              <a:rPr lang="en-GB" dirty="0" smtClean="0"/>
              <a:t>Should </a:t>
            </a:r>
            <a:r>
              <a:rPr lang="en-GB" dirty="0"/>
              <a:t>be “analysis-ready,” </a:t>
            </a:r>
            <a:endParaRPr lang="en-GB" dirty="0" smtClean="0"/>
          </a:p>
          <a:p>
            <a:pPr lvl="1"/>
            <a:r>
              <a:rPr lang="en-GB" dirty="0" smtClean="0"/>
              <a:t>Dataset </a:t>
            </a:r>
            <a:r>
              <a:rPr lang="en-GB" dirty="0"/>
              <a:t>should contain all of the variables needed for the specific </a:t>
            </a:r>
            <a:r>
              <a:rPr lang="en-GB" dirty="0" smtClean="0"/>
              <a:t>analysis</a:t>
            </a:r>
          </a:p>
          <a:p>
            <a:r>
              <a:rPr lang="en-GB" dirty="0"/>
              <a:t>This ADaM model primarily discusses the creation of an analysis dataset that is needed for the presentation of frequencies and percentages</a:t>
            </a:r>
          </a:p>
        </p:txBody>
      </p:sp>
    </p:spTree>
    <p:extLst>
      <p:ext uri="{BB962C8B-B14F-4D97-AF65-F5344CB8AC3E}">
        <p14:creationId xmlns:p14="http://schemas.microsoft.com/office/powerpoint/2010/main" val="33519415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Purpose of </a:t>
            </a:r>
            <a:r>
              <a:rPr lang="en-GB" dirty="0" err="1" smtClean="0"/>
              <a:t>ADaM</a:t>
            </a:r>
            <a:r>
              <a:rPr lang="en-GB" dirty="0" smtClean="0"/>
              <a:t> Standards</a:t>
            </a:r>
            <a:endParaRPr lang="en-GB" dirty="0"/>
          </a:p>
        </p:txBody>
      </p:sp>
      <p:sp>
        <p:nvSpPr>
          <p:cNvPr id="3" name="Content Placeholder 2"/>
          <p:cNvSpPr>
            <a:spLocks noGrp="1"/>
          </p:cNvSpPr>
          <p:nvPr>
            <p:ph idx="1"/>
          </p:nvPr>
        </p:nvSpPr>
        <p:spPr/>
        <p:txBody>
          <a:bodyPr/>
          <a:lstStyle/>
          <a:p>
            <a:r>
              <a:rPr lang="en-GB" dirty="0" smtClean="0"/>
              <a:t>Standardise data required for regulatory submission</a:t>
            </a:r>
          </a:p>
          <a:p>
            <a:r>
              <a:rPr lang="en-GB" dirty="0" smtClean="0"/>
              <a:t>Regulatory reviewers can use standard software to explore clinical trial data</a:t>
            </a:r>
          </a:p>
          <a:p>
            <a:r>
              <a:rPr lang="en-GB" dirty="0" smtClean="0"/>
              <a:t>Support plans to create a repository for all clinical trial data submitted to the FDA</a:t>
            </a:r>
          </a:p>
          <a:p>
            <a:r>
              <a:rPr lang="en-GB" dirty="0" smtClean="0"/>
              <a:t>Supports efficient generation, replication, and review of analysis results	</a:t>
            </a:r>
            <a:endParaRPr lang="en-GB" dirty="0"/>
          </a:p>
        </p:txBody>
      </p:sp>
    </p:spTree>
    <p:extLst>
      <p:ext uri="{BB962C8B-B14F-4D97-AF65-F5344CB8AC3E}">
        <p14:creationId xmlns:p14="http://schemas.microsoft.com/office/powerpoint/2010/main" val="159251176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ADaM Structure for Occurrence Data (OCCDS)</a:t>
            </a:r>
          </a:p>
        </p:txBody>
      </p:sp>
      <p:sp>
        <p:nvSpPr>
          <p:cNvPr id="3" name="Content Placeholder 2"/>
          <p:cNvSpPr>
            <a:spLocks noGrp="1"/>
          </p:cNvSpPr>
          <p:nvPr>
            <p:ph idx="1"/>
          </p:nvPr>
        </p:nvSpPr>
        <p:spPr/>
        <p:txBody>
          <a:bodyPr>
            <a:normAutofit lnSpcReduction="10000"/>
          </a:bodyPr>
          <a:lstStyle/>
          <a:p>
            <a:r>
              <a:rPr lang="en-GB" dirty="0"/>
              <a:t>I</a:t>
            </a:r>
            <a:r>
              <a:rPr lang="en-GB" dirty="0" smtClean="0"/>
              <a:t>nclude </a:t>
            </a:r>
            <a:r>
              <a:rPr lang="en-GB" dirty="0"/>
              <a:t>all variables from the SDTM dataset and corresponding supplemental qualifiers that are needed for analysis or </a:t>
            </a:r>
            <a:r>
              <a:rPr lang="en-GB" dirty="0" smtClean="0"/>
              <a:t>traceability</a:t>
            </a:r>
          </a:p>
          <a:p>
            <a:r>
              <a:rPr lang="en-GB" dirty="0" smtClean="0"/>
              <a:t>ADSL variables</a:t>
            </a:r>
          </a:p>
          <a:p>
            <a:pPr lvl="1"/>
            <a:r>
              <a:rPr lang="en-GB" dirty="0" smtClean="0"/>
              <a:t>Include any required for analysis or reference</a:t>
            </a:r>
          </a:p>
          <a:p>
            <a:r>
              <a:rPr lang="en-GB" dirty="0" smtClean="0"/>
              <a:t>Identifier variables (from SDTM)</a:t>
            </a:r>
          </a:p>
          <a:p>
            <a:pPr lvl="1"/>
            <a:r>
              <a:rPr lang="en-GB" dirty="0" smtClean="0"/>
              <a:t>STUDYID, USUBJID, --SEQ</a:t>
            </a:r>
          </a:p>
          <a:p>
            <a:r>
              <a:rPr lang="en-GB" dirty="0" smtClean="0"/>
              <a:t>Dictionary coding variables (from SDTM as required)</a:t>
            </a:r>
            <a:endParaRPr lang="en-GB" dirty="0"/>
          </a:p>
        </p:txBody>
      </p:sp>
    </p:spTree>
    <p:extLst>
      <p:ext uri="{BB962C8B-B14F-4D97-AF65-F5344CB8AC3E}">
        <p14:creationId xmlns:p14="http://schemas.microsoft.com/office/powerpoint/2010/main" val="191405599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ADaM Structure for Occurrence Data (OCCDS)</a:t>
            </a:r>
          </a:p>
        </p:txBody>
      </p:sp>
      <p:sp>
        <p:nvSpPr>
          <p:cNvPr id="3" name="Content Placeholder 2"/>
          <p:cNvSpPr>
            <a:spLocks noGrp="1"/>
          </p:cNvSpPr>
          <p:nvPr>
            <p:ph idx="1"/>
          </p:nvPr>
        </p:nvSpPr>
        <p:spPr/>
        <p:txBody>
          <a:bodyPr>
            <a:normAutofit/>
          </a:bodyPr>
          <a:lstStyle/>
          <a:p>
            <a:r>
              <a:rPr lang="en-GB" dirty="0" smtClean="0"/>
              <a:t>Timing variables</a:t>
            </a:r>
          </a:p>
          <a:p>
            <a:pPr lvl="1"/>
            <a:r>
              <a:rPr lang="en-GB" dirty="0" smtClean="0"/>
              <a:t>Copied from SDTM</a:t>
            </a:r>
          </a:p>
          <a:p>
            <a:pPr lvl="1"/>
            <a:r>
              <a:rPr lang="en-GB" dirty="0" smtClean="0"/>
              <a:t>Derived within ADaM</a:t>
            </a:r>
          </a:p>
          <a:p>
            <a:r>
              <a:rPr lang="en-GB" dirty="0" smtClean="0"/>
              <a:t>Indicator variables</a:t>
            </a:r>
          </a:p>
          <a:p>
            <a:pPr lvl="1"/>
            <a:r>
              <a:rPr lang="en-GB" dirty="0" smtClean="0"/>
              <a:t>If present in SDTM and pertinent for analysis</a:t>
            </a:r>
          </a:p>
          <a:p>
            <a:pPr lvl="1"/>
            <a:r>
              <a:rPr lang="en-GB" dirty="0" smtClean="0"/>
              <a:t>OCCDS Indicator variables</a:t>
            </a:r>
          </a:p>
          <a:p>
            <a:pPr lvl="2"/>
            <a:r>
              <a:rPr lang="en-GB" dirty="0" err="1" smtClean="0"/>
              <a:t>ANLzzFL</a:t>
            </a:r>
            <a:endParaRPr lang="en-GB" dirty="0"/>
          </a:p>
        </p:txBody>
      </p:sp>
    </p:spTree>
    <p:extLst>
      <p:ext uri="{BB962C8B-B14F-4D97-AF65-F5344CB8AC3E}">
        <p14:creationId xmlns:p14="http://schemas.microsoft.com/office/powerpoint/2010/main" val="372962791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ADaM Structure for Occurrence Data (OCCDS)</a:t>
            </a:r>
          </a:p>
        </p:txBody>
      </p:sp>
      <p:sp>
        <p:nvSpPr>
          <p:cNvPr id="3" name="Content Placeholder 2"/>
          <p:cNvSpPr>
            <a:spLocks noGrp="1"/>
          </p:cNvSpPr>
          <p:nvPr>
            <p:ph idx="1"/>
          </p:nvPr>
        </p:nvSpPr>
        <p:spPr/>
        <p:txBody>
          <a:bodyPr>
            <a:normAutofit/>
          </a:bodyPr>
          <a:lstStyle/>
          <a:p>
            <a:r>
              <a:rPr lang="en-GB" dirty="0" smtClean="0"/>
              <a:t>Indicator variables</a:t>
            </a:r>
          </a:p>
          <a:p>
            <a:pPr lvl="1"/>
            <a:r>
              <a:rPr lang="en-GB" dirty="0" smtClean="0"/>
              <a:t>Adverse Events</a:t>
            </a:r>
          </a:p>
          <a:p>
            <a:pPr lvl="2"/>
            <a:r>
              <a:rPr lang="en-GB" dirty="0" smtClean="0"/>
              <a:t>TRTEMFL – derived in ADaM dataset</a:t>
            </a:r>
          </a:p>
          <a:p>
            <a:pPr lvl="2"/>
            <a:r>
              <a:rPr lang="en-GB" dirty="0" smtClean="0"/>
              <a:t>AETRTEM – copied from SDTM dataset</a:t>
            </a:r>
          </a:p>
          <a:p>
            <a:pPr lvl="1"/>
            <a:r>
              <a:rPr lang="en-GB" dirty="0" smtClean="0"/>
              <a:t>Concomitant Medications</a:t>
            </a:r>
          </a:p>
          <a:p>
            <a:pPr lvl="2"/>
            <a:r>
              <a:rPr lang="en-GB" dirty="0" smtClean="0"/>
              <a:t>ONTRTFL</a:t>
            </a:r>
            <a:r>
              <a:rPr lang="en-GB" dirty="0"/>
              <a:t> – derived in ADaM dataset</a:t>
            </a:r>
          </a:p>
          <a:p>
            <a:pPr lvl="1"/>
            <a:r>
              <a:rPr lang="en-GB" dirty="0" smtClean="0"/>
              <a:t>AE and CM</a:t>
            </a:r>
          </a:p>
          <a:p>
            <a:pPr lvl="2"/>
            <a:r>
              <a:rPr lang="en-GB" dirty="0" smtClean="0"/>
              <a:t>PREFL and FUPFL</a:t>
            </a:r>
            <a:endParaRPr lang="en-GB" dirty="0"/>
          </a:p>
        </p:txBody>
      </p:sp>
    </p:spTree>
    <p:extLst>
      <p:ext uri="{BB962C8B-B14F-4D97-AF65-F5344CB8AC3E}">
        <p14:creationId xmlns:p14="http://schemas.microsoft.com/office/powerpoint/2010/main" val="153622334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ADaM Structure for Occurrence Data (OCCDS)</a:t>
            </a:r>
          </a:p>
        </p:txBody>
      </p:sp>
      <p:sp>
        <p:nvSpPr>
          <p:cNvPr id="3" name="Content Placeholder 2"/>
          <p:cNvSpPr>
            <a:spLocks noGrp="1"/>
          </p:cNvSpPr>
          <p:nvPr>
            <p:ph idx="1"/>
          </p:nvPr>
        </p:nvSpPr>
        <p:spPr/>
        <p:txBody>
          <a:bodyPr>
            <a:normAutofit/>
          </a:bodyPr>
          <a:lstStyle/>
          <a:p>
            <a:r>
              <a:rPr lang="en-GB" dirty="0"/>
              <a:t>Occurrence flags can be used to prepare data for </a:t>
            </a:r>
            <a:r>
              <a:rPr lang="en-GB" dirty="0" smtClean="0"/>
              <a:t>analysis</a:t>
            </a:r>
          </a:p>
          <a:p>
            <a:r>
              <a:rPr lang="en-GB" dirty="0" smtClean="0"/>
              <a:t>Typically </a:t>
            </a:r>
            <a:r>
              <a:rPr lang="en-GB" dirty="0"/>
              <a:t>created by sorting the data in the required order and then flagging the first treatment emergent </a:t>
            </a:r>
            <a:r>
              <a:rPr lang="en-GB" dirty="0" smtClean="0"/>
              <a:t>record</a:t>
            </a:r>
          </a:p>
          <a:p>
            <a:r>
              <a:rPr lang="en-GB" dirty="0" smtClean="0"/>
              <a:t>The </a:t>
            </a:r>
            <a:r>
              <a:rPr lang="en-GB" dirty="0"/>
              <a:t>more common occurrence flags and a structure for additional flags are shown </a:t>
            </a:r>
            <a:r>
              <a:rPr lang="en-GB" dirty="0" smtClean="0"/>
              <a:t>in ADaM_OCCDS_v1.0, section 3.6 </a:t>
            </a:r>
            <a:endParaRPr lang="en-GB" dirty="0"/>
          </a:p>
        </p:txBody>
      </p:sp>
    </p:spTree>
    <p:extLst>
      <p:ext uri="{BB962C8B-B14F-4D97-AF65-F5344CB8AC3E}">
        <p14:creationId xmlns:p14="http://schemas.microsoft.com/office/powerpoint/2010/main" val="389808220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ADaM Structure for Occurrence Data (OCCDS)</a:t>
            </a:r>
          </a:p>
        </p:txBody>
      </p:sp>
      <p:sp>
        <p:nvSpPr>
          <p:cNvPr id="3" name="Content Placeholder 2"/>
          <p:cNvSpPr>
            <a:spLocks noGrp="1"/>
          </p:cNvSpPr>
          <p:nvPr>
            <p:ph idx="1"/>
          </p:nvPr>
        </p:nvSpPr>
        <p:spPr/>
        <p:txBody>
          <a:bodyPr>
            <a:normAutofit fontScale="92500" lnSpcReduction="10000"/>
          </a:bodyPr>
          <a:lstStyle/>
          <a:p>
            <a:r>
              <a:rPr lang="en-GB" dirty="0" smtClean="0"/>
              <a:t>Treatment/dose variables</a:t>
            </a:r>
          </a:p>
          <a:p>
            <a:pPr lvl="1"/>
            <a:r>
              <a:rPr lang="en-GB" dirty="0"/>
              <a:t>The treatment variable used for analysis must be </a:t>
            </a:r>
            <a:r>
              <a:rPr lang="en-GB" dirty="0" smtClean="0"/>
              <a:t>included</a:t>
            </a:r>
          </a:p>
          <a:p>
            <a:pPr lvl="1"/>
            <a:r>
              <a:rPr lang="en-GB" dirty="0" smtClean="0"/>
              <a:t>Typically </a:t>
            </a:r>
            <a:r>
              <a:rPr lang="en-GB" dirty="0"/>
              <a:t>this would be TRTP, TRTA, </a:t>
            </a:r>
            <a:r>
              <a:rPr lang="en-GB" dirty="0" err="1"/>
              <a:t>TRTxxP</a:t>
            </a:r>
            <a:r>
              <a:rPr lang="en-GB" dirty="0"/>
              <a:t>, or </a:t>
            </a:r>
            <a:r>
              <a:rPr lang="en-GB" dirty="0" err="1" smtClean="0"/>
              <a:t>TRTxxA</a:t>
            </a:r>
            <a:endParaRPr lang="en-GB" dirty="0" smtClean="0"/>
          </a:p>
          <a:p>
            <a:r>
              <a:rPr lang="en-GB" dirty="0" smtClean="0"/>
              <a:t>Descriptive variables</a:t>
            </a:r>
          </a:p>
          <a:p>
            <a:pPr lvl="1"/>
            <a:r>
              <a:rPr lang="en-GB" dirty="0" smtClean="0"/>
              <a:t>Include </a:t>
            </a:r>
            <a:r>
              <a:rPr lang="en-GB" dirty="0"/>
              <a:t>Variables that describe the record</a:t>
            </a:r>
            <a:r>
              <a:rPr lang="en-GB" dirty="0" smtClean="0"/>
              <a:t> </a:t>
            </a:r>
            <a:r>
              <a:rPr lang="en-GB" dirty="0"/>
              <a:t>and any other SDTM variables if used in </a:t>
            </a:r>
            <a:r>
              <a:rPr lang="en-GB" dirty="0" smtClean="0"/>
              <a:t>analysis</a:t>
            </a:r>
          </a:p>
          <a:p>
            <a:pPr lvl="1"/>
            <a:r>
              <a:rPr lang="en-GB" dirty="0" smtClean="0"/>
              <a:t>If </a:t>
            </a:r>
            <a:r>
              <a:rPr lang="en-GB" dirty="0"/>
              <a:t>the analysis version of the variable differs from the version in SDTM, additional variables must be </a:t>
            </a:r>
            <a:r>
              <a:rPr lang="en-GB" dirty="0" smtClean="0"/>
              <a:t>added</a:t>
            </a:r>
          </a:p>
          <a:p>
            <a:r>
              <a:rPr lang="en-GB" dirty="0"/>
              <a:t>Standardized </a:t>
            </a:r>
            <a:r>
              <a:rPr lang="en-GB" dirty="0" err="1"/>
              <a:t>MedDRA</a:t>
            </a:r>
            <a:r>
              <a:rPr lang="en-GB" dirty="0"/>
              <a:t> Query </a:t>
            </a:r>
            <a:r>
              <a:rPr lang="en-GB" dirty="0" smtClean="0"/>
              <a:t>variables</a:t>
            </a:r>
            <a:endParaRPr lang="en-GB" dirty="0"/>
          </a:p>
        </p:txBody>
      </p:sp>
    </p:spTree>
    <p:extLst>
      <p:ext uri="{BB962C8B-B14F-4D97-AF65-F5344CB8AC3E}">
        <p14:creationId xmlns:p14="http://schemas.microsoft.com/office/powerpoint/2010/main" val="32441868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Metadata requirements</a:t>
            </a:r>
            <a:endParaRPr lang="en-GB" dirty="0"/>
          </a:p>
        </p:txBody>
      </p:sp>
      <p:sp>
        <p:nvSpPr>
          <p:cNvPr id="3" name="Content Placeholder 2"/>
          <p:cNvSpPr>
            <a:spLocks noGrp="1"/>
          </p:cNvSpPr>
          <p:nvPr>
            <p:ph idx="1"/>
          </p:nvPr>
        </p:nvSpPr>
        <p:spPr>
          <a:xfrm>
            <a:off x="150125" y="1600200"/>
            <a:ext cx="8830101" cy="4525963"/>
          </a:xfrm>
        </p:spPr>
        <p:txBody>
          <a:bodyPr>
            <a:noAutofit/>
          </a:bodyPr>
          <a:lstStyle/>
          <a:p>
            <a:r>
              <a:rPr lang="en-GB" sz="2400" dirty="0" smtClean="0"/>
              <a:t>Underlying assumptions, statistical methods, transformations, derivations and imputations should be communicated clearly to enable the results to be easily reproduced</a:t>
            </a:r>
          </a:p>
          <a:p>
            <a:r>
              <a:rPr lang="en-GB" sz="2400" dirty="0" err="1" smtClean="0"/>
              <a:t>ADaM</a:t>
            </a:r>
            <a:r>
              <a:rPr lang="en-GB" sz="2400" dirty="0" smtClean="0"/>
              <a:t> metadata facilitates this by providing details and links between analysis descriptions (e.g. SAP), results, analysis data and the SDTM domains.</a:t>
            </a:r>
          </a:p>
          <a:p>
            <a:r>
              <a:rPr lang="en-GB" sz="2400" dirty="0" smtClean="0"/>
              <a:t>CDISC has defined the documentation standards (on their website)</a:t>
            </a:r>
          </a:p>
          <a:p>
            <a:endParaRPr lang="en-GB" sz="2400" dirty="0" smtClean="0"/>
          </a:p>
          <a:p>
            <a:endParaRPr lang="en-GB" sz="2400" dirty="0" smtClean="0"/>
          </a:p>
        </p:txBody>
      </p:sp>
    </p:spTree>
    <p:extLst>
      <p:ext uri="{BB962C8B-B14F-4D97-AF65-F5344CB8AC3E}">
        <p14:creationId xmlns:p14="http://schemas.microsoft.com/office/powerpoint/2010/main" val="248851625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Dataset Metadata </a:t>
            </a:r>
            <a:r>
              <a:rPr lang="en-GB" dirty="0"/>
              <a:t>D</a:t>
            </a:r>
            <a:r>
              <a:rPr lang="en-GB" dirty="0" smtClean="0"/>
              <a:t>etails</a:t>
            </a:r>
            <a:endParaRPr lang="en-GB" dirty="0"/>
          </a:p>
        </p:txBody>
      </p:sp>
      <p:graphicFrame>
        <p:nvGraphicFramePr>
          <p:cNvPr id="5" name="Table 4"/>
          <p:cNvGraphicFramePr>
            <a:graphicFrameLocks noGrp="1"/>
          </p:cNvGraphicFramePr>
          <p:nvPr>
            <p:extLst>
              <p:ext uri="{D42A27DB-BD31-4B8C-83A1-F6EECF244321}">
                <p14:modId xmlns:p14="http://schemas.microsoft.com/office/powerpoint/2010/main" val="2489129734"/>
              </p:ext>
            </p:extLst>
          </p:nvPr>
        </p:nvGraphicFramePr>
        <p:xfrm>
          <a:off x="286603" y="1455508"/>
          <a:ext cx="8557146" cy="4025521"/>
        </p:xfrm>
        <a:graphic>
          <a:graphicData uri="http://schemas.openxmlformats.org/drawingml/2006/table">
            <a:tbl>
              <a:tblPr firstRow="1" bandRow="1">
                <a:tableStyleId>{85BE263C-DBD7-4A20-BB59-AAB30ACAA65A}</a:tableStyleId>
              </a:tblPr>
              <a:tblGrid>
                <a:gridCol w="1841355"/>
                <a:gridCol w="6715791"/>
              </a:tblGrid>
              <a:tr h="704313">
                <a:tc>
                  <a:txBody>
                    <a:bodyPr/>
                    <a:lstStyle/>
                    <a:p>
                      <a:r>
                        <a:rPr lang="en-GB" sz="2000" dirty="0" smtClean="0"/>
                        <a:t>Metadata</a:t>
                      </a:r>
                      <a:r>
                        <a:rPr lang="en-GB" sz="2000" baseline="0" dirty="0" smtClean="0"/>
                        <a:t> field</a:t>
                      </a:r>
                      <a:endParaRPr lang="en-GB" sz="2000" dirty="0"/>
                    </a:p>
                  </a:txBody>
                  <a:tcPr/>
                </a:tc>
                <a:tc>
                  <a:txBody>
                    <a:bodyPr/>
                    <a:lstStyle/>
                    <a:p>
                      <a:r>
                        <a:rPr lang="en-GB" sz="2000" dirty="0" smtClean="0"/>
                        <a:t>Description</a:t>
                      </a:r>
                      <a:endParaRPr lang="en-GB" sz="2000" dirty="0"/>
                    </a:p>
                  </a:txBody>
                  <a:tcPr/>
                </a:tc>
              </a:tr>
              <a:tr h="446901">
                <a:tc>
                  <a:txBody>
                    <a:bodyPr/>
                    <a:lstStyle/>
                    <a:p>
                      <a:r>
                        <a:rPr lang="en-GB" dirty="0" smtClean="0"/>
                        <a:t>Dataset</a:t>
                      </a:r>
                      <a:r>
                        <a:rPr lang="en-GB" baseline="0" dirty="0" smtClean="0"/>
                        <a:t> Name</a:t>
                      </a:r>
                      <a:endParaRPr lang="en-GB" dirty="0"/>
                    </a:p>
                  </a:txBody>
                  <a:tcPr/>
                </a:tc>
                <a:tc>
                  <a:txBody>
                    <a:bodyPr/>
                    <a:lstStyle/>
                    <a:p>
                      <a:r>
                        <a:rPr lang="en-GB" dirty="0" smtClean="0"/>
                        <a:t>File name of dataset with hyperlinks</a:t>
                      </a:r>
                      <a:r>
                        <a:rPr lang="en-GB" baseline="0" dirty="0" smtClean="0"/>
                        <a:t> to variable definitions</a:t>
                      </a:r>
                      <a:endParaRPr lang="en-GB" dirty="0"/>
                    </a:p>
                  </a:txBody>
                  <a:tcPr/>
                </a:tc>
              </a:tr>
              <a:tr h="423081">
                <a:tc>
                  <a:txBody>
                    <a:bodyPr/>
                    <a:lstStyle/>
                    <a:p>
                      <a:r>
                        <a:rPr lang="en-GB" dirty="0" smtClean="0"/>
                        <a:t>Description</a:t>
                      </a:r>
                      <a:endParaRPr lang="en-GB" dirty="0"/>
                    </a:p>
                  </a:txBody>
                  <a:tcPr/>
                </a:tc>
                <a:tc>
                  <a:txBody>
                    <a:bodyPr/>
                    <a:lstStyle/>
                    <a:p>
                      <a:r>
                        <a:rPr lang="en-GB" dirty="0" smtClean="0"/>
                        <a:t>Descriptive</a:t>
                      </a:r>
                      <a:r>
                        <a:rPr lang="en-GB" baseline="0" dirty="0" smtClean="0"/>
                        <a:t> summary of the dataset</a:t>
                      </a:r>
                      <a:endParaRPr lang="en-GB" dirty="0"/>
                    </a:p>
                  </a:txBody>
                  <a:tcPr/>
                </a:tc>
              </a:tr>
              <a:tr h="436728">
                <a:tc>
                  <a:txBody>
                    <a:bodyPr/>
                    <a:lstStyle/>
                    <a:p>
                      <a:r>
                        <a:rPr lang="en-GB" dirty="0" smtClean="0"/>
                        <a:t>Location</a:t>
                      </a:r>
                      <a:endParaRPr lang="en-GB" dirty="0"/>
                    </a:p>
                  </a:txBody>
                  <a:tcPr/>
                </a:tc>
                <a:tc>
                  <a:txBody>
                    <a:bodyPr/>
                    <a:lstStyle/>
                    <a:p>
                      <a:r>
                        <a:rPr lang="en-GB" dirty="0" smtClean="0"/>
                        <a:t>Folder</a:t>
                      </a:r>
                      <a:r>
                        <a:rPr lang="en-GB" baseline="0" dirty="0" smtClean="0"/>
                        <a:t> and filename to the actual dataset (hyperlinks)</a:t>
                      </a:r>
                      <a:endParaRPr lang="en-GB" dirty="0"/>
                    </a:p>
                  </a:txBody>
                  <a:tcPr/>
                </a:tc>
              </a:tr>
              <a:tr h="450377">
                <a:tc>
                  <a:txBody>
                    <a:bodyPr/>
                    <a:lstStyle/>
                    <a:p>
                      <a:r>
                        <a:rPr lang="en-GB" dirty="0" smtClean="0"/>
                        <a:t>Structure</a:t>
                      </a:r>
                      <a:endParaRPr lang="en-GB" dirty="0"/>
                    </a:p>
                  </a:txBody>
                  <a:tcPr/>
                </a:tc>
                <a:tc>
                  <a:txBody>
                    <a:bodyPr/>
                    <a:lstStyle/>
                    <a:p>
                      <a:r>
                        <a:rPr lang="en-GB" dirty="0" smtClean="0"/>
                        <a:t>e.g. One record per</a:t>
                      </a:r>
                      <a:r>
                        <a:rPr lang="en-GB" baseline="0" dirty="0" smtClean="0"/>
                        <a:t> subject per visit</a:t>
                      </a:r>
                      <a:endParaRPr lang="en-GB" dirty="0"/>
                    </a:p>
                  </a:txBody>
                  <a:tcPr/>
                </a:tc>
              </a:tr>
              <a:tr h="436728">
                <a:tc>
                  <a:txBody>
                    <a:bodyPr/>
                    <a:lstStyle/>
                    <a:p>
                      <a:r>
                        <a:rPr lang="en-GB" dirty="0" smtClean="0"/>
                        <a:t>Key Variables</a:t>
                      </a:r>
                      <a:endParaRPr lang="en-GB" dirty="0"/>
                    </a:p>
                  </a:txBody>
                  <a:tcPr/>
                </a:tc>
                <a:tc>
                  <a:txBody>
                    <a:bodyPr/>
                    <a:lstStyle/>
                    <a:p>
                      <a:r>
                        <a:rPr lang="en-GB" dirty="0" smtClean="0"/>
                        <a:t>Variables</a:t>
                      </a:r>
                      <a:r>
                        <a:rPr lang="en-GB" baseline="0" dirty="0" smtClean="0"/>
                        <a:t> that uniquely identify each record</a:t>
                      </a:r>
                      <a:endParaRPr lang="en-GB" dirty="0"/>
                    </a:p>
                  </a:txBody>
                  <a:tcPr/>
                </a:tc>
              </a:tr>
              <a:tr h="423080">
                <a:tc>
                  <a:txBody>
                    <a:bodyPr/>
                    <a:lstStyle/>
                    <a:p>
                      <a:r>
                        <a:rPr lang="en-GB" dirty="0" smtClean="0"/>
                        <a:t>Class</a:t>
                      </a:r>
                      <a:endParaRPr lang="en-GB" dirty="0"/>
                    </a:p>
                  </a:txBody>
                  <a:tcPr/>
                </a:tc>
                <a:tc>
                  <a:txBody>
                    <a:bodyPr/>
                    <a:lstStyle/>
                    <a:p>
                      <a:r>
                        <a:rPr lang="en-GB" dirty="0" smtClean="0"/>
                        <a:t>General class</a:t>
                      </a:r>
                      <a:r>
                        <a:rPr lang="en-GB" baseline="0" dirty="0" smtClean="0"/>
                        <a:t> of dataset e.g. “ADSL”, “BDS”</a:t>
                      </a:r>
                      <a:endParaRPr lang="en-GB" dirty="0"/>
                    </a:p>
                  </a:txBody>
                  <a:tcPr/>
                </a:tc>
              </a:tr>
              <a:tr h="704313">
                <a:tc>
                  <a:txBody>
                    <a:bodyPr/>
                    <a:lstStyle/>
                    <a:p>
                      <a:r>
                        <a:rPr lang="en-GB" dirty="0" smtClean="0"/>
                        <a:t>Documentation</a:t>
                      </a:r>
                      <a:endParaRPr lang="en-GB" dirty="0"/>
                    </a:p>
                  </a:txBody>
                  <a:tcPr/>
                </a:tc>
                <a:tc>
                  <a:txBody>
                    <a:bodyPr/>
                    <a:lstStyle/>
                    <a:p>
                      <a:r>
                        <a:rPr lang="en-GB" dirty="0" smtClean="0"/>
                        <a:t>Details including source data, processing steps, analysis decisions. May</a:t>
                      </a:r>
                      <a:r>
                        <a:rPr lang="en-GB" baseline="0" dirty="0" smtClean="0"/>
                        <a:t> include code fragments and links to external documentation</a:t>
                      </a:r>
                      <a:endParaRPr lang="en-GB" dirty="0"/>
                    </a:p>
                  </a:txBody>
                  <a:tcPr/>
                </a:tc>
              </a:tr>
            </a:tbl>
          </a:graphicData>
        </a:graphic>
      </p:graphicFrame>
    </p:spTree>
    <p:extLst>
      <p:ext uri="{BB962C8B-B14F-4D97-AF65-F5344CB8AC3E}">
        <p14:creationId xmlns:p14="http://schemas.microsoft.com/office/powerpoint/2010/main" val="64803811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Variable Metadata </a:t>
            </a:r>
            <a:r>
              <a:rPr lang="en-GB" dirty="0"/>
              <a:t>D</a:t>
            </a:r>
            <a:r>
              <a:rPr lang="en-GB" dirty="0" smtClean="0"/>
              <a:t>etails</a:t>
            </a:r>
            <a:endParaRPr lang="en-GB" dirty="0"/>
          </a:p>
        </p:txBody>
      </p:sp>
      <p:graphicFrame>
        <p:nvGraphicFramePr>
          <p:cNvPr id="5" name="Table 4"/>
          <p:cNvGraphicFramePr>
            <a:graphicFrameLocks noGrp="1"/>
          </p:cNvGraphicFramePr>
          <p:nvPr>
            <p:extLst>
              <p:ext uri="{D42A27DB-BD31-4B8C-83A1-F6EECF244321}">
                <p14:modId xmlns:p14="http://schemas.microsoft.com/office/powerpoint/2010/main" val="3283236619"/>
              </p:ext>
            </p:extLst>
          </p:nvPr>
        </p:nvGraphicFramePr>
        <p:xfrm>
          <a:off x="286603" y="1278088"/>
          <a:ext cx="8557146" cy="4946834"/>
        </p:xfrm>
        <a:graphic>
          <a:graphicData uri="http://schemas.openxmlformats.org/drawingml/2006/table">
            <a:tbl>
              <a:tblPr firstRow="1" bandRow="1">
                <a:tableStyleId>{85BE263C-DBD7-4A20-BB59-AAB30ACAA65A}</a:tableStyleId>
              </a:tblPr>
              <a:tblGrid>
                <a:gridCol w="1841355"/>
                <a:gridCol w="6715791"/>
              </a:tblGrid>
              <a:tr h="704313">
                <a:tc>
                  <a:txBody>
                    <a:bodyPr/>
                    <a:lstStyle/>
                    <a:p>
                      <a:r>
                        <a:rPr lang="en-GB" sz="2000" dirty="0" smtClean="0"/>
                        <a:t>Metadata</a:t>
                      </a:r>
                      <a:r>
                        <a:rPr lang="en-GB" sz="2000" baseline="0" dirty="0" smtClean="0"/>
                        <a:t> field</a:t>
                      </a:r>
                      <a:endParaRPr lang="en-GB" sz="2000" dirty="0"/>
                    </a:p>
                  </a:txBody>
                  <a:tcPr/>
                </a:tc>
                <a:tc>
                  <a:txBody>
                    <a:bodyPr/>
                    <a:lstStyle/>
                    <a:p>
                      <a:r>
                        <a:rPr lang="en-GB" sz="2000" dirty="0" smtClean="0"/>
                        <a:t>Description</a:t>
                      </a:r>
                      <a:endParaRPr lang="en-GB" sz="2000" dirty="0"/>
                    </a:p>
                  </a:txBody>
                  <a:tcPr/>
                </a:tc>
              </a:tr>
              <a:tr h="446901">
                <a:tc>
                  <a:txBody>
                    <a:bodyPr/>
                    <a:lstStyle/>
                    <a:p>
                      <a:r>
                        <a:rPr lang="en-GB" dirty="0" smtClean="0"/>
                        <a:t>Dataset</a:t>
                      </a:r>
                      <a:r>
                        <a:rPr lang="en-GB" baseline="0" dirty="0" smtClean="0"/>
                        <a:t> Name</a:t>
                      </a:r>
                      <a:endParaRPr lang="en-GB" dirty="0"/>
                    </a:p>
                  </a:txBody>
                  <a:tcPr/>
                </a:tc>
                <a:tc>
                  <a:txBody>
                    <a:bodyPr/>
                    <a:lstStyle/>
                    <a:p>
                      <a:r>
                        <a:rPr lang="en-GB" dirty="0" smtClean="0"/>
                        <a:t>File name of dataset with hyperlinks</a:t>
                      </a:r>
                      <a:r>
                        <a:rPr lang="en-GB" baseline="0" dirty="0" smtClean="0"/>
                        <a:t> to variable definitions</a:t>
                      </a:r>
                      <a:endParaRPr lang="en-GB" dirty="0"/>
                    </a:p>
                  </a:txBody>
                  <a:tcPr/>
                </a:tc>
              </a:tr>
              <a:tr h="423081">
                <a:tc>
                  <a:txBody>
                    <a:bodyPr/>
                    <a:lstStyle/>
                    <a:p>
                      <a:r>
                        <a:rPr lang="en-GB" dirty="0" smtClean="0"/>
                        <a:t>Variable Name</a:t>
                      </a:r>
                      <a:endParaRPr lang="en-GB" dirty="0"/>
                    </a:p>
                  </a:txBody>
                  <a:tcPr/>
                </a:tc>
                <a:tc>
                  <a:txBody>
                    <a:bodyPr/>
                    <a:lstStyle/>
                    <a:p>
                      <a:r>
                        <a:rPr lang="en-GB" dirty="0" smtClean="0"/>
                        <a:t>Name of variable</a:t>
                      </a:r>
                      <a:endParaRPr lang="en-GB" dirty="0"/>
                    </a:p>
                  </a:txBody>
                  <a:tcPr/>
                </a:tc>
              </a:tr>
              <a:tr h="436728">
                <a:tc>
                  <a:txBody>
                    <a:bodyPr/>
                    <a:lstStyle/>
                    <a:p>
                      <a:r>
                        <a:rPr lang="en-GB" dirty="0" smtClean="0"/>
                        <a:t>Label</a:t>
                      </a:r>
                      <a:endParaRPr lang="en-GB" dirty="0"/>
                    </a:p>
                  </a:txBody>
                  <a:tcPr/>
                </a:tc>
                <a:tc>
                  <a:txBody>
                    <a:bodyPr/>
                    <a:lstStyle/>
                    <a:p>
                      <a:endParaRPr lang="en-GB" dirty="0"/>
                    </a:p>
                  </a:txBody>
                  <a:tcPr/>
                </a:tc>
              </a:tr>
              <a:tr h="450377">
                <a:tc>
                  <a:txBody>
                    <a:bodyPr/>
                    <a:lstStyle/>
                    <a:p>
                      <a:r>
                        <a:rPr lang="en-GB" dirty="0" smtClean="0"/>
                        <a:t>Type</a:t>
                      </a:r>
                      <a:endParaRPr lang="en-GB" dirty="0"/>
                    </a:p>
                  </a:txBody>
                  <a:tcPr/>
                </a:tc>
                <a:tc>
                  <a:txBody>
                    <a:bodyPr/>
                    <a:lstStyle/>
                    <a:p>
                      <a:endParaRPr lang="en-GB" dirty="0"/>
                    </a:p>
                  </a:txBody>
                  <a:tcPr/>
                </a:tc>
              </a:tr>
              <a:tr h="436728">
                <a:tc>
                  <a:txBody>
                    <a:bodyPr/>
                    <a:lstStyle/>
                    <a:p>
                      <a:r>
                        <a:rPr lang="en-GB" dirty="0" smtClean="0"/>
                        <a:t>Display format</a:t>
                      </a:r>
                      <a:endParaRPr lang="en-GB" dirty="0"/>
                    </a:p>
                  </a:txBody>
                  <a:tcPr/>
                </a:tc>
                <a:tc>
                  <a:txBody>
                    <a:bodyPr/>
                    <a:lstStyle/>
                    <a:p>
                      <a:r>
                        <a:rPr lang="en-GB" dirty="0" smtClean="0"/>
                        <a:t>SAS Format used in presentation of results</a:t>
                      </a:r>
                      <a:endParaRPr lang="en-GB" dirty="0"/>
                    </a:p>
                  </a:txBody>
                  <a:tcPr/>
                </a:tc>
              </a:tr>
              <a:tr h="423080">
                <a:tc>
                  <a:txBody>
                    <a:bodyPr/>
                    <a:lstStyle/>
                    <a:p>
                      <a:r>
                        <a:rPr lang="en-GB" dirty="0" err="1" smtClean="0"/>
                        <a:t>Codelist</a:t>
                      </a:r>
                      <a:r>
                        <a:rPr lang="en-GB" dirty="0" smtClean="0"/>
                        <a:t>/</a:t>
                      </a:r>
                    </a:p>
                    <a:p>
                      <a:r>
                        <a:rPr lang="en-GB" dirty="0" smtClean="0"/>
                        <a:t>Controlled Terms</a:t>
                      </a:r>
                      <a:endParaRPr lang="en-GB" dirty="0"/>
                    </a:p>
                  </a:txBody>
                  <a:tcPr/>
                </a:tc>
                <a:tc>
                  <a:txBody>
                    <a:bodyPr/>
                    <a:lstStyle/>
                    <a:p>
                      <a:r>
                        <a:rPr lang="en-GB" dirty="0" smtClean="0"/>
                        <a:t>List of valid values (may</a:t>
                      </a:r>
                      <a:r>
                        <a:rPr lang="en-GB" baseline="0" dirty="0" smtClean="0"/>
                        <a:t> be a hyperlink)</a:t>
                      </a:r>
                      <a:endParaRPr lang="en-GB" dirty="0"/>
                    </a:p>
                  </a:txBody>
                  <a:tcPr/>
                </a:tc>
              </a:tr>
              <a:tr h="704313">
                <a:tc>
                  <a:txBody>
                    <a:bodyPr/>
                    <a:lstStyle/>
                    <a:p>
                      <a:r>
                        <a:rPr lang="en-GB" dirty="0" smtClean="0"/>
                        <a:t>Source/</a:t>
                      </a:r>
                    </a:p>
                    <a:p>
                      <a:r>
                        <a:rPr lang="en-GB" dirty="0" smtClean="0"/>
                        <a:t>Derivation</a:t>
                      </a:r>
                      <a:endParaRPr lang="en-GB" dirty="0"/>
                    </a:p>
                  </a:txBody>
                  <a:tcPr/>
                </a:tc>
                <a:tc>
                  <a:txBody>
                    <a:bodyPr/>
                    <a:lstStyle/>
                    <a:p>
                      <a:r>
                        <a:rPr lang="en-GB" dirty="0" smtClean="0"/>
                        <a:t>Provide details of where the variable originated</a:t>
                      </a:r>
                      <a:r>
                        <a:rPr lang="en-GB" baseline="0" dirty="0" smtClean="0"/>
                        <a:t> or how the variable was derived. Source can be a two level name (e.g. ADSL.AGE).</a:t>
                      </a:r>
                      <a:endParaRPr lang="en-GB" dirty="0"/>
                    </a:p>
                  </a:txBody>
                  <a:tcPr/>
                </a:tc>
              </a:tr>
              <a:tr h="704313">
                <a:tc>
                  <a:txBody>
                    <a:bodyPr/>
                    <a:lstStyle/>
                    <a:p>
                      <a:r>
                        <a:rPr lang="en-GB" dirty="0" smtClean="0"/>
                        <a:t>Parameter Identifier</a:t>
                      </a:r>
                      <a:endParaRPr lang="en-GB" dirty="0"/>
                    </a:p>
                  </a:txBody>
                  <a:tcPr/>
                </a:tc>
                <a:tc>
                  <a:txBody>
                    <a:bodyPr/>
                    <a:lstStyle/>
                    <a:p>
                      <a:r>
                        <a:rPr lang="en-GB" dirty="0" smtClean="0"/>
                        <a:t>ALL/DEFAULT/value of PARAMCD</a:t>
                      </a:r>
                      <a:endParaRPr lang="en-GB" dirty="0"/>
                    </a:p>
                  </a:txBody>
                  <a:tcPr/>
                </a:tc>
              </a:tr>
            </a:tbl>
          </a:graphicData>
        </a:graphic>
      </p:graphicFrame>
    </p:spTree>
    <p:extLst>
      <p:ext uri="{BB962C8B-B14F-4D97-AF65-F5344CB8AC3E}">
        <p14:creationId xmlns:p14="http://schemas.microsoft.com/office/powerpoint/2010/main" val="37490773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Analysis Results Metadata</a:t>
            </a:r>
            <a:endParaRPr lang="en-GB" dirty="0"/>
          </a:p>
        </p:txBody>
      </p:sp>
      <p:sp>
        <p:nvSpPr>
          <p:cNvPr id="3" name="Content Placeholder 2"/>
          <p:cNvSpPr>
            <a:spLocks noGrp="1"/>
          </p:cNvSpPr>
          <p:nvPr>
            <p:ph idx="1"/>
          </p:nvPr>
        </p:nvSpPr>
        <p:spPr>
          <a:xfrm>
            <a:off x="150125" y="1600200"/>
            <a:ext cx="8830101" cy="4525963"/>
          </a:xfrm>
        </p:spPr>
        <p:txBody>
          <a:bodyPr>
            <a:noAutofit/>
          </a:bodyPr>
          <a:lstStyle/>
          <a:p>
            <a:r>
              <a:rPr lang="en-GB" sz="2400" dirty="0" smtClean="0"/>
              <a:t>Describe major attributes of an analysis result</a:t>
            </a:r>
          </a:p>
          <a:p>
            <a:r>
              <a:rPr lang="en-GB" sz="2400" dirty="0" smtClean="0"/>
              <a:t>Provides a link between results and data</a:t>
            </a:r>
          </a:p>
          <a:p>
            <a:r>
              <a:rPr lang="en-GB" sz="2400" dirty="0" smtClean="0"/>
              <a:t>Only needed where necessary to explain analysis</a:t>
            </a:r>
          </a:p>
          <a:p>
            <a:r>
              <a:rPr lang="en-GB" sz="2400" dirty="0" smtClean="0"/>
              <a:t>Not recommended for all results</a:t>
            </a:r>
          </a:p>
          <a:p>
            <a:pPr marL="0" indent="0">
              <a:buNone/>
            </a:pPr>
            <a:endParaRPr lang="en-GB" sz="2400" dirty="0" smtClean="0"/>
          </a:p>
        </p:txBody>
      </p:sp>
    </p:spTree>
    <p:extLst>
      <p:ext uri="{BB962C8B-B14F-4D97-AF65-F5344CB8AC3E}">
        <p14:creationId xmlns:p14="http://schemas.microsoft.com/office/powerpoint/2010/main" val="226656766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Analysis Results Metadata</a:t>
            </a:r>
            <a:endParaRPr lang="en-GB" dirty="0"/>
          </a:p>
        </p:txBody>
      </p:sp>
      <p:graphicFrame>
        <p:nvGraphicFramePr>
          <p:cNvPr id="5" name="Table 4"/>
          <p:cNvGraphicFramePr>
            <a:graphicFrameLocks noGrp="1"/>
          </p:cNvGraphicFramePr>
          <p:nvPr>
            <p:extLst>
              <p:ext uri="{D42A27DB-BD31-4B8C-83A1-F6EECF244321}">
                <p14:modId xmlns:p14="http://schemas.microsoft.com/office/powerpoint/2010/main" val="1782539961"/>
              </p:ext>
            </p:extLst>
          </p:nvPr>
        </p:nvGraphicFramePr>
        <p:xfrm>
          <a:off x="286603" y="1278088"/>
          <a:ext cx="8557146" cy="4963741"/>
        </p:xfrm>
        <a:graphic>
          <a:graphicData uri="http://schemas.openxmlformats.org/drawingml/2006/table">
            <a:tbl>
              <a:tblPr firstRow="1" bandRow="1">
                <a:tableStyleId>{85BE263C-DBD7-4A20-BB59-AAB30ACAA65A}</a:tableStyleId>
              </a:tblPr>
              <a:tblGrid>
                <a:gridCol w="1841355"/>
                <a:gridCol w="6715791"/>
              </a:tblGrid>
              <a:tr h="400587">
                <a:tc>
                  <a:txBody>
                    <a:bodyPr/>
                    <a:lstStyle/>
                    <a:p>
                      <a:r>
                        <a:rPr lang="en-GB" sz="2000" dirty="0" smtClean="0"/>
                        <a:t>Metadata</a:t>
                      </a:r>
                      <a:r>
                        <a:rPr lang="en-GB" sz="2000" baseline="0" dirty="0" smtClean="0"/>
                        <a:t> field</a:t>
                      </a:r>
                      <a:endParaRPr lang="en-GB" sz="2000" dirty="0"/>
                    </a:p>
                  </a:txBody>
                  <a:tcPr/>
                </a:tc>
                <a:tc>
                  <a:txBody>
                    <a:bodyPr/>
                    <a:lstStyle/>
                    <a:p>
                      <a:r>
                        <a:rPr lang="en-GB" sz="2000" dirty="0" smtClean="0"/>
                        <a:t>Description</a:t>
                      </a:r>
                      <a:endParaRPr lang="en-GB" sz="2000" dirty="0"/>
                    </a:p>
                  </a:txBody>
                  <a:tcPr/>
                </a:tc>
              </a:tr>
              <a:tr h="446901">
                <a:tc>
                  <a:txBody>
                    <a:bodyPr/>
                    <a:lstStyle/>
                    <a:p>
                      <a:r>
                        <a:rPr lang="en-GB" dirty="0" smtClean="0"/>
                        <a:t>Display identifier</a:t>
                      </a:r>
                      <a:endParaRPr lang="en-GB" dirty="0"/>
                    </a:p>
                  </a:txBody>
                  <a:tcPr/>
                </a:tc>
                <a:tc>
                  <a:txBody>
                    <a:bodyPr/>
                    <a:lstStyle/>
                    <a:p>
                      <a:r>
                        <a:rPr lang="en-GB" dirty="0" smtClean="0"/>
                        <a:t>Unique number relating to output</a:t>
                      </a:r>
                      <a:endParaRPr lang="en-GB" dirty="0"/>
                    </a:p>
                  </a:txBody>
                  <a:tcPr/>
                </a:tc>
              </a:tr>
              <a:tr h="423081">
                <a:tc>
                  <a:txBody>
                    <a:bodyPr/>
                    <a:lstStyle/>
                    <a:p>
                      <a:r>
                        <a:rPr lang="en-GB" dirty="0" smtClean="0"/>
                        <a:t>Display Name</a:t>
                      </a:r>
                      <a:endParaRPr lang="en-GB" dirty="0"/>
                    </a:p>
                  </a:txBody>
                  <a:tcPr/>
                </a:tc>
                <a:tc>
                  <a:txBody>
                    <a:bodyPr/>
                    <a:lstStyle/>
                    <a:p>
                      <a:r>
                        <a:rPr lang="en-GB" dirty="0" smtClean="0"/>
                        <a:t>Title of display</a:t>
                      </a:r>
                      <a:endParaRPr lang="en-GB" dirty="0"/>
                    </a:p>
                  </a:txBody>
                  <a:tcPr/>
                </a:tc>
              </a:tr>
              <a:tr h="436728">
                <a:tc>
                  <a:txBody>
                    <a:bodyPr/>
                    <a:lstStyle/>
                    <a:p>
                      <a:r>
                        <a:rPr lang="en-GB" dirty="0" smtClean="0"/>
                        <a:t>Result identifier</a:t>
                      </a:r>
                      <a:endParaRPr lang="en-GB" dirty="0"/>
                    </a:p>
                  </a:txBody>
                  <a:tcPr/>
                </a:tc>
                <a:tc>
                  <a:txBody>
                    <a:bodyPr/>
                    <a:lstStyle/>
                    <a:p>
                      <a:r>
                        <a:rPr lang="en-GB" dirty="0" smtClean="0"/>
                        <a:t>Identifies</a:t>
                      </a:r>
                      <a:r>
                        <a:rPr lang="en-GB" baseline="0" dirty="0" smtClean="0"/>
                        <a:t> the specific result within a display</a:t>
                      </a:r>
                      <a:endParaRPr lang="en-GB" dirty="0"/>
                    </a:p>
                  </a:txBody>
                  <a:tcPr/>
                </a:tc>
              </a:tr>
              <a:tr h="450377">
                <a:tc>
                  <a:txBody>
                    <a:bodyPr/>
                    <a:lstStyle/>
                    <a:p>
                      <a:r>
                        <a:rPr lang="en-GB" dirty="0" err="1" smtClean="0"/>
                        <a:t>Param</a:t>
                      </a:r>
                      <a:r>
                        <a:rPr lang="en-GB" dirty="0" smtClean="0"/>
                        <a:t> &amp;</a:t>
                      </a:r>
                      <a:r>
                        <a:rPr lang="en-GB" baseline="0" dirty="0" smtClean="0"/>
                        <a:t> </a:t>
                      </a:r>
                      <a:r>
                        <a:rPr lang="en-GB" baseline="0" dirty="0" err="1" smtClean="0"/>
                        <a:t>Paramcd</a:t>
                      </a:r>
                      <a:endParaRPr lang="en-GB" dirty="0"/>
                    </a:p>
                  </a:txBody>
                  <a:tcPr/>
                </a:tc>
                <a:tc>
                  <a:txBody>
                    <a:bodyPr/>
                    <a:lstStyle/>
                    <a:p>
                      <a:endParaRPr lang="en-GB" dirty="0"/>
                    </a:p>
                  </a:txBody>
                  <a:tcPr/>
                </a:tc>
              </a:tr>
              <a:tr h="436728">
                <a:tc>
                  <a:txBody>
                    <a:bodyPr/>
                    <a:lstStyle/>
                    <a:p>
                      <a:r>
                        <a:rPr lang="en-GB" dirty="0" smtClean="0"/>
                        <a:t>Analysis variable</a:t>
                      </a:r>
                      <a:endParaRPr lang="en-GB" dirty="0"/>
                    </a:p>
                  </a:txBody>
                  <a:tcPr/>
                </a:tc>
                <a:tc>
                  <a:txBody>
                    <a:bodyPr/>
                    <a:lstStyle/>
                    <a:p>
                      <a:endParaRPr lang="en-GB" dirty="0"/>
                    </a:p>
                  </a:txBody>
                  <a:tcPr/>
                </a:tc>
              </a:tr>
              <a:tr h="423080">
                <a:tc>
                  <a:txBody>
                    <a:bodyPr/>
                    <a:lstStyle/>
                    <a:p>
                      <a:r>
                        <a:rPr lang="en-GB" dirty="0" smtClean="0"/>
                        <a:t>Reason</a:t>
                      </a:r>
                      <a:endParaRPr lang="en-GB" dirty="0"/>
                    </a:p>
                  </a:txBody>
                  <a:tcPr/>
                </a:tc>
                <a:tc>
                  <a:txBody>
                    <a:bodyPr/>
                    <a:lstStyle/>
                    <a:p>
                      <a:r>
                        <a:rPr lang="en-GB" dirty="0" smtClean="0"/>
                        <a:t>Rationale for performing</a:t>
                      </a:r>
                      <a:r>
                        <a:rPr lang="en-GB" baseline="0" dirty="0" smtClean="0"/>
                        <a:t> the analysis. E.g. “Pre-specified in protocol”</a:t>
                      </a:r>
                      <a:endParaRPr lang="en-GB" dirty="0"/>
                    </a:p>
                  </a:txBody>
                  <a:tcPr/>
                </a:tc>
              </a:tr>
              <a:tr h="423080">
                <a:tc>
                  <a:txBody>
                    <a:bodyPr/>
                    <a:lstStyle/>
                    <a:p>
                      <a:r>
                        <a:rPr lang="en-GB" dirty="0" smtClean="0"/>
                        <a:t>Dataset</a:t>
                      </a:r>
                      <a:endParaRPr lang="en-GB" dirty="0"/>
                    </a:p>
                  </a:txBody>
                  <a:tcPr/>
                </a:tc>
                <a:tc>
                  <a:txBody>
                    <a:bodyPr/>
                    <a:lstStyle/>
                    <a:p>
                      <a:endParaRPr lang="en-GB" dirty="0"/>
                    </a:p>
                  </a:txBody>
                  <a:tcPr/>
                </a:tc>
              </a:tr>
              <a:tr h="423081">
                <a:tc>
                  <a:txBody>
                    <a:bodyPr/>
                    <a:lstStyle/>
                    <a:p>
                      <a:r>
                        <a:rPr lang="en-GB" dirty="0" smtClean="0"/>
                        <a:t>Selection criteria</a:t>
                      </a:r>
                      <a:endParaRPr lang="en-GB" dirty="0"/>
                    </a:p>
                  </a:txBody>
                  <a:tcPr/>
                </a:tc>
                <a:tc>
                  <a:txBody>
                    <a:bodyPr/>
                    <a:lstStyle/>
                    <a:p>
                      <a:r>
                        <a:rPr lang="en-GB" dirty="0" smtClean="0"/>
                        <a:t>Where clause applied to</a:t>
                      </a:r>
                      <a:r>
                        <a:rPr lang="en-GB" baseline="0" dirty="0" smtClean="0"/>
                        <a:t> source data</a:t>
                      </a:r>
                      <a:endParaRPr lang="en-GB" dirty="0"/>
                    </a:p>
                  </a:txBody>
                  <a:tcPr/>
                </a:tc>
              </a:tr>
              <a:tr h="395785">
                <a:tc>
                  <a:txBody>
                    <a:bodyPr/>
                    <a:lstStyle/>
                    <a:p>
                      <a:r>
                        <a:rPr lang="en-GB" dirty="0" smtClean="0"/>
                        <a:t>Documentation </a:t>
                      </a:r>
                      <a:endParaRPr lang="en-GB" dirty="0"/>
                    </a:p>
                  </a:txBody>
                  <a:tcPr/>
                </a:tc>
                <a:tc>
                  <a:txBody>
                    <a:bodyPr/>
                    <a:lstStyle/>
                    <a:p>
                      <a:r>
                        <a:rPr lang="en-GB" dirty="0" smtClean="0"/>
                        <a:t>Textual description</a:t>
                      </a:r>
                      <a:endParaRPr lang="en-GB" dirty="0"/>
                    </a:p>
                  </a:txBody>
                  <a:tcPr/>
                </a:tc>
              </a:tr>
              <a:tr h="704313">
                <a:tc>
                  <a:txBody>
                    <a:bodyPr/>
                    <a:lstStyle/>
                    <a:p>
                      <a:r>
                        <a:rPr lang="en-GB" dirty="0" smtClean="0"/>
                        <a:t>Programming statements</a:t>
                      </a:r>
                      <a:endParaRPr lang="en-GB" dirty="0"/>
                    </a:p>
                  </a:txBody>
                  <a:tcPr/>
                </a:tc>
                <a:tc>
                  <a:txBody>
                    <a:bodyPr/>
                    <a:lstStyle/>
                    <a:p>
                      <a:r>
                        <a:rPr lang="en-GB" dirty="0" smtClean="0"/>
                        <a:t>Programming</a:t>
                      </a:r>
                      <a:r>
                        <a:rPr lang="en-GB" baseline="0" dirty="0" smtClean="0"/>
                        <a:t> code used to perform the analysis</a:t>
                      </a:r>
                      <a:endParaRPr lang="en-GB" dirty="0"/>
                    </a:p>
                  </a:txBody>
                  <a:tcPr/>
                </a:tc>
              </a:tr>
            </a:tbl>
          </a:graphicData>
        </a:graphic>
      </p:graphicFrame>
    </p:spTree>
    <p:extLst>
      <p:ext uri="{BB962C8B-B14F-4D97-AF65-F5344CB8AC3E}">
        <p14:creationId xmlns:p14="http://schemas.microsoft.com/office/powerpoint/2010/main" val="4425466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General ADaM Definitions</a:t>
            </a:r>
          </a:p>
        </p:txBody>
      </p:sp>
      <p:sp>
        <p:nvSpPr>
          <p:cNvPr id="3" name="Content Placeholder 2"/>
          <p:cNvSpPr>
            <a:spLocks noGrp="1"/>
          </p:cNvSpPr>
          <p:nvPr>
            <p:ph idx="1"/>
          </p:nvPr>
        </p:nvSpPr>
        <p:spPr/>
        <p:txBody>
          <a:bodyPr>
            <a:normAutofit fontScale="92500" lnSpcReduction="20000"/>
          </a:bodyPr>
          <a:lstStyle/>
          <a:p>
            <a:r>
              <a:rPr lang="en-GB" dirty="0" smtClean="0"/>
              <a:t>Analysis-enabling: Required </a:t>
            </a:r>
            <a:r>
              <a:rPr lang="en-GB" dirty="0"/>
              <a:t>for analysis. A column or row is analysis-enabling if it is required to perform the </a:t>
            </a:r>
            <a:r>
              <a:rPr lang="en-GB" dirty="0" smtClean="0"/>
              <a:t>analysis</a:t>
            </a:r>
          </a:p>
          <a:p>
            <a:r>
              <a:rPr lang="en-GB" dirty="0" smtClean="0"/>
              <a:t>Traceability: The </a:t>
            </a:r>
            <a:r>
              <a:rPr lang="en-GB" dirty="0"/>
              <a:t>property that enables the understanding of the data’s lineage and/or the relationship between an element and its predecessor(s</a:t>
            </a:r>
            <a:r>
              <a:rPr lang="en-GB" dirty="0" smtClean="0"/>
              <a:t>)</a:t>
            </a:r>
            <a:endParaRPr lang="en-GB" dirty="0"/>
          </a:p>
          <a:p>
            <a:r>
              <a:rPr lang="en-GB" dirty="0" smtClean="0"/>
              <a:t>Supportive: </a:t>
            </a:r>
            <a:r>
              <a:rPr lang="en-GB" dirty="0"/>
              <a:t>A column or row is supportive if it is not required in order to perform an analysis but is included in order to facilitate traceability or </a:t>
            </a:r>
            <a:r>
              <a:rPr lang="en-GB" dirty="0" smtClean="0"/>
              <a:t>review</a:t>
            </a:r>
            <a:endParaRPr lang="en-GB" dirty="0"/>
          </a:p>
        </p:txBody>
      </p:sp>
    </p:spTree>
    <p:extLst>
      <p:ext uri="{BB962C8B-B14F-4D97-AF65-F5344CB8AC3E}">
        <p14:creationId xmlns:p14="http://schemas.microsoft.com/office/powerpoint/2010/main" val="346434657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Analysis Results Metadata Exercise</a:t>
            </a:r>
            <a:endParaRPr lang="en-GB" dirty="0"/>
          </a:p>
        </p:txBody>
      </p:sp>
      <p:sp>
        <p:nvSpPr>
          <p:cNvPr id="3" name="Content Placeholder 2"/>
          <p:cNvSpPr>
            <a:spLocks noGrp="1"/>
          </p:cNvSpPr>
          <p:nvPr>
            <p:ph idx="1"/>
          </p:nvPr>
        </p:nvSpPr>
        <p:spPr>
          <a:xfrm>
            <a:off x="150125" y="1600200"/>
            <a:ext cx="8830101" cy="4525963"/>
          </a:xfrm>
        </p:spPr>
        <p:txBody>
          <a:bodyPr>
            <a:noAutofit/>
          </a:bodyPr>
          <a:lstStyle/>
          <a:p>
            <a:r>
              <a:rPr lang="en-GB" sz="2400" dirty="0"/>
              <a:t>Create a set of metadata documentation for the ADSL dataset.</a:t>
            </a:r>
          </a:p>
          <a:p>
            <a:r>
              <a:rPr lang="en-GB" sz="2400" dirty="0"/>
              <a:t>Create a set of metadata documentation for the </a:t>
            </a:r>
            <a:r>
              <a:rPr lang="en-GB" sz="2400" dirty="0" err="1" smtClean="0"/>
              <a:t>ADaM</a:t>
            </a:r>
            <a:r>
              <a:rPr lang="en-GB" sz="2400" dirty="0" smtClean="0"/>
              <a:t> lab dataset</a:t>
            </a:r>
            <a:r>
              <a:rPr lang="en-GB" sz="2400" dirty="0"/>
              <a:t>.</a:t>
            </a:r>
          </a:p>
          <a:p>
            <a:pPr marL="0" indent="0">
              <a:buNone/>
            </a:pPr>
            <a:endParaRPr lang="en-GB" sz="2400" dirty="0" smtClean="0"/>
          </a:p>
        </p:txBody>
      </p:sp>
    </p:spTree>
    <p:extLst>
      <p:ext uri="{BB962C8B-B14F-4D97-AF65-F5344CB8AC3E}">
        <p14:creationId xmlns:p14="http://schemas.microsoft.com/office/powerpoint/2010/main" val="329932340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Not covered</a:t>
            </a:r>
            <a:endParaRPr lang="en-GB" dirty="0"/>
          </a:p>
        </p:txBody>
      </p:sp>
      <p:sp>
        <p:nvSpPr>
          <p:cNvPr id="3" name="Content Placeholder 2"/>
          <p:cNvSpPr>
            <a:spLocks noGrp="1"/>
          </p:cNvSpPr>
          <p:nvPr>
            <p:ph idx="1"/>
          </p:nvPr>
        </p:nvSpPr>
        <p:spPr>
          <a:xfrm>
            <a:off x="150125" y="1600200"/>
            <a:ext cx="8830101" cy="4525963"/>
          </a:xfrm>
        </p:spPr>
        <p:txBody>
          <a:bodyPr>
            <a:noAutofit/>
          </a:bodyPr>
          <a:lstStyle/>
          <a:p>
            <a:r>
              <a:rPr lang="en-GB" sz="2600" dirty="0"/>
              <a:t>Implementation Issues, Standard Solutions, and </a:t>
            </a:r>
            <a:r>
              <a:rPr lang="en-GB" sz="2600" dirty="0" smtClean="0"/>
              <a:t>Examples – section 4</a:t>
            </a:r>
          </a:p>
          <a:p>
            <a:r>
              <a:rPr lang="en-GB" sz="2600" dirty="0"/>
              <a:t>ADaM Structure for Occurrence </a:t>
            </a:r>
            <a:r>
              <a:rPr lang="en-GB" sz="2600" dirty="0" smtClean="0"/>
              <a:t>Data (</a:t>
            </a:r>
            <a:r>
              <a:rPr lang="en-GB" sz="2600" dirty="0"/>
              <a:t>OCCDS</a:t>
            </a:r>
            <a:r>
              <a:rPr lang="en-GB" sz="2600" dirty="0" smtClean="0"/>
              <a:t>) Version </a:t>
            </a:r>
            <a:r>
              <a:rPr lang="en-GB" sz="2600" dirty="0"/>
              <a:t>1.0</a:t>
            </a:r>
            <a:endParaRPr lang="en-GB" sz="2600" dirty="0" smtClean="0"/>
          </a:p>
          <a:p>
            <a:r>
              <a:rPr lang="en-GB" sz="2600" dirty="0" smtClean="0"/>
              <a:t>Anything relating to define.xml</a:t>
            </a:r>
          </a:p>
          <a:p>
            <a:endParaRPr lang="en-GB" sz="2600" dirty="0"/>
          </a:p>
        </p:txBody>
      </p:sp>
    </p:spTree>
    <p:extLst>
      <p:ext uri="{BB962C8B-B14F-4D97-AF65-F5344CB8AC3E}">
        <p14:creationId xmlns:p14="http://schemas.microsoft.com/office/powerpoint/2010/main" val="20477290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General ADaM Definitions</a:t>
            </a:r>
          </a:p>
        </p:txBody>
      </p:sp>
      <p:sp>
        <p:nvSpPr>
          <p:cNvPr id="3" name="Content Placeholder 2"/>
          <p:cNvSpPr>
            <a:spLocks noGrp="1"/>
          </p:cNvSpPr>
          <p:nvPr>
            <p:ph idx="1"/>
          </p:nvPr>
        </p:nvSpPr>
        <p:spPr/>
        <p:txBody>
          <a:bodyPr>
            <a:normAutofit/>
          </a:bodyPr>
          <a:lstStyle/>
          <a:p>
            <a:r>
              <a:rPr lang="en-GB" dirty="0"/>
              <a:t>Record </a:t>
            </a:r>
            <a:r>
              <a:rPr lang="en-GB" dirty="0" smtClean="0"/>
              <a:t>: A </a:t>
            </a:r>
            <a:r>
              <a:rPr lang="en-GB" dirty="0"/>
              <a:t>row in a dataset. A record is also referred to as an </a:t>
            </a:r>
            <a:r>
              <a:rPr lang="en-GB" dirty="0" smtClean="0"/>
              <a:t>observation</a:t>
            </a:r>
            <a:endParaRPr lang="en-GB" dirty="0"/>
          </a:p>
          <a:p>
            <a:r>
              <a:rPr lang="en-GB" dirty="0" smtClean="0"/>
              <a:t>Variable: </a:t>
            </a:r>
            <a:r>
              <a:rPr lang="en-GB" dirty="0"/>
              <a:t>A column in a </a:t>
            </a:r>
            <a:r>
              <a:rPr lang="en-GB" dirty="0" smtClean="0"/>
              <a:t>dataset</a:t>
            </a:r>
          </a:p>
          <a:p>
            <a:endParaRPr lang="en-GB" dirty="0"/>
          </a:p>
        </p:txBody>
      </p:sp>
    </p:spTree>
    <p:extLst>
      <p:ext uri="{BB962C8B-B14F-4D97-AF65-F5344CB8AC3E}">
        <p14:creationId xmlns:p14="http://schemas.microsoft.com/office/powerpoint/2010/main" val="4774126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Analysis Data Model</a:t>
            </a:r>
            <a:endParaRPr lang="en-GB" dirty="0"/>
          </a:p>
        </p:txBody>
      </p:sp>
      <p:sp>
        <p:nvSpPr>
          <p:cNvPr id="3" name="Content Placeholder 2"/>
          <p:cNvSpPr>
            <a:spLocks noGrp="1"/>
          </p:cNvSpPr>
          <p:nvPr>
            <p:ph idx="1"/>
          </p:nvPr>
        </p:nvSpPr>
        <p:spPr>
          <a:xfrm>
            <a:off x="150125" y="1600200"/>
            <a:ext cx="8830101" cy="4525963"/>
          </a:xfrm>
        </p:spPr>
        <p:txBody>
          <a:bodyPr>
            <a:noAutofit/>
          </a:bodyPr>
          <a:lstStyle/>
          <a:p>
            <a:r>
              <a:rPr lang="en-GB" sz="2400" dirty="0" smtClean="0"/>
              <a:t>Provides traceability between analysis data and source data (SDTM) - to understand the relationship of the analysis variable to the source data</a:t>
            </a:r>
          </a:p>
          <a:p>
            <a:r>
              <a:rPr lang="en-GB" sz="2400" dirty="0" smtClean="0"/>
              <a:t>Readily useable by software</a:t>
            </a:r>
          </a:p>
          <a:p>
            <a:r>
              <a:rPr lang="en-GB" sz="2400" dirty="0" smtClean="0"/>
              <a:t>Accompanied by metadata (ideally machine readable)</a:t>
            </a:r>
          </a:p>
          <a:p>
            <a:r>
              <a:rPr lang="en-GB" sz="2400" dirty="0" smtClean="0"/>
              <a:t>Analysis-ready - structure and content of dataset should allow statistical analysis with minimal programming</a:t>
            </a:r>
          </a:p>
          <a:p>
            <a:r>
              <a:rPr lang="en-GB" sz="2400" dirty="0" smtClean="0"/>
              <a:t>Analysis datasets required to reproduce statistical analysis - not necessary for data listings or non-analytical displays</a:t>
            </a:r>
          </a:p>
          <a:p>
            <a:endParaRPr lang="en-GB" sz="2400" dirty="0" smtClean="0"/>
          </a:p>
          <a:p>
            <a:endParaRPr lang="en-GB" sz="2400" dirty="0" smtClean="0"/>
          </a:p>
          <a:p>
            <a:endParaRPr lang="en-GB" sz="2400" dirty="0" smtClean="0"/>
          </a:p>
        </p:txBody>
      </p:sp>
    </p:spTree>
    <p:extLst>
      <p:ext uri="{BB962C8B-B14F-4D97-AF65-F5344CB8AC3E}">
        <p14:creationId xmlns:p14="http://schemas.microsoft.com/office/powerpoint/2010/main" val="36985142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Traceability</a:t>
            </a:r>
            <a:endParaRPr lang="en-GB" dirty="0"/>
          </a:p>
        </p:txBody>
      </p:sp>
      <p:sp>
        <p:nvSpPr>
          <p:cNvPr id="3" name="Content Placeholder 2"/>
          <p:cNvSpPr>
            <a:spLocks noGrp="1"/>
          </p:cNvSpPr>
          <p:nvPr>
            <p:ph idx="1"/>
          </p:nvPr>
        </p:nvSpPr>
        <p:spPr>
          <a:xfrm>
            <a:off x="150125" y="1600200"/>
            <a:ext cx="8830101" cy="4525963"/>
          </a:xfrm>
        </p:spPr>
        <p:txBody>
          <a:bodyPr>
            <a:noAutofit/>
          </a:bodyPr>
          <a:lstStyle/>
          <a:p>
            <a:r>
              <a:rPr lang="en-GB" sz="2400" dirty="0"/>
              <a:t>To assist review, ADaM datasets and metadata must clearly communicate how the ADaM datasets were created</a:t>
            </a:r>
          </a:p>
          <a:p>
            <a:r>
              <a:rPr lang="en-GB" sz="2400" dirty="0" smtClean="0"/>
              <a:t>In general, ADaM datasets should only use SDTM datasets as input</a:t>
            </a:r>
          </a:p>
          <a:p>
            <a:pPr lvl="1"/>
            <a:r>
              <a:rPr lang="en-GB" sz="2000" dirty="0"/>
              <a:t>A CDISC-conformant submission includes both SDTM and ADaM </a:t>
            </a:r>
            <a:r>
              <a:rPr lang="en-GB" sz="2000" dirty="0" smtClean="0"/>
              <a:t>datasets; it </a:t>
            </a:r>
            <a:r>
              <a:rPr lang="en-GB" sz="2000" dirty="0"/>
              <a:t>follows that the relationship between SDTM and ADaM must be </a:t>
            </a:r>
            <a:r>
              <a:rPr lang="en-GB" sz="2000" dirty="0" smtClean="0"/>
              <a:t>clear</a:t>
            </a:r>
          </a:p>
          <a:p>
            <a:pPr lvl="1"/>
            <a:r>
              <a:rPr lang="en-GB" sz="2000" dirty="0" smtClean="0"/>
              <a:t>An exception would be common variables from ADSL</a:t>
            </a:r>
          </a:p>
          <a:p>
            <a:pPr lvl="1"/>
            <a:r>
              <a:rPr lang="en-GB" sz="2000" dirty="0" smtClean="0"/>
              <a:t>Efficacy analysis may be based on values derived in ADaM datasets</a:t>
            </a:r>
          </a:p>
          <a:p>
            <a:endParaRPr lang="en-GB" sz="2400" dirty="0" smtClean="0"/>
          </a:p>
          <a:p>
            <a:endParaRPr lang="en-GB" sz="2400" dirty="0" smtClean="0"/>
          </a:p>
          <a:p>
            <a:endParaRPr lang="en-GB" sz="2400" dirty="0" smtClean="0"/>
          </a:p>
        </p:txBody>
      </p:sp>
    </p:spTree>
    <p:extLst>
      <p:ext uri="{BB962C8B-B14F-4D97-AF65-F5344CB8AC3E}">
        <p14:creationId xmlns:p14="http://schemas.microsoft.com/office/powerpoint/2010/main" val="1761089880"/>
      </p:ext>
    </p:extLst>
  </p:cSld>
  <p:clrMapOvr>
    <a:masterClrMapping/>
  </p:clrMapOvr>
  <p:timing>
    <p:tnLst>
      <p:par>
        <p:cT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7779</TotalTime>
  <Words>6503</Words>
  <Application>Microsoft Office PowerPoint</Application>
  <PresentationFormat>On-screen Show (4:3)</PresentationFormat>
  <Paragraphs>477</Paragraphs>
  <Slides>61</Slides>
  <Notes>25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61</vt:i4>
      </vt:variant>
    </vt:vector>
  </HeadingPairs>
  <TitlesOfParts>
    <vt:vector size="66" baseType="lpstr">
      <vt:lpstr>Calibri</vt:lpstr>
      <vt:lpstr>Garamond</vt:lpstr>
      <vt:lpstr>Arial</vt:lpstr>
      <vt:lpstr>Haettenschweiler</vt:lpstr>
      <vt:lpstr>Custom Design</vt:lpstr>
      <vt:lpstr>Workshop:  Introduction to Analysis Data Model (ADaM)  Spencer Renyard </vt:lpstr>
      <vt:lpstr>ADaM-Related CDISC Documents</vt:lpstr>
      <vt:lpstr>Current Work of ADaM Team</vt:lpstr>
      <vt:lpstr>Version</vt:lpstr>
      <vt:lpstr>Purpose of ADaM Standards</vt:lpstr>
      <vt:lpstr>General ADaM Definitions</vt:lpstr>
      <vt:lpstr>General ADaM Definitions</vt:lpstr>
      <vt:lpstr>Analysis Data Model</vt:lpstr>
      <vt:lpstr>Traceability</vt:lpstr>
      <vt:lpstr>Traceability</vt:lpstr>
      <vt:lpstr>Categories of Analysis Datasets</vt:lpstr>
      <vt:lpstr>Analysis Datasets - General Rules</vt:lpstr>
      <vt:lpstr>Analysis Dataset Structure</vt:lpstr>
      <vt:lpstr>Analysis Dataset Structure</vt:lpstr>
      <vt:lpstr>Analysis Dataset Structure</vt:lpstr>
      <vt:lpstr>Values of ADaM “Core” Attribute</vt:lpstr>
      <vt:lpstr>Subject-Level Analysis Dataset (ADSL)</vt:lpstr>
      <vt:lpstr>ADSL Variables</vt:lpstr>
      <vt:lpstr>ADaM Variable Naming - General</vt:lpstr>
      <vt:lpstr>ADaM Variable Naming - General</vt:lpstr>
      <vt:lpstr>ADaM Variable Naming - General</vt:lpstr>
      <vt:lpstr>ADaM Variable Naming - General</vt:lpstr>
      <vt:lpstr>ADaM Variable Naming - General</vt:lpstr>
      <vt:lpstr>ADaM Variable Naming - General</vt:lpstr>
      <vt:lpstr>ADaM Variable Naming - Timing</vt:lpstr>
      <vt:lpstr>ADaM Variable Naming - Timing</vt:lpstr>
      <vt:lpstr>ADaM Variable Naming - Timing</vt:lpstr>
      <vt:lpstr>ADaM Variable Naming - Timing</vt:lpstr>
      <vt:lpstr>ADaM Variable Naming - Timing</vt:lpstr>
      <vt:lpstr>ADaM Variable Naming - Flags</vt:lpstr>
      <vt:lpstr>Actual and Planned Treatment</vt:lpstr>
      <vt:lpstr>ADSL Exercise</vt:lpstr>
      <vt:lpstr>Basic Data Structure Definitions</vt:lpstr>
      <vt:lpstr>Basic Data Structure (BDS)</vt:lpstr>
      <vt:lpstr>Basic Data Structure - Subject Identifiers</vt:lpstr>
      <vt:lpstr>BDS - Treatment</vt:lpstr>
      <vt:lpstr>BDS – Dose Variables</vt:lpstr>
      <vt:lpstr>BDS- Timing</vt:lpstr>
      <vt:lpstr>Basic Data Structure - Parameter</vt:lpstr>
      <vt:lpstr>Basic Data Structure - Parameter</vt:lpstr>
      <vt:lpstr>BDS- Analysis Values</vt:lpstr>
      <vt:lpstr>Derived parameters and records</vt:lpstr>
      <vt:lpstr>Flags</vt:lpstr>
      <vt:lpstr>New Variable vs New Parameter?</vt:lpstr>
      <vt:lpstr>BDS Exercise 1</vt:lpstr>
      <vt:lpstr>ADaM Structure for Occurrence Data (OCCDS)</vt:lpstr>
      <vt:lpstr>ADaM Structure for Occurrence Data (OCCDS)</vt:lpstr>
      <vt:lpstr>ADaM Structure for Occurrence Data (OCCDS)</vt:lpstr>
      <vt:lpstr>ADaM Structure for Occurrence Data (OCCDS)</vt:lpstr>
      <vt:lpstr>ADaM Structure for Occurrence Data (OCCDS)</vt:lpstr>
      <vt:lpstr>ADaM Structure for Occurrence Data (OCCDS)</vt:lpstr>
      <vt:lpstr>ADaM Structure for Occurrence Data (OCCDS)</vt:lpstr>
      <vt:lpstr>ADaM Structure for Occurrence Data (OCCDS)</vt:lpstr>
      <vt:lpstr>ADaM Structure for Occurrence Data (OCCDS)</vt:lpstr>
      <vt:lpstr>Metadata requirements</vt:lpstr>
      <vt:lpstr>Dataset Metadata Details</vt:lpstr>
      <vt:lpstr>Variable Metadata Details</vt:lpstr>
      <vt:lpstr>Analysis Results Metadata</vt:lpstr>
      <vt:lpstr>Analysis Results Metadata</vt:lpstr>
      <vt:lpstr>Analysis Results Metadata Exercise</vt:lpstr>
      <vt:lpstr>Not covered</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SAS and Java Application for Reporting Clinical Trial Data</dc:title>
  <dc:creator>John Smith</dc:creator>
  <cp:lastModifiedBy>Spencer Renyard</cp:lastModifiedBy>
  <cp:revision>230</cp:revision>
  <cp:lastPrinted>2011-12-09T14:29:10Z</cp:lastPrinted>
  <dcterms:created xsi:type="dcterms:W3CDTF">2002-05-09T17:48:49Z</dcterms:created>
  <dcterms:modified xsi:type="dcterms:W3CDTF">2019-04-01T12:21:38Z</dcterms:modified>
</cp:coreProperties>
</file>