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 id="2147483672" r:id="rId2"/>
  </p:sldMasterIdLst>
  <p:notesMasterIdLst>
    <p:notesMasterId r:id="rId129"/>
  </p:notesMasterIdLst>
  <p:sldIdLst>
    <p:sldId id="298" r:id="rId3"/>
    <p:sldId id="299" r:id="rId4"/>
    <p:sldId id="368" r:id="rId5"/>
    <p:sldId id="387" r:id="rId6"/>
    <p:sldId id="370" r:id="rId7"/>
    <p:sldId id="371" r:id="rId8"/>
    <p:sldId id="426" r:id="rId9"/>
    <p:sldId id="367" r:id="rId10"/>
    <p:sldId id="300" r:id="rId11"/>
    <p:sldId id="388" r:id="rId12"/>
    <p:sldId id="301" r:id="rId13"/>
    <p:sldId id="302" r:id="rId14"/>
    <p:sldId id="303" r:id="rId15"/>
    <p:sldId id="304" r:id="rId16"/>
    <p:sldId id="305" r:id="rId17"/>
    <p:sldId id="307" r:id="rId18"/>
    <p:sldId id="306" r:id="rId19"/>
    <p:sldId id="390" r:id="rId20"/>
    <p:sldId id="391" r:id="rId21"/>
    <p:sldId id="392" r:id="rId22"/>
    <p:sldId id="393" r:id="rId23"/>
    <p:sldId id="394" r:id="rId24"/>
    <p:sldId id="395" r:id="rId25"/>
    <p:sldId id="396" r:id="rId26"/>
    <p:sldId id="355" r:id="rId27"/>
    <p:sldId id="308" r:id="rId28"/>
    <p:sldId id="310" r:id="rId29"/>
    <p:sldId id="311" r:id="rId30"/>
    <p:sldId id="312" r:id="rId31"/>
    <p:sldId id="313" r:id="rId32"/>
    <p:sldId id="314" r:id="rId33"/>
    <p:sldId id="315" r:id="rId34"/>
    <p:sldId id="389" r:id="rId35"/>
    <p:sldId id="316" r:id="rId36"/>
    <p:sldId id="373" r:id="rId37"/>
    <p:sldId id="374" r:id="rId38"/>
    <p:sldId id="376" r:id="rId39"/>
    <p:sldId id="382" r:id="rId40"/>
    <p:sldId id="372" r:id="rId41"/>
    <p:sldId id="317" r:id="rId42"/>
    <p:sldId id="318" r:id="rId43"/>
    <p:sldId id="319" r:id="rId44"/>
    <p:sldId id="320" r:id="rId45"/>
    <p:sldId id="322" r:id="rId46"/>
    <p:sldId id="323" r:id="rId47"/>
    <p:sldId id="321" r:id="rId48"/>
    <p:sldId id="324" r:id="rId49"/>
    <p:sldId id="325" r:id="rId50"/>
    <p:sldId id="397" r:id="rId51"/>
    <p:sldId id="356" r:id="rId52"/>
    <p:sldId id="326" r:id="rId53"/>
    <p:sldId id="398" r:id="rId54"/>
    <p:sldId id="328" r:id="rId55"/>
    <p:sldId id="329" r:id="rId56"/>
    <p:sldId id="327" r:id="rId57"/>
    <p:sldId id="330" r:id="rId58"/>
    <p:sldId id="331" r:id="rId59"/>
    <p:sldId id="332" r:id="rId60"/>
    <p:sldId id="400" r:id="rId61"/>
    <p:sldId id="333" r:id="rId62"/>
    <p:sldId id="334" r:id="rId63"/>
    <p:sldId id="401" r:id="rId64"/>
    <p:sldId id="402" r:id="rId65"/>
    <p:sldId id="403" r:id="rId66"/>
    <p:sldId id="429" r:id="rId67"/>
    <p:sldId id="430" r:id="rId68"/>
    <p:sldId id="431" r:id="rId69"/>
    <p:sldId id="432" r:id="rId70"/>
    <p:sldId id="433" r:id="rId71"/>
    <p:sldId id="434" r:id="rId72"/>
    <p:sldId id="435" r:id="rId73"/>
    <p:sldId id="436" r:id="rId74"/>
    <p:sldId id="437" r:id="rId75"/>
    <p:sldId id="438" r:id="rId76"/>
    <p:sldId id="335" r:id="rId77"/>
    <p:sldId id="404" r:id="rId78"/>
    <p:sldId id="336" r:id="rId79"/>
    <p:sldId id="337" r:id="rId80"/>
    <p:sldId id="357" r:id="rId81"/>
    <p:sldId id="341" r:id="rId82"/>
    <p:sldId id="338" r:id="rId83"/>
    <p:sldId id="358" r:id="rId84"/>
    <p:sldId id="339" r:id="rId85"/>
    <p:sldId id="359" r:id="rId86"/>
    <p:sldId id="340" r:id="rId87"/>
    <p:sldId id="405" r:id="rId88"/>
    <p:sldId id="406" r:id="rId89"/>
    <p:sldId id="342" r:id="rId90"/>
    <p:sldId id="343" r:id="rId91"/>
    <p:sldId id="360" r:id="rId92"/>
    <p:sldId id="344" r:id="rId93"/>
    <p:sldId id="345" r:id="rId94"/>
    <p:sldId id="407" r:id="rId95"/>
    <p:sldId id="408" r:id="rId96"/>
    <p:sldId id="427" r:id="rId97"/>
    <p:sldId id="346" r:id="rId98"/>
    <p:sldId id="409" r:id="rId99"/>
    <p:sldId id="361" r:id="rId100"/>
    <p:sldId id="410" r:id="rId101"/>
    <p:sldId id="428" r:id="rId102"/>
    <p:sldId id="411" r:id="rId103"/>
    <p:sldId id="412" r:id="rId104"/>
    <p:sldId id="413" r:id="rId105"/>
    <p:sldId id="414" r:id="rId106"/>
    <p:sldId id="415" r:id="rId107"/>
    <p:sldId id="416" r:id="rId108"/>
    <p:sldId id="417" r:id="rId109"/>
    <p:sldId id="418" r:id="rId110"/>
    <p:sldId id="419" r:id="rId111"/>
    <p:sldId id="420" r:id="rId112"/>
    <p:sldId id="421" r:id="rId113"/>
    <p:sldId id="422" r:id="rId114"/>
    <p:sldId id="353" r:id="rId115"/>
    <p:sldId id="354" r:id="rId116"/>
    <p:sldId id="362" r:id="rId117"/>
    <p:sldId id="423" r:id="rId118"/>
    <p:sldId id="347" r:id="rId119"/>
    <p:sldId id="424" r:id="rId120"/>
    <p:sldId id="348" r:id="rId121"/>
    <p:sldId id="349" r:id="rId122"/>
    <p:sldId id="350" r:id="rId123"/>
    <p:sldId id="425" r:id="rId124"/>
    <p:sldId id="351" r:id="rId125"/>
    <p:sldId id="352" r:id="rId126"/>
    <p:sldId id="363" r:id="rId127"/>
    <p:sldId id="309" r:id="rId128"/>
  </p:sldIdLst>
  <p:sldSz cx="9144000" cy="6858000" type="screen4x3"/>
  <p:notesSz cx="6858000" cy="9686925"/>
  <p:embeddedFontLst>
    <p:embeddedFont>
      <p:font typeface="Calibri" panose="020F0502020204030204" pitchFamily="34" charset="0"/>
      <p:regular r:id="rId130"/>
      <p:bold r:id="rId131"/>
      <p:italic r:id="rId132"/>
      <p:boldItalic r:id="rId133"/>
    </p:embeddedFont>
    <p:embeddedFont>
      <p:font typeface="Garamond" panose="02020404030301010803" pitchFamily="18" charset="0"/>
      <p:regular r:id="rId134"/>
      <p:bold r:id="rId135"/>
      <p:italic r:id="rId136"/>
    </p:embeddedFont>
    <p:embeddedFont>
      <p:font typeface="Haettenschweiler" panose="020B0706040902060204" pitchFamily="34" charset="0"/>
      <p:regular r:id="rId137"/>
    </p:embeddedFont>
    <p:embeddedFont>
      <p:font typeface="Tahoma" panose="020B0604030504040204" pitchFamily="34" charset="0"/>
      <p:regular r:id="rId138"/>
      <p:bold r:id="rId139"/>
    </p:embeddedFont>
  </p:embeddedFontLst>
  <p:defaultTextStyle>
    <a:defPPr>
      <a:defRPr lang="en-GB"/>
    </a:defPPr>
    <a:lvl1pPr algn="ctr" rtl="0" fontAlgn="base">
      <a:spcBef>
        <a:spcPct val="0"/>
      </a:spcBef>
      <a:spcAft>
        <a:spcPct val="0"/>
      </a:spcAft>
      <a:defRPr sz="3200" i="1" kern="1200">
        <a:solidFill>
          <a:schemeClr val="tx2"/>
        </a:solidFill>
        <a:latin typeface="Haettenschweiler" pitchFamily="34" charset="0"/>
        <a:ea typeface="+mn-ea"/>
        <a:cs typeface="+mn-cs"/>
      </a:defRPr>
    </a:lvl1pPr>
    <a:lvl2pPr marL="457200" algn="ctr" rtl="0" fontAlgn="base">
      <a:spcBef>
        <a:spcPct val="0"/>
      </a:spcBef>
      <a:spcAft>
        <a:spcPct val="0"/>
      </a:spcAft>
      <a:defRPr sz="3200" i="1" kern="1200">
        <a:solidFill>
          <a:schemeClr val="tx2"/>
        </a:solidFill>
        <a:latin typeface="Haettenschweiler" pitchFamily="34" charset="0"/>
        <a:ea typeface="+mn-ea"/>
        <a:cs typeface="+mn-cs"/>
      </a:defRPr>
    </a:lvl2pPr>
    <a:lvl3pPr marL="914400" algn="ctr" rtl="0" fontAlgn="base">
      <a:spcBef>
        <a:spcPct val="0"/>
      </a:spcBef>
      <a:spcAft>
        <a:spcPct val="0"/>
      </a:spcAft>
      <a:defRPr sz="3200" i="1" kern="1200">
        <a:solidFill>
          <a:schemeClr val="tx2"/>
        </a:solidFill>
        <a:latin typeface="Haettenschweiler" pitchFamily="34" charset="0"/>
        <a:ea typeface="+mn-ea"/>
        <a:cs typeface="+mn-cs"/>
      </a:defRPr>
    </a:lvl3pPr>
    <a:lvl4pPr marL="1371600" algn="ctr" rtl="0" fontAlgn="base">
      <a:spcBef>
        <a:spcPct val="0"/>
      </a:spcBef>
      <a:spcAft>
        <a:spcPct val="0"/>
      </a:spcAft>
      <a:defRPr sz="3200" i="1" kern="1200">
        <a:solidFill>
          <a:schemeClr val="tx2"/>
        </a:solidFill>
        <a:latin typeface="Haettenschweiler" pitchFamily="34" charset="0"/>
        <a:ea typeface="+mn-ea"/>
        <a:cs typeface="+mn-cs"/>
      </a:defRPr>
    </a:lvl4pPr>
    <a:lvl5pPr marL="1828800" algn="ctr" rtl="0" fontAlgn="base">
      <a:spcBef>
        <a:spcPct val="0"/>
      </a:spcBef>
      <a:spcAft>
        <a:spcPct val="0"/>
      </a:spcAft>
      <a:defRPr sz="3200" i="1" kern="1200">
        <a:solidFill>
          <a:schemeClr val="tx2"/>
        </a:solidFill>
        <a:latin typeface="Haettenschweiler" pitchFamily="34" charset="0"/>
        <a:ea typeface="+mn-ea"/>
        <a:cs typeface="+mn-cs"/>
      </a:defRPr>
    </a:lvl5pPr>
    <a:lvl6pPr marL="2286000" algn="l" defTabSz="914400" rtl="0" eaLnBrk="1" latinLnBrk="0" hangingPunct="1">
      <a:defRPr sz="3200" i="1" kern="1200">
        <a:solidFill>
          <a:schemeClr val="tx2"/>
        </a:solidFill>
        <a:latin typeface="Haettenschweiler" pitchFamily="34" charset="0"/>
        <a:ea typeface="+mn-ea"/>
        <a:cs typeface="+mn-cs"/>
      </a:defRPr>
    </a:lvl6pPr>
    <a:lvl7pPr marL="2743200" algn="l" defTabSz="914400" rtl="0" eaLnBrk="1" latinLnBrk="0" hangingPunct="1">
      <a:defRPr sz="3200" i="1" kern="1200">
        <a:solidFill>
          <a:schemeClr val="tx2"/>
        </a:solidFill>
        <a:latin typeface="Haettenschweiler" pitchFamily="34" charset="0"/>
        <a:ea typeface="+mn-ea"/>
        <a:cs typeface="+mn-cs"/>
      </a:defRPr>
    </a:lvl7pPr>
    <a:lvl8pPr marL="3200400" algn="l" defTabSz="914400" rtl="0" eaLnBrk="1" latinLnBrk="0" hangingPunct="1">
      <a:defRPr sz="3200" i="1" kern="1200">
        <a:solidFill>
          <a:schemeClr val="tx2"/>
        </a:solidFill>
        <a:latin typeface="Haettenschweiler" pitchFamily="34" charset="0"/>
        <a:ea typeface="+mn-ea"/>
        <a:cs typeface="+mn-cs"/>
      </a:defRPr>
    </a:lvl8pPr>
    <a:lvl9pPr marL="3657600" algn="l" defTabSz="914400" rtl="0" eaLnBrk="1" latinLnBrk="0" hangingPunct="1">
      <a:defRPr sz="3200" i="1" kern="1200">
        <a:solidFill>
          <a:schemeClr val="tx2"/>
        </a:solidFill>
        <a:latin typeface="Haettenschweiler"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51">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nya Dubinsky"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F00"/>
    <a:srgbClr val="D2D2D2"/>
    <a:srgbClr val="000000"/>
    <a:srgbClr val="B2B2B2"/>
    <a:srgbClr val="777777"/>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3922" autoAdjust="0"/>
  </p:normalViewPr>
  <p:slideViewPr>
    <p:cSldViewPr snapToGrid="0">
      <p:cViewPr varScale="1">
        <p:scale>
          <a:sx n="68" d="100"/>
          <a:sy n="68" d="100"/>
        </p:scale>
        <p:origin x="1446" y="54"/>
      </p:cViewPr>
      <p:guideLst>
        <p:guide orient="horz" pos="2160"/>
        <p:guide pos="2880"/>
      </p:guideLst>
    </p:cSldViewPr>
  </p:slideViewPr>
  <p:outlineViewPr>
    <p:cViewPr>
      <p:scale>
        <a:sx n="33" d="100"/>
        <a:sy n="33" d="100"/>
      </p:scale>
      <p:origin x="0" y="12282"/>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1698" y="-78"/>
      </p:cViewPr>
      <p:guideLst>
        <p:guide orient="horz" pos="3051"/>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font" Target="fonts/font9.fntdata"/><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font" Target="fonts/font5.fntdata"/><Relationship Id="rId139" Type="http://schemas.openxmlformats.org/officeDocument/2006/relationships/font" Target="fonts/font10.fntdata"/><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notesMaster" Target="notesMasters/notesMaster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font" Target="fonts/font1.fntdata"/><Relationship Id="rId135" Type="http://schemas.openxmlformats.org/officeDocument/2006/relationships/font" Target="fonts/font6.fntdata"/><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font" Target="fonts/font2.fntdata"/><Relationship Id="rId136" Type="http://schemas.openxmlformats.org/officeDocument/2006/relationships/font" Target="fonts/font7.fntdata"/><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viewProps" Target="viewProp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font" Target="fonts/font8.fntdata"/><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font" Target="fonts/font3.fntdata"/><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font" Target="fonts/font4.fntdata"/><Relationship Id="rId16"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8434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i="0">
                <a:solidFill>
                  <a:schemeClr val="tx1"/>
                </a:solidFill>
                <a:latin typeface="Garamond" pitchFamily="18" charset="0"/>
              </a:defRPr>
            </a:lvl1pPr>
          </a:lstStyle>
          <a:p>
            <a:endParaRPr lang="en-GB" dirty="0"/>
          </a:p>
        </p:txBody>
      </p:sp>
      <p:sp>
        <p:nvSpPr>
          <p:cNvPr id="3075" name="Rectangle 3"/>
          <p:cNvSpPr>
            <a:spLocks noGrp="1" noChangeArrowheads="1"/>
          </p:cNvSpPr>
          <p:nvPr>
            <p:ph type="dt" idx="1"/>
          </p:nvPr>
        </p:nvSpPr>
        <p:spPr bwMode="auto">
          <a:xfrm>
            <a:off x="3886200" y="0"/>
            <a:ext cx="2971800" cy="48434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solidFill>
                  <a:schemeClr val="tx1"/>
                </a:solidFill>
                <a:latin typeface="Garamond" pitchFamily="18" charset="0"/>
              </a:defRPr>
            </a:lvl1pPr>
          </a:lstStyle>
          <a:p>
            <a:endParaRPr lang="en-GB" dirty="0"/>
          </a:p>
        </p:txBody>
      </p:sp>
      <p:sp>
        <p:nvSpPr>
          <p:cNvPr id="3076" name="Rectangle 4"/>
          <p:cNvSpPr>
            <a:spLocks noGrp="1" noRot="1" noChangeAspect="1" noChangeArrowheads="1" noTextEdit="1"/>
          </p:cNvSpPr>
          <p:nvPr>
            <p:ph type="sldImg" idx="2"/>
          </p:nvPr>
        </p:nvSpPr>
        <p:spPr bwMode="auto">
          <a:xfrm>
            <a:off x="1008063" y="727075"/>
            <a:ext cx="4841875" cy="36322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914400" y="4601290"/>
            <a:ext cx="5029200" cy="435911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078" name="Rectangle 6"/>
          <p:cNvSpPr>
            <a:spLocks noGrp="1" noChangeArrowheads="1"/>
          </p:cNvSpPr>
          <p:nvPr>
            <p:ph type="ftr" sz="quarter" idx="4"/>
          </p:nvPr>
        </p:nvSpPr>
        <p:spPr bwMode="auto">
          <a:xfrm>
            <a:off x="0" y="9202579"/>
            <a:ext cx="2971800" cy="48434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i="0">
                <a:solidFill>
                  <a:schemeClr val="tx1"/>
                </a:solidFill>
                <a:latin typeface="Garamond" pitchFamily="18" charset="0"/>
              </a:defRPr>
            </a:lvl1pPr>
          </a:lstStyle>
          <a:p>
            <a:endParaRPr lang="en-GB" dirty="0"/>
          </a:p>
        </p:txBody>
      </p:sp>
      <p:sp>
        <p:nvSpPr>
          <p:cNvPr id="3079" name="Rectangle 7"/>
          <p:cNvSpPr>
            <a:spLocks noGrp="1" noChangeArrowheads="1"/>
          </p:cNvSpPr>
          <p:nvPr>
            <p:ph type="sldNum" sz="quarter" idx="5"/>
          </p:nvPr>
        </p:nvSpPr>
        <p:spPr bwMode="auto">
          <a:xfrm>
            <a:off x="3886200" y="9202579"/>
            <a:ext cx="2971800" cy="48434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solidFill>
                  <a:schemeClr val="tx1"/>
                </a:solidFill>
                <a:latin typeface="Garamond" pitchFamily="18" charset="0"/>
              </a:defRPr>
            </a:lvl1pPr>
          </a:lstStyle>
          <a:p>
            <a:fld id="{DD0BC517-F12B-4924-8FF3-5854364A0EA3}" type="slidenum">
              <a:rPr lang="en-GB"/>
              <a:pPr/>
              <a:t>‹#›</a:t>
            </a:fld>
            <a:endParaRPr lang="en-GB" dirty="0"/>
          </a:p>
        </p:txBody>
      </p:sp>
    </p:spTree>
    <p:extLst>
      <p:ext uri="{BB962C8B-B14F-4D97-AF65-F5344CB8AC3E}">
        <p14:creationId xmlns:p14="http://schemas.microsoft.com/office/powerpoint/2010/main" val="182228992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Garamond" pitchFamily="18" charset="0"/>
        <a:ea typeface="+mn-ea"/>
        <a:cs typeface="+mn-cs"/>
      </a:defRPr>
    </a:lvl1pPr>
    <a:lvl2pPr marL="457200" algn="l" rtl="0" fontAlgn="base">
      <a:spcBef>
        <a:spcPct val="30000"/>
      </a:spcBef>
      <a:spcAft>
        <a:spcPct val="0"/>
      </a:spcAft>
      <a:defRPr sz="1200" kern="1200">
        <a:solidFill>
          <a:schemeClr val="tx1"/>
        </a:solidFill>
        <a:latin typeface="Garamond" pitchFamily="18" charset="0"/>
        <a:ea typeface="+mn-ea"/>
        <a:cs typeface="+mn-cs"/>
      </a:defRPr>
    </a:lvl2pPr>
    <a:lvl3pPr marL="914400" algn="l" rtl="0" fontAlgn="base">
      <a:spcBef>
        <a:spcPct val="30000"/>
      </a:spcBef>
      <a:spcAft>
        <a:spcPct val="0"/>
      </a:spcAft>
      <a:defRPr sz="1200" kern="1200">
        <a:solidFill>
          <a:schemeClr val="tx1"/>
        </a:solidFill>
        <a:latin typeface="Garamond" pitchFamily="18" charset="0"/>
        <a:ea typeface="+mn-ea"/>
        <a:cs typeface="+mn-cs"/>
      </a:defRPr>
    </a:lvl3pPr>
    <a:lvl4pPr marL="1371600" algn="l" rtl="0" fontAlgn="base">
      <a:spcBef>
        <a:spcPct val="30000"/>
      </a:spcBef>
      <a:spcAft>
        <a:spcPct val="0"/>
      </a:spcAft>
      <a:defRPr sz="1200" kern="1200">
        <a:solidFill>
          <a:schemeClr val="tx1"/>
        </a:solidFill>
        <a:latin typeface="Garamond" pitchFamily="18" charset="0"/>
        <a:ea typeface="+mn-ea"/>
        <a:cs typeface="+mn-cs"/>
      </a:defRPr>
    </a:lvl4pPr>
    <a:lvl5pPr marL="1828800" algn="l" rtl="0" fontAlgn="base">
      <a:spcBef>
        <a:spcPct val="30000"/>
      </a:spcBef>
      <a:spcAft>
        <a:spcPct val="0"/>
      </a:spcAft>
      <a:defRPr sz="1200" kern="1200">
        <a:solidFill>
          <a:schemeClr val="tx1"/>
        </a:solidFill>
        <a:latin typeface="Garamond"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https://en.wikipedia.org/wiki/Clinical_Data_Interchange_Standards_Consortium#History</a:t>
            </a:r>
          </a:p>
        </p:txBody>
      </p:sp>
      <p:sp>
        <p:nvSpPr>
          <p:cNvPr id="4" name="Slide Number Placeholder 3"/>
          <p:cNvSpPr>
            <a:spLocks noGrp="1"/>
          </p:cNvSpPr>
          <p:nvPr>
            <p:ph type="sldNum" sz="quarter" idx="10"/>
          </p:nvPr>
        </p:nvSpPr>
        <p:spPr/>
        <p:txBody>
          <a:bodyPr/>
          <a:lstStyle/>
          <a:p>
            <a:pPr>
              <a:defRPr/>
            </a:pPr>
            <a:fld id="{87316C60-B2BF-42EB-B6AF-325EC055A3A5}" type="slidenum">
              <a:rPr lang="en-US" smtClean="0"/>
              <a:pPr>
                <a:defRPr/>
              </a:pPr>
              <a:t>6</a:t>
            </a:fld>
            <a:endParaRPr lang="en-US" dirty="0"/>
          </a:p>
        </p:txBody>
      </p:sp>
    </p:spTree>
    <p:extLst>
      <p:ext uri="{BB962C8B-B14F-4D97-AF65-F5344CB8AC3E}">
        <p14:creationId xmlns:p14="http://schemas.microsoft.com/office/powerpoint/2010/main" val="212933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Garamond" pitchFamily="18" charset="0"/>
                <a:ea typeface="+mn-ea"/>
                <a:cs typeface="+mn-cs"/>
              </a:rPr>
              <a:t>The Exposure domain model (EX) records the details of a subject's exposure to protocol-specified study treatment. As EX is ultimately used for the statistical analysis, it should be concise and easily analysable. However, if EX is the only exposure capturing domain, it can become too cluttered or miss essential information.</a:t>
            </a:r>
          </a:p>
          <a:p>
            <a:r>
              <a:rPr lang="en-GB" sz="1200" kern="1200" dirty="0">
                <a:solidFill>
                  <a:schemeClr val="tx1"/>
                </a:solidFill>
                <a:effectLst/>
                <a:latin typeface="Garamond" pitchFamily="18" charset="0"/>
                <a:ea typeface="+mn-ea"/>
                <a:cs typeface="+mn-cs"/>
              </a:rPr>
              <a:t>To facilitate the accurate capturing of the exposure data, the EC Domain was introduced. Since the inclusion of EC in SDTM IG 3.2, exposure data can be collected as it is present in the </a:t>
            </a:r>
            <a:r>
              <a:rPr lang="en-GB" sz="1200" kern="1200" dirty="0" err="1">
                <a:solidFill>
                  <a:schemeClr val="tx1"/>
                </a:solidFill>
                <a:effectLst/>
                <a:latin typeface="Garamond" pitchFamily="18" charset="0"/>
                <a:ea typeface="+mn-ea"/>
                <a:cs typeface="+mn-cs"/>
              </a:rPr>
              <a:t>esource</a:t>
            </a:r>
            <a:r>
              <a:rPr lang="en-GB" sz="1200" kern="1200" dirty="0">
                <a:solidFill>
                  <a:schemeClr val="tx1"/>
                </a:solidFill>
                <a:effectLst/>
                <a:latin typeface="Garamond" pitchFamily="18" charset="0"/>
                <a:ea typeface="+mn-ea"/>
                <a:cs typeface="+mn-cs"/>
              </a:rPr>
              <a:t> or the </a:t>
            </a:r>
            <a:r>
              <a:rPr lang="en-GB" sz="1200" kern="1200" dirty="0" err="1">
                <a:solidFill>
                  <a:schemeClr val="tx1"/>
                </a:solidFill>
                <a:effectLst/>
                <a:latin typeface="Garamond" pitchFamily="18" charset="0"/>
                <a:ea typeface="+mn-ea"/>
                <a:cs typeface="+mn-cs"/>
              </a:rPr>
              <a:t>eCRF</a:t>
            </a:r>
            <a:r>
              <a:rPr lang="en-GB" sz="1200" kern="1200" dirty="0">
                <a:solidFill>
                  <a:schemeClr val="tx1"/>
                </a:solidFill>
                <a:effectLst/>
                <a:latin typeface="Garamond" pitchFamily="18" charset="0"/>
                <a:ea typeface="+mn-ea"/>
                <a:cs typeface="+mn-cs"/>
              </a:rPr>
              <a:t>. The EX dataset is derived afterwards from the EC and other relevant data sources (like for example from the randomization data, medication logs ...). </a:t>
            </a:r>
          </a:p>
          <a:p>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66</a:t>
            </a:fld>
            <a:endParaRPr lang="en-GB" dirty="0"/>
          </a:p>
        </p:txBody>
      </p:sp>
    </p:spTree>
    <p:extLst>
      <p:ext uri="{BB962C8B-B14F-4D97-AF65-F5344CB8AC3E}">
        <p14:creationId xmlns:p14="http://schemas.microsoft.com/office/powerpoint/2010/main" val="73203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67</a:t>
            </a:fld>
            <a:endParaRPr lang="en-GB" dirty="0"/>
          </a:p>
        </p:txBody>
      </p:sp>
    </p:spTree>
    <p:extLst>
      <p:ext uri="{BB962C8B-B14F-4D97-AF65-F5344CB8AC3E}">
        <p14:creationId xmlns:p14="http://schemas.microsoft.com/office/powerpoint/2010/main" val="879686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Garamond" pitchFamily="18" charset="0"/>
                <a:ea typeface="+mn-ea"/>
                <a:cs typeface="+mn-cs"/>
              </a:rPr>
              <a:t>Once the data is </a:t>
            </a:r>
            <a:r>
              <a:rPr lang="en-GB" sz="1200" kern="1200" dirty="0" err="1">
                <a:solidFill>
                  <a:schemeClr val="tx1"/>
                </a:solidFill>
                <a:effectLst/>
                <a:latin typeface="Garamond" pitchFamily="18" charset="0"/>
                <a:ea typeface="+mn-ea"/>
                <a:cs typeface="+mn-cs"/>
              </a:rPr>
              <a:t>unblinded</a:t>
            </a:r>
            <a:r>
              <a:rPr lang="en-GB" sz="1200" kern="1200" dirty="0">
                <a:solidFill>
                  <a:schemeClr val="tx1"/>
                </a:solidFill>
                <a:effectLst/>
                <a:latin typeface="Garamond" pitchFamily="18" charset="0"/>
                <a:ea typeface="+mn-ea"/>
                <a:cs typeface="+mn-cs"/>
              </a:rPr>
              <a:t>, we can derive EX, based on the EC dataset and the information in the randomization log. EC remains untouched at the time of </a:t>
            </a:r>
            <a:r>
              <a:rPr lang="en-GB" sz="1200" kern="1200" dirty="0" err="1">
                <a:solidFill>
                  <a:schemeClr val="tx1"/>
                </a:solidFill>
                <a:effectLst/>
                <a:latin typeface="Garamond" pitchFamily="18" charset="0"/>
                <a:ea typeface="+mn-ea"/>
                <a:cs typeface="+mn-cs"/>
              </a:rPr>
              <a:t>unblinding</a:t>
            </a:r>
            <a:r>
              <a:rPr lang="en-GB" sz="1200" kern="1200" dirty="0">
                <a:solidFill>
                  <a:schemeClr val="tx1"/>
                </a:solidFill>
                <a:effectLst/>
                <a:latin typeface="Garamond" pitchFamily="18"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Garamond" pitchFamily="18" charset="0"/>
                <a:ea typeface="+mn-ea"/>
                <a:cs typeface="+mn-cs"/>
              </a:rPr>
              <a:t>We can see an example with a Placebo-controlled trial. ECTRT is a general term. ECDOSE contains the theoretical dose. After </a:t>
            </a:r>
            <a:r>
              <a:rPr lang="en-GB" sz="1200" kern="1200" dirty="0" err="1">
                <a:solidFill>
                  <a:schemeClr val="tx1"/>
                </a:solidFill>
                <a:effectLst/>
                <a:latin typeface="Garamond" pitchFamily="18" charset="0"/>
                <a:ea typeface="+mn-ea"/>
                <a:cs typeface="+mn-cs"/>
              </a:rPr>
              <a:t>unblinding</a:t>
            </a:r>
            <a:r>
              <a:rPr lang="en-GB" sz="1200" kern="1200" dirty="0">
                <a:solidFill>
                  <a:schemeClr val="tx1"/>
                </a:solidFill>
                <a:effectLst/>
                <a:latin typeface="Garamond" pitchFamily="18" charset="0"/>
                <a:ea typeface="+mn-ea"/>
                <a:cs typeface="+mn-cs"/>
              </a:rPr>
              <a:t>, EXTRT is specified correctly and EXDOSE is recalculated. </a:t>
            </a:r>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68</a:t>
            </a:fld>
            <a:endParaRPr lang="en-GB" dirty="0"/>
          </a:p>
        </p:txBody>
      </p:sp>
    </p:spTree>
    <p:extLst>
      <p:ext uri="{BB962C8B-B14F-4D97-AF65-F5344CB8AC3E}">
        <p14:creationId xmlns:p14="http://schemas.microsoft.com/office/powerpoint/2010/main" val="2092275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Garamond" pitchFamily="18" charset="0"/>
                <a:ea typeface="+mn-ea"/>
                <a:cs typeface="+mn-cs"/>
              </a:rPr>
              <a:t>EC can also be used to capture relevant exposure information without cluttering up EX and SUPPEX. The information captured in EC can document why the concentration in EX is not as expected, or it can document errors in exposure which might not be visible in EX. </a:t>
            </a:r>
          </a:p>
          <a:p>
            <a:r>
              <a:rPr lang="en-GB" sz="1200" kern="1200" dirty="0">
                <a:solidFill>
                  <a:schemeClr val="tx1"/>
                </a:solidFill>
                <a:effectLst/>
                <a:latin typeface="Garamond" pitchFamily="18" charset="0"/>
                <a:ea typeface="+mn-ea"/>
                <a:cs typeface="+mn-cs"/>
              </a:rPr>
              <a:t>Here’s an example with a dosing inconsistency for an intravenous exposure. We can see the origin of the calculated EXDOSE discrepancy for subject 1002 can be traced back to an incorrect volume administered, rather than an incorrect solution concentration. </a:t>
            </a:r>
          </a:p>
        </p:txBody>
      </p:sp>
      <p:sp>
        <p:nvSpPr>
          <p:cNvPr id="4" name="Slide Number Placeholder 3"/>
          <p:cNvSpPr>
            <a:spLocks noGrp="1"/>
          </p:cNvSpPr>
          <p:nvPr>
            <p:ph type="sldNum" sz="quarter" idx="10"/>
          </p:nvPr>
        </p:nvSpPr>
        <p:spPr/>
        <p:txBody>
          <a:bodyPr/>
          <a:lstStyle/>
          <a:p>
            <a:fld id="{DD0BC517-F12B-4924-8FF3-5854364A0EA3}" type="slidenum">
              <a:rPr lang="en-GB" smtClean="0"/>
              <a:pPr/>
              <a:t>69</a:t>
            </a:fld>
            <a:endParaRPr lang="en-GB" dirty="0"/>
          </a:p>
        </p:txBody>
      </p:sp>
    </p:spTree>
    <p:extLst>
      <p:ext uri="{BB962C8B-B14F-4D97-AF65-F5344CB8AC3E}">
        <p14:creationId xmlns:p14="http://schemas.microsoft.com/office/powerpoint/2010/main" val="1482781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sz="1200" kern="1200" dirty="0">
                <a:solidFill>
                  <a:schemeClr val="tx1"/>
                </a:solidFill>
                <a:effectLst/>
                <a:latin typeface="Garamond" pitchFamily="18" charset="0"/>
                <a:ea typeface="+mn-ea"/>
                <a:cs typeface="+mn-cs"/>
              </a:rPr>
              <a:t>EC is entered factually correct without making unknown assumptions. EX is then derived based on additional information.</a:t>
            </a:r>
            <a:r>
              <a:rPr lang="en-GB" sz="1200" kern="1200" baseline="0" dirty="0">
                <a:solidFill>
                  <a:schemeClr val="tx1"/>
                </a:solidFill>
                <a:effectLst/>
                <a:latin typeface="Garamond" pitchFamily="18" charset="0"/>
                <a:ea typeface="+mn-ea"/>
                <a:cs typeface="+mn-cs"/>
              </a:rPr>
              <a:t> I</a:t>
            </a:r>
            <a:r>
              <a:rPr lang="en-GB" sz="1200" kern="1200" dirty="0">
                <a:solidFill>
                  <a:schemeClr val="tx1"/>
                </a:solidFill>
                <a:effectLst/>
                <a:latin typeface="Garamond" pitchFamily="18" charset="0"/>
                <a:ea typeface="+mn-ea"/>
                <a:cs typeface="+mn-cs"/>
              </a:rPr>
              <a:t>n this case the randomization list and the apothecary medication log.</a:t>
            </a:r>
          </a:p>
        </p:txBody>
      </p:sp>
      <p:sp>
        <p:nvSpPr>
          <p:cNvPr id="4" name="Slide Number Placeholder 3"/>
          <p:cNvSpPr>
            <a:spLocks noGrp="1"/>
          </p:cNvSpPr>
          <p:nvPr>
            <p:ph type="sldNum" sz="quarter" idx="10"/>
          </p:nvPr>
        </p:nvSpPr>
        <p:spPr/>
        <p:txBody>
          <a:bodyPr/>
          <a:lstStyle/>
          <a:p>
            <a:fld id="{DD0BC517-F12B-4924-8FF3-5854364A0EA3}" type="slidenum">
              <a:rPr lang="en-GB" smtClean="0"/>
              <a:pPr/>
              <a:t>70</a:t>
            </a:fld>
            <a:endParaRPr lang="en-GB" dirty="0"/>
          </a:p>
        </p:txBody>
      </p:sp>
    </p:spTree>
    <p:extLst>
      <p:ext uri="{BB962C8B-B14F-4D97-AF65-F5344CB8AC3E}">
        <p14:creationId xmlns:p14="http://schemas.microsoft.com/office/powerpoint/2010/main" val="1723642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dirty="0"/>
              <a:t>For some trials, the individual tables or capsules are coded and this information should remain present in the database. However, this information is often not important for the actual analysis. For example here the subject was given 3 coded tablets at a single visit.</a:t>
            </a:r>
            <a:endParaRPr lang="en-GB" sz="1200" kern="1200" dirty="0">
              <a:solidFill>
                <a:schemeClr val="tx1"/>
              </a:solidFill>
              <a:effectLst/>
              <a:latin typeface="Garamond" pitchFamily="18" charset="0"/>
              <a:ea typeface="+mn-ea"/>
              <a:cs typeface="+mn-cs"/>
            </a:endParaRPr>
          </a:p>
        </p:txBody>
      </p:sp>
      <p:sp>
        <p:nvSpPr>
          <p:cNvPr id="4" name="Slide Number Placeholder 3"/>
          <p:cNvSpPr>
            <a:spLocks noGrp="1"/>
          </p:cNvSpPr>
          <p:nvPr>
            <p:ph type="sldNum" sz="quarter" idx="10"/>
          </p:nvPr>
        </p:nvSpPr>
        <p:spPr/>
        <p:txBody>
          <a:bodyPr/>
          <a:lstStyle/>
          <a:p>
            <a:fld id="{DD0BC517-F12B-4924-8FF3-5854364A0EA3}" type="slidenum">
              <a:rPr lang="en-GB" smtClean="0"/>
              <a:pPr/>
              <a:t>71</a:t>
            </a:fld>
            <a:endParaRPr lang="en-GB" dirty="0"/>
          </a:p>
        </p:txBody>
      </p:sp>
    </p:spTree>
    <p:extLst>
      <p:ext uri="{BB962C8B-B14F-4D97-AF65-F5344CB8AC3E}">
        <p14:creationId xmlns:p14="http://schemas.microsoft.com/office/powerpoint/2010/main" val="689842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sz="1200" kern="1200" dirty="0">
                <a:solidFill>
                  <a:schemeClr val="tx1"/>
                </a:solidFill>
                <a:effectLst/>
                <a:latin typeface="Garamond" pitchFamily="18" charset="0"/>
                <a:ea typeface="+mn-ea"/>
                <a:cs typeface="+mn-cs"/>
              </a:rPr>
              <a:t>To simplify the manufacturing process, the doses can be prepared by combining tablets with different concentrations. Exposures with different dosages can be entered in EC as separate entries and combined in EX as a single entry, to facilitate the analysis.</a:t>
            </a:r>
          </a:p>
        </p:txBody>
      </p:sp>
      <p:sp>
        <p:nvSpPr>
          <p:cNvPr id="4" name="Slide Number Placeholder 3"/>
          <p:cNvSpPr>
            <a:spLocks noGrp="1"/>
          </p:cNvSpPr>
          <p:nvPr>
            <p:ph type="sldNum" sz="quarter" idx="10"/>
          </p:nvPr>
        </p:nvSpPr>
        <p:spPr/>
        <p:txBody>
          <a:bodyPr/>
          <a:lstStyle/>
          <a:p>
            <a:fld id="{DD0BC517-F12B-4924-8FF3-5854364A0EA3}" type="slidenum">
              <a:rPr lang="en-GB" smtClean="0"/>
              <a:pPr/>
              <a:t>72</a:t>
            </a:fld>
            <a:endParaRPr lang="en-GB" dirty="0"/>
          </a:p>
        </p:txBody>
      </p:sp>
    </p:spTree>
    <p:extLst>
      <p:ext uri="{BB962C8B-B14F-4D97-AF65-F5344CB8AC3E}">
        <p14:creationId xmlns:p14="http://schemas.microsoft.com/office/powerpoint/2010/main" val="2389506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sz="1200" kern="1200" dirty="0">
                <a:solidFill>
                  <a:schemeClr val="tx1"/>
                </a:solidFill>
                <a:effectLst/>
                <a:latin typeface="Garamond" pitchFamily="18" charset="0"/>
                <a:ea typeface="+mn-ea"/>
                <a:cs typeface="+mn-cs"/>
              </a:rPr>
              <a:t>Using EC facilitates that by enhancing the traceability between the recorded dosing in EC and the derived value in EX. For example, in trials where a combination of multiple active and placebo exposures are performed within the same exposure time point, we can establish an easily traceable link between the performed exposure, the randomization data and the derived data. </a:t>
            </a:r>
          </a:p>
          <a:p>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73</a:t>
            </a:fld>
            <a:endParaRPr lang="en-GB" dirty="0"/>
          </a:p>
        </p:txBody>
      </p:sp>
    </p:spTree>
    <p:extLst>
      <p:ext uri="{BB962C8B-B14F-4D97-AF65-F5344CB8AC3E}">
        <p14:creationId xmlns:p14="http://schemas.microsoft.com/office/powerpoint/2010/main" val="4225047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Garamond" pitchFamily="18" charset="0"/>
                <a:ea typeface="+mn-ea"/>
                <a:cs typeface="+mn-cs"/>
              </a:rPr>
              <a:t>Finally this slide is to mention also some other relevant variables in EC. ECMOOD can be used to document both the scheduled and the performed exposures in EC. When deriving EX, only the performed records for which the occurrence is marked as Yes in EC will create a record in EX.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Garamond" pitchFamily="18" charset="0"/>
                <a:ea typeface="+mn-ea"/>
                <a:cs typeface="+mn-cs"/>
              </a:rPr>
              <a:t>So here we can see here 6 records in EC </a:t>
            </a:r>
            <a:r>
              <a:rPr lang="en-GB" sz="1200" kern="1200" baseline="0" dirty="0">
                <a:solidFill>
                  <a:schemeClr val="tx1"/>
                </a:solidFill>
                <a:effectLst/>
                <a:latin typeface="Garamond" pitchFamily="18" charset="0"/>
                <a:ea typeface="+mn-ea"/>
                <a:cs typeface="+mn-cs"/>
              </a:rPr>
              <a:t>summarized in </a:t>
            </a:r>
            <a:r>
              <a:rPr lang="en-GB" sz="1200" kern="1200" dirty="0">
                <a:solidFill>
                  <a:schemeClr val="tx1"/>
                </a:solidFill>
                <a:effectLst/>
                <a:latin typeface="Garamond" pitchFamily="18" charset="0"/>
                <a:ea typeface="+mn-ea"/>
                <a:cs typeface="+mn-cs"/>
              </a:rPr>
              <a:t>2 records in EX.</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Garamond" pitchFamily="18" charset="0"/>
                <a:ea typeface="+mn-ea"/>
                <a:cs typeface="+mn-cs"/>
              </a:rPr>
              <a:t>The ECMOOD parameter contains the mode or condition of the record specifying whether the intervention is intended to happen or has happened. ECPRESP defines whether an exposure is </a:t>
            </a:r>
            <a:r>
              <a:rPr lang="en-GB" sz="1200" kern="1200" dirty="0" err="1">
                <a:solidFill>
                  <a:schemeClr val="tx1"/>
                </a:solidFill>
                <a:effectLst/>
                <a:latin typeface="Garamond" pitchFamily="18" charset="0"/>
                <a:ea typeface="+mn-ea"/>
                <a:cs typeface="+mn-cs"/>
              </a:rPr>
              <a:t>prespecified</a:t>
            </a:r>
            <a:r>
              <a:rPr lang="en-GB" sz="1200" kern="1200" dirty="0">
                <a:solidFill>
                  <a:schemeClr val="tx1"/>
                </a:solidFill>
                <a:effectLst/>
                <a:latin typeface="Garamond" pitchFamily="18" charset="0"/>
                <a:ea typeface="+mn-ea"/>
                <a:cs typeface="+mn-cs"/>
              </a:rPr>
              <a:t> in the (e)CRF; and the ECOCCUR records whether or not a </a:t>
            </a:r>
            <a:r>
              <a:rPr lang="en-GB" sz="1200" kern="1200" dirty="0" err="1">
                <a:solidFill>
                  <a:schemeClr val="tx1"/>
                </a:solidFill>
                <a:effectLst/>
                <a:latin typeface="Garamond" pitchFamily="18" charset="0"/>
                <a:ea typeface="+mn-ea"/>
                <a:cs typeface="+mn-cs"/>
              </a:rPr>
              <a:t>prespecified</a:t>
            </a:r>
            <a:r>
              <a:rPr lang="en-GB" sz="1200" kern="1200" dirty="0">
                <a:solidFill>
                  <a:schemeClr val="tx1"/>
                </a:solidFill>
                <a:effectLst/>
                <a:latin typeface="Garamond" pitchFamily="18" charset="0"/>
                <a:ea typeface="+mn-ea"/>
                <a:cs typeface="+mn-cs"/>
              </a:rPr>
              <a:t> records occurred. </a:t>
            </a:r>
          </a:p>
          <a:p>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74</a:t>
            </a:fld>
            <a:endParaRPr lang="en-GB" dirty="0"/>
          </a:p>
        </p:txBody>
      </p:sp>
    </p:spTree>
    <p:extLst>
      <p:ext uri="{BB962C8B-B14F-4D97-AF65-F5344CB8AC3E}">
        <p14:creationId xmlns:p14="http://schemas.microsoft.com/office/powerpoint/2010/main" val="3589999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Therapeutic and diagnostic procedures. Some example procedures by type include the following:</a:t>
            </a:r>
          </a:p>
          <a:p>
            <a:r>
              <a:rPr lang="en-GB" sz="1200" dirty="0"/>
              <a:t>a. disease screening (e.g., mammogram, pap smear)</a:t>
            </a:r>
          </a:p>
          <a:p>
            <a:r>
              <a:rPr lang="en-GB" sz="1200" dirty="0"/>
              <a:t>b. endoscopic examinations (e.g., arthroscopy, diagnostic colonoscopy, therapeutic colonoscopy, diagnostic laparoscopy, therapeutic laparoscopy)</a:t>
            </a:r>
          </a:p>
          <a:p>
            <a:r>
              <a:rPr lang="en-GB" sz="1200" dirty="0"/>
              <a:t>c. diagnostic tests (e.g., amniocentesis, biopsy, catheterization, cutaneous oximetry, finger stick, </a:t>
            </a:r>
            <a:r>
              <a:rPr lang="en-GB" sz="1200" dirty="0" err="1"/>
              <a:t>fluorophotometry</a:t>
            </a:r>
            <a:r>
              <a:rPr lang="en-GB" sz="1200" dirty="0"/>
              <a:t>, imaging techniques (e.g., DXA scan, CT scan, MRI), phlebotomy, pulmonary function test, skin test, stress test, tympanometry)</a:t>
            </a:r>
          </a:p>
          <a:p>
            <a:r>
              <a:rPr lang="en-GB" sz="1200" dirty="0"/>
              <a:t>d. therapeutic procedures (e.g., ablation therapy, catheterization, cryotherapy, mechanical ventilation, phototherapy, radiation therapy/radiotherapy, thermotherapy)</a:t>
            </a:r>
          </a:p>
          <a:p>
            <a:r>
              <a:rPr lang="en-GB" sz="1200" dirty="0"/>
              <a:t>e. surgical procedures (e.g., curative surgery, diagnostic surgery, palliative surgery, therapeutic surgery, prophylactic surgery, resection, stenting, hysterectomy, tubal ligation, implantation)</a:t>
            </a:r>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75</a:t>
            </a:fld>
            <a:endParaRPr lang="en-GB" dirty="0"/>
          </a:p>
        </p:txBody>
      </p:sp>
    </p:spTree>
    <p:extLst>
      <p:ext uri="{BB962C8B-B14F-4D97-AF65-F5344CB8AC3E}">
        <p14:creationId xmlns:p14="http://schemas.microsoft.com/office/powerpoint/2010/main" val="3336235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https://www.cdisc.org/standards</a:t>
            </a:r>
          </a:p>
        </p:txBody>
      </p:sp>
      <p:sp>
        <p:nvSpPr>
          <p:cNvPr id="4" name="Slide Number Placeholder 3"/>
          <p:cNvSpPr>
            <a:spLocks noGrp="1"/>
          </p:cNvSpPr>
          <p:nvPr>
            <p:ph type="sldNum" sz="quarter" idx="10"/>
          </p:nvPr>
        </p:nvSpPr>
        <p:spPr/>
        <p:txBody>
          <a:bodyPr/>
          <a:lstStyle/>
          <a:p>
            <a:fld id="{DD0BC517-F12B-4924-8FF3-5854364A0EA3}" type="slidenum">
              <a:rPr lang="en-GB" smtClean="0"/>
              <a:pPr/>
              <a:t>7</a:t>
            </a:fld>
            <a:endParaRPr lang="en-GB" dirty="0"/>
          </a:p>
        </p:txBody>
      </p:sp>
    </p:spTree>
    <p:extLst>
      <p:ext uri="{BB962C8B-B14F-4D97-AF65-F5344CB8AC3E}">
        <p14:creationId xmlns:p14="http://schemas.microsoft.com/office/powerpoint/2010/main" val="2105582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https://www.fda.gov/downloads/ForIndustry/DataStandards/StudyDataStandards/UCM384744.pdf</a:t>
            </a:r>
          </a:p>
          <a:p>
            <a:r>
              <a:rPr lang="en-GB" dirty="0"/>
              <a:t>AE Domain (Adverse Events (AE))</a:t>
            </a:r>
          </a:p>
          <a:p>
            <a:r>
              <a:rPr lang="en-GB" dirty="0"/>
              <a:t>Currently, there is no variable in the AE domain that indicates if an AE was “treatment emergent.” The AE domain should include all adverse events that were recorded in the subjects’ case report forms, regardless of whether the sponsor determined that particular events were or were not treatment-emergent.</a:t>
            </a:r>
          </a:p>
        </p:txBody>
      </p:sp>
      <p:sp>
        <p:nvSpPr>
          <p:cNvPr id="4" name="Slide Number Placeholder 3"/>
          <p:cNvSpPr>
            <a:spLocks noGrp="1"/>
          </p:cNvSpPr>
          <p:nvPr>
            <p:ph type="sldNum" sz="quarter" idx="10"/>
          </p:nvPr>
        </p:nvSpPr>
        <p:spPr/>
        <p:txBody>
          <a:bodyPr/>
          <a:lstStyle/>
          <a:p>
            <a:fld id="{DD0BC517-F12B-4924-8FF3-5854364A0EA3}" type="slidenum">
              <a:rPr lang="en-GB" smtClean="0"/>
              <a:pPr/>
              <a:t>78</a:t>
            </a:fld>
            <a:endParaRPr lang="en-GB" dirty="0"/>
          </a:p>
        </p:txBody>
      </p:sp>
    </p:spTree>
    <p:extLst>
      <p:ext uri="{BB962C8B-B14F-4D97-AF65-F5344CB8AC3E}">
        <p14:creationId xmlns:p14="http://schemas.microsoft.com/office/powerpoint/2010/main" val="29956115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BLFL – </a:t>
            </a:r>
            <a:r>
              <a:rPr lang="en-GB" dirty="0" err="1"/>
              <a:t>Basline</a:t>
            </a:r>
            <a:r>
              <a:rPr lang="en-GB" dirty="0"/>
              <a:t> flag</a:t>
            </a:r>
          </a:p>
          <a:p>
            <a:r>
              <a:rPr lang="en-GB" dirty="0"/>
              <a:t>ORRES – Original Results</a:t>
            </a:r>
          </a:p>
          <a:p>
            <a:r>
              <a:rPr lang="en-GB" dirty="0"/>
              <a:t>SC – Subject Characteristics</a:t>
            </a:r>
            <a:endParaRPr lang="en-US" dirty="0"/>
          </a:p>
        </p:txBody>
      </p:sp>
      <p:sp>
        <p:nvSpPr>
          <p:cNvPr id="4" name="Slide Number Placeholder 3"/>
          <p:cNvSpPr>
            <a:spLocks noGrp="1"/>
          </p:cNvSpPr>
          <p:nvPr>
            <p:ph type="sldNum" sz="quarter" idx="5"/>
          </p:nvPr>
        </p:nvSpPr>
        <p:spPr/>
        <p:txBody>
          <a:bodyPr/>
          <a:lstStyle/>
          <a:p>
            <a:fld id="{DD0BC517-F12B-4924-8FF3-5854364A0EA3}" type="slidenum">
              <a:rPr lang="en-GB" smtClean="0"/>
              <a:pPr/>
              <a:t>89</a:t>
            </a:fld>
            <a:endParaRPr lang="en-GB" dirty="0"/>
          </a:p>
        </p:txBody>
      </p:sp>
    </p:spTree>
    <p:extLst>
      <p:ext uri="{BB962C8B-B14F-4D97-AF65-F5344CB8AC3E}">
        <p14:creationId xmlns:p14="http://schemas.microsoft.com/office/powerpoint/2010/main" val="30145697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IE (and CO,</a:t>
            </a:r>
            <a:r>
              <a:rPr lang="en-GB" baseline="0" dirty="0"/>
              <a:t> already covered) </a:t>
            </a:r>
            <a:r>
              <a:rPr lang="en-GB" dirty="0"/>
              <a:t>domain handles long text</a:t>
            </a:r>
            <a:r>
              <a:rPr lang="en-GB" baseline="0" dirty="0"/>
              <a:t> strings differently to the standard SDTM approach.</a:t>
            </a:r>
            <a:endParaRPr lang="en-GB" dirty="0"/>
          </a:p>
          <a:p>
            <a:endParaRPr lang="en-GB" dirty="0"/>
          </a:p>
          <a:p>
            <a:r>
              <a:rPr lang="en-GB" sz="1200" b="0" i="0" u="none" strike="noStrike" kern="1200" baseline="0" dirty="0">
                <a:solidFill>
                  <a:schemeClr val="tx1"/>
                </a:solidFill>
                <a:latin typeface="Garamond" pitchFamily="18" charset="0"/>
                <a:ea typeface="+mn-ea"/>
                <a:cs typeface="+mn-cs"/>
              </a:rPr>
              <a:t>Some sponsors may collect data values longer than 200 characters for some variables. Because of the current requirement for Version 5 SAS transport file format, it will not be possible to store those long text strings using only one variable. Therefore, the SDTMIG has defined a convention for storing a long text string by using a combination of the standard domain dataset and the Supplemental Qualifiers (SUPP--) datasets, which applies to all domains based on a general observation class. Note that the Comments domain is not based on a general observation class</a:t>
            </a:r>
          </a:p>
          <a:p>
            <a:r>
              <a:rPr lang="en-GB" sz="1200" b="0" i="0" u="none" strike="noStrike" kern="1200" baseline="0" dirty="0">
                <a:solidFill>
                  <a:schemeClr val="tx1"/>
                </a:solidFill>
                <a:latin typeface="Garamond" pitchFamily="18" charset="0"/>
                <a:ea typeface="+mn-ea"/>
                <a:cs typeface="+mn-cs"/>
              </a:rPr>
              <a:t>and has different rules. See </a:t>
            </a:r>
            <a:r>
              <a:rPr lang="en-GB" sz="1200" b="1" i="1" u="none" strike="noStrike" kern="1200" baseline="0" dirty="0">
                <a:solidFill>
                  <a:schemeClr val="tx1"/>
                </a:solidFill>
                <a:latin typeface="Garamond" pitchFamily="18" charset="0"/>
                <a:ea typeface="+mn-ea"/>
                <a:cs typeface="+mn-cs"/>
              </a:rPr>
              <a:t>Section 5 - CO Domain </a:t>
            </a:r>
            <a:r>
              <a:rPr lang="en-GB" sz="1200" b="0" i="0" u="none" strike="noStrike" kern="1200" baseline="0" dirty="0">
                <a:solidFill>
                  <a:schemeClr val="tx1"/>
                </a:solidFill>
                <a:latin typeface="Garamond" pitchFamily="18" charset="0"/>
                <a:ea typeface="+mn-ea"/>
                <a:cs typeface="+mn-cs"/>
              </a:rPr>
              <a:t>for information on handling comment text more than 200 characters long.</a:t>
            </a:r>
          </a:p>
          <a:p>
            <a:endParaRPr lang="en-GB" sz="1200" b="0" i="0" u="none" strike="noStrike" kern="1200" baseline="0" dirty="0">
              <a:solidFill>
                <a:schemeClr val="tx1"/>
              </a:solidFill>
              <a:latin typeface="Garamond" pitchFamily="18" charset="0"/>
              <a:ea typeface="+mn-ea"/>
              <a:cs typeface="+mn-cs"/>
            </a:endParaRPr>
          </a:p>
          <a:p>
            <a:r>
              <a:rPr lang="en-GB" sz="1200" b="0" i="0" u="none" strike="noStrike" kern="1200" baseline="0" dirty="0">
                <a:solidFill>
                  <a:schemeClr val="tx1"/>
                </a:solidFill>
                <a:latin typeface="Garamond" pitchFamily="18" charset="0"/>
                <a:ea typeface="+mn-ea"/>
                <a:cs typeface="+mn-cs"/>
              </a:rPr>
              <a:t>The first 200 characters of text should be stored in the standard domain variable and each additional 200 characters of text should be stored as a record in the SUPP-- dataset </a:t>
            </a:r>
            <a:r>
              <a:rPr lang="en-GB" sz="1200" b="1" i="1" u="none" strike="noStrike" kern="1200" baseline="0" dirty="0">
                <a:solidFill>
                  <a:schemeClr val="tx1"/>
                </a:solidFill>
                <a:latin typeface="Garamond" pitchFamily="18" charset="0"/>
                <a:ea typeface="+mn-ea"/>
                <a:cs typeface="+mn-cs"/>
              </a:rPr>
              <a:t>[</a:t>
            </a:r>
            <a:r>
              <a:rPr lang="en-GB" sz="1200" b="0" i="1" u="none" strike="noStrike" kern="1200" baseline="0" dirty="0">
                <a:solidFill>
                  <a:schemeClr val="tx1"/>
                </a:solidFill>
                <a:latin typeface="Garamond" pitchFamily="18" charset="0"/>
                <a:ea typeface="+mn-ea"/>
                <a:cs typeface="+mn-cs"/>
              </a:rPr>
              <a:t>see </a:t>
            </a:r>
            <a:r>
              <a:rPr lang="en-GB" sz="1200" b="1" i="1" u="none" strike="noStrike" kern="1200" baseline="0" dirty="0">
                <a:solidFill>
                  <a:schemeClr val="tx1"/>
                </a:solidFill>
                <a:latin typeface="Garamond" pitchFamily="18" charset="0"/>
                <a:ea typeface="+mn-ea"/>
                <a:cs typeface="+mn-cs"/>
              </a:rPr>
              <a:t>Section 8: 8.4, Relating Non-Standard Variables Values to a Parent Domain]. </a:t>
            </a:r>
            <a:r>
              <a:rPr lang="en-GB" sz="1200" b="0" i="0" u="none" strike="noStrike" kern="1200" baseline="0" dirty="0">
                <a:solidFill>
                  <a:schemeClr val="tx1"/>
                </a:solidFill>
                <a:latin typeface="Garamond" pitchFamily="18" charset="0"/>
                <a:ea typeface="+mn-ea"/>
                <a:cs typeface="+mn-cs"/>
              </a:rPr>
              <a:t>In this dataset, the value for QNAM should contain a sequential variable name, which is formed by appending a one-digit integer, beginning with 1, to the original standard domain variable name.</a:t>
            </a:r>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91</a:t>
            </a:fld>
            <a:endParaRPr lang="en-GB" dirty="0"/>
          </a:p>
        </p:txBody>
      </p:sp>
    </p:spTree>
    <p:extLst>
      <p:ext uri="{BB962C8B-B14F-4D97-AF65-F5344CB8AC3E}">
        <p14:creationId xmlns:p14="http://schemas.microsoft.com/office/powerpoint/2010/main" val="40043644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Garamond" pitchFamily="18" charset="0"/>
                <a:ea typeface="+mn-ea"/>
                <a:cs typeface="+mn-cs"/>
              </a:rPr>
              <a:t>If the verbatim question text is &gt; 40 characters, put meaningful text in QSTEST and describe the full text in the study metadata. See </a:t>
            </a:r>
            <a:r>
              <a:rPr lang="en-GB" sz="1200" b="1" i="1" u="none" strike="noStrike" kern="1200" baseline="0" dirty="0">
                <a:solidFill>
                  <a:schemeClr val="tx1"/>
                </a:solidFill>
                <a:latin typeface="Garamond" pitchFamily="18" charset="0"/>
                <a:ea typeface="+mn-ea"/>
                <a:cs typeface="+mn-cs"/>
              </a:rPr>
              <a:t>Section 4: 4.1.5.3.1, Test Name (--TEST) Greater Than 40 Characters </a:t>
            </a:r>
            <a:r>
              <a:rPr lang="en-GB" sz="1200" b="0" i="0" u="none" strike="noStrike" kern="1200" baseline="0" dirty="0">
                <a:solidFill>
                  <a:schemeClr val="tx1"/>
                </a:solidFill>
                <a:latin typeface="Garamond" pitchFamily="18" charset="0"/>
                <a:ea typeface="+mn-ea"/>
                <a:cs typeface="+mn-cs"/>
              </a:rPr>
              <a:t>for further information.</a:t>
            </a:r>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93</a:t>
            </a:fld>
            <a:endParaRPr lang="en-GB" dirty="0"/>
          </a:p>
        </p:txBody>
      </p:sp>
    </p:spTree>
    <p:extLst>
      <p:ext uri="{BB962C8B-B14F-4D97-AF65-F5344CB8AC3E}">
        <p14:creationId xmlns:p14="http://schemas.microsoft.com/office/powerpoint/2010/main" val="24862320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QSORRES: Finding as originally received or collected (e.g. RARELY, SOMETIMES). When sponsors apply </a:t>
            </a:r>
            <a:r>
              <a:rPr lang="en-GB" sz="1200" dirty="0" err="1"/>
              <a:t>codelist</a:t>
            </a:r>
            <a:r>
              <a:rPr lang="en-GB" sz="1200" dirty="0"/>
              <a:t> to indicate the code values are statistically meaningful standardized scores, which are defined by sponsors or by valid methodologies such as SF36 questionnaires, QSORRES will contain the decode format, and QSSTRESC and QSSTRESN may contain the standardized code values or scores.</a:t>
            </a:r>
          </a:p>
          <a:p>
            <a:endParaRPr lang="en-GB" sz="1200" dirty="0"/>
          </a:p>
          <a:p>
            <a:r>
              <a:rPr lang="en-GB" sz="1200" dirty="0"/>
              <a:t>QCSTRESC: </a:t>
            </a:r>
            <a:r>
              <a:rPr lang="en-GB" sz="1200" b="0" i="0" u="none" strike="noStrike" kern="1200" baseline="0" dirty="0">
                <a:solidFill>
                  <a:schemeClr val="tx1"/>
                </a:solidFill>
                <a:latin typeface="Garamond" pitchFamily="18" charset="0"/>
                <a:ea typeface="+mn-ea"/>
                <a:cs typeface="+mn-cs"/>
              </a:rPr>
              <a:t>Contains the finding for all questions or sub-scores, copied or derived from QSORRES in a standard format or standard units. QSSTRESC should store all findings in character format; if findings are numeric, they should also be stored in numeric format in QSSTRESN. If question scores are derived from the original finding, then the standard format is the score. Examples: 0, 1. When sponsors apply </a:t>
            </a:r>
            <a:r>
              <a:rPr lang="en-GB" sz="1200" b="0" i="0" u="none" strike="noStrike" kern="1200" baseline="0" dirty="0" err="1">
                <a:solidFill>
                  <a:schemeClr val="tx1"/>
                </a:solidFill>
                <a:latin typeface="Garamond" pitchFamily="18" charset="0"/>
                <a:ea typeface="+mn-ea"/>
                <a:cs typeface="+mn-cs"/>
              </a:rPr>
              <a:t>codelist</a:t>
            </a:r>
            <a:r>
              <a:rPr lang="en-GB" sz="1200" b="0" i="0" u="none" strike="noStrike" kern="1200" baseline="0" dirty="0">
                <a:solidFill>
                  <a:schemeClr val="tx1"/>
                </a:solidFill>
                <a:latin typeface="Garamond" pitchFamily="18" charset="0"/>
                <a:ea typeface="+mn-ea"/>
                <a:cs typeface="+mn-cs"/>
              </a:rPr>
              <a:t> to indicate the code values are statistically meaningful standardized scores, which are defined by sponsors or by valid methodologies such as SF36 questionnaires, QSORRES will contain the decode format, and QSSTRESC and QSSTRESN may contain the standardized code values or scores.</a:t>
            </a:r>
            <a:endParaRPr lang="en-GB" dirty="0"/>
          </a:p>
          <a:p>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94</a:t>
            </a:fld>
            <a:endParaRPr lang="en-GB" dirty="0"/>
          </a:p>
        </p:txBody>
      </p:sp>
    </p:spTree>
    <p:extLst>
      <p:ext uri="{BB962C8B-B14F-4D97-AF65-F5344CB8AC3E}">
        <p14:creationId xmlns:p14="http://schemas.microsoft.com/office/powerpoint/2010/main" val="24152906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95</a:t>
            </a:fld>
            <a:endParaRPr lang="en-GB" dirty="0"/>
          </a:p>
        </p:txBody>
      </p:sp>
    </p:spTree>
    <p:extLst>
      <p:ext uri="{BB962C8B-B14F-4D97-AF65-F5344CB8AC3E}">
        <p14:creationId xmlns:p14="http://schemas.microsoft.com/office/powerpoint/2010/main" val="30604716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dirty="0"/>
              <a:t>PP Definition: Data describing the parameters of the time-concentration curve for PC data (e.g., area under the curve all, maximum concentration, time of maximum observed concentration sampled during a dosing interval).</a:t>
            </a:r>
          </a:p>
          <a:p>
            <a:endParaRPr lang="en-GB" dirty="0"/>
          </a:p>
          <a:p>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102</a:t>
            </a:fld>
            <a:endParaRPr lang="en-GB" dirty="0"/>
          </a:p>
        </p:txBody>
      </p:sp>
    </p:spTree>
    <p:extLst>
      <p:ext uri="{BB962C8B-B14F-4D97-AF65-F5344CB8AC3E}">
        <p14:creationId xmlns:p14="http://schemas.microsoft.com/office/powerpoint/2010/main" val="42453658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dirty="0"/>
              <a:t>The TR domain represents quantitative measurements and/or qualitative assessments of the tumours i.e. malignant tumours and other sites of disease, e.g. lymph nodes) identified in the TU domain</a:t>
            </a:r>
          </a:p>
          <a:p>
            <a:endParaRPr lang="en-GB" dirty="0"/>
          </a:p>
          <a:p>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108</a:t>
            </a:fld>
            <a:endParaRPr lang="en-GB" dirty="0"/>
          </a:p>
        </p:txBody>
      </p:sp>
    </p:spTree>
    <p:extLst>
      <p:ext uri="{BB962C8B-B14F-4D97-AF65-F5344CB8AC3E}">
        <p14:creationId xmlns:p14="http://schemas.microsoft.com/office/powerpoint/2010/main" val="29335985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109</a:t>
            </a:fld>
            <a:endParaRPr lang="en-GB" dirty="0"/>
          </a:p>
        </p:txBody>
      </p:sp>
    </p:spTree>
    <p:extLst>
      <p:ext uri="{BB962C8B-B14F-4D97-AF65-F5344CB8AC3E}">
        <p14:creationId xmlns:p14="http://schemas.microsoft.com/office/powerpoint/2010/main" val="8719389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110</a:t>
            </a:fld>
            <a:endParaRPr lang="en-GB" dirty="0"/>
          </a:p>
        </p:txBody>
      </p:sp>
    </p:spTree>
    <p:extLst>
      <p:ext uri="{BB962C8B-B14F-4D97-AF65-F5344CB8AC3E}">
        <p14:creationId xmlns:p14="http://schemas.microsoft.com/office/powerpoint/2010/main" val="4053076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Garamond" pitchFamily="18" charset="0"/>
                <a:ea typeface="+mn-ea"/>
                <a:cs typeface="+mn-cs"/>
              </a:rPr>
              <a:t>“Subject” should be used where applicable to generically refer to both “patients” and “healthy volunteers” in order to be consistent with the recommendation in FDA guidance. The term “Subject” should be used consistently in all labels and Define-XML comments.</a:t>
            </a:r>
          </a:p>
          <a:p>
            <a:endParaRPr lang="en-GB" sz="1200" b="0" i="0" u="none" strike="noStrike" kern="1200" baseline="0" dirty="0">
              <a:solidFill>
                <a:schemeClr val="tx1"/>
              </a:solidFill>
              <a:latin typeface="Garamond" pitchFamily="18" charset="0"/>
              <a:ea typeface="+mn-ea"/>
              <a:cs typeface="+mn-cs"/>
            </a:endParaRPr>
          </a:p>
          <a:p>
            <a:r>
              <a:rPr lang="en-GB" sz="1200" b="0" i="0" u="none" strike="noStrike" kern="1200" baseline="0" dirty="0">
                <a:solidFill>
                  <a:schemeClr val="tx1"/>
                </a:solidFill>
                <a:latin typeface="Garamond" pitchFamily="18" charset="0"/>
                <a:ea typeface="+mn-ea"/>
                <a:cs typeface="+mn-cs"/>
              </a:rPr>
              <a:t>To identify a subject uniquely across all studies for all applications or submissions involving the product, a unique identifier (USUBJID) should be assigned and included in all datasets.</a:t>
            </a:r>
          </a:p>
          <a:p>
            <a:endParaRPr lang="en-GB" sz="1200" b="0" i="0" u="none" strike="noStrike" kern="1200" baseline="0" dirty="0">
              <a:solidFill>
                <a:schemeClr val="tx1"/>
              </a:solidFill>
              <a:latin typeface="Garamond" pitchFamily="18" charset="0"/>
              <a:ea typeface="+mn-ea"/>
              <a:cs typeface="+mn-cs"/>
            </a:endParaRPr>
          </a:p>
          <a:p>
            <a:r>
              <a:rPr lang="en-GB" sz="1200" b="0" i="0" u="none" strike="noStrike" kern="1200" baseline="0" dirty="0">
                <a:solidFill>
                  <a:schemeClr val="tx1"/>
                </a:solidFill>
                <a:latin typeface="Garamond" pitchFamily="18" charset="0"/>
                <a:ea typeface="+mn-ea"/>
                <a:cs typeface="+mn-cs"/>
              </a:rPr>
              <a:t>The unique subject identifier (USUBJID) is required in all datasets containing subject-level data. USUBJID values must be unique for each trial participant (subject) across all trials in the submission. This means that no two (or more) subjects, across all trials in the submission, may have the same USUBJID. Additionally, the same person who participates in multiple clinical trials (when this is known) must be assigned the same USUBJID value in all trials.</a:t>
            </a:r>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30</a:t>
            </a:fld>
            <a:endParaRPr lang="en-GB" dirty="0"/>
          </a:p>
        </p:txBody>
      </p:sp>
    </p:spTree>
    <p:extLst>
      <p:ext uri="{BB962C8B-B14F-4D97-AF65-F5344CB8AC3E}">
        <p14:creationId xmlns:p14="http://schemas.microsoft.com/office/powerpoint/2010/main" val="11500555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TDANCVAR: identifies the variable in ADSL that holds the “anchor” date. By default, the anchor variable for the first pattern is ANCH1DT. An anchor date must be provided for each pattern of assessments and each anchor variable must exist in ADSL. TDANCVAR is therefore a Required variable. Anchor date variable names should adhere to ADaM variable naming conventions (e.g. ANCH1DT, ANCH2DT, </a:t>
            </a:r>
            <a:r>
              <a:rPr lang="en-GB" sz="1200" dirty="0" err="1"/>
              <a:t>etc</a:t>
            </a:r>
            <a:r>
              <a:rPr lang="en-GB" sz="1200" dirty="0"/>
              <a:t>). One anchor date may be used to anchor more than one pattern of disease assessments. When that is the case, the appropriate offset for the start of a subsequent pattern, represented as an ISO 8601 duration value, should be provided in the TDSTOFF variable</a:t>
            </a:r>
          </a:p>
          <a:p>
            <a:endParaRPr lang="en-GB" sz="1200" dirty="0"/>
          </a:p>
          <a:p>
            <a:r>
              <a:rPr lang="en-GB" sz="1200" b="0" i="0" u="none" strike="noStrike" kern="1200" baseline="0" dirty="0">
                <a:solidFill>
                  <a:schemeClr val="tx1"/>
                </a:solidFill>
                <a:latin typeface="Garamond" pitchFamily="18" charset="0"/>
                <a:ea typeface="+mn-ea"/>
                <a:cs typeface="+mn-cs"/>
              </a:rPr>
              <a:t>The TDSTOFF variable is used in conjunction with the anchor date value (from the anchor date variable identified in TDANCVAR). If the pattern of disease assessments does not start exactly on a date collected on the CRF, this variable will represent the offset between the anchor date value and the start date of the pattern of disease assessments. This may be a positive or negative interval value represent in an ISO 8601 format.</a:t>
            </a:r>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122</a:t>
            </a:fld>
            <a:endParaRPr lang="en-GB" dirty="0"/>
          </a:p>
        </p:txBody>
      </p:sp>
    </p:spTree>
    <p:extLst>
      <p:ext uri="{BB962C8B-B14F-4D97-AF65-F5344CB8AC3E}">
        <p14:creationId xmlns:p14="http://schemas.microsoft.com/office/powerpoint/2010/main" val="12975855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Garamond" pitchFamily="18" charset="0"/>
                <a:ea typeface="+mn-ea"/>
                <a:cs typeface="+mn-cs"/>
              </a:rPr>
              <a:t>If a criterion text is &lt;200 characters, it goes in IETEST; if the text is &gt;200 characters, put meaningful text in IETEST and describe the full text in the study metadata. See </a:t>
            </a:r>
            <a:r>
              <a:rPr lang="en-GB" sz="1200" b="1" i="1" u="none" strike="noStrike" kern="1200" baseline="0" dirty="0">
                <a:solidFill>
                  <a:schemeClr val="tx1"/>
                </a:solidFill>
                <a:latin typeface="Garamond" pitchFamily="18" charset="0"/>
                <a:ea typeface="+mn-ea"/>
                <a:cs typeface="+mn-cs"/>
              </a:rPr>
              <a:t>Section 4: 4.1.5.3.1, Test Name (--TEST) Greater Than 40 Characters </a:t>
            </a:r>
            <a:r>
              <a:rPr lang="en-GB" sz="1200" b="0" i="0" u="none" strike="noStrike" kern="1200" baseline="0" dirty="0">
                <a:solidFill>
                  <a:schemeClr val="tx1"/>
                </a:solidFill>
                <a:latin typeface="Garamond" pitchFamily="18" charset="0"/>
                <a:ea typeface="+mn-ea"/>
                <a:cs typeface="+mn-cs"/>
              </a:rPr>
              <a:t>for further information.</a:t>
            </a:r>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123</a:t>
            </a:fld>
            <a:endParaRPr lang="en-GB" dirty="0"/>
          </a:p>
        </p:txBody>
      </p:sp>
    </p:spTree>
    <p:extLst>
      <p:ext uri="{BB962C8B-B14F-4D97-AF65-F5344CB8AC3E}">
        <p14:creationId xmlns:p14="http://schemas.microsoft.com/office/powerpoint/2010/main" val="809155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31</a:t>
            </a:fld>
            <a:endParaRPr lang="en-GB" dirty="0"/>
          </a:p>
        </p:txBody>
      </p:sp>
    </p:spTree>
    <p:extLst>
      <p:ext uri="{BB962C8B-B14F-4D97-AF65-F5344CB8AC3E}">
        <p14:creationId xmlns:p14="http://schemas.microsoft.com/office/powerpoint/2010/main" val="3619165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sz="1200" dirty="0"/>
              <a:t>[P] (duration designator): precedes the alphanumeric text string that represents the duration. NOTE: The use of the character P is based on the historical use of the term "period" for duration. </a:t>
            </a:r>
          </a:p>
          <a:p>
            <a:endParaRPr lang="en-GB" dirty="0"/>
          </a:p>
          <a:p>
            <a:r>
              <a:rPr lang="en-GB" sz="1200" b="0" i="0" u="none" strike="noStrike" kern="1200" baseline="0" dirty="0">
                <a:solidFill>
                  <a:schemeClr val="tx1"/>
                </a:solidFill>
                <a:latin typeface="Garamond" pitchFamily="18" charset="0"/>
                <a:ea typeface="+mn-ea"/>
                <a:cs typeface="+mn-cs"/>
              </a:rPr>
              <a:t>The letter "P" must precede other values in the ISO 8601 representation of duration. The “n” preceding each letter represents the number of Years, Months, Days, Hours, Minutes, Seconds, or the number of Weeks. As with the date/time format, “T” is used to separate the date components from time components. </a:t>
            </a:r>
          </a:p>
          <a:p>
            <a:endParaRPr lang="en-GB" sz="1200" b="0" i="0" u="none" strike="noStrike" kern="1200" baseline="0" dirty="0">
              <a:solidFill>
                <a:schemeClr val="tx1"/>
              </a:solidFill>
              <a:latin typeface="Garamond" pitchFamily="18" charset="0"/>
              <a:ea typeface="+mn-ea"/>
              <a:cs typeface="+mn-cs"/>
            </a:endParaRPr>
          </a:p>
          <a:p>
            <a:r>
              <a:rPr lang="en-GB" sz="1200" b="0" i="0" u="none" strike="noStrike" kern="1200" baseline="0" dirty="0">
                <a:solidFill>
                  <a:schemeClr val="tx1"/>
                </a:solidFill>
                <a:latin typeface="Garamond" pitchFamily="18" charset="0"/>
                <a:ea typeface="+mn-ea"/>
                <a:cs typeface="+mn-cs"/>
              </a:rPr>
              <a:t>Note that weeks cannot be mixed with any other date/time components such as days or months in duration expressions. </a:t>
            </a:r>
          </a:p>
          <a:p>
            <a:endParaRPr lang="en-GB" sz="1200" b="0" i="0" u="none" strike="noStrike" kern="1200" baseline="0" dirty="0">
              <a:solidFill>
                <a:schemeClr val="tx1"/>
              </a:solidFill>
              <a:latin typeface="Garamond" pitchFamily="18" charset="0"/>
              <a:ea typeface="+mn-ea"/>
              <a:cs typeface="+mn-cs"/>
            </a:endParaRPr>
          </a:p>
          <a:p>
            <a:r>
              <a:rPr lang="en-GB" sz="1200" b="0" i="0" u="none" strike="noStrike" kern="1200" baseline="0" dirty="0">
                <a:solidFill>
                  <a:schemeClr val="tx1"/>
                </a:solidFill>
                <a:latin typeface="Garamond" pitchFamily="18" charset="0"/>
                <a:ea typeface="+mn-ea"/>
                <a:cs typeface="+mn-cs"/>
              </a:rPr>
              <a:t>ISO 8601 also allows that the "lowest-order components" of duration being represented may be represented in decimal format. This may be useful if data are collected in formats such as "one and one-half years", "two and one-half weeks", "one-half a week" or "one quarter of an hour" and the sponsor wishes to represent this "precision" (or</a:t>
            </a:r>
          </a:p>
          <a:p>
            <a:r>
              <a:rPr lang="en-GB" sz="1200" b="0" i="0" u="none" strike="noStrike" kern="1200" baseline="0" dirty="0">
                <a:solidFill>
                  <a:schemeClr val="tx1"/>
                </a:solidFill>
                <a:latin typeface="Garamond" pitchFamily="18" charset="0"/>
                <a:ea typeface="+mn-ea"/>
                <a:cs typeface="+mn-cs"/>
              </a:rPr>
              <a:t>lack of precision) in ISO 8601 representation. Remember that this is ONLY allowed in the lowest-order (right-most) component in any duration representation. </a:t>
            </a:r>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39</a:t>
            </a:fld>
            <a:endParaRPr lang="en-GB" dirty="0"/>
          </a:p>
        </p:txBody>
      </p:sp>
    </p:spTree>
    <p:extLst>
      <p:ext uri="{BB962C8B-B14F-4D97-AF65-F5344CB8AC3E}">
        <p14:creationId xmlns:p14="http://schemas.microsoft.com/office/powerpoint/2010/main" val="1423754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GB" sz="2000" dirty="0"/>
              <a:t>(Continuing and Unknown are asked at the end of the subject's study participation) </a:t>
            </a:r>
          </a:p>
          <a:p>
            <a:endParaRPr lang="en-GB" dirty="0"/>
          </a:p>
          <a:p>
            <a:pPr marL="0" marR="0" lvl="1" indent="0" algn="l" defTabSz="914400" rtl="0" eaLnBrk="1" fontAlgn="base" latinLnBrk="0" hangingPunct="1">
              <a:lnSpc>
                <a:spcPct val="100000"/>
              </a:lnSpc>
              <a:spcBef>
                <a:spcPct val="30000"/>
              </a:spcBef>
              <a:spcAft>
                <a:spcPct val="0"/>
              </a:spcAft>
              <a:buClrTx/>
              <a:buSzTx/>
              <a:buFontTx/>
              <a:buNone/>
              <a:tabLst/>
              <a:defRPr/>
            </a:pPr>
            <a:r>
              <a:rPr lang="en-GB" sz="2400" dirty="0"/>
              <a:t>No assessment date or visit information is collected </a:t>
            </a:r>
          </a:p>
          <a:p>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43</a:t>
            </a:fld>
            <a:endParaRPr lang="en-GB" dirty="0"/>
          </a:p>
        </p:txBody>
      </p:sp>
    </p:spTree>
    <p:extLst>
      <p:ext uri="{BB962C8B-B14F-4D97-AF65-F5344CB8AC3E}">
        <p14:creationId xmlns:p14="http://schemas.microsoft.com/office/powerpoint/2010/main" val="1818358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46</a:t>
            </a:fld>
            <a:endParaRPr lang="en-GB" dirty="0"/>
          </a:p>
        </p:txBody>
      </p:sp>
    </p:spTree>
    <p:extLst>
      <p:ext uri="{BB962C8B-B14F-4D97-AF65-F5344CB8AC3E}">
        <p14:creationId xmlns:p14="http://schemas.microsoft.com/office/powerpoint/2010/main" val="3766290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http://www.fda.gov/downloads/Drugs/DevelopmentApprovalProcess/FormsSubmissionRequirements/ElectronicSubmissions/UCM254113.pdf</a:t>
            </a:r>
          </a:p>
        </p:txBody>
      </p:sp>
      <p:sp>
        <p:nvSpPr>
          <p:cNvPr id="4" name="Slide Number Placeholder 3"/>
          <p:cNvSpPr>
            <a:spLocks noGrp="1"/>
          </p:cNvSpPr>
          <p:nvPr>
            <p:ph type="sldNum" sz="quarter" idx="10"/>
          </p:nvPr>
        </p:nvSpPr>
        <p:spPr/>
        <p:txBody>
          <a:bodyPr/>
          <a:lstStyle/>
          <a:p>
            <a:fld id="{DD0BC517-F12B-4924-8FF3-5854364A0EA3}" type="slidenum">
              <a:rPr lang="en-GB" smtClean="0"/>
              <a:pPr/>
              <a:t>56</a:t>
            </a:fld>
            <a:endParaRPr lang="en-GB" dirty="0"/>
          </a:p>
        </p:txBody>
      </p:sp>
    </p:spTree>
    <p:extLst>
      <p:ext uri="{BB962C8B-B14F-4D97-AF65-F5344CB8AC3E}">
        <p14:creationId xmlns:p14="http://schemas.microsoft.com/office/powerpoint/2010/main" val="655153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Mood:</a:t>
            </a:r>
          </a:p>
          <a:p>
            <a:r>
              <a:rPr lang="en-GB" sz="1200" b="0" i="0" u="none" strike="noStrike" kern="1200" baseline="0" dirty="0">
                <a:solidFill>
                  <a:schemeClr val="tx1"/>
                </a:solidFill>
                <a:latin typeface="Garamond" pitchFamily="18" charset="0"/>
                <a:ea typeface="+mn-ea"/>
                <a:cs typeface="+mn-cs"/>
              </a:rPr>
              <a:t>Mode or condition of the record specifying whether the intervention (activity) is intended to happen or has happened. Values align with BRIDG pillars (e.g., scheduled context, performed context) and HL7 activity moods (e.g., intent, event). Examples: SCHEDULED, PERFORMED. CDISC Controlled Terminology request for MOOD </a:t>
            </a:r>
            <a:r>
              <a:rPr lang="en-GB" sz="1200" b="0" i="0" u="none" strike="noStrike" kern="1200" baseline="0" dirty="0" err="1">
                <a:solidFill>
                  <a:schemeClr val="tx1"/>
                </a:solidFill>
                <a:latin typeface="Garamond" pitchFamily="18" charset="0"/>
                <a:ea typeface="+mn-ea"/>
                <a:cs typeface="+mn-cs"/>
              </a:rPr>
              <a:t>codelist</a:t>
            </a:r>
            <a:r>
              <a:rPr lang="en-GB" sz="1200" b="0" i="0" u="none" strike="noStrike" kern="1200" baseline="0" dirty="0">
                <a:solidFill>
                  <a:schemeClr val="tx1"/>
                </a:solidFill>
                <a:latin typeface="Garamond" pitchFamily="18" charset="0"/>
                <a:ea typeface="+mn-ea"/>
                <a:cs typeface="+mn-cs"/>
              </a:rPr>
              <a:t> with values of SCHEDULED and PERFORMED has been submitted.</a:t>
            </a:r>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64</a:t>
            </a:fld>
            <a:endParaRPr lang="en-GB" dirty="0"/>
          </a:p>
        </p:txBody>
      </p:sp>
    </p:spTree>
    <p:extLst>
      <p:ext uri="{BB962C8B-B14F-4D97-AF65-F5344CB8AC3E}">
        <p14:creationId xmlns:p14="http://schemas.microsoft.com/office/powerpoint/2010/main" val="3760806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t>28/10/2019</a:t>
            </a:fld>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t>‹#›</a:t>
            </a:fld>
            <a:endParaRPr lang="en-GB" dirty="0"/>
          </a:p>
        </p:txBody>
      </p:sp>
    </p:spTree>
    <p:extLst>
      <p:ext uri="{BB962C8B-B14F-4D97-AF65-F5344CB8AC3E}">
        <p14:creationId xmlns:p14="http://schemas.microsoft.com/office/powerpoint/2010/main" val="1419585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t>28/10/2019</a:t>
            </a:fld>
            <a:endParaRPr lang="en-GB"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t>‹#›</a:t>
            </a:fld>
            <a:endParaRPr lang="en-GB" dirty="0"/>
          </a:p>
        </p:txBody>
      </p:sp>
    </p:spTree>
    <p:extLst>
      <p:ext uri="{BB962C8B-B14F-4D97-AF65-F5344CB8AC3E}">
        <p14:creationId xmlns:p14="http://schemas.microsoft.com/office/powerpoint/2010/main" val="4070646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t>28/10/2019</a:t>
            </a:fld>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t>‹#›</a:t>
            </a:fld>
            <a:endParaRPr lang="en-GB" dirty="0"/>
          </a:p>
        </p:txBody>
      </p:sp>
    </p:spTree>
    <p:extLst>
      <p:ext uri="{BB962C8B-B14F-4D97-AF65-F5344CB8AC3E}">
        <p14:creationId xmlns:p14="http://schemas.microsoft.com/office/powerpoint/2010/main" val="494890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t>28/10/2019</a:t>
            </a:fld>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t>‹#›</a:t>
            </a:fld>
            <a:endParaRPr lang="en-GB" dirty="0"/>
          </a:p>
        </p:txBody>
      </p:sp>
    </p:spTree>
    <p:extLst>
      <p:ext uri="{BB962C8B-B14F-4D97-AF65-F5344CB8AC3E}">
        <p14:creationId xmlns:p14="http://schemas.microsoft.com/office/powerpoint/2010/main" val="1281480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t>28/10/2019</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t>‹#›</a:t>
            </a:fld>
            <a:endParaRPr lang="en-GB"/>
          </a:p>
        </p:txBody>
      </p:sp>
    </p:spTree>
    <p:extLst>
      <p:ext uri="{BB962C8B-B14F-4D97-AF65-F5344CB8AC3E}">
        <p14:creationId xmlns:p14="http://schemas.microsoft.com/office/powerpoint/2010/main" val="416317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2" descr="C:\Users\Stewart\Documents\Logo and design\Phastar High Res PRIN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1393" b="25034"/>
          <a:stretch/>
        </p:blipFill>
        <p:spPr bwMode="auto">
          <a:xfrm>
            <a:off x="7495835" y="6342184"/>
            <a:ext cx="1371600" cy="49237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userDrawn="1"/>
        </p:nvCxnSpPr>
        <p:spPr>
          <a:xfrm>
            <a:off x="82062" y="6342184"/>
            <a:ext cx="8932984" cy="0"/>
          </a:xfrm>
          <a:prstGeom prst="line">
            <a:avLst/>
          </a:prstGeom>
          <a:ln w="254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778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t>28/10/2019</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t>‹#›</a:t>
            </a:fld>
            <a:endParaRPr lang="en-GB"/>
          </a:p>
        </p:txBody>
      </p:sp>
    </p:spTree>
    <p:extLst>
      <p:ext uri="{BB962C8B-B14F-4D97-AF65-F5344CB8AC3E}">
        <p14:creationId xmlns:p14="http://schemas.microsoft.com/office/powerpoint/2010/main" val="2054603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t>28/10/2019</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t>‹#›</a:t>
            </a:fld>
            <a:endParaRPr lang="en-GB"/>
          </a:p>
        </p:txBody>
      </p:sp>
    </p:spTree>
    <p:extLst>
      <p:ext uri="{BB962C8B-B14F-4D97-AF65-F5344CB8AC3E}">
        <p14:creationId xmlns:p14="http://schemas.microsoft.com/office/powerpoint/2010/main" val="3165842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t>28/10/2019</a:t>
            </a:fld>
            <a:endParaRPr lang="en-GB"/>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t>‹#›</a:t>
            </a:fld>
            <a:endParaRPr lang="en-GB"/>
          </a:p>
        </p:txBody>
      </p:sp>
    </p:spTree>
    <p:extLst>
      <p:ext uri="{BB962C8B-B14F-4D97-AF65-F5344CB8AC3E}">
        <p14:creationId xmlns:p14="http://schemas.microsoft.com/office/powerpoint/2010/main" val="34418076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t>28/10/2019</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t>‹#›</a:t>
            </a:fld>
            <a:endParaRPr lang="en-GB"/>
          </a:p>
        </p:txBody>
      </p:sp>
    </p:spTree>
    <p:extLst>
      <p:ext uri="{BB962C8B-B14F-4D97-AF65-F5344CB8AC3E}">
        <p14:creationId xmlns:p14="http://schemas.microsoft.com/office/powerpoint/2010/main" val="41788544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t>28/10/2019</a:t>
            </a:fld>
            <a:endParaRPr lang="en-GB"/>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t>‹#›</a:t>
            </a:fld>
            <a:endParaRPr lang="en-GB"/>
          </a:p>
        </p:txBody>
      </p:sp>
    </p:spTree>
    <p:extLst>
      <p:ext uri="{BB962C8B-B14F-4D97-AF65-F5344CB8AC3E}">
        <p14:creationId xmlns:p14="http://schemas.microsoft.com/office/powerpoint/2010/main" val="1565803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2" descr="C:\Users\Stewart\Documents\Logo and design\Phastar High Res PRIN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1393" b="25034"/>
          <a:stretch/>
        </p:blipFill>
        <p:spPr bwMode="auto">
          <a:xfrm>
            <a:off x="7495835" y="6342184"/>
            <a:ext cx="1371600" cy="49237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userDrawn="1"/>
        </p:nvCxnSpPr>
        <p:spPr>
          <a:xfrm>
            <a:off x="82062" y="6342184"/>
            <a:ext cx="8932984" cy="0"/>
          </a:xfrm>
          <a:prstGeom prst="line">
            <a:avLst/>
          </a:prstGeom>
          <a:ln w="254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54779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t>28/10/2019</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t>‹#›</a:t>
            </a:fld>
            <a:endParaRPr lang="en-GB"/>
          </a:p>
        </p:txBody>
      </p:sp>
    </p:spTree>
    <p:extLst>
      <p:ext uri="{BB962C8B-B14F-4D97-AF65-F5344CB8AC3E}">
        <p14:creationId xmlns:p14="http://schemas.microsoft.com/office/powerpoint/2010/main" val="20711886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t>28/10/2019</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t>‹#›</a:t>
            </a:fld>
            <a:endParaRPr lang="en-GB"/>
          </a:p>
        </p:txBody>
      </p:sp>
    </p:spTree>
    <p:extLst>
      <p:ext uri="{BB962C8B-B14F-4D97-AF65-F5344CB8AC3E}">
        <p14:creationId xmlns:p14="http://schemas.microsoft.com/office/powerpoint/2010/main" val="30706978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t>28/10/2019</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t>‹#›</a:t>
            </a:fld>
            <a:endParaRPr lang="en-GB"/>
          </a:p>
        </p:txBody>
      </p:sp>
    </p:spTree>
    <p:extLst>
      <p:ext uri="{BB962C8B-B14F-4D97-AF65-F5344CB8AC3E}">
        <p14:creationId xmlns:p14="http://schemas.microsoft.com/office/powerpoint/2010/main" val="7637919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t>28/10/2019</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t>‹#›</a:t>
            </a:fld>
            <a:endParaRPr lang="en-GB"/>
          </a:p>
        </p:txBody>
      </p:sp>
    </p:spTree>
    <p:extLst>
      <p:ext uri="{BB962C8B-B14F-4D97-AF65-F5344CB8AC3E}">
        <p14:creationId xmlns:p14="http://schemas.microsoft.com/office/powerpoint/2010/main" val="39635306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525963"/>
          </a:xfrm>
          <a:prstGeom prst="rect">
            <a:avLst/>
          </a:prstGeom>
        </p:spPr>
        <p:txBody>
          <a:bodyPr/>
          <a:lstStyle>
            <a:lvl1pPr marL="342900" indent="-342900" algn="l" rtl="0" eaLnBrk="0" fontAlgn="base" hangingPunct="0">
              <a:spcBef>
                <a:spcPts val="600"/>
              </a:spcBef>
              <a:spcAft>
                <a:spcPct val="0"/>
              </a:spcAft>
              <a:buClr>
                <a:srgbClr val="91B733"/>
              </a:buClr>
              <a:buFont typeface="Wingdings" pitchFamily="2" charset="2"/>
              <a:buChar char="§"/>
              <a:defRPr lang="en-US" sz="2400" kern="1200" dirty="0" smtClean="0">
                <a:solidFill>
                  <a:schemeClr val="tx1"/>
                </a:solidFill>
                <a:latin typeface="+mn-lt"/>
                <a:ea typeface="+mn-ea"/>
                <a:cs typeface="Arial" charset="0"/>
              </a:defRPr>
            </a:lvl1pPr>
            <a:lvl2pPr>
              <a:defRPr lang="en-US" sz="2400" kern="1200" dirty="0" smtClean="0">
                <a:solidFill>
                  <a:schemeClr val="tx1"/>
                </a:solidFill>
                <a:latin typeface="+mn-lt"/>
                <a:ea typeface="+mn-ea"/>
                <a:cs typeface="Arial" charset="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p:cNvSpPr>
            <a:spLocks noGrp="1"/>
          </p:cNvSpPr>
          <p:nvPr>
            <p:ph type="ftr" sz="quarter" idx="10"/>
          </p:nvPr>
        </p:nvSpPr>
        <p:spPr>
          <a:xfrm>
            <a:off x="3124200" y="6356350"/>
            <a:ext cx="2895600" cy="365125"/>
          </a:xfrm>
          <a:prstGeom prst="rect">
            <a:avLst/>
          </a:prstGeom>
        </p:spPr>
        <p:txBody>
          <a:bodyPr/>
          <a:lstStyle>
            <a:lvl1pPr>
              <a:defRPr/>
            </a:lvl1pPr>
          </a:lstStyle>
          <a:p>
            <a:pPr>
              <a:defRPr/>
            </a:pPr>
            <a:endParaRPr lang="en-US" dirty="0"/>
          </a:p>
        </p:txBody>
      </p:sp>
    </p:spTree>
    <p:extLst>
      <p:ext uri="{BB962C8B-B14F-4D97-AF65-F5344CB8AC3E}">
        <p14:creationId xmlns:p14="http://schemas.microsoft.com/office/powerpoint/2010/main" val="76408275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2" descr="C:\Users\Stewart\Documents\Logo and design\Phastar High Res PRIN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1393" b="25034"/>
          <a:stretch/>
        </p:blipFill>
        <p:spPr bwMode="auto">
          <a:xfrm>
            <a:off x="7495835" y="6342184"/>
            <a:ext cx="1371600" cy="49237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userDrawn="1"/>
        </p:nvCxnSpPr>
        <p:spPr>
          <a:xfrm>
            <a:off x="82062" y="6342184"/>
            <a:ext cx="8932984" cy="0"/>
          </a:xfrm>
          <a:prstGeom prst="line">
            <a:avLst/>
          </a:prstGeom>
          <a:ln w="254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1945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t>28/10/2019</a:t>
            </a:fld>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t>‹#›</a:t>
            </a:fld>
            <a:endParaRPr lang="en-GB" dirty="0"/>
          </a:p>
        </p:txBody>
      </p:sp>
    </p:spTree>
    <p:extLst>
      <p:ext uri="{BB962C8B-B14F-4D97-AF65-F5344CB8AC3E}">
        <p14:creationId xmlns:p14="http://schemas.microsoft.com/office/powerpoint/2010/main" val="1091334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t>28/10/2019</a:t>
            </a:fld>
            <a:endParaRPr lang="en-GB"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t>‹#›</a:t>
            </a:fld>
            <a:endParaRPr lang="en-GB" dirty="0"/>
          </a:p>
        </p:txBody>
      </p:sp>
    </p:spTree>
    <p:extLst>
      <p:ext uri="{BB962C8B-B14F-4D97-AF65-F5344CB8AC3E}">
        <p14:creationId xmlns:p14="http://schemas.microsoft.com/office/powerpoint/2010/main" val="220601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t>28/10/2019</a:t>
            </a:fld>
            <a:endParaRPr lang="en-GB"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t>‹#›</a:t>
            </a:fld>
            <a:endParaRPr lang="en-GB" dirty="0"/>
          </a:p>
        </p:txBody>
      </p:sp>
    </p:spTree>
    <p:extLst>
      <p:ext uri="{BB962C8B-B14F-4D97-AF65-F5344CB8AC3E}">
        <p14:creationId xmlns:p14="http://schemas.microsoft.com/office/powerpoint/2010/main" val="3254716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t>28/10/2019</a:t>
            </a:fld>
            <a:endParaRPr lang="en-GB"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t>‹#›</a:t>
            </a:fld>
            <a:endParaRPr lang="en-GB" dirty="0"/>
          </a:p>
        </p:txBody>
      </p:sp>
    </p:spTree>
    <p:extLst>
      <p:ext uri="{BB962C8B-B14F-4D97-AF65-F5344CB8AC3E}">
        <p14:creationId xmlns:p14="http://schemas.microsoft.com/office/powerpoint/2010/main" val="1099960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t>28/10/2019</a:t>
            </a:fld>
            <a:endParaRPr lang="en-GB"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t>‹#›</a:t>
            </a:fld>
            <a:endParaRPr lang="en-GB" dirty="0"/>
          </a:p>
        </p:txBody>
      </p:sp>
    </p:spTree>
    <p:extLst>
      <p:ext uri="{BB962C8B-B14F-4D97-AF65-F5344CB8AC3E}">
        <p14:creationId xmlns:p14="http://schemas.microsoft.com/office/powerpoint/2010/main" val="2545679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t>28/10/2019</a:t>
            </a:fld>
            <a:endParaRPr lang="en-GB"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t>‹#›</a:t>
            </a:fld>
            <a:endParaRPr lang="en-GB" dirty="0"/>
          </a:p>
        </p:txBody>
      </p:sp>
    </p:spTree>
    <p:extLst>
      <p:ext uri="{BB962C8B-B14F-4D97-AF65-F5344CB8AC3E}">
        <p14:creationId xmlns:p14="http://schemas.microsoft.com/office/powerpoint/2010/main" val="271410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768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85"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9627037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cancer.gov/research/resources/terminology/cdisc"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www.iso.org/"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4.xml"/><Relationship Id="rId1" Type="http://schemas.openxmlformats.org/officeDocument/2006/relationships/video" Target="https://www.youtube.com/embed/gCyVdvgVpY8"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www.lexjansen.com/phuse/2018/ds/DS02_ppt.pdf" TargetMode="External"/><Relationship Id="rId2" Type="http://schemas.openxmlformats.org/officeDocument/2006/relationships/hyperlink" Target="https://www.lexjansen.com/phuse/2018/ds/DS02.pdf"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cdisc.org/" TargetMode="External"/><Relationship Id="rId2" Type="http://schemas.openxmlformats.org/officeDocument/2006/relationships/hyperlink" Target="file:///\\PHAROAH\Shared%20Folders\PHASTAR%20Shared%20Folders\CDISC" TargetMode="External"/><Relationship Id="rId1" Type="http://schemas.openxmlformats.org/officeDocument/2006/relationships/slideLayout" Target="../slideLayouts/slideLayout2.xml"/><Relationship Id="rId4" Type="http://schemas.openxmlformats.org/officeDocument/2006/relationships/hyperlink" Target="http://www.cdisc.org/standards/foundational/sdtm"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3751" y="2622794"/>
            <a:ext cx="7772400" cy="3602160"/>
          </a:xfrm>
        </p:spPr>
        <p:txBody>
          <a:bodyPr>
            <a:normAutofit/>
          </a:bodyPr>
          <a:lstStyle/>
          <a:p>
            <a:r>
              <a:rPr lang="en-GB" b="1" dirty="0"/>
              <a:t>Workshop: </a:t>
            </a:r>
            <a:br>
              <a:rPr lang="en-GB" b="1" dirty="0"/>
            </a:br>
            <a:r>
              <a:rPr lang="en-GB" b="1" dirty="0"/>
              <a:t>Introduction to SDTM</a:t>
            </a:r>
            <a:br>
              <a:rPr lang="en-GB" b="1" dirty="0"/>
            </a:br>
            <a:br>
              <a:rPr lang="en-GB" sz="2000" b="1" dirty="0"/>
            </a:br>
            <a:r>
              <a:rPr lang="en-GB" sz="2000" b="1" dirty="0"/>
              <a:t>Spencer </a:t>
            </a:r>
            <a:r>
              <a:rPr lang="en-GB" sz="2000" b="1"/>
              <a:t>Renyard </a:t>
            </a:r>
            <a:br>
              <a:rPr lang="en-GB" sz="2000" dirty="0"/>
            </a:br>
            <a:endParaRPr lang="en-GB" sz="2000" dirty="0"/>
          </a:p>
        </p:txBody>
      </p:sp>
      <p:pic>
        <p:nvPicPr>
          <p:cNvPr id="4" name="Picture 2" descr="C:\Users\Stewart\Documents\Logo and design\Phastar High Res PRINT.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1393" b="25034"/>
          <a:stretch/>
        </p:blipFill>
        <p:spPr bwMode="auto">
          <a:xfrm>
            <a:off x="2417240" y="750276"/>
            <a:ext cx="4245422"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410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GB" sz="2000" b="1" dirty="0"/>
            </a:br>
            <a:br>
              <a:rPr lang="en-GB" sz="2000" dirty="0"/>
            </a:br>
            <a:endParaRPr lang="en-GB" sz="2000" dirty="0"/>
          </a:p>
        </p:txBody>
      </p:sp>
      <p:sp>
        <p:nvSpPr>
          <p:cNvPr id="4" name="Content Placeholder 3"/>
          <p:cNvSpPr>
            <a:spLocks noGrp="1"/>
          </p:cNvSpPr>
          <p:nvPr>
            <p:ph idx="1"/>
          </p:nvPr>
        </p:nvSpPr>
        <p:spPr/>
        <p:txBody>
          <a:bodyPr>
            <a:normAutofit/>
          </a:bodyPr>
          <a:lstStyle/>
          <a:p>
            <a:pPr marL="0" indent="0" algn="ctr">
              <a:buNone/>
            </a:pPr>
            <a:r>
              <a:rPr lang="en-GB" sz="7200" b="1" dirty="0"/>
              <a:t>Fundamentals of the SDTM</a:t>
            </a:r>
            <a:br>
              <a:rPr lang="en-GB" sz="11500" b="1" dirty="0"/>
            </a:br>
            <a:endParaRPr lang="en-GB" sz="11500" dirty="0"/>
          </a:p>
        </p:txBody>
      </p:sp>
    </p:spTree>
    <p:extLst>
      <p:ext uri="{BB962C8B-B14F-4D97-AF65-F5344CB8AC3E}">
        <p14:creationId xmlns:p14="http://schemas.microsoft.com/office/powerpoint/2010/main" val="324915903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Pharmacokinetic Domains: PC and PP</a:t>
            </a:r>
          </a:p>
        </p:txBody>
      </p:sp>
      <p:sp>
        <p:nvSpPr>
          <p:cNvPr id="3" name="Content Placeholder 2"/>
          <p:cNvSpPr>
            <a:spLocks noGrp="1"/>
          </p:cNvSpPr>
          <p:nvPr>
            <p:ph idx="1"/>
          </p:nvPr>
        </p:nvSpPr>
        <p:spPr/>
        <p:txBody>
          <a:bodyPr/>
          <a:lstStyle/>
          <a:p>
            <a:r>
              <a:rPr lang="en-GB" dirty="0"/>
              <a:t>PC: Pharmacokinetics Concentrations</a:t>
            </a:r>
          </a:p>
          <a:p>
            <a:pPr lvl="1"/>
            <a:r>
              <a:rPr lang="en-GB" dirty="0"/>
              <a:t>Concentrations of drugs/metabolites in fluids or tissues as a function of time.</a:t>
            </a:r>
          </a:p>
          <a:p>
            <a:r>
              <a:rPr lang="en-GB" dirty="0"/>
              <a:t>PP: Pharmacokinetics Parameters</a:t>
            </a:r>
          </a:p>
          <a:p>
            <a:pPr lvl="1"/>
            <a:r>
              <a:rPr lang="en-GB" dirty="0"/>
              <a:t>Pharmacokinetic parameters derived from pharmacokinetic concentration-time (PC) data.</a:t>
            </a:r>
          </a:p>
        </p:txBody>
      </p:sp>
    </p:spTree>
    <p:extLst>
      <p:ext uri="{BB962C8B-B14F-4D97-AF65-F5344CB8AC3E}">
        <p14:creationId xmlns:p14="http://schemas.microsoft.com/office/powerpoint/2010/main" val="372936986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PC: Pharmacokinetics Concentrations</a:t>
            </a:r>
          </a:p>
        </p:txBody>
      </p:sp>
      <p:sp>
        <p:nvSpPr>
          <p:cNvPr id="3" name="Content Placeholder 2"/>
          <p:cNvSpPr>
            <a:spLocks noGrp="1"/>
          </p:cNvSpPr>
          <p:nvPr>
            <p:ph idx="1"/>
          </p:nvPr>
        </p:nvSpPr>
        <p:spPr/>
        <p:txBody>
          <a:bodyPr>
            <a:normAutofit fontScale="92500" lnSpcReduction="20000"/>
          </a:bodyPr>
          <a:lstStyle/>
          <a:p>
            <a:r>
              <a:rPr lang="en-GB" dirty="0"/>
              <a:t>Data collected about tissue (e.g., serum or plasma) concentrations of </a:t>
            </a:r>
            <a:r>
              <a:rPr lang="en-GB" dirty="0" err="1"/>
              <a:t>analytes</a:t>
            </a:r>
            <a:r>
              <a:rPr lang="en-GB" dirty="0"/>
              <a:t> (usually study drugs and/or their metabolites) as a function of time after dosing the study drug.</a:t>
            </a:r>
          </a:p>
          <a:p>
            <a:r>
              <a:rPr lang="en-GB" dirty="0"/>
              <a:t>The structure is one record per concentration or sample characteristic per </a:t>
            </a:r>
            <a:r>
              <a:rPr lang="en-GB" dirty="0" err="1"/>
              <a:t>analyte</a:t>
            </a:r>
            <a:r>
              <a:rPr lang="en-GB" dirty="0"/>
              <a:t>.</a:t>
            </a:r>
          </a:p>
          <a:p>
            <a:pPr lvl="1"/>
            <a:r>
              <a:rPr lang="en-GB" dirty="0"/>
              <a:t>In addition to one record for each concentration measurement, specimen properties (e.g., volume and pH) are handled via separate records in this dataset.</a:t>
            </a:r>
          </a:p>
          <a:p>
            <a:r>
              <a:rPr lang="en-GB" dirty="0"/>
              <a:t>The following Qualifiers would not generally be used in PC: --BODSYS, --SEV.</a:t>
            </a:r>
          </a:p>
        </p:txBody>
      </p:sp>
    </p:spTree>
    <p:extLst>
      <p:ext uri="{BB962C8B-B14F-4D97-AF65-F5344CB8AC3E}">
        <p14:creationId xmlns:p14="http://schemas.microsoft.com/office/powerpoint/2010/main" val="2235748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PP: Pharmacokinetics Parameters</a:t>
            </a:r>
          </a:p>
        </p:txBody>
      </p:sp>
      <p:sp>
        <p:nvSpPr>
          <p:cNvPr id="3" name="Content Placeholder 2"/>
          <p:cNvSpPr>
            <a:spLocks noGrp="1"/>
          </p:cNvSpPr>
          <p:nvPr>
            <p:ph idx="1"/>
          </p:nvPr>
        </p:nvSpPr>
        <p:spPr/>
        <p:txBody>
          <a:bodyPr>
            <a:normAutofit fontScale="85000" lnSpcReduction="20000"/>
          </a:bodyPr>
          <a:lstStyle/>
          <a:p>
            <a:r>
              <a:rPr lang="en-GB" dirty="0"/>
              <a:t>PP Definition: Data describing the parameters of the time-concentration curve for PC data</a:t>
            </a:r>
          </a:p>
          <a:p>
            <a:r>
              <a:rPr lang="en-GB" dirty="0"/>
              <a:t>It is recognized that PP is a derived dataset, and may be produced from an analysis dataset that might have a different structure</a:t>
            </a:r>
          </a:p>
          <a:p>
            <a:r>
              <a:rPr lang="en-GB" dirty="0"/>
              <a:t>The structure is one record per PK parameter per time-concentration profile per subject</a:t>
            </a:r>
          </a:p>
          <a:p>
            <a:r>
              <a:rPr lang="en-GB" dirty="0"/>
              <a:t>Information pertaining to all parameters (e.g., number of exponents, model weighting) should be submitted in the SUPPPP dataset.</a:t>
            </a:r>
          </a:p>
          <a:p>
            <a:r>
              <a:rPr lang="en-GB" dirty="0"/>
              <a:t>The following Qualifiers would not generally be used in PP: --BODSYS, --SEV.</a:t>
            </a:r>
          </a:p>
        </p:txBody>
      </p:sp>
    </p:spTree>
    <p:extLst>
      <p:ext uri="{BB962C8B-B14F-4D97-AF65-F5344CB8AC3E}">
        <p14:creationId xmlns:p14="http://schemas.microsoft.com/office/powerpoint/2010/main" val="244248787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PC-PP – Relating PP Records to PC Records</a:t>
            </a:r>
          </a:p>
        </p:txBody>
      </p:sp>
      <p:sp>
        <p:nvSpPr>
          <p:cNvPr id="3" name="Content Placeholder 2"/>
          <p:cNvSpPr>
            <a:spLocks noGrp="1"/>
          </p:cNvSpPr>
          <p:nvPr>
            <p:ph idx="1"/>
          </p:nvPr>
        </p:nvSpPr>
        <p:spPr/>
        <p:txBody>
          <a:bodyPr>
            <a:normAutofit/>
          </a:bodyPr>
          <a:lstStyle/>
          <a:p>
            <a:pPr marL="0" indent="0">
              <a:buNone/>
            </a:pPr>
            <a:r>
              <a:rPr lang="en-GB" dirty="0"/>
              <a:t>It is a requirement that sponsors document the concentrations used to calculate each parameter. For many sponsors, this need is currently met via the analysis metadata. As a result of feedback received from many sponsors on the draft version of this document, sponsors may continue to document the concentrations used to calculate each parameter via the analysis datasets.</a:t>
            </a:r>
          </a:p>
        </p:txBody>
      </p:sp>
    </p:spTree>
    <p:extLst>
      <p:ext uri="{BB962C8B-B14F-4D97-AF65-F5344CB8AC3E}">
        <p14:creationId xmlns:p14="http://schemas.microsoft.com/office/powerpoint/2010/main" val="320667404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Oncology Domains: TU, TR and RS</a:t>
            </a:r>
          </a:p>
        </p:txBody>
      </p:sp>
      <p:sp>
        <p:nvSpPr>
          <p:cNvPr id="3" name="Content Placeholder 2"/>
          <p:cNvSpPr>
            <a:spLocks noGrp="1"/>
          </p:cNvSpPr>
          <p:nvPr>
            <p:ph idx="1"/>
          </p:nvPr>
        </p:nvSpPr>
        <p:spPr/>
        <p:txBody>
          <a:bodyPr>
            <a:normAutofit/>
          </a:bodyPr>
          <a:lstStyle/>
          <a:p>
            <a:r>
              <a:rPr lang="en-GB" dirty="0"/>
              <a:t>Assessment of the change in tumour burden is an important feature of the clinical evaluation of cancer therapeutics</a:t>
            </a:r>
          </a:p>
          <a:p>
            <a:r>
              <a:rPr lang="en-GB" dirty="0"/>
              <a:t>The </a:t>
            </a:r>
            <a:r>
              <a:rPr lang="en-GB" dirty="0" err="1"/>
              <a:t>tumor</a:t>
            </a:r>
            <a:r>
              <a:rPr lang="en-GB" dirty="0"/>
              <a:t> package consists of three SDTM domains based on the SDTM Findings Observation Class</a:t>
            </a:r>
          </a:p>
          <a:p>
            <a:r>
              <a:rPr lang="en-GB" dirty="0"/>
              <a:t>The three domains are related but each has a distinct purpose</a:t>
            </a:r>
          </a:p>
        </p:txBody>
      </p:sp>
    </p:spTree>
    <p:extLst>
      <p:ext uri="{BB962C8B-B14F-4D97-AF65-F5344CB8AC3E}">
        <p14:creationId xmlns:p14="http://schemas.microsoft.com/office/powerpoint/2010/main" val="20770710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TU: </a:t>
            </a:r>
            <a:r>
              <a:rPr lang="en-GB" dirty="0" err="1"/>
              <a:t>Tumor</a:t>
            </a:r>
            <a:r>
              <a:rPr lang="en-GB" dirty="0"/>
              <a:t> Identification</a:t>
            </a:r>
          </a:p>
        </p:txBody>
      </p:sp>
      <p:sp>
        <p:nvSpPr>
          <p:cNvPr id="3" name="Content Placeholder 2"/>
          <p:cNvSpPr>
            <a:spLocks noGrp="1"/>
          </p:cNvSpPr>
          <p:nvPr>
            <p:ph idx="1"/>
          </p:nvPr>
        </p:nvSpPr>
        <p:spPr/>
        <p:txBody>
          <a:bodyPr/>
          <a:lstStyle/>
          <a:p>
            <a:r>
              <a:rPr lang="en-GB" dirty="0"/>
              <a:t>The TU domain represents data that uniquely identifies </a:t>
            </a:r>
            <a:r>
              <a:rPr lang="en-GB" dirty="0" err="1"/>
              <a:t>tumors</a:t>
            </a:r>
            <a:endParaRPr lang="en-GB" dirty="0"/>
          </a:p>
          <a:p>
            <a:r>
              <a:rPr lang="en-GB" dirty="0"/>
              <a:t>The </a:t>
            </a:r>
            <a:r>
              <a:rPr lang="en-GB" dirty="0" err="1"/>
              <a:t>tumors</a:t>
            </a:r>
            <a:r>
              <a:rPr lang="en-GB" dirty="0"/>
              <a:t> are identified by an investigator and/or independent assessor and classified according to the disease assessment criteria</a:t>
            </a:r>
          </a:p>
          <a:p>
            <a:pPr lvl="1"/>
            <a:r>
              <a:rPr lang="en-GB" dirty="0"/>
              <a:t>In RECIST terms this equates to the identification of Target, Non-Target or New </a:t>
            </a:r>
            <a:r>
              <a:rPr lang="en-GB" dirty="0" err="1"/>
              <a:t>tumors</a:t>
            </a:r>
            <a:endParaRPr lang="en-GB" dirty="0"/>
          </a:p>
        </p:txBody>
      </p:sp>
    </p:spTree>
    <p:extLst>
      <p:ext uri="{BB962C8B-B14F-4D97-AF65-F5344CB8AC3E}">
        <p14:creationId xmlns:p14="http://schemas.microsoft.com/office/powerpoint/2010/main" val="414938099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TU: </a:t>
            </a:r>
            <a:r>
              <a:rPr lang="en-GB" dirty="0" err="1"/>
              <a:t>Tumor</a:t>
            </a:r>
            <a:r>
              <a:rPr lang="en-GB" dirty="0"/>
              <a:t> Identification</a:t>
            </a:r>
          </a:p>
        </p:txBody>
      </p:sp>
      <p:sp>
        <p:nvSpPr>
          <p:cNvPr id="3" name="Content Placeholder 2"/>
          <p:cNvSpPr>
            <a:spLocks noGrp="1"/>
          </p:cNvSpPr>
          <p:nvPr>
            <p:ph idx="1"/>
          </p:nvPr>
        </p:nvSpPr>
        <p:spPr/>
        <p:txBody>
          <a:bodyPr/>
          <a:lstStyle/>
          <a:p>
            <a:r>
              <a:rPr lang="en-GB" dirty="0"/>
              <a:t>A record in the TU domain contains the following information:</a:t>
            </a:r>
          </a:p>
          <a:p>
            <a:pPr lvl="1"/>
            <a:r>
              <a:rPr lang="en-GB" dirty="0"/>
              <a:t>a unique tumour ID value</a:t>
            </a:r>
          </a:p>
          <a:p>
            <a:pPr lvl="1"/>
            <a:r>
              <a:rPr lang="en-GB" dirty="0"/>
              <a:t>anatomical location of the tumour</a:t>
            </a:r>
          </a:p>
          <a:p>
            <a:pPr lvl="1"/>
            <a:r>
              <a:rPr lang="en-GB" dirty="0"/>
              <a:t>method used to identify the tumour</a:t>
            </a:r>
          </a:p>
          <a:p>
            <a:pPr lvl="1"/>
            <a:r>
              <a:rPr lang="en-GB" dirty="0"/>
              <a:t>role of the individual identifying the tumour</a:t>
            </a:r>
          </a:p>
          <a:p>
            <a:pPr lvl="1"/>
            <a:r>
              <a:rPr lang="en-GB" dirty="0"/>
              <a:t>timing information</a:t>
            </a:r>
          </a:p>
          <a:p>
            <a:endParaRPr lang="en-GB" dirty="0"/>
          </a:p>
        </p:txBody>
      </p:sp>
    </p:spTree>
    <p:extLst>
      <p:ext uri="{BB962C8B-B14F-4D97-AF65-F5344CB8AC3E}">
        <p14:creationId xmlns:p14="http://schemas.microsoft.com/office/powerpoint/2010/main" val="245668787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TU: </a:t>
            </a:r>
            <a:r>
              <a:rPr lang="en-GB" dirty="0" err="1"/>
              <a:t>Tumor</a:t>
            </a:r>
            <a:r>
              <a:rPr lang="en-GB" dirty="0"/>
              <a:t> Identification</a:t>
            </a:r>
          </a:p>
        </p:txBody>
      </p:sp>
      <p:sp>
        <p:nvSpPr>
          <p:cNvPr id="3" name="Content Placeholder 2"/>
          <p:cNvSpPr>
            <a:spLocks noGrp="1"/>
          </p:cNvSpPr>
          <p:nvPr>
            <p:ph idx="1"/>
          </p:nvPr>
        </p:nvSpPr>
        <p:spPr/>
        <p:txBody>
          <a:bodyPr>
            <a:normAutofit fontScale="77500" lnSpcReduction="20000"/>
          </a:bodyPr>
          <a:lstStyle/>
          <a:p>
            <a:r>
              <a:rPr lang="en-GB" dirty="0"/>
              <a:t>TRLNKID is used to relate an identification record in TU domain to assessment records in the TR domain</a:t>
            </a:r>
          </a:p>
          <a:p>
            <a:r>
              <a:rPr lang="en-GB" dirty="0"/>
              <a:t>The TULNKID variable is used to provide a unique code for each identified tumour</a:t>
            </a:r>
          </a:p>
          <a:p>
            <a:r>
              <a:rPr lang="en-GB" dirty="0"/>
              <a:t>The values of TULNKID are compound values that may carry the following information:</a:t>
            </a:r>
          </a:p>
          <a:p>
            <a:pPr lvl="1"/>
            <a:r>
              <a:rPr lang="en-GB" dirty="0"/>
              <a:t>an indication of the role (or assessor) providing the data record when it is someone other than the principle investigator;</a:t>
            </a:r>
          </a:p>
          <a:p>
            <a:pPr lvl="1"/>
            <a:r>
              <a:rPr lang="en-GB" dirty="0"/>
              <a:t>an indication of whether the data record is for a target or non-target tumour</a:t>
            </a:r>
          </a:p>
          <a:p>
            <a:pPr lvl="1"/>
            <a:r>
              <a:rPr lang="en-GB" dirty="0"/>
              <a:t>a tracking identifier or number</a:t>
            </a:r>
          </a:p>
          <a:p>
            <a:pPr lvl="1"/>
            <a:r>
              <a:rPr lang="en-GB" dirty="0"/>
              <a:t>an indication of whether the tumour has split or merged</a:t>
            </a:r>
          </a:p>
        </p:txBody>
      </p:sp>
    </p:spTree>
    <p:extLst>
      <p:ext uri="{BB962C8B-B14F-4D97-AF65-F5344CB8AC3E}">
        <p14:creationId xmlns:p14="http://schemas.microsoft.com/office/powerpoint/2010/main" val="426396827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 </a:t>
            </a:r>
            <a:r>
              <a:rPr lang="en-GB" dirty="0" err="1"/>
              <a:t>Tumor</a:t>
            </a:r>
            <a:r>
              <a:rPr lang="en-GB" dirty="0"/>
              <a:t> Results</a:t>
            </a:r>
          </a:p>
        </p:txBody>
      </p:sp>
      <p:sp>
        <p:nvSpPr>
          <p:cNvPr id="3" name="Content Placeholder 2"/>
          <p:cNvSpPr>
            <a:spLocks noGrp="1"/>
          </p:cNvSpPr>
          <p:nvPr>
            <p:ph idx="1"/>
          </p:nvPr>
        </p:nvSpPr>
        <p:spPr/>
        <p:txBody>
          <a:bodyPr>
            <a:normAutofit/>
          </a:bodyPr>
          <a:lstStyle/>
          <a:p>
            <a:r>
              <a:rPr lang="en-GB" dirty="0"/>
              <a:t>The TR domain represents quantitative measurements and/or qualitative assessments of the tumours identified in the TU domain</a:t>
            </a:r>
          </a:p>
          <a:p>
            <a:r>
              <a:rPr lang="en-GB" dirty="0"/>
              <a:t>These measurements are usually taken at baseline and then at each subsequent assessment to support response evaluations</a:t>
            </a:r>
          </a:p>
        </p:txBody>
      </p:sp>
    </p:spTree>
    <p:extLst>
      <p:ext uri="{BB962C8B-B14F-4D97-AF65-F5344CB8AC3E}">
        <p14:creationId xmlns:p14="http://schemas.microsoft.com/office/powerpoint/2010/main" val="108447618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 </a:t>
            </a:r>
            <a:r>
              <a:rPr lang="en-GB" dirty="0" err="1"/>
              <a:t>Tumor</a:t>
            </a:r>
            <a:r>
              <a:rPr lang="en-GB" dirty="0"/>
              <a:t> Results</a:t>
            </a:r>
          </a:p>
        </p:txBody>
      </p:sp>
      <p:sp>
        <p:nvSpPr>
          <p:cNvPr id="3" name="Content Placeholder 2"/>
          <p:cNvSpPr>
            <a:spLocks noGrp="1"/>
          </p:cNvSpPr>
          <p:nvPr>
            <p:ph idx="1"/>
          </p:nvPr>
        </p:nvSpPr>
        <p:spPr/>
        <p:txBody>
          <a:bodyPr>
            <a:normAutofit fontScale="92500" lnSpcReduction="20000"/>
          </a:bodyPr>
          <a:lstStyle/>
          <a:p>
            <a:r>
              <a:rPr lang="en-GB" dirty="0"/>
              <a:t>A record in the TR domain contains the following information:</a:t>
            </a:r>
          </a:p>
          <a:p>
            <a:pPr lvl="1"/>
            <a:r>
              <a:rPr lang="en-GB" dirty="0"/>
              <a:t>a unique tumour ID value</a:t>
            </a:r>
          </a:p>
          <a:p>
            <a:pPr lvl="1"/>
            <a:r>
              <a:rPr lang="en-GB" dirty="0"/>
              <a:t>test and result</a:t>
            </a:r>
          </a:p>
          <a:p>
            <a:pPr lvl="1"/>
            <a:r>
              <a:rPr lang="en-GB" dirty="0"/>
              <a:t>method used</a:t>
            </a:r>
          </a:p>
          <a:p>
            <a:pPr lvl="1"/>
            <a:r>
              <a:rPr lang="en-GB" dirty="0"/>
              <a:t>role of the individual assessing the tumour</a:t>
            </a:r>
          </a:p>
          <a:p>
            <a:pPr lvl="1"/>
            <a:r>
              <a:rPr lang="en-GB" dirty="0"/>
              <a:t>timing information</a:t>
            </a:r>
          </a:p>
          <a:p>
            <a:r>
              <a:rPr lang="en-GB" dirty="0"/>
              <a:t>The TR domain does not include anatomical location information on each measurement record because this would be a duplication of information already represented in TU</a:t>
            </a:r>
          </a:p>
          <a:p>
            <a:pPr lvl="1"/>
            <a:endParaRPr lang="en-GB" dirty="0"/>
          </a:p>
        </p:txBody>
      </p:sp>
    </p:spTree>
    <p:extLst>
      <p:ext uri="{BB962C8B-B14F-4D97-AF65-F5344CB8AC3E}">
        <p14:creationId xmlns:p14="http://schemas.microsoft.com/office/powerpoint/2010/main" val="2318439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Observations and variables</a:t>
            </a:r>
          </a:p>
        </p:txBody>
      </p:sp>
      <p:sp>
        <p:nvSpPr>
          <p:cNvPr id="3" name="Content Placeholder 2"/>
          <p:cNvSpPr>
            <a:spLocks noGrp="1"/>
          </p:cNvSpPr>
          <p:nvPr>
            <p:ph idx="1"/>
          </p:nvPr>
        </p:nvSpPr>
        <p:spPr/>
        <p:txBody>
          <a:bodyPr/>
          <a:lstStyle/>
          <a:p>
            <a:r>
              <a:rPr lang="en-GB" dirty="0"/>
              <a:t>Observation: a set of variables giving  information about subjects who participated in a trial – one row in a dataset</a:t>
            </a:r>
          </a:p>
          <a:p>
            <a:r>
              <a:rPr lang="en-GB" dirty="0"/>
              <a:t>Variable: one observation – one column in a dataset</a:t>
            </a:r>
          </a:p>
          <a:p>
            <a:pPr marL="0" indent="0">
              <a:buNone/>
            </a:pPr>
            <a:r>
              <a:rPr lang="en-GB" dirty="0"/>
              <a:t>	</a:t>
            </a:r>
          </a:p>
        </p:txBody>
      </p:sp>
    </p:spTree>
    <p:extLst>
      <p:ext uri="{BB962C8B-B14F-4D97-AF65-F5344CB8AC3E}">
        <p14:creationId xmlns:p14="http://schemas.microsoft.com/office/powerpoint/2010/main" val="309579085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 </a:t>
            </a:r>
            <a:r>
              <a:rPr lang="en-GB" dirty="0" err="1"/>
              <a:t>Tumor</a:t>
            </a:r>
            <a:r>
              <a:rPr lang="en-GB" dirty="0"/>
              <a:t> Results</a:t>
            </a:r>
          </a:p>
        </p:txBody>
      </p:sp>
      <p:sp>
        <p:nvSpPr>
          <p:cNvPr id="3" name="Content Placeholder 2"/>
          <p:cNvSpPr>
            <a:spLocks noGrp="1"/>
          </p:cNvSpPr>
          <p:nvPr>
            <p:ph idx="1"/>
          </p:nvPr>
        </p:nvSpPr>
        <p:spPr/>
        <p:txBody>
          <a:bodyPr>
            <a:normAutofit/>
          </a:bodyPr>
          <a:lstStyle/>
          <a:p>
            <a:r>
              <a:rPr lang="en-GB" dirty="0"/>
              <a:t>TRLNKID is used to relate records in the TR domain to an identification record in TU domain</a:t>
            </a:r>
          </a:p>
          <a:p>
            <a:r>
              <a:rPr lang="en-GB" dirty="0"/>
              <a:t>TRLNKGRP is used to relate records in the TR domain to a response assessment record in RS domain</a:t>
            </a:r>
          </a:p>
          <a:p>
            <a:r>
              <a:rPr lang="en-GB" dirty="0"/>
              <a:t>TRTESTCD / TRTEST values for this domain are published as Controlled Terminology</a:t>
            </a:r>
          </a:p>
        </p:txBody>
      </p:sp>
    </p:spTree>
    <p:extLst>
      <p:ext uri="{BB962C8B-B14F-4D97-AF65-F5344CB8AC3E}">
        <p14:creationId xmlns:p14="http://schemas.microsoft.com/office/powerpoint/2010/main" val="349703193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RS: Disease Response</a:t>
            </a:r>
          </a:p>
        </p:txBody>
      </p:sp>
      <p:sp>
        <p:nvSpPr>
          <p:cNvPr id="3" name="Content Placeholder 2"/>
          <p:cNvSpPr>
            <a:spLocks noGrp="1"/>
          </p:cNvSpPr>
          <p:nvPr>
            <p:ph idx="1"/>
          </p:nvPr>
        </p:nvSpPr>
        <p:spPr/>
        <p:txBody>
          <a:bodyPr/>
          <a:lstStyle/>
          <a:p>
            <a:r>
              <a:rPr lang="en-GB" dirty="0"/>
              <a:t>The RS domain represents the response evaluation(s) determined from the data in TR.</a:t>
            </a:r>
          </a:p>
          <a:p>
            <a:r>
              <a:rPr lang="en-GB" dirty="0"/>
              <a:t>Data from other sources (in other SDTM domains) might also be used in an assessment of response.</a:t>
            </a:r>
          </a:p>
        </p:txBody>
      </p:sp>
    </p:spTree>
    <p:extLst>
      <p:ext uri="{BB962C8B-B14F-4D97-AF65-F5344CB8AC3E}">
        <p14:creationId xmlns:p14="http://schemas.microsoft.com/office/powerpoint/2010/main" val="350016399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RS: Disease Response</a:t>
            </a:r>
          </a:p>
        </p:txBody>
      </p:sp>
      <p:sp>
        <p:nvSpPr>
          <p:cNvPr id="3" name="Content Placeholder 2"/>
          <p:cNvSpPr>
            <a:spLocks noGrp="1"/>
          </p:cNvSpPr>
          <p:nvPr>
            <p:ph idx="1"/>
          </p:nvPr>
        </p:nvSpPr>
        <p:spPr/>
        <p:txBody>
          <a:bodyPr/>
          <a:lstStyle/>
          <a:p>
            <a:r>
              <a:rPr lang="en-GB" dirty="0"/>
              <a:t>RSTESTCD / RSTEST values for this domain are published as Controlled Terminology</a:t>
            </a:r>
          </a:p>
          <a:p>
            <a:r>
              <a:rPr lang="en-GB" dirty="0"/>
              <a:t>RSCAT is used to identify the criteria used in the assessment of response and a version number if appropriate</a:t>
            </a:r>
          </a:p>
          <a:p>
            <a:endParaRPr lang="en-GB" dirty="0"/>
          </a:p>
        </p:txBody>
      </p:sp>
    </p:spTree>
    <p:extLst>
      <p:ext uri="{BB962C8B-B14F-4D97-AF65-F5344CB8AC3E}">
        <p14:creationId xmlns:p14="http://schemas.microsoft.com/office/powerpoint/2010/main" val="191096643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SUPP datasets</a:t>
            </a:r>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SDTM does not allow addition of new variables</a:t>
            </a:r>
          </a:p>
          <a:p>
            <a:r>
              <a:rPr lang="en-GB" sz="2400" dirty="0"/>
              <a:t>Supplementary Qualifiers special purpose dataset model is used to capture non-standard variables </a:t>
            </a:r>
          </a:p>
          <a:p>
            <a:r>
              <a:rPr lang="en-GB" sz="2400" dirty="0"/>
              <a:t>Individual SUPP-- for each domain (SDTMIG v3.1.1 introduced single SUPPQUAL dataset option, now depreciated)</a:t>
            </a:r>
          </a:p>
          <a:p>
            <a:r>
              <a:rPr lang="en-GB" sz="2400" dirty="0"/>
              <a:t>SUPP-- has a set of keys: STUDYID, RDOMAIN, USUBJID</a:t>
            </a:r>
          </a:p>
          <a:p>
            <a:r>
              <a:rPr lang="en-GB" sz="2400" dirty="0"/>
              <a:t>IDVAR and IDVARVAL are used to identify related record</a:t>
            </a:r>
          </a:p>
          <a:p>
            <a:r>
              <a:rPr lang="en-GB" sz="2400" dirty="0"/>
              <a:t>QNAM, QLABEL, QVAL give details of name and value of non-standard variable</a:t>
            </a:r>
          </a:p>
          <a:p>
            <a:r>
              <a:rPr lang="en-GB" sz="2400" dirty="0"/>
              <a:t>QORIG: Origin of data (e.g. CRF)</a:t>
            </a:r>
          </a:p>
          <a:p>
            <a:r>
              <a:rPr lang="en-GB" sz="2400" dirty="0"/>
              <a:t>QEVAL: Evaluator of data (e.g. ADJUDICATION COMMITTEE)</a:t>
            </a:r>
          </a:p>
          <a:p>
            <a:endParaRPr lang="en-GB" sz="2400" dirty="0"/>
          </a:p>
          <a:p>
            <a:endParaRPr lang="en-GB" sz="2400" dirty="0"/>
          </a:p>
          <a:p>
            <a:endParaRPr lang="en-GB" sz="2400" dirty="0"/>
          </a:p>
        </p:txBody>
      </p:sp>
    </p:spTree>
    <p:extLst>
      <p:ext uri="{BB962C8B-B14F-4D97-AF65-F5344CB8AC3E}">
        <p14:creationId xmlns:p14="http://schemas.microsoft.com/office/powerpoint/2010/main" val="279574155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When not to use SUPP--</a:t>
            </a:r>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Subject level data that should go in SC</a:t>
            </a:r>
          </a:p>
          <a:p>
            <a:r>
              <a:rPr lang="en-GB" sz="2400" dirty="0"/>
              <a:t>Interpretations of findings that should be added as an additional test code e.g. EGTESTCD = “INTP”</a:t>
            </a:r>
          </a:p>
          <a:p>
            <a:r>
              <a:rPr lang="en-GB" sz="2400" dirty="0"/>
              <a:t>Comments relating to records - should go in CO</a:t>
            </a:r>
          </a:p>
          <a:p>
            <a:r>
              <a:rPr lang="en-GB" sz="2400" dirty="0"/>
              <a:t>Data not directly related to the parent domain</a:t>
            </a:r>
          </a:p>
          <a:p>
            <a:endParaRPr lang="en-GB" sz="2400" dirty="0"/>
          </a:p>
          <a:p>
            <a:endParaRPr lang="en-GB" sz="2400" dirty="0"/>
          </a:p>
          <a:p>
            <a:endParaRPr lang="en-GB" sz="2400" dirty="0"/>
          </a:p>
        </p:txBody>
      </p:sp>
    </p:spTree>
    <p:extLst>
      <p:ext uri="{BB962C8B-B14F-4D97-AF65-F5344CB8AC3E}">
        <p14:creationId xmlns:p14="http://schemas.microsoft.com/office/powerpoint/2010/main" val="34662216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SUPP-- variables</a:t>
            </a:r>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Identify all variables that do not fit into standard SDTM domains and should be mapped as supplementary qualifier variables.</a:t>
            </a:r>
          </a:p>
          <a:p>
            <a:endParaRPr lang="en-GB" sz="2400" dirty="0"/>
          </a:p>
          <a:p>
            <a:endParaRPr lang="en-GB" sz="2400" dirty="0"/>
          </a:p>
          <a:p>
            <a:endParaRPr lang="en-GB" sz="2400" dirty="0"/>
          </a:p>
        </p:txBody>
      </p:sp>
    </p:spTree>
    <p:extLst>
      <p:ext uri="{BB962C8B-B14F-4D97-AF65-F5344CB8AC3E}">
        <p14:creationId xmlns:p14="http://schemas.microsoft.com/office/powerpoint/2010/main" val="96322956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Trial Design Datasets</a:t>
            </a:r>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A structured model for describing the design of clinical trials</a:t>
            </a:r>
          </a:p>
          <a:p>
            <a:r>
              <a:rPr lang="en-GB" sz="2400" dirty="0"/>
              <a:t>The standard Trial Design Datasets will allow reviewers to:</a:t>
            </a:r>
          </a:p>
          <a:p>
            <a:pPr lvl="1"/>
            <a:r>
              <a:rPr lang="en-GB" sz="2000" dirty="0"/>
              <a:t>clearly and quickly grasp the design of a clinical trial</a:t>
            </a:r>
          </a:p>
          <a:p>
            <a:pPr lvl="1"/>
            <a:r>
              <a:rPr lang="en-GB" sz="2000" dirty="0"/>
              <a:t>compare the designs of different trials</a:t>
            </a:r>
          </a:p>
          <a:p>
            <a:pPr lvl="1"/>
            <a:r>
              <a:rPr lang="en-GB" sz="2000" dirty="0"/>
              <a:t>search a data warehouse for clinical trials with certain features</a:t>
            </a:r>
          </a:p>
          <a:p>
            <a:pPr lvl="1"/>
            <a:r>
              <a:rPr lang="en-GB" sz="2000" dirty="0"/>
              <a:t>compare planned and actual treatments and visits for subjects in a clinical trial</a:t>
            </a:r>
          </a:p>
          <a:p>
            <a:r>
              <a:rPr lang="en-GB" sz="2400" dirty="0"/>
              <a:t>Useful definitions are given for EPOCH, ELEMENT, ARM, STUDY CELL etc. in section 7.1.2 in the SDTM IG</a:t>
            </a:r>
          </a:p>
          <a:p>
            <a:endParaRPr lang="en-GB" sz="2400" dirty="0"/>
          </a:p>
          <a:p>
            <a:endParaRPr lang="en-GB" sz="2400" dirty="0"/>
          </a:p>
          <a:p>
            <a:endParaRPr lang="en-GB" sz="2400" dirty="0"/>
          </a:p>
          <a:p>
            <a:endParaRPr lang="en-GB" sz="2400" dirty="0"/>
          </a:p>
        </p:txBody>
      </p:sp>
    </p:spTree>
    <p:extLst>
      <p:ext uri="{BB962C8B-B14F-4D97-AF65-F5344CB8AC3E}">
        <p14:creationId xmlns:p14="http://schemas.microsoft.com/office/powerpoint/2010/main" val="25507141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Trial Design Datasets</a:t>
            </a:r>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Current trial design includes modules for:</a:t>
            </a:r>
          </a:p>
          <a:p>
            <a:pPr lvl="1"/>
            <a:r>
              <a:rPr lang="en-GB" sz="2000" dirty="0"/>
              <a:t>Trial Arms: describes the sequences of Elements in each Epoch for each Arm, and thus describes the complete sequence of Elements in each Arm.</a:t>
            </a:r>
          </a:p>
          <a:p>
            <a:pPr lvl="1"/>
            <a:r>
              <a:rPr lang="en-GB" sz="2000" dirty="0"/>
              <a:t>Trial Elements: describes the Elements used in the trial.</a:t>
            </a:r>
          </a:p>
          <a:p>
            <a:pPr lvl="1"/>
            <a:r>
              <a:rPr lang="en-GB" sz="2000" dirty="0"/>
              <a:t>Trial Visits: describes the planned schedule of Visits.</a:t>
            </a:r>
          </a:p>
          <a:p>
            <a:pPr lvl="1"/>
            <a:r>
              <a:rPr lang="en-GB" sz="2000" dirty="0"/>
              <a:t>Trial Disease Assessment: provides information on the protocol-specified disease assessment schedule, and will be used for comparison with the actual occurrence of the efficacy assessments in order to determine whether there was good compliance with the schedule</a:t>
            </a:r>
          </a:p>
          <a:p>
            <a:pPr lvl="1"/>
            <a:r>
              <a:rPr lang="en-GB" sz="2000" dirty="0"/>
              <a:t>Trial Inclusion/Exclusion: describes the inclusion/exclusion criteria used to screen subjects.</a:t>
            </a:r>
          </a:p>
          <a:p>
            <a:pPr lvl="1"/>
            <a:r>
              <a:rPr lang="en-GB" sz="2000" dirty="0"/>
              <a:t>Trial Summary: lists key facts (parameters) about the trial that are likely to appear in a registry of clinical trials.</a:t>
            </a:r>
          </a:p>
          <a:p>
            <a:endParaRPr lang="en-GB" sz="2400" dirty="0"/>
          </a:p>
          <a:p>
            <a:endParaRPr lang="en-GB" sz="2400" dirty="0"/>
          </a:p>
          <a:p>
            <a:endParaRPr lang="en-GB" sz="2400" dirty="0"/>
          </a:p>
          <a:p>
            <a:endParaRPr lang="en-GB" sz="2400" dirty="0"/>
          </a:p>
        </p:txBody>
      </p:sp>
    </p:spTree>
    <p:extLst>
      <p:ext uri="{BB962C8B-B14F-4D97-AF65-F5344CB8AC3E}">
        <p14:creationId xmlns:p14="http://schemas.microsoft.com/office/powerpoint/2010/main" val="36985142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Trial Design Datasets</a:t>
            </a:r>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Future versions of the Trial Design Model are expected to include additional aspects of clinical trials</a:t>
            </a:r>
          </a:p>
          <a:p>
            <a:pPr lvl="1"/>
            <a:r>
              <a:rPr lang="en-GB" sz="2000" dirty="0"/>
              <a:t>some of these additional aspects will be used in submissions, while others are needed for accurate representation of protocols for the planning stage, but will have limited effects on the SDTM.</a:t>
            </a:r>
          </a:p>
          <a:p>
            <a:r>
              <a:rPr lang="en-GB" sz="2400" dirty="0"/>
              <a:t>The current Trial Design Model has limitations in representing protocols, which include the following:</a:t>
            </a:r>
          </a:p>
          <a:p>
            <a:pPr lvl="1"/>
            <a:r>
              <a:rPr lang="en-GB" sz="2000" dirty="0"/>
              <a:t>plans for indefinite numbers of repeating Elements (e.g., indefinite numbers of chemotherapy cycles)</a:t>
            </a:r>
          </a:p>
          <a:p>
            <a:pPr lvl="1"/>
            <a:r>
              <a:rPr lang="en-GB" sz="2000" dirty="0"/>
              <a:t>indefinite numbers of Visits (e.g., periodic follow-up Visits for survival)</a:t>
            </a:r>
          </a:p>
          <a:p>
            <a:pPr lvl="1"/>
            <a:r>
              <a:rPr lang="en-GB" sz="2000" dirty="0"/>
              <a:t>indefinite numbers of Epochs</a:t>
            </a:r>
          </a:p>
          <a:p>
            <a:pPr lvl="1"/>
            <a:r>
              <a:rPr lang="en-GB" sz="2000" dirty="0"/>
              <a:t>indefinite numbers of Arms</a:t>
            </a:r>
          </a:p>
          <a:p>
            <a:endParaRPr lang="en-GB" sz="2400" dirty="0"/>
          </a:p>
          <a:p>
            <a:endParaRPr lang="en-GB" sz="2400" dirty="0"/>
          </a:p>
          <a:p>
            <a:endParaRPr lang="en-GB" sz="2400" dirty="0"/>
          </a:p>
        </p:txBody>
      </p:sp>
    </p:spTree>
    <p:extLst>
      <p:ext uri="{BB962C8B-B14F-4D97-AF65-F5344CB8AC3E}">
        <p14:creationId xmlns:p14="http://schemas.microsoft.com/office/powerpoint/2010/main" val="200884466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 Trial Arms</a:t>
            </a:r>
          </a:p>
        </p:txBody>
      </p:sp>
      <p:sp>
        <p:nvSpPr>
          <p:cNvPr id="3" name="Content Placeholder 2"/>
          <p:cNvSpPr>
            <a:spLocks noGrp="1"/>
          </p:cNvSpPr>
          <p:nvPr>
            <p:ph idx="1"/>
          </p:nvPr>
        </p:nvSpPr>
        <p:spPr>
          <a:xfrm>
            <a:off x="150125" y="1600200"/>
            <a:ext cx="8830101" cy="4525963"/>
          </a:xfrm>
        </p:spPr>
        <p:txBody>
          <a:bodyPr>
            <a:noAutofit/>
          </a:bodyPr>
          <a:lstStyle/>
          <a:p>
            <a:pPr marL="0" indent="0">
              <a:buNone/>
            </a:pPr>
            <a:r>
              <a:rPr lang="en-GB" sz="2400" dirty="0"/>
              <a:t>The trial arms table describes each planned arm in the trial. An arm is described as an ordered sequence of elements</a:t>
            </a:r>
          </a:p>
          <a:p>
            <a:r>
              <a:rPr lang="en-GB" sz="2400" dirty="0"/>
              <a:t>ARM: Description of planned arm</a:t>
            </a:r>
          </a:p>
          <a:p>
            <a:r>
              <a:rPr lang="en-GB" sz="2400" dirty="0"/>
              <a:t>TABRANCH: Condition that a subject has to meet to be included in this arm</a:t>
            </a:r>
          </a:p>
          <a:p>
            <a:r>
              <a:rPr lang="en-GB" sz="2400" dirty="0"/>
              <a:t>TATRANS: If it is possible for a subject to transition to various elements (other than the next element in sequence) then the transition rule should be stated here</a:t>
            </a:r>
          </a:p>
          <a:p>
            <a:r>
              <a:rPr lang="en-GB" sz="2400" dirty="0"/>
              <a:t>One record per planned element per arm</a:t>
            </a:r>
          </a:p>
          <a:p>
            <a:r>
              <a:rPr lang="en-GB" sz="2400" dirty="0"/>
              <a:t>Lots of useful examples in SDTM IG</a:t>
            </a:r>
          </a:p>
          <a:p>
            <a:endParaRPr lang="en-GB" sz="2400" dirty="0"/>
          </a:p>
          <a:p>
            <a:endParaRPr lang="en-GB" sz="2400" dirty="0"/>
          </a:p>
          <a:p>
            <a:endParaRPr lang="en-GB" sz="2400" dirty="0"/>
          </a:p>
        </p:txBody>
      </p:sp>
    </p:spTree>
    <p:extLst>
      <p:ext uri="{BB962C8B-B14F-4D97-AF65-F5344CB8AC3E}">
        <p14:creationId xmlns:p14="http://schemas.microsoft.com/office/powerpoint/2010/main" val="468908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Variable roles</a:t>
            </a:r>
          </a:p>
        </p:txBody>
      </p:sp>
      <p:sp>
        <p:nvSpPr>
          <p:cNvPr id="3" name="Content Placeholder 2"/>
          <p:cNvSpPr>
            <a:spLocks noGrp="1"/>
          </p:cNvSpPr>
          <p:nvPr>
            <p:ph idx="1"/>
          </p:nvPr>
        </p:nvSpPr>
        <p:spPr/>
        <p:txBody>
          <a:bodyPr>
            <a:noAutofit/>
          </a:bodyPr>
          <a:lstStyle/>
          <a:p>
            <a:r>
              <a:rPr lang="en-GB" sz="2600" i="1" dirty="0"/>
              <a:t>Identifier</a:t>
            </a:r>
            <a:r>
              <a:rPr lang="en-GB" sz="2600" dirty="0"/>
              <a:t>: variables that identify a subject, study, domain or sequence number</a:t>
            </a:r>
          </a:p>
          <a:p>
            <a:r>
              <a:rPr lang="en-GB" sz="2600" i="1" dirty="0"/>
              <a:t>Topic</a:t>
            </a:r>
            <a:r>
              <a:rPr lang="en-GB" sz="2600" dirty="0"/>
              <a:t>: variables which specify the focus of an observation (e.g. LBTEST)</a:t>
            </a:r>
          </a:p>
          <a:p>
            <a:r>
              <a:rPr lang="en-GB" sz="2600" i="1" dirty="0"/>
              <a:t>Timing</a:t>
            </a:r>
            <a:r>
              <a:rPr lang="en-GB" sz="2600" dirty="0"/>
              <a:t>: variables which specify the timing of an observation</a:t>
            </a:r>
          </a:p>
          <a:p>
            <a:r>
              <a:rPr lang="en-GB" sz="2600" i="1" dirty="0"/>
              <a:t>Qualifier</a:t>
            </a:r>
            <a:r>
              <a:rPr lang="en-GB" sz="2600" dirty="0"/>
              <a:t>: additional information that describe the results of the observation</a:t>
            </a:r>
          </a:p>
          <a:p>
            <a:r>
              <a:rPr lang="en-GB" sz="2600" i="1" dirty="0"/>
              <a:t>Rule</a:t>
            </a:r>
            <a:r>
              <a:rPr lang="en-GB" sz="2600" dirty="0"/>
              <a:t>: expresses an algorithm or method in a trial design dataset</a:t>
            </a:r>
          </a:p>
          <a:p>
            <a:endParaRPr lang="en-GB" sz="2600" dirty="0"/>
          </a:p>
          <a:p>
            <a:pPr marL="0" indent="0">
              <a:buNone/>
            </a:pPr>
            <a:r>
              <a:rPr lang="en-GB" sz="2600" dirty="0"/>
              <a:t>	</a:t>
            </a:r>
          </a:p>
        </p:txBody>
      </p:sp>
    </p:spTree>
    <p:extLst>
      <p:ext uri="{BB962C8B-B14F-4D97-AF65-F5344CB8AC3E}">
        <p14:creationId xmlns:p14="http://schemas.microsoft.com/office/powerpoint/2010/main" val="417113146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 Trial Elements</a:t>
            </a:r>
          </a:p>
        </p:txBody>
      </p:sp>
      <p:sp>
        <p:nvSpPr>
          <p:cNvPr id="3" name="Content Placeholder 2"/>
          <p:cNvSpPr>
            <a:spLocks noGrp="1"/>
          </p:cNvSpPr>
          <p:nvPr>
            <p:ph idx="1"/>
          </p:nvPr>
        </p:nvSpPr>
        <p:spPr>
          <a:xfrm>
            <a:off x="150125" y="1600200"/>
            <a:ext cx="8830101" cy="4525963"/>
          </a:xfrm>
        </p:spPr>
        <p:txBody>
          <a:bodyPr>
            <a:noAutofit/>
          </a:bodyPr>
          <a:lstStyle/>
          <a:p>
            <a:pPr marL="0" indent="0">
              <a:buNone/>
            </a:pPr>
            <a:r>
              <a:rPr lang="en-GB" sz="2400" dirty="0"/>
              <a:t>The Trial Elements (TE) dataset contains the definitions of the elements that appear in the Trial Arms (TA) dataset</a:t>
            </a:r>
          </a:p>
          <a:p>
            <a:r>
              <a:rPr lang="en-GB" sz="2400" dirty="0"/>
              <a:t>ELEMENT: Description of the Element</a:t>
            </a:r>
          </a:p>
          <a:p>
            <a:r>
              <a:rPr lang="en-GB" sz="2400" dirty="0"/>
              <a:t>TESTRL: Rule for start of Element</a:t>
            </a:r>
          </a:p>
          <a:p>
            <a:r>
              <a:rPr lang="en-GB" sz="2400" dirty="0"/>
              <a:t>TEENRL: Rule for end of Element</a:t>
            </a:r>
          </a:p>
          <a:p>
            <a:r>
              <a:rPr lang="en-GB" sz="2400" dirty="0"/>
              <a:t>There are no gaps between Elements; the instant one Element ends, the next Element begins. A subject spends no time “between” Elements</a:t>
            </a:r>
          </a:p>
          <a:p>
            <a:endParaRPr lang="en-GB" sz="2400" dirty="0"/>
          </a:p>
        </p:txBody>
      </p:sp>
    </p:spTree>
    <p:extLst>
      <p:ext uri="{BB962C8B-B14F-4D97-AF65-F5344CB8AC3E}">
        <p14:creationId xmlns:p14="http://schemas.microsoft.com/office/powerpoint/2010/main" val="202754976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TV: Trial Visits</a:t>
            </a:r>
          </a:p>
        </p:txBody>
      </p:sp>
      <p:sp>
        <p:nvSpPr>
          <p:cNvPr id="3" name="Content Placeholder 2"/>
          <p:cNvSpPr>
            <a:spLocks noGrp="1"/>
          </p:cNvSpPr>
          <p:nvPr>
            <p:ph idx="1"/>
          </p:nvPr>
        </p:nvSpPr>
        <p:spPr>
          <a:xfrm>
            <a:off x="150125" y="1600200"/>
            <a:ext cx="8830101" cy="4525963"/>
          </a:xfrm>
        </p:spPr>
        <p:txBody>
          <a:bodyPr>
            <a:noAutofit/>
          </a:bodyPr>
          <a:lstStyle/>
          <a:p>
            <a:pPr marL="0" indent="0">
              <a:buNone/>
            </a:pPr>
            <a:r>
              <a:rPr lang="en-GB" sz="2400" dirty="0"/>
              <a:t>The Trial Visits (TV) dataset describes the planned Visits in a trial. Visits are defined as "clinical encounters" and are described using the timing variables VISIT, VISITNUM, and VISITDY.</a:t>
            </a:r>
          </a:p>
          <a:p>
            <a:r>
              <a:rPr lang="en-GB" sz="2400" dirty="0"/>
              <a:t>Protocols define Visits in order to describe assessments and procedures that are to be performed at the Visits.</a:t>
            </a:r>
          </a:p>
          <a:p>
            <a:r>
              <a:rPr lang="en-GB" sz="2400" dirty="0"/>
              <a:t>Describes the </a:t>
            </a:r>
            <a:r>
              <a:rPr lang="en-GB" sz="2400" i="1" dirty="0"/>
              <a:t>planned</a:t>
            </a:r>
            <a:r>
              <a:rPr lang="en-GB" sz="2400" dirty="0"/>
              <a:t> visits in the trial</a:t>
            </a:r>
          </a:p>
          <a:p>
            <a:r>
              <a:rPr lang="en-GB" sz="2400" dirty="0"/>
              <a:t>One record per visit per arm</a:t>
            </a:r>
          </a:p>
          <a:p>
            <a:r>
              <a:rPr lang="en-GB" sz="2400" dirty="0"/>
              <a:t>VISIT: Planned visit name</a:t>
            </a:r>
          </a:p>
          <a:p>
            <a:r>
              <a:rPr lang="en-GB" sz="2400" dirty="0"/>
              <a:t>VISITDY: Planned visit day</a:t>
            </a:r>
          </a:p>
          <a:p>
            <a:r>
              <a:rPr lang="en-GB" sz="2400" dirty="0"/>
              <a:t>TVSTRL: Visit start rule</a:t>
            </a:r>
          </a:p>
          <a:p>
            <a:r>
              <a:rPr lang="en-GB" sz="2400" dirty="0"/>
              <a:t>TVENRL: Visit end rule</a:t>
            </a:r>
          </a:p>
          <a:p>
            <a:endParaRPr lang="en-GB" sz="2400" dirty="0"/>
          </a:p>
        </p:txBody>
      </p:sp>
    </p:spTree>
    <p:extLst>
      <p:ext uri="{BB962C8B-B14F-4D97-AF65-F5344CB8AC3E}">
        <p14:creationId xmlns:p14="http://schemas.microsoft.com/office/powerpoint/2010/main" val="337608773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TD: Trial Disease Assessments</a:t>
            </a:r>
          </a:p>
        </p:txBody>
      </p:sp>
      <p:sp>
        <p:nvSpPr>
          <p:cNvPr id="3" name="Content Placeholder 2"/>
          <p:cNvSpPr>
            <a:spLocks noGrp="1"/>
          </p:cNvSpPr>
          <p:nvPr>
            <p:ph idx="1"/>
          </p:nvPr>
        </p:nvSpPr>
        <p:spPr>
          <a:xfrm>
            <a:off x="150125" y="1600200"/>
            <a:ext cx="8830101" cy="4525963"/>
          </a:xfrm>
        </p:spPr>
        <p:txBody>
          <a:bodyPr>
            <a:noAutofit/>
          </a:bodyPr>
          <a:lstStyle/>
          <a:p>
            <a:pPr marL="0" indent="0">
              <a:buNone/>
            </a:pPr>
            <a:r>
              <a:rPr lang="en-GB" sz="2400" dirty="0"/>
              <a:t>The TD domain provides information on the protocol-specified disease assessment schedule, and will be used for comparison with the actual occurrence of the efficacy assessments in order to determine whether there was good compliance with the schedule.</a:t>
            </a:r>
          </a:p>
          <a:p>
            <a:r>
              <a:rPr lang="en-GB" sz="2400" dirty="0"/>
              <a:t>TDANCVAR: identifies the variable in ADSL that holds the “anchor” date. By default, the anchor variable for the first pattern is ANCH1DT</a:t>
            </a:r>
          </a:p>
          <a:p>
            <a:r>
              <a:rPr lang="en-GB" sz="2400" dirty="0"/>
              <a:t>TDSTOFF: A fixed offset from the date provided by the variable referenced in TDANCVAR</a:t>
            </a:r>
          </a:p>
          <a:p>
            <a:r>
              <a:rPr lang="en-GB" sz="2400" dirty="0"/>
              <a:t>This domain should not be created when the disease assessment schedule may vary for individual subjects, for example when completion of the first phase of a study is event driven</a:t>
            </a:r>
          </a:p>
        </p:txBody>
      </p:sp>
    </p:spTree>
    <p:extLst>
      <p:ext uri="{BB962C8B-B14F-4D97-AF65-F5344CB8AC3E}">
        <p14:creationId xmlns:p14="http://schemas.microsoft.com/office/powerpoint/2010/main" val="630144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 Trial Inclusion/Exclusion</a:t>
            </a:r>
          </a:p>
        </p:txBody>
      </p:sp>
      <p:sp>
        <p:nvSpPr>
          <p:cNvPr id="3" name="Content Placeholder 2"/>
          <p:cNvSpPr>
            <a:spLocks noGrp="1"/>
          </p:cNvSpPr>
          <p:nvPr>
            <p:ph idx="1"/>
          </p:nvPr>
        </p:nvSpPr>
        <p:spPr>
          <a:xfrm>
            <a:off x="150125" y="1600200"/>
            <a:ext cx="8830101" cy="4525963"/>
          </a:xfrm>
        </p:spPr>
        <p:txBody>
          <a:bodyPr>
            <a:noAutofit/>
          </a:bodyPr>
          <a:lstStyle/>
          <a:p>
            <a:pPr marL="0" indent="0">
              <a:buNone/>
            </a:pPr>
            <a:r>
              <a:rPr lang="en-GB" sz="2400" dirty="0"/>
              <a:t>The Trial Inclusion Exclusion (TI) dataset is not subject oriented. It contains all the inclusion and exclusion criteria for the trial, and thus provides information that may not be present in the subject-level data on inclusion and exclusion criteria </a:t>
            </a:r>
          </a:p>
          <a:p>
            <a:r>
              <a:rPr lang="en-GB" sz="2400" dirty="0"/>
              <a:t>One record per inclusion / exclusion criteria</a:t>
            </a:r>
          </a:p>
          <a:p>
            <a:r>
              <a:rPr lang="en-GB" sz="2400" dirty="0"/>
              <a:t>TIRL: computer-executable form of criteria</a:t>
            </a:r>
          </a:p>
          <a:p>
            <a:pPr lvl="1"/>
            <a:r>
              <a:rPr lang="en-GB" sz="2000" dirty="0"/>
              <a:t>IETEST contains the text of the inclusion/exclusion criterion. However, since entry criteria are rules, the variable TIRL has been included in anticipation of the development of computer executable rules</a:t>
            </a:r>
            <a:endParaRPr lang="en-GB" sz="2000" dirty="0">
              <a:solidFill>
                <a:srgbClr val="FF0000"/>
              </a:solidFill>
            </a:endParaRPr>
          </a:p>
          <a:p>
            <a:r>
              <a:rPr lang="en-GB" sz="2400" dirty="0"/>
              <a:t>If criteria are amended during trial, TIVERS is used to indicate version </a:t>
            </a:r>
          </a:p>
        </p:txBody>
      </p:sp>
    </p:spTree>
    <p:extLst>
      <p:ext uri="{BB962C8B-B14F-4D97-AF65-F5344CB8AC3E}">
        <p14:creationId xmlns:p14="http://schemas.microsoft.com/office/powerpoint/2010/main" val="140567827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TS: Trial Summary</a:t>
            </a:r>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The Trial Summary (TS) dataset allows the sponsor to submit a summary of the trial in a structured format</a:t>
            </a:r>
          </a:p>
          <a:p>
            <a:r>
              <a:rPr lang="en-GB" sz="2400" dirty="0"/>
              <a:t>One record per parameter description</a:t>
            </a:r>
          </a:p>
          <a:p>
            <a:r>
              <a:rPr lang="en-GB" sz="2400" dirty="0"/>
              <a:t>The intent of this dataset is to provide a summary of trial information. This is not subject-level data.</a:t>
            </a:r>
          </a:p>
          <a:p>
            <a:r>
              <a:rPr lang="en-GB" sz="2400" dirty="0"/>
              <a:t>TSPARM, TSPARMCD: Trial summary parameter (e.g. AGEMIN, AGEMAX, INDIC, etc.)</a:t>
            </a:r>
          </a:p>
          <a:p>
            <a:pPr lvl="1"/>
            <a:r>
              <a:rPr lang="en-GB" sz="2000" dirty="0"/>
              <a:t>Subject to Controlled Terminology</a:t>
            </a:r>
          </a:p>
          <a:p>
            <a:r>
              <a:rPr lang="en-GB" sz="2400" dirty="0"/>
              <a:t>TSVAL: Parameter value</a:t>
            </a:r>
          </a:p>
          <a:p>
            <a:r>
              <a:rPr lang="en-GB" sz="2400" dirty="0"/>
              <a:t>There is a list of trial summary parameters in appendix C1 of SDTM IG v3.2</a:t>
            </a:r>
          </a:p>
        </p:txBody>
      </p:sp>
    </p:spTree>
    <p:extLst>
      <p:ext uri="{BB962C8B-B14F-4D97-AF65-F5344CB8AC3E}">
        <p14:creationId xmlns:p14="http://schemas.microsoft.com/office/powerpoint/2010/main" val="154742414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Create TS and TE</a:t>
            </a:r>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For the example study provided, create in EXCEL a version of TS that describes as many of the trial design parameters as you can.</a:t>
            </a:r>
          </a:p>
          <a:p>
            <a:r>
              <a:rPr lang="en-GB" sz="2400" dirty="0"/>
              <a:t>For the example study provided, create in EXCEL a version of TE that describes the elements in the study as fully as you can.</a:t>
            </a:r>
          </a:p>
          <a:p>
            <a:endParaRPr lang="en-GB" sz="2400" dirty="0"/>
          </a:p>
        </p:txBody>
      </p:sp>
    </p:spTree>
    <p:extLst>
      <p:ext uri="{BB962C8B-B14F-4D97-AF65-F5344CB8AC3E}">
        <p14:creationId xmlns:p14="http://schemas.microsoft.com/office/powerpoint/2010/main" val="34605894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Not covered</a:t>
            </a:r>
          </a:p>
        </p:txBody>
      </p:sp>
      <p:sp>
        <p:nvSpPr>
          <p:cNvPr id="3" name="Content Placeholder 2"/>
          <p:cNvSpPr>
            <a:spLocks noGrp="1"/>
          </p:cNvSpPr>
          <p:nvPr>
            <p:ph idx="1"/>
          </p:nvPr>
        </p:nvSpPr>
        <p:spPr>
          <a:xfrm>
            <a:off x="150125" y="1600200"/>
            <a:ext cx="8830101" cy="4525963"/>
          </a:xfrm>
        </p:spPr>
        <p:txBody>
          <a:bodyPr>
            <a:noAutofit/>
          </a:bodyPr>
          <a:lstStyle/>
          <a:p>
            <a:r>
              <a:rPr lang="en-GB" sz="2600" dirty="0"/>
              <a:t>Creating new domains – section 2.6</a:t>
            </a:r>
          </a:p>
          <a:p>
            <a:r>
              <a:rPr lang="en-GB" sz="2600" dirty="0"/>
              <a:t>Microbiology domains – section 6.3</a:t>
            </a:r>
          </a:p>
          <a:p>
            <a:r>
              <a:rPr lang="en-GB" sz="2600" dirty="0"/>
              <a:t>Some of the new domains – HE, DD, IS, MI, MO, RP, SS, SR</a:t>
            </a:r>
          </a:p>
          <a:p>
            <a:r>
              <a:rPr lang="en-GB" sz="2600" dirty="0"/>
              <a:t>Describing relationships amongst data – section 8</a:t>
            </a:r>
          </a:p>
          <a:p>
            <a:r>
              <a:rPr lang="en-GB" sz="2600" dirty="0"/>
              <a:t>Anything relating to define.xml</a:t>
            </a:r>
          </a:p>
          <a:p>
            <a:endParaRPr lang="en-GB" sz="2600" dirty="0"/>
          </a:p>
        </p:txBody>
      </p:sp>
    </p:spTree>
    <p:extLst>
      <p:ext uri="{BB962C8B-B14F-4D97-AF65-F5344CB8AC3E}">
        <p14:creationId xmlns:p14="http://schemas.microsoft.com/office/powerpoint/2010/main" val="2047729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Qualifier variables</a:t>
            </a:r>
          </a:p>
        </p:txBody>
      </p:sp>
      <p:sp>
        <p:nvSpPr>
          <p:cNvPr id="3" name="Content Placeholder 2"/>
          <p:cNvSpPr>
            <a:spLocks noGrp="1"/>
          </p:cNvSpPr>
          <p:nvPr>
            <p:ph idx="1"/>
          </p:nvPr>
        </p:nvSpPr>
        <p:spPr/>
        <p:txBody>
          <a:bodyPr>
            <a:noAutofit/>
          </a:bodyPr>
          <a:lstStyle/>
          <a:p>
            <a:r>
              <a:rPr lang="en-GB" sz="2600" i="1" dirty="0"/>
              <a:t>Grouping qualifier</a:t>
            </a:r>
            <a:r>
              <a:rPr lang="en-GB" sz="2600" dirty="0"/>
              <a:t>: used to group together observations (e.g. LBCAT)</a:t>
            </a:r>
          </a:p>
          <a:p>
            <a:r>
              <a:rPr lang="en-GB" sz="2600" i="1" dirty="0"/>
              <a:t>Results qualifier</a:t>
            </a:r>
            <a:r>
              <a:rPr lang="en-GB" sz="2600" dirty="0"/>
              <a:t>: describes the collected results (e.g. LBORRES)</a:t>
            </a:r>
          </a:p>
          <a:p>
            <a:r>
              <a:rPr lang="en-GB" sz="2600" i="1" dirty="0"/>
              <a:t>Synonym qualifier</a:t>
            </a:r>
            <a:r>
              <a:rPr lang="en-GB" sz="2600" dirty="0"/>
              <a:t>: specifies an alternative name for a particular variable (e.g. AEDECOD for AETERM)</a:t>
            </a:r>
          </a:p>
          <a:p>
            <a:r>
              <a:rPr lang="en-GB" sz="2600" i="1" dirty="0"/>
              <a:t>Record qualifier</a:t>
            </a:r>
            <a:r>
              <a:rPr lang="en-GB" sz="2600" dirty="0"/>
              <a:t>: additional attributes of the observation record as a whole (e.g. LBREASND)</a:t>
            </a:r>
          </a:p>
          <a:p>
            <a:r>
              <a:rPr lang="en-GB" sz="2600" i="1" dirty="0"/>
              <a:t>Variable qualifier</a:t>
            </a:r>
            <a:r>
              <a:rPr lang="en-GB" sz="2600" dirty="0"/>
              <a:t>: used to modify or describe a specific variable within an observation (e.g. LBORRESU)</a:t>
            </a:r>
          </a:p>
          <a:p>
            <a:pPr marL="0" indent="0">
              <a:buNone/>
            </a:pPr>
            <a:r>
              <a:rPr lang="en-GB" sz="2600" dirty="0"/>
              <a:t>	</a:t>
            </a:r>
          </a:p>
        </p:txBody>
      </p:sp>
    </p:spTree>
    <p:extLst>
      <p:ext uri="{BB962C8B-B14F-4D97-AF65-F5344CB8AC3E}">
        <p14:creationId xmlns:p14="http://schemas.microsoft.com/office/powerpoint/2010/main" val="2215252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Variable roles</a:t>
            </a:r>
          </a:p>
        </p:txBody>
      </p:sp>
      <p:sp>
        <p:nvSpPr>
          <p:cNvPr id="3" name="Content Placeholder 2"/>
          <p:cNvSpPr>
            <a:spLocks noGrp="1"/>
          </p:cNvSpPr>
          <p:nvPr>
            <p:ph idx="1"/>
          </p:nvPr>
        </p:nvSpPr>
        <p:spPr/>
        <p:txBody>
          <a:bodyPr>
            <a:noAutofit/>
          </a:bodyPr>
          <a:lstStyle/>
          <a:p>
            <a:r>
              <a:rPr lang="en-GB" sz="2600" dirty="0"/>
              <a:t>Looking at the lab page in the CRF, identify the role of each variable (write in pencil)</a:t>
            </a:r>
          </a:p>
        </p:txBody>
      </p:sp>
    </p:spTree>
    <p:extLst>
      <p:ext uri="{BB962C8B-B14F-4D97-AF65-F5344CB8AC3E}">
        <p14:creationId xmlns:p14="http://schemas.microsoft.com/office/powerpoint/2010/main" val="3214296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Domains and datasets</a:t>
            </a:r>
          </a:p>
        </p:txBody>
      </p:sp>
      <p:sp>
        <p:nvSpPr>
          <p:cNvPr id="3" name="Content Placeholder 2"/>
          <p:cNvSpPr>
            <a:spLocks noGrp="1"/>
          </p:cNvSpPr>
          <p:nvPr>
            <p:ph idx="1"/>
          </p:nvPr>
        </p:nvSpPr>
        <p:spPr/>
        <p:txBody>
          <a:bodyPr>
            <a:noAutofit/>
          </a:bodyPr>
          <a:lstStyle/>
          <a:p>
            <a:r>
              <a:rPr lang="en-GB" sz="2400" dirty="0"/>
              <a:t>Observations are usually collected for all subjects</a:t>
            </a:r>
          </a:p>
          <a:p>
            <a:r>
              <a:rPr lang="en-GB" sz="2400" i="1" dirty="0"/>
              <a:t>Domain</a:t>
            </a:r>
            <a:r>
              <a:rPr lang="en-GB" sz="2400" dirty="0"/>
              <a:t>: a set of related observations with a common topic</a:t>
            </a:r>
          </a:p>
          <a:p>
            <a:r>
              <a:rPr lang="en-GB" sz="2400" dirty="0"/>
              <a:t>Each domain is represented by a single dataset</a:t>
            </a:r>
          </a:p>
          <a:p>
            <a:r>
              <a:rPr lang="en-GB" sz="2400" dirty="0"/>
              <a:t>Domain have unique two-character codes that should be used consistently across a drug development project</a:t>
            </a:r>
          </a:p>
          <a:p>
            <a:r>
              <a:rPr lang="en-GB" sz="2400" dirty="0"/>
              <a:t>SDTM includes the variable DOMAIN in all datasets</a:t>
            </a:r>
          </a:p>
          <a:p>
            <a:r>
              <a:rPr lang="en-GB" sz="2400" dirty="0"/>
              <a:t>Datasets have rows representing observations and columns representing variables</a:t>
            </a:r>
          </a:p>
          <a:p>
            <a:r>
              <a:rPr lang="en-GB" sz="2400" dirty="0"/>
              <a:t>Variable values are subject to controlled terminology – standardised formats</a:t>
            </a:r>
          </a:p>
          <a:p>
            <a:endParaRPr lang="en-GB" sz="2400" dirty="0"/>
          </a:p>
          <a:p>
            <a:pPr marL="0" indent="0">
              <a:buNone/>
            </a:pPr>
            <a:r>
              <a:rPr lang="en-GB" sz="2400" dirty="0"/>
              <a:t>	</a:t>
            </a:r>
          </a:p>
        </p:txBody>
      </p:sp>
    </p:spTree>
    <p:extLst>
      <p:ext uri="{BB962C8B-B14F-4D97-AF65-F5344CB8AC3E}">
        <p14:creationId xmlns:p14="http://schemas.microsoft.com/office/powerpoint/2010/main" val="898305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Special Purpose Datasets</a:t>
            </a:r>
          </a:p>
        </p:txBody>
      </p:sp>
      <p:sp>
        <p:nvSpPr>
          <p:cNvPr id="3" name="Content Placeholder 2"/>
          <p:cNvSpPr>
            <a:spLocks noGrp="1"/>
          </p:cNvSpPr>
          <p:nvPr>
            <p:ph idx="1"/>
          </p:nvPr>
        </p:nvSpPr>
        <p:spPr/>
        <p:txBody>
          <a:bodyPr>
            <a:noAutofit/>
          </a:bodyPr>
          <a:lstStyle/>
          <a:p>
            <a:pPr marL="0" indent="0">
              <a:buNone/>
            </a:pPr>
            <a:r>
              <a:rPr lang="en-GB" sz="2600" dirty="0"/>
              <a:t>There are three types of special purpose datasets that do not fall into the three general observation classes:</a:t>
            </a:r>
          </a:p>
          <a:p>
            <a:r>
              <a:rPr lang="en-GB" sz="2600" dirty="0"/>
              <a:t>Domain Datasets: DM, CO, SE, SV – subject level data</a:t>
            </a:r>
          </a:p>
          <a:p>
            <a:r>
              <a:rPr lang="en-GB" sz="2600" dirty="0"/>
              <a:t>Trial Design Model Datasets: TA, TE, TV, TI, TS – which represent information about the study design but do not contain subject data</a:t>
            </a:r>
          </a:p>
          <a:p>
            <a:r>
              <a:rPr lang="en-GB" sz="2600" dirty="0"/>
              <a:t>Relationship Datasets: RELREC, SUPP</a:t>
            </a:r>
          </a:p>
        </p:txBody>
      </p:sp>
    </p:spTree>
    <p:extLst>
      <p:ext uri="{BB962C8B-B14F-4D97-AF65-F5344CB8AC3E}">
        <p14:creationId xmlns:p14="http://schemas.microsoft.com/office/powerpoint/2010/main" val="1383273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General Observation Classes</a:t>
            </a:r>
          </a:p>
        </p:txBody>
      </p:sp>
      <p:sp>
        <p:nvSpPr>
          <p:cNvPr id="3" name="Content Placeholder 2"/>
          <p:cNvSpPr>
            <a:spLocks noGrp="1"/>
          </p:cNvSpPr>
          <p:nvPr>
            <p:ph idx="1"/>
          </p:nvPr>
        </p:nvSpPr>
        <p:spPr/>
        <p:txBody>
          <a:bodyPr>
            <a:noAutofit/>
          </a:bodyPr>
          <a:lstStyle/>
          <a:p>
            <a:pPr marL="0" indent="0">
              <a:buNone/>
            </a:pPr>
            <a:r>
              <a:rPr lang="en-GB" sz="2600" dirty="0"/>
              <a:t>Most subject-level data can be categorised into three general observation classes:</a:t>
            </a:r>
          </a:p>
          <a:p>
            <a:r>
              <a:rPr lang="en-GB" sz="2600" i="1" dirty="0"/>
              <a:t>Interventions</a:t>
            </a:r>
            <a:r>
              <a:rPr lang="en-GB" sz="2600" dirty="0"/>
              <a:t>: study treatments and procedures that are administered to the subject (e.g. CM, EX, SU)</a:t>
            </a:r>
          </a:p>
          <a:p>
            <a:r>
              <a:rPr lang="en-GB" sz="2600" i="1" dirty="0"/>
              <a:t>Events</a:t>
            </a:r>
            <a:r>
              <a:rPr lang="en-GB" sz="2600" dirty="0"/>
              <a:t>: planned milestones (e.g. randomisation) and unplanned occurrences, conditions or incidents (e.g. AE, DS, MH, DV, CE)</a:t>
            </a:r>
          </a:p>
          <a:p>
            <a:r>
              <a:rPr lang="en-GB" sz="2600" i="1" dirty="0"/>
              <a:t>Findings</a:t>
            </a:r>
            <a:r>
              <a:rPr lang="en-GB" sz="2600" dirty="0"/>
              <a:t>: observations resulting from evaluations, tests and questions listed on questionnaires (e.g. LB, EG, IE, PE, QS, SC, DA, VS, PC)</a:t>
            </a:r>
          </a:p>
        </p:txBody>
      </p:sp>
    </p:spTree>
    <p:extLst>
      <p:ext uri="{BB962C8B-B14F-4D97-AF65-F5344CB8AC3E}">
        <p14:creationId xmlns:p14="http://schemas.microsoft.com/office/powerpoint/2010/main" val="556417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SDTM Standard Domain Models</a:t>
            </a:r>
          </a:p>
        </p:txBody>
      </p:sp>
      <p:sp>
        <p:nvSpPr>
          <p:cNvPr id="3" name="Content Placeholder 2"/>
          <p:cNvSpPr>
            <a:spLocks noGrp="1"/>
          </p:cNvSpPr>
          <p:nvPr>
            <p:ph idx="1"/>
          </p:nvPr>
        </p:nvSpPr>
        <p:spPr/>
        <p:txBody>
          <a:bodyPr/>
          <a:lstStyle/>
          <a:p>
            <a:r>
              <a:rPr lang="en-GB" dirty="0"/>
              <a:t>Special-Purpose Domains</a:t>
            </a:r>
          </a:p>
          <a:p>
            <a:pPr lvl="1"/>
            <a:r>
              <a:rPr lang="en-GB" dirty="0"/>
              <a:t>Comments (CO)</a:t>
            </a:r>
          </a:p>
          <a:p>
            <a:pPr lvl="1"/>
            <a:r>
              <a:rPr lang="en-GB" dirty="0"/>
              <a:t>Demographics (DM)</a:t>
            </a:r>
          </a:p>
          <a:p>
            <a:pPr lvl="1"/>
            <a:r>
              <a:rPr lang="fr-FR" dirty="0" err="1"/>
              <a:t>Subject</a:t>
            </a:r>
            <a:r>
              <a:rPr lang="fr-FR" dirty="0"/>
              <a:t> </a:t>
            </a:r>
            <a:r>
              <a:rPr lang="fr-FR" dirty="0" err="1"/>
              <a:t>Elements</a:t>
            </a:r>
            <a:r>
              <a:rPr lang="fr-FR" dirty="0"/>
              <a:t> (SE)</a:t>
            </a:r>
          </a:p>
          <a:p>
            <a:pPr lvl="1"/>
            <a:r>
              <a:rPr lang="fr-FR" dirty="0" err="1"/>
              <a:t>Subject</a:t>
            </a:r>
            <a:r>
              <a:rPr lang="fr-FR" dirty="0"/>
              <a:t> </a:t>
            </a:r>
            <a:r>
              <a:rPr lang="fr-FR" dirty="0" err="1"/>
              <a:t>Visits</a:t>
            </a:r>
            <a:r>
              <a:rPr lang="fr-FR" dirty="0"/>
              <a:t> (SV)</a:t>
            </a:r>
            <a:endParaRPr lang="en-GB" dirty="0"/>
          </a:p>
        </p:txBody>
      </p:sp>
    </p:spTree>
    <p:extLst>
      <p:ext uri="{BB962C8B-B14F-4D97-AF65-F5344CB8AC3E}">
        <p14:creationId xmlns:p14="http://schemas.microsoft.com/office/powerpoint/2010/main" val="2981279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SDTM Standard Domain Models</a:t>
            </a:r>
          </a:p>
        </p:txBody>
      </p:sp>
      <p:sp>
        <p:nvSpPr>
          <p:cNvPr id="3" name="Content Placeholder 2"/>
          <p:cNvSpPr>
            <a:spLocks noGrp="1"/>
          </p:cNvSpPr>
          <p:nvPr>
            <p:ph idx="1"/>
          </p:nvPr>
        </p:nvSpPr>
        <p:spPr/>
        <p:txBody>
          <a:bodyPr/>
          <a:lstStyle/>
          <a:p>
            <a:r>
              <a:rPr lang="en-GB" dirty="0"/>
              <a:t>Interventions General Observation Class</a:t>
            </a:r>
          </a:p>
          <a:p>
            <a:pPr lvl="1"/>
            <a:r>
              <a:rPr lang="fr-FR" dirty="0"/>
              <a:t>Concomitant </a:t>
            </a:r>
            <a:r>
              <a:rPr lang="fr-FR" dirty="0" err="1"/>
              <a:t>Medications</a:t>
            </a:r>
            <a:r>
              <a:rPr lang="fr-FR" dirty="0"/>
              <a:t> (CM)</a:t>
            </a:r>
          </a:p>
          <a:p>
            <a:pPr lvl="1"/>
            <a:r>
              <a:rPr lang="fr-FR" dirty="0" err="1"/>
              <a:t>Exposure</a:t>
            </a:r>
            <a:r>
              <a:rPr lang="fr-FR" dirty="0"/>
              <a:t> as </a:t>
            </a:r>
            <a:r>
              <a:rPr lang="fr-FR" dirty="0" err="1"/>
              <a:t>Collected</a:t>
            </a:r>
            <a:r>
              <a:rPr lang="fr-FR" dirty="0"/>
              <a:t> (EC)</a:t>
            </a:r>
          </a:p>
          <a:p>
            <a:pPr lvl="1"/>
            <a:r>
              <a:rPr lang="fr-FR" dirty="0" err="1"/>
              <a:t>Exposure</a:t>
            </a:r>
            <a:r>
              <a:rPr lang="fr-FR" dirty="0"/>
              <a:t> (EX)</a:t>
            </a:r>
          </a:p>
          <a:p>
            <a:pPr lvl="1"/>
            <a:r>
              <a:rPr lang="fr-FR" dirty="0"/>
              <a:t>Substance Use (SU)</a:t>
            </a:r>
          </a:p>
          <a:p>
            <a:pPr lvl="1"/>
            <a:r>
              <a:rPr lang="fr-FR" dirty="0" err="1"/>
              <a:t>Procedures</a:t>
            </a:r>
            <a:r>
              <a:rPr lang="fr-FR" dirty="0"/>
              <a:t> (PR)</a:t>
            </a:r>
            <a:endParaRPr lang="en-GB" dirty="0"/>
          </a:p>
        </p:txBody>
      </p:sp>
    </p:spTree>
    <p:extLst>
      <p:ext uri="{BB962C8B-B14F-4D97-AF65-F5344CB8AC3E}">
        <p14:creationId xmlns:p14="http://schemas.microsoft.com/office/powerpoint/2010/main" val="886193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Purpose of CDISC Standards</a:t>
            </a:r>
          </a:p>
        </p:txBody>
      </p:sp>
      <p:sp>
        <p:nvSpPr>
          <p:cNvPr id="3" name="Content Placeholder 2"/>
          <p:cNvSpPr>
            <a:spLocks noGrp="1"/>
          </p:cNvSpPr>
          <p:nvPr>
            <p:ph idx="1"/>
          </p:nvPr>
        </p:nvSpPr>
        <p:spPr/>
        <p:txBody>
          <a:bodyPr/>
          <a:lstStyle/>
          <a:p>
            <a:r>
              <a:rPr lang="en-GB" dirty="0"/>
              <a:t>Standardise data required for regulatory submission</a:t>
            </a:r>
          </a:p>
          <a:p>
            <a:r>
              <a:rPr lang="en-GB" dirty="0"/>
              <a:t>Regulatory reviewers can use standard software to explore clinical trial data</a:t>
            </a:r>
          </a:p>
          <a:p>
            <a:r>
              <a:rPr lang="en-GB" dirty="0"/>
              <a:t>Support plans to create a repository for all clinical trial data submitted to the FDA	</a:t>
            </a:r>
          </a:p>
        </p:txBody>
      </p:sp>
    </p:spTree>
    <p:extLst>
      <p:ext uri="{BB962C8B-B14F-4D97-AF65-F5344CB8AC3E}">
        <p14:creationId xmlns:p14="http://schemas.microsoft.com/office/powerpoint/2010/main" val="933896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SDTM Standard Domain Models</a:t>
            </a:r>
          </a:p>
        </p:txBody>
      </p:sp>
      <p:sp>
        <p:nvSpPr>
          <p:cNvPr id="3" name="Content Placeholder 2"/>
          <p:cNvSpPr>
            <a:spLocks noGrp="1"/>
          </p:cNvSpPr>
          <p:nvPr>
            <p:ph idx="1"/>
          </p:nvPr>
        </p:nvSpPr>
        <p:spPr/>
        <p:txBody>
          <a:bodyPr/>
          <a:lstStyle/>
          <a:p>
            <a:r>
              <a:rPr lang="en-GB" dirty="0"/>
              <a:t>Events General Observation Class</a:t>
            </a:r>
          </a:p>
          <a:p>
            <a:pPr lvl="1"/>
            <a:r>
              <a:rPr lang="fr-FR" dirty="0"/>
              <a:t>Adverse Events (AE)</a:t>
            </a:r>
          </a:p>
          <a:p>
            <a:pPr lvl="1"/>
            <a:r>
              <a:rPr lang="fr-FR" dirty="0" err="1"/>
              <a:t>Clinical</a:t>
            </a:r>
            <a:r>
              <a:rPr lang="fr-FR" dirty="0"/>
              <a:t> Events (CE)</a:t>
            </a:r>
          </a:p>
          <a:p>
            <a:pPr lvl="1"/>
            <a:r>
              <a:rPr lang="fr-FR" dirty="0"/>
              <a:t>Disposition (DS)</a:t>
            </a:r>
          </a:p>
          <a:p>
            <a:pPr lvl="1"/>
            <a:r>
              <a:rPr lang="fr-FR" dirty="0"/>
              <a:t>Protocol </a:t>
            </a:r>
            <a:r>
              <a:rPr lang="fr-FR" dirty="0" err="1"/>
              <a:t>Deviations</a:t>
            </a:r>
            <a:r>
              <a:rPr lang="fr-FR" dirty="0"/>
              <a:t> (DV)</a:t>
            </a:r>
          </a:p>
          <a:p>
            <a:pPr lvl="1"/>
            <a:r>
              <a:rPr lang="fr-FR" dirty="0"/>
              <a:t>Healthcare </a:t>
            </a:r>
            <a:r>
              <a:rPr lang="fr-FR" dirty="0" err="1"/>
              <a:t>Encounters</a:t>
            </a:r>
            <a:r>
              <a:rPr lang="fr-FR" dirty="0"/>
              <a:t> (HO)</a:t>
            </a:r>
          </a:p>
          <a:p>
            <a:pPr lvl="1"/>
            <a:r>
              <a:rPr lang="fr-FR" dirty="0" err="1"/>
              <a:t>Medical</a:t>
            </a:r>
            <a:r>
              <a:rPr lang="fr-FR" dirty="0"/>
              <a:t> </a:t>
            </a:r>
            <a:r>
              <a:rPr lang="fr-FR" dirty="0" err="1"/>
              <a:t>History</a:t>
            </a:r>
            <a:r>
              <a:rPr lang="fr-FR" dirty="0"/>
              <a:t> (MH)</a:t>
            </a:r>
            <a:endParaRPr lang="en-GB" dirty="0"/>
          </a:p>
        </p:txBody>
      </p:sp>
    </p:spTree>
    <p:extLst>
      <p:ext uri="{BB962C8B-B14F-4D97-AF65-F5344CB8AC3E}">
        <p14:creationId xmlns:p14="http://schemas.microsoft.com/office/powerpoint/2010/main" val="3004684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SDTM Standard Domain Models</a:t>
            </a:r>
          </a:p>
        </p:txBody>
      </p:sp>
      <p:sp>
        <p:nvSpPr>
          <p:cNvPr id="3" name="Content Placeholder 2"/>
          <p:cNvSpPr>
            <a:spLocks noGrp="1"/>
          </p:cNvSpPr>
          <p:nvPr>
            <p:ph idx="1"/>
          </p:nvPr>
        </p:nvSpPr>
        <p:spPr/>
        <p:txBody>
          <a:bodyPr numCol="2">
            <a:normAutofit fontScale="70000" lnSpcReduction="20000"/>
          </a:bodyPr>
          <a:lstStyle/>
          <a:p>
            <a:r>
              <a:rPr lang="en-GB" dirty="0"/>
              <a:t>Findings General Observation Class</a:t>
            </a:r>
          </a:p>
          <a:p>
            <a:pPr lvl="1"/>
            <a:r>
              <a:rPr lang="en-GB" dirty="0"/>
              <a:t>Drug Accountability (DA)</a:t>
            </a:r>
          </a:p>
          <a:p>
            <a:pPr lvl="1"/>
            <a:r>
              <a:rPr lang="en-GB" dirty="0"/>
              <a:t>Death Details (DD)</a:t>
            </a:r>
          </a:p>
          <a:p>
            <a:pPr lvl="1"/>
            <a:r>
              <a:rPr lang="en-GB" dirty="0"/>
              <a:t>ECG Test Results (EG)</a:t>
            </a:r>
          </a:p>
          <a:p>
            <a:pPr lvl="1"/>
            <a:r>
              <a:rPr lang="en-GB" dirty="0"/>
              <a:t>Inclusion/Exclusion Criterion Not Met (IE)</a:t>
            </a:r>
          </a:p>
          <a:p>
            <a:pPr lvl="1"/>
            <a:r>
              <a:rPr lang="en-GB" dirty="0"/>
              <a:t>Immunogenicity Specimen Assessments (IS)</a:t>
            </a:r>
          </a:p>
          <a:p>
            <a:pPr lvl="1"/>
            <a:r>
              <a:rPr lang="en-GB" dirty="0"/>
              <a:t>Laboratory Test Results (LB)</a:t>
            </a:r>
          </a:p>
          <a:p>
            <a:pPr lvl="1"/>
            <a:r>
              <a:rPr lang="en-GB" dirty="0"/>
              <a:t>Microbiology Specimen (MB)</a:t>
            </a:r>
          </a:p>
          <a:p>
            <a:pPr lvl="1"/>
            <a:r>
              <a:rPr lang="en-GB" dirty="0"/>
              <a:t>Microscopic Findings (MI)</a:t>
            </a:r>
          </a:p>
          <a:p>
            <a:pPr lvl="1"/>
            <a:r>
              <a:rPr lang="en-GB" dirty="0"/>
              <a:t>Morphology (MO)</a:t>
            </a:r>
          </a:p>
          <a:p>
            <a:pPr lvl="1"/>
            <a:r>
              <a:rPr lang="en-GB" dirty="0"/>
              <a:t>Microbiology Susceptibility Test (MS)</a:t>
            </a:r>
          </a:p>
          <a:p>
            <a:pPr lvl="1"/>
            <a:endParaRPr lang="en-GB" dirty="0"/>
          </a:p>
          <a:p>
            <a:pPr lvl="1"/>
            <a:endParaRPr lang="en-GB" dirty="0"/>
          </a:p>
          <a:p>
            <a:pPr lvl="1"/>
            <a:r>
              <a:rPr lang="en-GB" dirty="0"/>
              <a:t>PK Concentrations (PC)</a:t>
            </a:r>
          </a:p>
          <a:p>
            <a:pPr lvl="1"/>
            <a:r>
              <a:rPr lang="en-GB" dirty="0"/>
              <a:t>PK Parameters (PP)</a:t>
            </a:r>
          </a:p>
          <a:p>
            <a:pPr lvl="1"/>
            <a:r>
              <a:rPr lang="en-GB" dirty="0"/>
              <a:t>Physical Examination (PE)</a:t>
            </a:r>
          </a:p>
          <a:p>
            <a:pPr lvl="1"/>
            <a:r>
              <a:rPr lang="en-GB" dirty="0"/>
              <a:t>Questionnaires (QS)</a:t>
            </a:r>
          </a:p>
          <a:p>
            <a:pPr lvl="1"/>
            <a:r>
              <a:rPr lang="en-GB" dirty="0"/>
              <a:t>Reproductive System Findings (RP)</a:t>
            </a:r>
          </a:p>
          <a:p>
            <a:pPr lvl="1"/>
            <a:r>
              <a:rPr lang="en-GB" dirty="0"/>
              <a:t>Disease Response (RS)</a:t>
            </a:r>
          </a:p>
          <a:p>
            <a:pPr lvl="1"/>
            <a:r>
              <a:rPr lang="en-GB" dirty="0"/>
              <a:t>Subject Characteristics (SC)</a:t>
            </a:r>
          </a:p>
          <a:p>
            <a:pPr lvl="1"/>
            <a:r>
              <a:rPr lang="en-GB" dirty="0"/>
              <a:t>Subject Status (SS)</a:t>
            </a:r>
          </a:p>
          <a:p>
            <a:pPr lvl="1"/>
            <a:r>
              <a:rPr lang="en-GB" dirty="0" err="1"/>
              <a:t>Tumor</a:t>
            </a:r>
            <a:r>
              <a:rPr lang="en-GB" dirty="0"/>
              <a:t> Identification (TU)</a:t>
            </a:r>
          </a:p>
          <a:p>
            <a:pPr lvl="1"/>
            <a:r>
              <a:rPr lang="en-GB" dirty="0" err="1"/>
              <a:t>Tumor</a:t>
            </a:r>
            <a:r>
              <a:rPr lang="en-GB" dirty="0"/>
              <a:t> Results (TR)</a:t>
            </a:r>
          </a:p>
          <a:p>
            <a:pPr lvl="1"/>
            <a:r>
              <a:rPr lang="en-GB" dirty="0"/>
              <a:t>Vital Signs (VS)</a:t>
            </a:r>
          </a:p>
        </p:txBody>
      </p:sp>
    </p:spTree>
    <p:extLst>
      <p:ext uri="{BB962C8B-B14F-4D97-AF65-F5344CB8AC3E}">
        <p14:creationId xmlns:p14="http://schemas.microsoft.com/office/powerpoint/2010/main" val="2032947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SDTM Standard Domain Models</a:t>
            </a:r>
          </a:p>
        </p:txBody>
      </p:sp>
      <p:sp>
        <p:nvSpPr>
          <p:cNvPr id="3" name="Content Placeholder 2"/>
          <p:cNvSpPr>
            <a:spLocks noGrp="1"/>
          </p:cNvSpPr>
          <p:nvPr>
            <p:ph idx="1"/>
          </p:nvPr>
        </p:nvSpPr>
        <p:spPr/>
        <p:txBody>
          <a:bodyPr/>
          <a:lstStyle/>
          <a:p>
            <a:r>
              <a:rPr lang="en-GB" dirty="0"/>
              <a:t>Findings About</a:t>
            </a:r>
            <a:endParaRPr lang="fr-FR" dirty="0"/>
          </a:p>
          <a:p>
            <a:pPr lvl="1"/>
            <a:r>
              <a:rPr lang="fr-FR" dirty="0" err="1"/>
              <a:t>Findings</a:t>
            </a:r>
            <a:r>
              <a:rPr lang="fr-FR" dirty="0"/>
              <a:t> About (FA)</a:t>
            </a:r>
          </a:p>
          <a:p>
            <a:pPr lvl="1"/>
            <a:r>
              <a:rPr lang="fr-FR" dirty="0"/>
              <a:t>Skin </a:t>
            </a:r>
            <a:r>
              <a:rPr lang="fr-FR" dirty="0" err="1"/>
              <a:t>Response</a:t>
            </a:r>
            <a:r>
              <a:rPr lang="fr-FR" dirty="0"/>
              <a:t> (SR)</a:t>
            </a:r>
            <a:endParaRPr lang="en-GB" dirty="0"/>
          </a:p>
        </p:txBody>
      </p:sp>
    </p:spTree>
    <p:extLst>
      <p:ext uri="{BB962C8B-B14F-4D97-AF65-F5344CB8AC3E}">
        <p14:creationId xmlns:p14="http://schemas.microsoft.com/office/powerpoint/2010/main" val="141505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SDTM Standard Domain Models</a:t>
            </a:r>
          </a:p>
        </p:txBody>
      </p:sp>
      <p:sp>
        <p:nvSpPr>
          <p:cNvPr id="3" name="Content Placeholder 2"/>
          <p:cNvSpPr>
            <a:spLocks noGrp="1"/>
          </p:cNvSpPr>
          <p:nvPr>
            <p:ph idx="1"/>
          </p:nvPr>
        </p:nvSpPr>
        <p:spPr/>
        <p:txBody>
          <a:bodyPr/>
          <a:lstStyle/>
          <a:p>
            <a:r>
              <a:rPr lang="en-GB" dirty="0"/>
              <a:t>Trial Design Domains</a:t>
            </a:r>
          </a:p>
          <a:p>
            <a:pPr lvl="1"/>
            <a:r>
              <a:rPr lang="en-GB" dirty="0"/>
              <a:t>Trial Arms (TA)</a:t>
            </a:r>
          </a:p>
          <a:p>
            <a:pPr lvl="1"/>
            <a:r>
              <a:rPr lang="en-GB" dirty="0"/>
              <a:t>Trial Disease Assessment (TD)</a:t>
            </a:r>
          </a:p>
          <a:p>
            <a:pPr lvl="1"/>
            <a:r>
              <a:rPr lang="en-GB" dirty="0"/>
              <a:t>Trial Elements (TE)</a:t>
            </a:r>
          </a:p>
          <a:p>
            <a:pPr lvl="1"/>
            <a:r>
              <a:rPr lang="en-GB" dirty="0"/>
              <a:t>Trial Visits (TV)</a:t>
            </a:r>
          </a:p>
          <a:p>
            <a:pPr lvl="1"/>
            <a:r>
              <a:rPr lang="en-GB" dirty="0"/>
              <a:t>Trial Inclusion/Exclusion Criteria (TI)</a:t>
            </a:r>
          </a:p>
          <a:p>
            <a:pPr lvl="1"/>
            <a:r>
              <a:rPr lang="en-GB" dirty="0"/>
              <a:t>Trial Summary (TS)</a:t>
            </a:r>
          </a:p>
        </p:txBody>
      </p:sp>
    </p:spTree>
    <p:extLst>
      <p:ext uri="{BB962C8B-B14F-4D97-AF65-F5344CB8AC3E}">
        <p14:creationId xmlns:p14="http://schemas.microsoft.com/office/powerpoint/2010/main" val="3604964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SDTM Standard Domain Models</a:t>
            </a:r>
          </a:p>
        </p:txBody>
      </p:sp>
      <p:sp>
        <p:nvSpPr>
          <p:cNvPr id="3" name="Content Placeholder 2"/>
          <p:cNvSpPr>
            <a:spLocks noGrp="1"/>
          </p:cNvSpPr>
          <p:nvPr>
            <p:ph idx="1"/>
          </p:nvPr>
        </p:nvSpPr>
        <p:spPr/>
        <p:txBody>
          <a:bodyPr/>
          <a:lstStyle/>
          <a:p>
            <a:r>
              <a:rPr lang="en-GB" dirty="0"/>
              <a:t>Relationship Datasets</a:t>
            </a:r>
            <a:endParaRPr lang="fr-FR" dirty="0"/>
          </a:p>
          <a:p>
            <a:pPr lvl="1"/>
            <a:r>
              <a:rPr lang="en-GB" dirty="0"/>
              <a:t>Supplemental Qualifiers (SUPP-- datasets)</a:t>
            </a:r>
          </a:p>
          <a:p>
            <a:pPr lvl="1"/>
            <a:r>
              <a:rPr lang="en-GB" dirty="0"/>
              <a:t>Related Records (RELREC)</a:t>
            </a:r>
          </a:p>
        </p:txBody>
      </p:sp>
    </p:spTree>
    <p:extLst>
      <p:ext uri="{BB962C8B-B14F-4D97-AF65-F5344CB8AC3E}">
        <p14:creationId xmlns:p14="http://schemas.microsoft.com/office/powerpoint/2010/main" val="3167927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Domain Classes</a:t>
            </a:r>
          </a:p>
        </p:txBody>
      </p:sp>
      <p:sp>
        <p:nvSpPr>
          <p:cNvPr id="3" name="Content Placeholder 2"/>
          <p:cNvSpPr>
            <a:spLocks noGrp="1"/>
          </p:cNvSpPr>
          <p:nvPr>
            <p:ph idx="1"/>
          </p:nvPr>
        </p:nvSpPr>
        <p:spPr/>
        <p:txBody>
          <a:bodyPr>
            <a:noAutofit/>
          </a:bodyPr>
          <a:lstStyle/>
          <a:p>
            <a:pPr marL="0" indent="0">
              <a:buNone/>
            </a:pPr>
            <a:r>
              <a:rPr lang="en-GB" sz="2600" dirty="0"/>
              <a:t>For each page of the CRF, identify whether the page is collecting data that is a finding, intervention, event or special class.</a:t>
            </a:r>
          </a:p>
        </p:txBody>
      </p:sp>
    </p:spTree>
    <p:extLst>
      <p:ext uri="{BB962C8B-B14F-4D97-AF65-F5344CB8AC3E}">
        <p14:creationId xmlns:p14="http://schemas.microsoft.com/office/powerpoint/2010/main" val="1003683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General Dataset Rules</a:t>
            </a:r>
          </a:p>
        </p:txBody>
      </p:sp>
      <p:sp>
        <p:nvSpPr>
          <p:cNvPr id="3" name="Content Placeholder 2"/>
          <p:cNvSpPr>
            <a:spLocks noGrp="1"/>
          </p:cNvSpPr>
          <p:nvPr>
            <p:ph idx="1"/>
          </p:nvPr>
        </p:nvSpPr>
        <p:spPr>
          <a:xfrm>
            <a:off x="150125" y="1600200"/>
            <a:ext cx="8830101" cy="4525963"/>
          </a:xfrm>
        </p:spPr>
        <p:txBody>
          <a:bodyPr>
            <a:noAutofit/>
          </a:bodyPr>
          <a:lstStyle/>
          <a:p>
            <a:r>
              <a:rPr lang="en-GB" sz="2600" dirty="0"/>
              <a:t>All datasets (domains) based on the general observation classes include STUDYID, USUBJID, DOMAIN and –SEQ</a:t>
            </a:r>
          </a:p>
          <a:p>
            <a:r>
              <a:rPr lang="en-GB" sz="2600" dirty="0"/>
              <a:t>Timing and Qualifier variables are generally permissible</a:t>
            </a:r>
          </a:p>
          <a:p>
            <a:r>
              <a:rPr lang="en-GB" sz="2600" dirty="0"/>
              <a:t>Any additional Qualifier variables from the same general observation class may be added to a domain model, except where restricted by specific domain assumptions.</a:t>
            </a:r>
          </a:p>
          <a:p>
            <a:r>
              <a:rPr lang="en-GB" sz="2600" dirty="0"/>
              <a:t>Other variables may NOT be added – these variables are added to SUPP datasets</a:t>
            </a:r>
          </a:p>
          <a:p>
            <a:r>
              <a:rPr lang="en-GB" sz="2600" dirty="0"/>
              <a:t>Standard variables </a:t>
            </a:r>
            <a:r>
              <a:rPr lang="en-GB" sz="2600" b="1" dirty="0"/>
              <a:t>MUST</a:t>
            </a:r>
            <a:r>
              <a:rPr lang="en-GB" sz="2600" dirty="0"/>
              <a:t> not be renamed or modified</a:t>
            </a:r>
          </a:p>
          <a:p>
            <a:r>
              <a:rPr lang="en-GB" sz="2600" dirty="0"/>
              <a:t>“Permissible” variables that had no data collected may be dropped</a:t>
            </a:r>
          </a:p>
          <a:p>
            <a:endParaRPr lang="en-GB" sz="2600" dirty="0"/>
          </a:p>
        </p:txBody>
      </p:sp>
    </p:spTree>
    <p:extLst>
      <p:ext uri="{BB962C8B-B14F-4D97-AF65-F5344CB8AC3E}">
        <p14:creationId xmlns:p14="http://schemas.microsoft.com/office/powerpoint/2010/main" val="2098432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Core Variables</a:t>
            </a:r>
          </a:p>
        </p:txBody>
      </p:sp>
      <p:sp>
        <p:nvSpPr>
          <p:cNvPr id="3" name="Content Placeholder 2"/>
          <p:cNvSpPr>
            <a:spLocks noGrp="1"/>
          </p:cNvSpPr>
          <p:nvPr>
            <p:ph idx="1"/>
          </p:nvPr>
        </p:nvSpPr>
        <p:spPr>
          <a:xfrm>
            <a:off x="150125" y="1600200"/>
            <a:ext cx="8830101" cy="4525963"/>
          </a:xfrm>
        </p:spPr>
        <p:txBody>
          <a:bodyPr>
            <a:noAutofit/>
          </a:bodyPr>
          <a:lstStyle/>
          <a:p>
            <a:pPr marL="0" indent="0">
              <a:buNone/>
            </a:pPr>
            <a:r>
              <a:rPr lang="en-GB" sz="2600" dirty="0"/>
              <a:t>There are three types of “core” variables:</a:t>
            </a:r>
          </a:p>
          <a:p>
            <a:r>
              <a:rPr lang="en-GB" sz="2600" i="1" dirty="0"/>
              <a:t>Required</a:t>
            </a:r>
            <a:r>
              <a:rPr lang="en-GB" sz="2600" dirty="0"/>
              <a:t>: variable is basic to the identification of the observation – must be included and cannot be null for any record</a:t>
            </a:r>
          </a:p>
          <a:p>
            <a:r>
              <a:rPr lang="en-GB" sz="2600" i="1" dirty="0"/>
              <a:t>Expected</a:t>
            </a:r>
            <a:r>
              <a:rPr lang="en-GB" sz="2600" dirty="0"/>
              <a:t>: variable necessary to make an observation useful – may contain some null values in exceptional cases.</a:t>
            </a:r>
          </a:p>
          <a:p>
            <a:r>
              <a:rPr lang="en-GB" sz="2600" i="1" dirty="0"/>
              <a:t>Permissible</a:t>
            </a:r>
            <a:r>
              <a:rPr lang="en-GB" sz="2600" dirty="0"/>
              <a:t>: variable should be included where the data are available. If all values for this variable are null, the column can be dropped. If there are any data available, the column must be included.</a:t>
            </a:r>
          </a:p>
          <a:p>
            <a:endParaRPr lang="en-GB" sz="2600" dirty="0"/>
          </a:p>
          <a:p>
            <a:endParaRPr lang="en-GB" sz="2600" dirty="0"/>
          </a:p>
          <a:p>
            <a:endParaRPr lang="en-GB" sz="2600" dirty="0"/>
          </a:p>
        </p:txBody>
      </p:sp>
    </p:spTree>
    <p:extLst>
      <p:ext uri="{BB962C8B-B14F-4D97-AF65-F5344CB8AC3E}">
        <p14:creationId xmlns:p14="http://schemas.microsoft.com/office/powerpoint/2010/main" val="2884212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ORIGIN variable</a:t>
            </a:r>
          </a:p>
        </p:txBody>
      </p:sp>
      <p:sp>
        <p:nvSpPr>
          <p:cNvPr id="3" name="Content Placeholder 2"/>
          <p:cNvSpPr>
            <a:spLocks noGrp="1"/>
          </p:cNvSpPr>
          <p:nvPr>
            <p:ph idx="1"/>
          </p:nvPr>
        </p:nvSpPr>
        <p:spPr>
          <a:xfrm>
            <a:off x="150125" y="1600200"/>
            <a:ext cx="8830101" cy="4525963"/>
          </a:xfrm>
        </p:spPr>
        <p:txBody>
          <a:bodyPr>
            <a:noAutofit/>
          </a:bodyPr>
          <a:lstStyle/>
          <a:p>
            <a:pPr marL="0" indent="0">
              <a:buNone/>
            </a:pPr>
            <a:r>
              <a:rPr lang="en-GB" sz="2600" dirty="0"/>
              <a:t>ORIGIN is included in metadata for all datasets. The value can be:</a:t>
            </a:r>
          </a:p>
          <a:p>
            <a:r>
              <a:rPr lang="en-GB" sz="2600" i="1" dirty="0"/>
              <a:t>CRF</a:t>
            </a:r>
            <a:r>
              <a:rPr lang="en-GB" sz="2600" dirty="0"/>
              <a:t>: data were collected directly on the CRF</a:t>
            </a:r>
          </a:p>
          <a:p>
            <a:r>
              <a:rPr lang="en-GB" sz="2600" i="1" dirty="0"/>
              <a:t>eDT</a:t>
            </a:r>
            <a:r>
              <a:rPr lang="en-GB" sz="2600" dirty="0"/>
              <a:t>: data were transferred electronically to the sponsor</a:t>
            </a:r>
          </a:p>
          <a:p>
            <a:r>
              <a:rPr lang="en-GB" sz="2600" i="1" dirty="0"/>
              <a:t>Derived</a:t>
            </a:r>
            <a:r>
              <a:rPr lang="en-GB" sz="2600" dirty="0"/>
              <a:t>: calculated by an algorithm by the sponsor</a:t>
            </a:r>
          </a:p>
          <a:p>
            <a:r>
              <a:rPr lang="en-GB" sz="2600" i="1" dirty="0"/>
              <a:t>Assigned</a:t>
            </a:r>
            <a:r>
              <a:rPr lang="en-GB" sz="2600" dirty="0"/>
              <a:t>: determined by individual judgement rather than collected in CRF or derived (e.g. adjudication results)</a:t>
            </a:r>
          </a:p>
          <a:p>
            <a:r>
              <a:rPr lang="en-GB" sz="2600" i="1" dirty="0"/>
              <a:t>Protocol</a:t>
            </a:r>
            <a:r>
              <a:rPr lang="en-GB" sz="2600" dirty="0"/>
              <a:t>: part of the trial design preparation</a:t>
            </a:r>
          </a:p>
        </p:txBody>
      </p:sp>
    </p:spTree>
    <p:extLst>
      <p:ext uri="{BB962C8B-B14F-4D97-AF65-F5344CB8AC3E}">
        <p14:creationId xmlns:p14="http://schemas.microsoft.com/office/powerpoint/2010/main" val="14495762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Variable naming conventions</a:t>
            </a:r>
          </a:p>
        </p:txBody>
      </p:sp>
      <p:sp>
        <p:nvSpPr>
          <p:cNvPr id="3" name="Content Placeholder 2"/>
          <p:cNvSpPr>
            <a:spLocks noGrp="1"/>
          </p:cNvSpPr>
          <p:nvPr>
            <p:ph idx="1"/>
          </p:nvPr>
        </p:nvSpPr>
        <p:spPr>
          <a:xfrm>
            <a:off x="150125" y="1528550"/>
            <a:ext cx="8830101" cy="4597614"/>
          </a:xfrm>
        </p:spPr>
        <p:txBody>
          <a:bodyPr>
            <a:noAutofit/>
          </a:bodyPr>
          <a:lstStyle/>
          <a:p>
            <a:r>
              <a:rPr lang="en-GB" sz="2600" dirty="0"/>
              <a:t>Variables ending in CD are a short form of another variable</a:t>
            </a:r>
          </a:p>
          <a:p>
            <a:r>
              <a:rPr lang="en-GB" sz="2600" dirty="0"/>
              <a:t>--TESTCD must be no longer than 8 chars, cannot start with a number, and only contain characters, numbers and underscore</a:t>
            </a:r>
          </a:p>
          <a:p>
            <a:r>
              <a:rPr lang="en-GB" sz="2600" dirty="0"/>
              <a:t>--TEST should be no more than 40 characters</a:t>
            </a:r>
          </a:p>
          <a:p>
            <a:r>
              <a:rPr lang="en-GB" sz="2600" dirty="0"/>
              <a:t>Variable labels up to 40 characters should be provided </a:t>
            </a:r>
          </a:p>
          <a:p>
            <a:r>
              <a:rPr lang="en-GB" sz="2600" dirty="0"/>
              <a:t>Standard datasets should use standard labels</a:t>
            </a:r>
          </a:p>
          <a:p>
            <a:r>
              <a:rPr lang="en-GB" sz="2600" dirty="0"/>
              <a:t>Two character domain prefix is used in most variables, except:</a:t>
            </a:r>
          </a:p>
          <a:p>
            <a:pPr lvl="1"/>
            <a:r>
              <a:rPr lang="en-GB" sz="2200" dirty="0"/>
              <a:t>STUDYID, DOMAIN, USUBJID</a:t>
            </a:r>
          </a:p>
          <a:p>
            <a:pPr lvl="1"/>
            <a:r>
              <a:rPr lang="en-GB" sz="2200" dirty="0"/>
              <a:t>Common keys (VISIT, VISITDY, VISITNUM) and trial design variables</a:t>
            </a:r>
          </a:p>
          <a:p>
            <a:pPr lvl="1"/>
            <a:r>
              <a:rPr lang="en-GB" sz="2200" dirty="0"/>
              <a:t>DM variables</a:t>
            </a:r>
          </a:p>
          <a:p>
            <a:pPr lvl="1"/>
            <a:endParaRPr lang="en-GB" sz="2200" dirty="0"/>
          </a:p>
        </p:txBody>
      </p:sp>
    </p:spTree>
    <p:extLst>
      <p:ext uri="{BB962C8B-B14F-4D97-AF65-F5344CB8AC3E}">
        <p14:creationId xmlns:p14="http://schemas.microsoft.com/office/powerpoint/2010/main" val="1585264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Clinical Data Interchange Standards Consortium (CDISC) </a:t>
            </a:r>
          </a:p>
        </p:txBody>
      </p:sp>
      <p:sp>
        <p:nvSpPr>
          <p:cNvPr id="3" name="Content Placeholder 2"/>
          <p:cNvSpPr>
            <a:spLocks noGrp="1"/>
          </p:cNvSpPr>
          <p:nvPr>
            <p:ph idx="1"/>
          </p:nvPr>
        </p:nvSpPr>
        <p:spPr/>
        <p:txBody>
          <a:bodyPr>
            <a:normAutofit/>
          </a:bodyPr>
          <a:lstStyle/>
          <a:p>
            <a:endParaRPr lang="en-GB" sz="2400" b="1" dirty="0"/>
          </a:p>
          <a:p>
            <a:r>
              <a:rPr lang="en-GB" sz="2400" dirty="0"/>
              <a:t>“CDISC standards </a:t>
            </a:r>
            <a:r>
              <a:rPr lang="en-GB" sz="2400" dirty="0" err="1"/>
              <a:t>catalyze</a:t>
            </a:r>
            <a:r>
              <a:rPr lang="en-GB" sz="2400" dirty="0"/>
              <a:t> information flow through the entire pre-clinical and clinical research process, from study protocol and various sources of data collection to analysis and reporting through regulatory submission and electronic data archive.”</a:t>
            </a:r>
          </a:p>
          <a:p>
            <a:endParaRPr lang="en-GB" sz="2400" dirty="0"/>
          </a:p>
          <a:p>
            <a:r>
              <a:rPr lang="en-GB" sz="2400" dirty="0"/>
              <a:t>Which covers pretty much everything we do !</a:t>
            </a:r>
          </a:p>
          <a:p>
            <a:endParaRPr lang="en-GB" sz="2400" dirty="0"/>
          </a:p>
          <a:p>
            <a:pPr marL="0" indent="0">
              <a:buNone/>
            </a:pPr>
            <a:endParaRPr lang="en-GB" dirty="0"/>
          </a:p>
        </p:txBody>
      </p:sp>
    </p:spTree>
    <p:extLst>
      <p:ext uri="{BB962C8B-B14F-4D97-AF65-F5344CB8AC3E}">
        <p14:creationId xmlns:p14="http://schemas.microsoft.com/office/powerpoint/2010/main" val="1708175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SUBJID &amp; USUBJID</a:t>
            </a:r>
          </a:p>
        </p:txBody>
      </p:sp>
      <p:sp>
        <p:nvSpPr>
          <p:cNvPr id="3" name="Content Placeholder 2"/>
          <p:cNvSpPr>
            <a:spLocks noGrp="1"/>
          </p:cNvSpPr>
          <p:nvPr>
            <p:ph idx="1"/>
          </p:nvPr>
        </p:nvSpPr>
        <p:spPr>
          <a:xfrm>
            <a:off x="150125" y="1600200"/>
            <a:ext cx="8830101" cy="4525963"/>
          </a:xfrm>
        </p:spPr>
        <p:txBody>
          <a:bodyPr>
            <a:noAutofit/>
          </a:bodyPr>
          <a:lstStyle/>
          <a:p>
            <a:r>
              <a:rPr lang="en-GB" sz="2600" dirty="0"/>
              <a:t>Use “subject” and not “patient”</a:t>
            </a:r>
          </a:p>
          <a:p>
            <a:r>
              <a:rPr lang="en-GB" sz="2600" dirty="0"/>
              <a:t>USUBJID should be unique across all studies </a:t>
            </a:r>
          </a:p>
          <a:p>
            <a:r>
              <a:rPr lang="en-GB" sz="2600" dirty="0"/>
              <a:t>USUBJID is a required variable in all subject-level datasets</a:t>
            </a:r>
            <a:endParaRPr lang="en-GB" sz="2200" dirty="0"/>
          </a:p>
          <a:p>
            <a:pPr lvl="1"/>
            <a:endParaRPr lang="en-GB" sz="2200" dirty="0"/>
          </a:p>
        </p:txBody>
      </p:sp>
    </p:spTree>
    <p:extLst>
      <p:ext uri="{BB962C8B-B14F-4D97-AF65-F5344CB8AC3E}">
        <p14:creationId xmlns:p14="http://schemas.microsoft.com/office/powerpoint/2010/main" val="615841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Variable rules</a:t>
            </a:r>
          </a:p>
        </p:txBody>
      </p:sp>
      <p:sp>
        <p:nvSpPr>
          <p:cNvPr id="3" name="Content Placeholder 2"/>
          <p:cNvSpPr>
            <a:spLocks noGrp="1"/>
          </p:cNvSpPr>
          <p:nvPr>
            <p:ph idx="1"/>
          </p:nvPr>
        </p:nvSpPr>
        <p:spPr>
          <a:xfrm>
            <a:off x="150125" y="1600200"/>
            <a:ext cx="8830101" cy="4525963"/>
          </a:xfrm>
        </p:spPr>
        <p:txBody>
          <a:bodyPr>
            <a:noAutofit/>
          </a:bodyPr>
          <a:lstStyle/>
          <a:p>
            <a:r>
              <a:rPr lang="en-GB" sz="2600" dirty="0"/>
              <a:t>Recommended to use UPPER CASE for text</a:t>
            </a:r>
          </a:p>
          <a:p>
            <a:pPr lvl="1"/>
            <a:r>
              <a:rPr lang="en-GB" sz="2200" dirty="0"/>
              <a:t>Exceptions can include:</a:t>
            </a:r>
          </a:p>
          <a:p>
            <a:pPr lvl="2"/>
            <a:r>
              <a:rPr lang="en-GB" sz="1800" dirty="0"/>
              <a:t>Test names where the value will be presented as a label where title case would be preferable</a:t>
            </a:r>
          </a:p>
          <a:p>
            <a:pPr lvl="2"/>
            <a:r>
              <a:rPr lang="en-GB" sz="1800" dirty="0"/>
              <a:t>Test names where the case of the text pertains to special meaning, such as PK parameter tests</a:t>
            </a:r>
          </a:p>
          <a:p>
            <a:pPr lvl="2"/>
            <a:r>
              <a:rPr lang="en-GB" sz="1800" dirty="0"/>
              <a:t>Certain controlled terminology</a:t>
            </a:r>
          </a:p>
          <a:p>
            <a:pPr lvl="3"/>
            <a:r>
              <a:rPr lang="en-GB" sz="1800" dirty="0"/>
              <a:t>External reference is not in upper case (e.g. </a:t>
            </a:r>
            <a:r>
              <a:rPr lang="en-GB" sz="1800" dirty="0" err="1"/>
              <a:t>MedDRA</a:t>
            </a:r>
            <a:r>
              <a:rPr lang="en-GB" sz="1800" dirty="0"/>
              <a:t>, LOINC)</a:t>
            </a:r>
          </a:p>
          <a:p>
            <a:pPr lvl="3"/>
            <a:r>
              <a:rPr lang="en-GB" sz="1800" dirty="0"/>
              <a:t>Test units which are considered symbols rather than abbreviated text, e.g. “ng/mL”</a:t>
            </a:r>
          </a:p>
          <a:p>
            <a:pPr lvl="3"/>
            <a:r>
              <a:rPr lang="en-GB" sz="1800" dirty="0"/>
              <a:t>Deviations to this rule should be described in the define.xml</a:t>
            </a:r>
          </a:p>
          <a:p>
            <a:r>
              <a:rPr lang="en-GB" sz="2600" dirty="0"/>
              <a:t>Missing data should be represented by NULL values </a:t>
            </a:r>
          </a:p>
          <a:p>
            <a:r>
              <a:rPr lang="en-GB" sz="2600" dirty="0"/>
              <a:t>“Specify” variables should be in SUPP datasets</a:t>
            </a:r>
            <a:br>
              <a:rPr lang="en-GB" sz="2600" dirty="0"/>
            </a:br>
            <a:endParaRPr lang="en-GB" sz="2200" dirty="0"/>
          </a:p>
          <a:p>
            <a:pPr lvl="1"/>
            <a:endParaRPr lang="en-GB" sz="2200" dirty="0"/>
          </a:p>
        </p:txBody>
      </p:sp>
    </p:spTree>
    <p:extLst>
      <p:ext uri="{BB962C8B-B14F-4D97-AF65-F5344CB8AC3E}">
        <p14:creationId xmlns:p14="http://schemas.microsoft.com/office/powerpoint/2010/main" val="8112281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Controlled terminology</a:t>
            </a:r>
          </a:p>
        </p:txBody>
      </p:sp>
      <p:sp>
        <p:nvSpPr>
          <p:cNvPr id="3" name="Content Placeholder 2"/>
          <p:cNvSpPr>
            <a:spLocks noGrp="1"/>
          </p:cNvSpPr>
          <p:nvPr>
            <p:ph idx="1"/>
          </p:nvPr>
        </p:nvSpPr>
        <p:spPr>
          <a:xfrm>
            <a:off x="150125" y="1600200"/>
            <a:ext cx="8830101" cy="4525963"/>
          </a:xfrm>
        </p:spPr>
        <p:txBody>
          <a:bodyPr>
            <a:noAutofit/>
          </a:bodyPr>
          <a:lstStyle/>
          <a:p>
            <a:r>
              <a:rPr lang="en-GB" sz="2600" dirty="0"/>
              <a:t>Source: </a:t>
            </a:r>
            <a:r>
              <a:rPr lang="en-GB" sz="2400" dirty="0">
                <a:hlinkClick r:id="rId2"/>
              </a:rPr>
              <a:t>www.cancer.gov/research/resources/terminology/cdisc</a:t>
            </a:r>
            <a:endParaRPr lang="en-GB" sz="2400" dirty="0"/>
          </a:p>
          <a:p>
            <a:pPr marL="355600" indent="-355600"/>
            <a:r>
              <a:rPr lang="en-GB" sz="2600" dirty="0"/>
              <a:t>Recommended to submit control terms in upper case</a:t>
            </a:r>
          </a:p>
          <a:p>
            <a:pPr marL="755650" lvl="1" indent="-355600"/>
            <a:r>
              <a:rPr lang="en-GB" sz="2200" dirty="0"/>
              <a:t>Deviations to this rule</a:t>
            </a:r>
          </a:p>
          <a:p>
            <a:pPr marL="1155700" lvl="2" indent="-355600"/>
            <a:r>
              <a:rPr lang="en-GB" sz="1800" dirty="0"/>
              <a:t>If the external reference for the controlled terminology is not in upper case then the data should conform to the case prescribed in the external reference (e.g., </a:t>
            </a:r>
            <a:r>
              <a:rPr lang="en-GB" sz="1800" dirty="0" err="1"/>
              <a:t>MedDRA</a:t>
            </a:r>
            <a:r>
              <a:rPr lang="en-GB" sz="1800" dirty="0"/>
              <a:t> and LOINC).</a:t>
            </a:r>
          </a:p>
          <a:p>
            <a:pPr marL="1155700" lvl="2" indent="-355600"/>
            <a:r>
              <a:rPr lang="en-GB" sz="1800" dirty="0"/>
              <a:t>Units, which are considered symbols rather than abbreviated text (e.g., mg/</a:t>
            </a:r>
            <a:r>
              <a:rPr lang="en-GB" sz="1800" dirty="0" err="1"/>
              <a:t>dL</a:t>
            </a:r>
            <a:r>
              <a:rPr lang="en-GB" sz="1800" dirty="0"/>
              <a:t>).</a:t>
            </a:r>
          </a:p>
          <a:p>
            <a:pPr marL="355600" indent="-355600"/>
            <a:r>
              <a:rPr lang="en-GB" sz="2600" dirty="0"/>
              <a:t>Numeric codes should be decoded</a:t>
            </a:r>
          </a:p>
          <a:p>
            <a:pPr marL="355600" indent="-355600"/>
            <a:r>
              <a:rPr lang="en-GB" sz="2600" dirty="0"/>
              <a:t>If a controlled terminology list is extensible additional terms can be added</a:t>
            </a:r>
          </a:p>
          <a:p>
            <a:pPr marL="355600" indent="-355600"/>
            <a:r>
              <a:rPr lang="en-GB" sz="2600" dirty="0"/>
              <a:t>AEs should have AEDECOD and AEBODSYS populated</a:t>
            </a:r>
            <a:br>
              <a:rPr lang="en-GB" sz="2600" dirty="0"/>
            </a:br>
            <a:endParaRPr lang="en-GB" sz="2600" dirty="0"/>
          </a:p>
          <a:p>
            <a:pPr marL="857250" lvl="1" indent="-342900"/>
            <a:endParaRPr lang="en-GB" sz="2200" dirty="0"/>
          </a:p>
        </p:txBody>
      </p:sp>
    </p:spTree>
    <p:extLst>
      <p:ext uri="{BB962C8B-B14F-4D97-AF65-F5344CB8AC3E}">
        <p14:creationId xmlns:p14="http://schemas.microsoft.com/office/powerpoint/2010/main" val="22270007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Controlled terminology</a:t>
            </a:r>
          </a:p>
        </p:txBody>
      </p:sp>
      <p:sp>
        <p:nvSpPr>
          <p:cNvPr id="3" name="Content Placeholder 2"/>
          <p:cNvSpPr>
            <a:spLocks noGrp="1"/>
          </p:cNvSpPr>
          <p:nvPr>
            <p:ph idx="1"/>
          </p:nvPr>
        </p:nvSpPr>
        <p:spPr>
          <a:xfrm>
            <a:off x="150125" y="1600200"/>
            <a:ext cx="8830101" cy="4525963"/>
          </a:xfrm>
        </p:spPr>
        <p:txBody>
          <a:bodyPr>
            <a:noAutofit/>
          </a:bodyPr>
          <a:lstStyle/>
          <a:p>
            <a:pPr marL="0" indent="0">
              <a:buNone/>
            </a:pPr>
            <a:r>
              <a:rPr lang="en-GB" sz="2600" dirty="0"/>
              <a:t>Controlled terminology (CT) is now represented one of four ways:</a:t>
            </a:r>
          </a:p>
          <a:p>
            <a:r>
              <a:rPr lang="en-GB" sz="2400" dirty="0"/>
              <a:t>A single asterisk when there is no specific CT available at the current time, but the SDS Team expects that sponsors may have their own CT and/or the CDISC Controlled Terminology Team may be developing CT.</a:t>
            </a:r>
          </a:p>
          <a:p>
            <a:r>
              <a:rPr lang="en-GB" sz="2400" dirty="0"/>
              <a:t>A list of controlled terms for the variable when values are not yet maintained externally</a:t>
            </a:r>
          </a:p>
          <a:p>
            <a:r>
              <a:rPr lang="en-GB" sz="2400" dirty="0"/>
              <a:t>The name of an external </a:t>
            </a:r>
            <a:r>
              <a:rPr lang="en-GB" sz="2400" dirty="0" err="1"/>
              <a:t>codelist</a:t>
            </a:r>
            <a:r>
              <a:rPr lang="en-GB" sz="2400" dirty="0"/>
              <a:t> whose values can be found via the hyperlinks in either the domain or by accessing the CDISC Controlled Terminology</a:t>
            </a:r>
          </a:p>
          <a:p>
            <a:r>
              <a:rPr lang="en-GB" sz="2400" dirty="0"/>
              <a:t>A common format such as ISO 8601</a:t>
            </a:r>
            <a:br>
              <a:rPr lang="en-GB" sz="2600" dirty="0"/>
            </a:br>
            <a:endParaRPr lang="en-GB" sz="2600" dirty="0"/>
          </a:p>
          <a:p>
            <a:pPr marL="857250" lvl="1" indent="-342900"/>
            <a:endParaRPr lang="en-GB" sz="2200" dirty="0"/>
          </a:p>
        </p:txBody>
      </p:sp>
    </p:spTree>
    <p:extLst>
      <p:ext uri="{BB962C8B-B14F-4D97-AF65-F5344CB8AC3E}">
        <p14:creationId xmlns:p14="http://schemas.microsoft.com/office/powerpoint/2010/main" val="402946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Timing variables</a:t>
            </a:r>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All domains based on general observations classes should have at least one timing variable.</a:t>
            </a:r>
          </a:p>
          <a:p>
            <a:r>
              <a:rPr lang="en-GB" sz="2400" dirty="0"/>
              <a:t>Dates and times are stored using ISO 8601 format – text based sortable date formats - (</a:t>
            </a:r>
            <a:r>
              <a:rPr lang="en-GB" sz="2400" dirty="0">
                <a:hlinkClick r:id="rId2"/>
              </a:rPr>
              <a:t>http://www.iso.org</a:t>
            </a:r>
            <a:r>
              <a:rPr lang="en-GB" sz="2400" dirty="0"/>
              <a:t>)</a:t>
            </a:r>
          </a:p>
          <a:p>
            <a:r>
              <a:rPr lang="en-GB" sz="2400" dirty="0"/>
              <a:t>Variables holding date-times have names *DTC</a:t>
            </a:r>
          </a:p>
          <a:p>
            <a:endParaRPr lang="en-GB" sz="2400" dirty="0"/>
          </a:p>
          <a:p>
            <a:pPr marL="857250" lvl="1" indent="-342900"/>
            <a:endParaRPr lang="en-GB" sz="2400" dirty="0"/>
          </a:p>
        </p:txBody>
      </p:sp>
    </p:spTree>
    <p:extLst>
      <p:ext uri="{BB962C8B-B14F-4D97-AF65-F5344CB8AC3E}">
        <p14:creationId xmlns:p14="http://schemas.microsoft.com/office/powerpoint/2010/main" val="26483843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Timing variables</a:t>
            </a:r>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Date-times are represented by YYYY-MM-DDThh:mm:ss</a:t>
            </a:r>
          </a:p>
          <a:p>
            <a:r>
              <a:rPr lang="en-GB" sz="2400" dirty="0"/>
              <a:t>Where:</a:t>
            </a:r>
          </a:p>
          <a:p>
            <a:pPr lvl="1"/>
            <a:r>
              <a:rPr lang="en-GB" sz="2000" dirty="0"/>
              <a:t>[YYYY] = four-digit year</a:t>
            </a:r>
          </a:p>
          <a:p>
            <a:pPr lvl="1"/>
            <a:r>
              <a:rPr lang="en-GB" sz="2000" dirty="0"/>
              <a:t>[MM] = two-digit representation of the month (01-12, 01=January, etc.)</a:t>
            </a:r>
          </a:p>
          <a:p>
            <a:pPr lvl="1"/>
            <a:r>
              <a:rPr lang="en-GB" sz="2000" dirty="0"/>
              <a:t>[DD] = two-digit day of the month (01 through 31)</a:t>
            </a:r>
          </a:p>
          <a:p>
            <a:pPr lvl="1"/>
            <a:r>
              <a:rPr lang="en-GB" sz="2000" dirty="0"/>
              <a:t>[T] = (time designator) indicates time information follows</a:t>
            </a:r>
          </a:p>
          <a:p>
            <a:pPr lvl="1"/>
            <a:r>
              <a:rPr lang="en-GB" sz="2000" dirty="0"/>
              <a:t>[hh] = two digits of hour (00 through 23) (am/pm is NOT allowed) </a:t>
            </a:r>
          </a:p>
          <a:p>
            <a:pPr lvl="1"/>
            <a:r>
              <a:rPr lang="en-GB" sz="2000" dirty="0"/>
              <a:t>[mm] = two digits of minute (00 through 59)</a:t>
            </a:r>
          </a:p>
          <a:p>
            <a:pPr lvl="1"/>
            <a:r>
              <a:rPr lang="en-GB" sz="2000" dirty="0"/>
              <a:t>[ss] = two digits of second (00 through 59) </a:t>
            </a:r>
          </a:p>
          <a:p>
            <a:endParaRPr lang="en-GB" sz="2400" dirty="0"/>
          </a:p>
          <a:p>
            <a:pPr marL="857250" lvl="1" indent="-342900"/>
            <a:endParaRPr lang="en-GB" sz="2400" dirty="0"/>
          </a:p>
        </p:txBody>
      </p:sp>
    </p:spTree>
    <p:extLst>
      <p:ext uri="{BB962C8B-B14F-4D97-AF65-F5344CB8AC3E}">
        <p14:creationId xmlns:p14="http://schemas.microsoft.com/office/powerpoint/2010/main" val="33626050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Timing variables</a:t>
            </a:r>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Other characters defined for use within the ISO 8601 standard are:</a:t>
            </a:r>
          </a:p>
          <a:p>
            <a:pPr lvl="1"/>
            <a:r>
              <a:rPr lang="en-GB" sz="2000" dirty="0"/>
              <a:t>[-] (hyphen): to separate the time Elements "year" from "month" and "month" from "day" and to represent missing date components.</a:t>
            </a:r>
          </a:p>
          <a:p>
            <a:pPr lvl="1"/>
            <a:r>
              <a:rPr lang="en-GB" sz="2000" dirty="0"/>
              <a:t>[:] (colon): to separate the time Elements "hour" from "minute" and "minute" from "second“</a:t>
            </a:r>
          </a:p>
          <a:p>
            <a:pPr lvl="1"/>
            <a:r>
              <a:rPr lang="en-GB" sz="2000" dirty="0"/>
              <a:t>[/] (solidus): to separate components in the representation of date/time intervals</a:t>
            </a:r>
          </a:p>
          <a:p>
            <a:pPr lvl="1"/>
            <a:r>
              <a:rPr lang="en-GB" sz="2000" dirty="0"/>
              <a:t>[P] (duration designator): precedes the components that represent the duration</a:t>
            </a:r>
          </a:p>
          <a:p>
            <a:r>
              <a:rPr lang="en-GB" sz="2400" dirty="0"/>
              <a:t>NOTE: Spaces are not allowed in any ISO 8601 representations </a:t>
            </a:r>
          </a:p>
          <a:p>
            <a:pPr marL="857250" lvl="1" indent="-342900"/>
            <a:endParaRPr lang="en-GB" sz="2400" dirty="0"/>
          </a:p>
        </p:txBody>
      </p:sp>
    </p:spTree>
    <p:extLst>
      <p:ext uri="{BB962C8B-B14F-4D97-AF65-F5344CB8AC3E}">
        <p14:creationId xmlns:p14="http://schemas.microsoft.com/office/powerpoint/2010/main" val="18541658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Timing variables – Dates</a:t>
            </a:r>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Dates are represented by YYYY-MM-DD</a:t>
            </a:r>
          </a:p>
          <a:p>
            <a:r>
              <a:rPr lang="en-GB" sz="2400" dirty="0"/>
              <a:t>Hyphen delimiters are required</a:t>
            </a:r>
          </a:p>
          <a:p>
            <a:r>
              <a:rPr lang="en-GB" sz="2400" dirty="0"/>
              <a:t>Partial dates can be stored e.g. “2012”, “2011-12”</a:t>
            </a:r>
          </a:p>
          <a:p>
            <a:endParaRPr lang="en-GB" sz="2400" dirty="0"/>
          </a:p>
          <a:p>
            <a:endParaRPr lang="en-GB" sz="2400" dirty="0"/>
          </a:p>
          <a:p>
            <a:pPr marL="857250" lvl="1" indent="-342900"/>
            <a:endParaRPr lang="en-GB" sz="2400" dirty="0"/>
          </a:p>
        </p:txBody>
      </p:sp>
    </p:spTree>
    <p:extLst>
      <p:ext uri="{BB962C8B-B14F-4D97-AF65-F5344CB8AC3E}">
        <p14:creationId xmlns:p14="http://schemas.microsoft.com/office/powerpoint/2010/main" val="21380610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Timing variables - Times</a:t>
            </a:r>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T is required only if a time is available</a:t>
            </a:r>
          </a:p>
          <a:p>
            <a:r>
              <a:rPr lang="en-GB" sz="2400" dirty="0"/>
              <a:t>Colon delimiters are required</a:t>
            </a:r>
          </a:p>
          <a:p>
            <a:r>
              <a:rPr lang="en-GB" sz="2400" dirty="0"/>
              <a:t>Partial times can be stored e.g. “13”, “13:14”</a:t>
            </a:r>
          </a:p>
          <a:p>
            <a:endParaRPr lang="en-GB" sz="2400" dirty="0"/>
          </a:p>
          <a:p>
            <a:endParaRPr lang="en-GB" sz="2400" dirty="0"/>
          </a:p>
          <a:p>
            <a:pPr marL="857250" lvl="1" indent="-342900"/>
            <a:endParaRPr lang="en-GB" sz="2400" dirty="0"/>
          </a:p>
        </p:txBody>
      </p:sp>
    </p:spTree>
    <p:extLst>
      <p:ext uri="{BB962C8B-B14F-4D97-AF65-F5344CB8AC3E}">
        <p14:creationId xmlns:p14="http://schemas.microsoft.com/office/powerpoint/2010/main" val="39359745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Timing variables – Intervals and Durations</a:t>
            </a:r>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Can represent an interval in multiple ways. </a:t>
            </a:r>
          </a:p>
          <a:p>
            <a:pPr lvl="1"/>
            <a:r>
              <a:rPr lang="en-GB" sz="2000" dirty="0"/>
              <a:t>Could use two dates in the format: YYYY-MM-DDThh:mm:ss/YYYY-MM-DDThh:mm:ss </a:t>
            </a:r>
          </a:p>
          <a:p>
            <a:r>
              <a:rPr lang="en-GB" sz="2400" dirty="0"/>
              <a:t>Both duration and duration units can be provided in the single</a:t>
            </a:r>
            <a:br>
              <a:rPr lang="en-GB" sz="2400" dirty="0"/>
            </a:br>
            <a:r>
              <a:rPr lang="en-GB" sz="2400" dirty="0"/>
              <a:t>--DUR variable </a:t>
            </a:r>
          </a:p>
          <a:p>
            <a:r>
              <a:rPr lang="en-GB" sz="2400" dirty="0"/>
              <a:t>Format: PnYnMnDTnHnMnS or PnW where: </a:t>
            </a:r>
          </a:p>
          <a:p>
            <a:pPr lvl="1"/>
            <a:r>
              <a:rPr lang="en-GB" sz="2000" dirty="0"/>
              <a:t>[P] (duration designator): precedes the alphanumeric text string that represents the duration</a:t>
            </a:r>
          </a:p>
          <a:p>
            <a:pPr lvl="1"/>
            <a:r>
              <a:rPr lang="en-GB" sz="2000" dirty="0"/>
              <a:t>[n] represents a positive number or zero </a:t>
            </a:r>
          </a:p>
          <a:p>
            <a:pPr lvl="1"/>
            <a:r>
              <a:rPr lang="en-GB" sz="2000" dirty="0"/>
              <a:t>[W] is used as week designator, preceding a data Element that represents the number of calendar weeks within the calendar year (e.g., P6W represents 6 weeks of calendar time)</a:t>
            </a:r>
          </a:p>
          <a:p>
            <a:endParaRPr lang="en-GB" sz="2400" dirty="0"/>
          </a:p>
          <a:p>
            <a:pPr marL="857250" lvl="1" indent="-342900"/>
            <a:endParaRPr lang="en-GB" sz="2400" dirty="0"/>
          </a:p>
        </p:txBody>
      </p:sp>
    </p:spTree>
    <p:extLst>
      <p:ext uri="{BB962C8B-B14F-4D97-AF65-F5344CB8AC3E}">
        <p14:creationId xmlns:p14="http://schemas.microsoft.com/office/powerpoint/2010/main" val="1971627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Purpose of CDISC Standards</a:t>
            </a:r>
          </a:p>
        </p:txBody>
      </p:sp>
      <p:sp>
        <p:nvSpPr>
          <p:cNvPr id="3" name="Content Placeholder 2"/>
          <p:cNvSpPr>
            <a:spLocks noGrp="1"/>
          </p:cNvSpPr>
          <p:nvPr>
            <p:ph idx="1"/>
          </p:nvPr>
        </p:nvSpPr>
        <p:spPr/>
        <p:txBody>
          <a:bodyPr/>
          <a:lstStyle/>
          <a:p>
            <a:pPr marL="0" indent="0">
              <a:buNone/>
            </a:pPr>
            <a:endParaRPr lang="en-GB" dirty="0"/>
          </a:p>
          <a:p>
            <a:pPr marL="0" indent="0">
              <a:buNone/>
            </a:pPr>
            <a:r>
              <a:rPr lang="en-GB" dirty="0"/>
              <a:t>	</a:t>
            </a:r>
          </a:p>
        </p:txBody>
      </p:sp>
      <p:pic>
        <p:nvPicPr>
          <p:cNvPr id="4" name="gCyVdvgVpY8"/>
          <p:cNvPicPr>
            <a:picLocks noRot="1" noChangeAspect="1"/>
          </p:cNvPicPr>
          <p:nvPr>
            <a:videoFile r:link="rId1"/>
          </p:nvPr>
        </p:nvPicPr>
        <p:blipFill>
          <a:blip r:embed="rId3"/>
          <a:stretch>
            <a:fillRect/>
          </a:stretch>
        </p:blipFill>
        <p:spPr>
          <a:xfrm>
            <a:off x="1143000" y="1600200"/>
            <a:ext cx="6858000" cy="3857625"/>
          </a:xfrm>
          <a:prstGeom prst="rect">
            <a:avLst/>
          </a:prstGeom>
        </p:spPr>
      </p:pic>
    </p:spTree>
    <p:extLst>
      <p:ext uri="{BB962C8B-B14F-4D97-AF65-F5344CB8AC3E}">
        <p14:creationId xmlns:p14="http://schemas.microsoft.com/office/powerpoint/2010/main" val="23784224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Study day</a:t>
            </a:r>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Variables --DY, --STDY, --ENDY</a:t>
            </a:r>
          </a:p>
          <a:p>
            <a:r>
              <a:rPr lang="en-GB" sz="2400" dirty="0"/>
              <a:t>Calculated from reference start date (DM.RFSTDTC)</a:t>
            </a:r>
          </a:p>
          <a:p>
            <a:r>
              <a:rPr lang="en-GB" sz="2400" dirty="0"/>
              <a:t>Reference start date is study day 1</a:t>
            </a:r>
          </a:p>
          <a:p>
            <a:r>
              <a:rPr lang="en-GB" sz="2400" dirty="0"/>
              <a:t>Day before reference start date is study day -1 (i.e. no zero)</a:t>
            </a:r>
          </a:p>
          <a:p>
            <a:endParaRPr lang="en-GB" sz="2400" dirty="0"/>
          </a:p>
          <a:p>
            <a:endParaRPr lang="en-GB" sz="2400" dirty="0"/>
          </a:p>
          <a:p>
            <a:endParaRPr lang="en-GB" sz="2400" dirty="0"/>
          </a:p>
          <a:p>
            <a:endParaRPr lang="en-GB" sz="2400" dirty="0"/>
          </a:p>
          <a:p>
            <a:pPr marL="857250" lvl="1" indent="-342900"/>
            <a:endParaRPr lang="en-GB" sz="2400" dirty="0"/>
          </a:p>
        </p:txBody>
      </p:sp>
    </p:spTree>
    <p:extLst>
      <p:ext uri="{BB962C8B-B14F-4D97-AF65-F5344CB8AC3E}">
        <p14:creationId xmlns:p14="http://schemas.microsoft.com/office/powerpoint/2010/main" val="33276149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Clinical encounters (visits)</a:t>
            </a:r>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There should be at least one timing variable</a:t>
            </a:r>
          </a:p>
          <a:p>
            <a:r>
              <a:rPr lang="en-GB" sz="2400" dirty="0"/>
              <a:t>For planned visits, VISIT, VISITNUM and VISITDY should match TV</a:t>
            </a:r>
          </a:p>
          <a:p>
            <a:r>
              <a:rPr lang="en-GB" sz="2400" dirty="0"/>
              <a:t>VISITNUM is used for sorting and should be chronological</a:t>
            </a:r>
          </a:p>
          <a:p>
            <a:r>
              <a:rPr lang="en-GB" sz="2400" dirty="0"/>
              <a:t>One to one relationship between VISIT and VISITNUM</a:t>
            </a:r>
          </a:p>
          <a:p>
            <a:r>
              <a:rPr lang="en-GB" sz="2400" dirty="0"/>
              <a:t>VISITNUM should be populated for all visits</a:t>
            </a:r>
          </a:p>
          <a:p>
            <a:r>
              <a:rPr lang="en-GB" sz="2400" dirty="0"/>
              <a:t>VISIT may be left null or “UNSCHEDULED” for unplanned visits</a:t>
            </a:r>
          </a:p>
          <a:p>
            <a:r>
              <a:rPr lang="en-GB" sz="2400" dirty="0"/>
              <a:t>VISITDY should only be populated for planned visits – it is the planned study day of the visit</a:t>
            </a:r>
          </a:p>
          <a:p>
            <a:pPr marL="0" indent="0">
              <a:buNone/>
            </a:pPr>
            <a:endParaRPr lang="en-GB" sz="2400" dirty="0"/>
          </a:p>
          <a:p>
            <a:endParaRPr lang="en-GB" sz="2400" dirty="0"/>
          </a:p>
          <a:p>
            <a:endParaRPr lang="en-GB" sz="2400" dirty="0"/>
          </a:p>
          <a:p>
            <a:endParaRPr lang="en-GB" sz="2400" dirty="0"/>
          </a:p>
          <a:p>
            <a:pPr marL="857250" lvl="1" indent="-342900"/>
            <a:endParaRPr lang="en-GB" sz="2400" dirty="0"/>
          </a:p>
        </p:txBody>
      </p:sp>
    </p:spTree>
    <p:extLst>
      <p:ext uri="{BB962C8B-B14F-4D97-AF65-F5344CB8AC3E}">
        <p14:creationId xmlns:p14="http://schemas.microsoft.com/office/powerpoint/2010/main" val="36268053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Relative Timing</a:t>
            </a:r>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--STRF, --ENRF represent the timing of an observation relative to a sponsor defined reference period e.g. “BEFORE”, “AFTER”, “ONGOING”. The reference time period is defined by RFSTDTC and RFENDTC. </a:t>
            </a:r>
          </a:p>
          <a:p>
            <a:r>
              <a:rPr lang="en-GB" sz="2400" dirty="0"/>
              <a:t>Allowable values : BEFORE, DURING, DURING/AFTER, AFTER, COINCIDENT, ONGOING, and U (for unknown)</a:t>
            </a:r>
          </a:p>
          <a:p>
            <a:r>
              <a:rPr lang="en-GB" sz="2400" dirty="0"/>
              <a:t>Should only reflect raw data, and not be derived</a:t>
            </a:r>
          </a:p>
          <a:p>
            <a:r>
              <a:rPr lang="en-GB" sz="2400" dirty="0"/>
              <a:t>If relative timing does not refer to reference time period, use </a:t>
            </a:r>
          </a:p>
          <a:p>
            <a:pPr marL="355600" indent="0">
              <a:buNone/>
            </a:pPr>
            <a:r>
              <a:rPr lang="en-GB" sz="2400" dirty="0"/>
              <a:t>--STRTPT, --STTPT, --ENRTPT, --ENTPT. </a:t>
            </a:r>
          </a:p>
          <a:p>
            <a:pPr marL="355600" indent="-355600"/>
            <a:r>
              <a:rPr lang="en-GB" sz="2400" dirty="0"/>
              <a:t>--STRTPT and--ENRTPT contain values similar to --STRF and--ENRF</a:t>
            </a:r>
          </a:p>
          <a:p>
            <a:pPr marL="355600" indent="-355600"/>
            <a:r>
              <a:rPr lang="en-GB" sz="2400" dirty="0"/>
              <a:t>Anchor reference time interval referenced in --STTPT and --ENTPT</a:t>
            </a:r>
          </a:p>
          <a:p>
            <a:pPr marL="0" indent="0">
              <a:buNone/>
            </a:pPr>
            <a:endParaRPr lang="en-GB" sz="2400" dirty="0"/>
          </a:p>
          <a:p>
            <a:endParaRPr lang="en-GB" sz="2400" dirty="0"/>
          </a:p>
          <a:p>
            <a:endParaRPr lang="en-GB" sz="2400" dirty="0"/>
          </a:p>
          <a:p>
            <a:endParaRPr lang="en-GB" sz="2400" dirty="0"/>
          </a:p>
          <a:p>
            <a:pPr marL="857250" lvl="1" indent="-342900"/>
            <a:endParaRPr lang="en-GB" sz="2400" dirty="0"/>
          </a:p>
        </p:txBody>
      </p:sp>
    </p:spTree>
    <p:extLst>
      <p:ext uri="{BB962C8B-B14F-4D97-AF65-F5344CB8AC3E}">
        <p14:creationId xmlns:p14="http://schemas.microsoft.com/office/powerpoint/2010/main" val="28228826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Relative Timing</a:t>
            </a:r>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Example: Adverse Events </a:t>
            </a:r>
          </a:p>
          <a:p>
            <a:pPr lvl="1"/>
            <a:r>
              <a:rPr lang="en-GB" sz="2400" dirty="0"/>
              <a:t>CRF contains "Start Date", "Stop Date", and "Outcome" with check boxes including "Continuing" and "Unknown" </a:t>
            </a:r>
          </a:p>
          <a:p>
            <a:pPr lvl="1"/>
            <a:r>
              <a:rPr lang="en-GB" sz="2400" dirty="0"/>
              <a:t>Example when "Unknown" is checked: </a:t>
            </a:r>
            <a:br>
              <a:rPr lang="en-GB" sz="2400" dirty="0"/>
            </a:br>
            <a:r>
              <a:rPr lang="en-GB" sz="2400" dirty="0"/>
              <a:t>AESTDTC = start date, e.g., “2015-09-01" </a:t>
            </a:r>
            <a:br>
              <a:rPr lang="en-GB" sz="2400" dirty="0"/>
            </a:br>
            <a:r>
              <a:rPr lang="en-GB" sz="2400" dirty="0"/>
              <a:t>AEENDTC = [null] </a:t>
            </a:r>
            <a:br>
              <a:rPr lang="en-GB" sz="2400" dirty="0"/>
            </a:br>
            <a:r>
              <a:rPr lang="en-GB" sz="2400" dirty="0"/>
              <a:t>AEENRTPT = "U" </a:t>
            </a:r>
            <a:br>
              <a:rPr lang="en-GB" sz="2400" dirty="0"/>
            </a:br>
            <a:r>
              <a:rPr lang="en-GB" sz="2400" dirty="0"/>
              <a:t>AEENTPT = final subject contact date, e.g., "2015-10-01" </a:t>
            </a:r>
          </a:p>
          <a:p>
            <a:endParaRPr lang="en-GB" sz="2400" dirty="0"/>
          </a:p>
          <a:p>
            <a:endParaRPr lang="en-GB" sz="2400" dirty="0"/>
          </a:p>
          <a:p>
            <a:endParaRPr lang="en-GB" sz="2400" dirty="0"/>
          </a:p>
          <a:p>
            <a:pPr marL="857250" lvl="1" indent="-342900"/>
            <a:endParaRPr lang="en-GB" sz="2400" dirty="0"/>
          </a:p>
        </p:txBody>
      </p:sp>
    </p:spTree>
    <p:extLst>
      <p:ext uri="{BB962C8B-B14F-4D97-AF65-F5344CB8AC3E}">
        <p14:creationId xmlns:p14="http://schemas.microsoft.com/office/powerpoint/2010/main" val="40713113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Original and Standardised Results</a:t>
            </a:r>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--ORRES contains the original stated result</a:t>
            </a:r>
          </a:p>
          <a:p>
            <a:r>
              <a:rPr lang="en-GB" sz="2400" dirty="0"/>
              <a:t>--ORRES is an expected variable so should always be non-missing</a:t>
            </a:r>
          </a:p>
          <a:p>
            <a:pPr lvl="1"/>
            <a:r>
              <a:rPr lang="en-GB" sz="2000" dirty="0"/>
              <a:t>except when –STAT=“NOT DONE”</a:t>
            </a:r>
          </a:p>
          <a:p>
            <a:pPr lvl="1"/>
            <a:r>
              <a:rPr lang="en-GB" sz="2000" dirty="0"/>
              <a:t>should generally not be populated for derived records</a:t>
            </a:r>
          </a:p>
          <a:p>
            <a:r>
              <a:rPr lang="en-GB" sz="2400" dirty="0"/>
              <a:t>--STRESC should always be populated when --ORRES is populated, either by converting to standard units, or assigning a standardised value.</a:t>
            </a:r>
          </a:p>
          <a:p>
            <a:r>
              <a:rPr lang="en-GB" sz="2400" dirty="0"/>
              <a:t>When --STRESC contains numeric results, these should be written to --STRESN. --STRESN should be left NULL for non-numeric results.</a:t>
            </a:r>
          </a:p>
          <a:p>
            <a:r>
              <a:rPr lang="en-GB" sz="2400" dirty="0"/>
              <a:t>For numeric values with character operands e.g. “&gt;10”, --STRESC should be populated and --STRESN left NULL (any imputation would happen at ADaM level)</a:t>
            </a:r>
          </a:p>
          <a:p>
            <a:pPr marL="0" indent="0">
              <a:buNone/>
            </a:pPr>
            <a:endParaRPr lang="en-GB" sz="2400" dirty="0"/>
          </a:p>
          <a:p>
            <a:endParaRPr lang="en-GB" sz="2400" dirty="0"/>
          </a:p>
          <a:p>
            <a:endParaRPr lang="en-GB" sz="2400" dirty="0"/>
          </a:p>
          <a:p>
            <a:endParaRPr lang="en-GB" sz="2400" dirty="0"/>
          </a:p>
          <a:p>
            <a:pPr marL="857250" lvl="1" indent="-342900"/>
            <a:endParaRPr lang="en-GB" sz="2400" dirty="0"/>
          </a:p>
        </p:txBody>
      </p:sp>
    </p:spTree>
    <p:extLst>
      <p:ext uri="{BB962C8B-B14F-4D97-AF65-F5344CB8AC3E}">
        <p14:creationId xmlns:p14="http://schemas.microsoft.com/office/powerpoint/2010/main" val="2631499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Not Done</a:t>
            </a:r>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When an entire exam is not done and this information is collected in the CRF, it should be present in the SDTM dataset</a:t>
            </a:r>
          </a:p>
          <a:p>
            <a:r>
              <a:rPr lang="en-GB" sz="2400" dirty="0"/>
              <a:t>If the fact the data was not collected is not captured on the CRF, a record should not be created in SDTM</a:t>
            </a:r>
          </a:p>
          <a:p>
            <a:pPr marL="857250" lvl="2" indent="0">
              <a:buNone/>
            </a:pPr>
            <a:r>
              <a:rPr lang="en-GB" sz="2300" dirty="0"/>
              <a:t>--TESTCD should be –ALL e.g. LBALL</a:t>
            </a:r>
          </a:p>
          <a:p>
            <a:pPr marL="857250" lvl="2" indent="0">
              <a:buNone/>
            </a:pPr>
            <a:r>
              <a:rPr lang="en-GB" sz="2300" dirty="0"/>
              <a:t>--TEST should indicate the group of data missing (e.g. “Lab data”)</a:t>
            </a:r>
          </a:p>
          <a:p>
            <a:pPr marL="857250" lvl="2" indent="0">
              <a:buNone/>
            </a:pPr>
            <a:r>
              <a:rPr lang="en-GB" sz="2300" dirty="0"/>
              <a:t>--CAT should indicate the category of missing data (e.g. “Chemistry”)</a:t>
            </a:r>
          </a:p>
          <a:p>
            <a:pPr marL="857250" lvl="2" indent="0">
              <a:buNone/>
            </a:pPr>
            <a:r>
              <a:rPr lang="en-GB" sz="2300" dirty="0"/>
              <a:t>--ORRES should be NULL</a:t>
            </a:r>
          </a:p>
          <a:p>
            <a:pPr marL="857250" lvl="2" indent="0">
              <a:buNone/>
            </a:pPr>
            <a:r>
              <a:rPr lang="en-GB" sz="2300" dirty="0"/>
              <a:t>--STAT should be “NOT DONE”</a:t>
            </a:r>
          </a:p>
          <a:p>
            <a:pPr marL="857250" lvl="2" indent="0">
              <a:buNone/>
            </a:pPr>
            <a:r>
              <a:rPr lang="en-GB" sz="2300" dirty="0"/>
              <a:t>--REASND should state the reason the data were missing</a:t>
            </a:r>
          </a:p>
          <a:p>
            <a:pPr marL="0" indent="0">
              <a:buNone/>
            </a:pPr>
            <a:endParaRPr lang="en-GB" sz="2400" dirty="0"/>
          </a:p>
          <a:p>
            <a:endParaRPr lang="en-GB" sz="2400" dirty="0"/>
          </a:p>
          <a:p>
            <a:endParaRPr lang="en-GB" sz="2400" dirty="0"/>
          </a:p>
          <a:p>
            <a:endParaRPr lang="en-GB" sz="2400" dirty="0"/>
          </a:p>
          <a:p>
            <a:pPr marL="857250" lvl="1" indent="-342900"/>
            <a:endParaRPr lang="en-GB" sz="2400" dirty="0"/>
          </a:p>
        </p:txBody>
      </p:sp>
    </p:spTree>
    <p:extLst>
      <p:ext uri="{BB962C8B-B14F-4D97-AF65-F5344CB8AC3E}">
        <p14:creationId xmlns:p14="http://schemas.microsoft.com/office/powerpoint/2010/main" val="19659029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 points</a:t>
            </a:r>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Represented using--TPT, --TPTNUM, --ELTM </a:t>
            </a:r>
          </a:p>
          <a:p>
            <a:r>
              <a:rPr lang="en-GB" sz="2400" dirty="0"/>
              <a:t>Anchored by --TPTREF and –RFTDTC</a:t>
            </a:r>
          </a:p>
          <a:p>
            <a:r>
              <a:rPr lang="en-GB" sz="2400" dirty="0"/>
              <a:t>Usually has an associated –DTC</a:t>
            </a:r>
          </a:p>
          <a:p>
            <a:r>
              <a:rPr lang="en-GB" sz="2400" dirty="0"/>
              <a:t>--TPTNUM is expected when time points are used</a:t>
            </a:r>
          </a:p>
          <a:p>
            <a:endParaRPr lang="en-GB" sz="2400" dirty="0"/>
          </a:p>
          <a:p>
            <a:pPr marL="0" indent="0">
              <a:buNone/>
            </a:pPr>
            <a:endParaRPr lang="en-GB" sz="2400" dirty="0"/>
          </a:p>
          <a:p>
            <a:endParaRPr lang="en-GB" sz="2400" dirty="0"/>
          </a:p>
          <a:p>
            <a:endParaRPr lang="en-GB" sz="2400" dirty="0"/>
          </a:p>
          <a:p>
            <a:endParaRPr lang="en-GB" sz="2400" dirty="0"/>
          </a:p>
          <a:p>
            <a:pPr marL="857250" lvl="1" indent="-342900"/>
            <a:endParaRPr lang="en-GB" sz="2400" dirty="0"/>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5796"/>
          <a:stretch/>
        </p:blipFill>
        <p:spPr bwMode="auto">
          <a:xfrm>
            <a:off x="1073482" y="3370997"/>
            <a:ext cx="6915150" cy="2948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92846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553" y="2867713"/>
            <a:ext cx="8229600" cy="1143000"/>
          </a:xfrm>
        </p:spPr>
        <p:txBody>
          <a:bodyPr/>
          <a:lstStyle/>
          <a:p>
            <a:r>
              <a:rPr lang="en-GB" dirty="0"/>
              <a:t>Special Purpose Domains</a:t>
            </a:r>
          </a:p>
        </p:txBody>
      </p:sp>
    </p:spTree>
    <p:extLst>
      <p:ext uri="{BB962C8B-B14F-4D97-AF65-F5344CB8AC3E}">
        <p14:creationId xmlns:p14="http://schemas.microsoft.com/office/powerpoint/2010/main" val="4103741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DM: Demographics</a:t>
            </a:r>
          </a:p>
        </p:txBody>
      </p:sp>
      <p:sp>
        <p:nvSpPr>
          <p:cNvPr id="3" name="Content Placeholder 2"/>
          <p:cNvSpPr>
            <a:spLocks noGrp="1"/>
          </p:cNvSpPr>
          <p:nvPr>
            <p:ph idx="1"/>
          </p:nvPr>
        </p:nvSpPr>
        <p:spPr>
          <a:xfrm>
            <a:off x="150125" y="1600200"/>
            <a:ext cx="8830101" cy="4525963"/>
          </a:xfrm>
        </p:spPr>
        <p:txBody>
          <a:bodyPr>
            <a:noAutofit/>
          </a:bodyPr>
          <a:lstStyle/>
          <a:p>
            <a:pPr marL="0" indent="0">
              <a:buNone/>
            </a:pPr>
            <a:r>
              <a:rPr lang="en-GB" sz="2400" dirty="0"/>
              <a:t>The Demographics domain includes a set of essential standard variables that describe each subject in a clinical study. It is the parent domain for all other observations for human clinical subjects.</a:t>
            </a:r>
          </a:p>
          <a:p>
            <a:r>
              <a:rPr lang="en-GB" sz="2400" dirty="0"/>
              <a:t>One record per subject</a:t>
            </a:r>
          </a:p>
          <a:p>
            <a:r>
              <a:rPr lang="en-GB" sz="2400" dirty="0"/>
              <a:t>Demographics: Age, sex, race, ethnicity</a:t>
            </a:r>
          </a:p>
          <a:p>
            <a:r>
              <a:rPr lang="en-GB" sz="2400" dirty="0"/>
              <a:t>Treatment information – planned and actual treatment arm</a:t>
            </a:r>
          </a:p>
          <a:p>
            <a:r>
              <a:rPr lang="en-GB" sz="2400" dirty="0"/>
              <a:t>Country, site and investigator details</a:t>
            </a:r>
          </a:p>
          <a:p>
            <a:endParaRPr lang="en-GB" sz="2300" dirty="0"/>
          </a:p>
          <a:p>
            <a:pPr marL="0" indent="0">
              <a:buNone/>
            </a:pPr>
            <a:endParaRPr lang="en-GB" sz="2400" dirty="0"/>
          </a:p>
          <a:p>
            <a:endParaRPr lang="en-GB" sz="2400" dirty="0"/>
          </a:p>
          <a:p>
            <a:endParaRPr lang="en-GB" sz="2400" dirty="0"/>
          </a:p>
          <a:p>
            <a:endParaRPr lang="en-GB" sz="2400" dirty="0"/>
          </a:p>
          <a:p>
            <a:pPr marL="857250" lvl="1" indent="-342900"/>
            <a:endParaRPr lang="en-GB" sz="2400" dirty="0"/>
          </a:p>
        </p:txBody>
      </p:sp>
    </p:spTree>
    <p:extLst>
      <p:ext uri="{BB962C8B-B14F-4D97-AF65-F5344CB8AC3E}">
        <p14:creationId xmlns:p14="http://schemas.microsoft.com/office/powerpoint/2010/main" val="4103741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DM: Demographics</a:t>
            </a:r>
          </a:p>
        </p:txBody>
      </p:sp>
      <p:sp>
        <p:nvSpPr>
          <p:cNvPr id="3" name="Content Placeholder 2"/>
          <p:cNvSpPr>
            <a:spLocks noGrp="1"/>
          </p:cNvSpPr>
          <p:nvPr>
            <p:ph idx="1"/>
          </p:nvPr>
        </p:nvSpPr>
        <p:spPr>
          <a:xfrm>
            <a:off x="150125" y="1600200"/>
            <a:ext cx="8830101" cy="4525963"/>
          </a:xfrm>
        </p:spPr>
        <p:txBody>
          <a:bodyPr>
            <a:noAutofit/>
          </a:bodyPr>
          <a:lstStyle/>
          <a:p>
            <a:pPr marL="0" indent="0">
              <a:buNone/>
            </a:pPr>
            <a:r>
              <a:rPr lang="en-GB" sz="2400" dirty="0"/>
              <a:t>The Demographics domain includes a set of essential standard variables that describe each subject in a clinical study. It is the parent domain for all other observations for human clinical subjects.</a:t>
            </a:r>
          </a:p>
          <a:p>
            <a:r>
              <a:rPr lang="en-GB" sz="2400" dirty="0"/>
              <a:t>Holds reference start and stop timing information</a:t>
            </a:r>
          </a:p>
          <a:p>
            <a:pPr lvl="1"/>
            <a:r>
              <a:rPr lang="en-GB" sz="2000" dirty="0"/>
              <a:t>the start and stop of treatment</a:t>
            </a:r>
          </a:p>
          <a:p>
            <a:pPr lvl="1"/>
            <a:r>
              <a:rPr lang="en-GB" sz="2000" dirty="0"/>
              <a:t>the start and stop of exposure to any protocol-specified treatment or therapy</a:t>
            </a:r>
          </a:p>
          <a:p>
            <a:pPr lvl="1"/>
            <a:r>
              <a:rPr lang="en-GB" sz="2000" dirty="0"/>
              <a:t>date of consent</a:t>
            </a:r>
          </a:p>
          <a:p>
            <a:pPr lvl="1"/>
            <a:r>
              <a:rPr lang="en-GB" sz="2000" dirty="0"/>
              <a:t>date when subject ended participation or follow-up in a trial, as defined in the protocol, i.e. date of last contact</a:t>
            </a:r>
          </a:p>
          <a:p>
            <a:pPr lvl="1"/>
            <a:r>
              <a:rPr lang="en-GB" sz="2000" dirty="0"/>
              <a:t>date of death</a:t>
            </a:r>
          </a:p>
          <a:p>
            <a:endParaRPr lang="en-GB" sz="2300" dirty="0"/>
          </a:p>
          <a:p>
            <a:pPr marL="0" indent="0">
              <a:buNone/>
            </a:pPr>
            <a:endParaRPr lang="en-GB" sz="2400" dirty="0"/>
          </a:p>
          <a:p>
            <a:endParaRPr lang="en-GB" sz="2400" dirty="0"/>
          </a:p>
          <a:p>
            <a:endParaRPr lang="en-GB" sz="2400" dirty="0"/>
          </a:p>
          <a:p>
            <a:endParaRPr lang="en-GB" sz="2400" dirty="0"/>
          </a:p>
          <a:p>
            <a:pPr marL="857250" lvl="1" indent="-342900"/>
            <a:endParaRPr lang="en-GB" sz="2400" dirty="0"/>
          </a:p>
        </p:txBody>
      </p:sp>
    </p:spTree>
    <p:extLst>
      <p:ext uri="{BB962C8B-B14F-4D97-AF65-F5344CB8AC3E}">
        <p14:creationId xmlns:p14="http://schemas.microsoft.com/office/powerpoint/2010/main" val="1286556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Purpose of CDISC Standards</a:t>
            </a:r>
          </a:p>
        </p:txBody>
      </p:sp>
      <p:sp>
        <p:nvSpPr>
          <p:cNvPr id="3" name="Content Placeholder 2"/>
          <p:cNvSpPr>
            <a:spLocks noGrp="1"/>
          </p:cNvSpPr>
          <p:nvPr>
            <p:ph idx="1"/>
          </p:nvPr>
        </p:nvSpPr>
        <p:spPr/>
        <p:txBody>
          <a:bodyPr/>
          <a:lstStyle/>
          <a:p>
            <a:r>
              <a:rPr lang="en-GB" dirty="0"/>
              <a:t>Standardise data required for regulatory submission</a:t>
            </a:r>
          </a:p>
          <a:p>
            <a:r>
              <a:rPr lang="en-GB" dirty="0"/>
              <a:t>Regulatory reviewers can use standard software to explore clinical trial data</a:t>
            </a:r>
          </a:p>
          <a:p>
            <a:r>
              <a:rPr lang="en-GB" dirty="0"/>
              <a:t>Support plans to create a repository for all clinical trial data submitted to the FDA</a:t>
            </a:r>
          </a:p>
          <a:p>
            <a:pPr marL="0" indent="0">
              <a:buNone/>
            </a:pPr>
            <a:r>
              <a:rPr lang="en-GB" dirty="0"/>
              <a:t>	</a:t>
            </a:r>
          </a:p>
        </p:txBody>
      </p:sp>
    </p:spTree>
    <p:extLst>
      <p:ext uri="{BB962C8B-B14F-4D97-AF65-F5344CB8AC3E}">
        <p14:creationId xmlns:p14="http://schemas.microsoft.com/office/powerpoint/2010/main" val="34857589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Map the demography CRF</a:t>
            </a:r>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By writing on the dummy study CRF, map each of the variables to SDTM</a:t>
            </a:r>
          </a:p>
          <a:p>
            <a:r>
              <a:rPr lang="en-GB" sz="2400" dirty="0"/>
              <a:t>Do not map any variables that you do not think can be mapped to standard variables in the SDTM.DM domain</a:t>
            </a:r>
            <a:endParaRPr lang="en-GB" sz="2300" dirty="0"/>
          </a:p>
          <a:p>
            <a:pPr marL="0" indent="0">
              <a:buNone/>
            </a:pPr>
            <a:endParaRPr lang="en-GB" sz="2400" dirty="0"/>
          </a:p>
          <a:p>
            <a:endParaRPr lang="en-GB" sz="2400" dirty="0"/>
          </a:p>
          <a:p>
            <a:endParaRPr lang="en-GB" sz="2400" dirty="0"/>
          </a:p>
          <a:p>
            <a:endParaRPr lang="en-GB" sz="2400" dirty="0"/>
          </a:p>
          <a:p>
            <a:pPr marL="857250" lvl="1" indent="-342900"/>
            <a:endParaRPr lang="en-GB" sz="2400" dirty="0"/>
          </a:p>
        </p:txBody>
      </p:sp>
    </p:spTree>
    <p:extLst>
      <p:ext uri="{BB962C8B-B14F-4D97-AF65-F5344CB8AC3E}">
        <p14:creationId xmlns:p14="http://schemas.microsoft.com/office/powerpoint/2010/main" val="40559031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 Comments</a:t>
            </a:r>
          </a:p>
        </p:txBody>
      </p:sp>
      <p:sp>
        <p:nvSpPr>
          <p:cNvPr id="3" name="Content Placeholder 2"/>
          <p:cNvSpPr>
            <a:spLocks noGrp="1"/>
          </p:cNvSpPr>
          <p:nvPr>
            <p:ph idx="1"/>
          </p:nvPr>
        </p:nvSpPr>
        <p:spPr>
          <a:xfrm>
            <a:off x="150125" y="1600200"/>
            <a:ext cx="8830101" cy="4525963"/>
          </a:xfrm>
        </p:spPr>
        <p:txBody>
          <a:bodyPr>
            <a:noAutofit/>
          </a:bodyPr>
          <a:lstStyle/>
          <a:p>
            <a:pPr marL="0" indent="0">
              <a:buNone/>
            </a:pPr>
            <a:r>
              <a:rPr lang="en-GB" sz="2400" dirty="0"/>
              <a:t>The Comments dataset accommodates two sources of comments:</a:t>
            </a:r>
          </a:p>
          <a:p>
            <a:pPr lvl="1"/>
            <a:r>
              <a:rPr lang="en-GB" sz="2000" dirty="0"/>
              <a:t>those collected alongside other data on topical case report form (CRF) pages such as Adverse Events </a:t>
            </a:r>
          </a:p>
          <a:p>
            <a:pPr lvl="1"/>
            <a:r>
              <a:rPr lang="en-GB" sz="2000" dirty="0"/>
              <a:t>those collected on a separate page specifically dedicated to comments</a:t>
            </a:r>
          </a:p>
          <a:p>
            <a:r>
              <a:rPr lang="en-GB" sz="2400" dirty="0"/>
              <a:t>One record per comment per subject</a:t>
            </a:r>
          </a:p>
          <a:p>
            <a:r>
              <a:rPr lang="en-GB" sz="2400" dirty="0"/>
              <a:t>The Comments special-purpose domain provides a solution for submitting free-text comments related to data in one or more SDTM domains</a:t>
            </a:r>
          </a:p>
          <a:p>
            <a:r>
              <a:rPr lang="en-GB" sz="2400" dirty="0"/>
              <a:t>Comments are generally not responses to specific questions; instead, comments usually consist of voluntary, free-text or unsolicited observations</a:t>
            </a:r>
          </a:p>
        </p:txBody>
      </p:sp>
    </p:spTree>
    <p:extLst>
      <p:ext uri="{BB962C8B-B14F-4D97-AF65-F5344CB8AC3E}">
        <p14:creationId xmlns:p14="http://schemas.microsoft.com/office/powerpoint/2010/main" val="32849538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 Comments</a:t>
            </a:r>
          </a:p>
        </p:txBody>
      </p:sp>
      <p:sp>
        <p:nvSpPr>
          <p:cNvPr id="3" name="Content Placeholder 2"/>
          <p:cNvSpPr>
            <a:spLocks noGrp="1"/>
          </p:cNvSpPr>
          <p:nvPr>
            <p:ph idx="1"/>
          </p:nvPr>
        </p:nvSpPr>
        <p:spPr>
          <a:xfrm>
            <a:off x="150125" y="1600200"/>
            <a:ext cx="8830101" cy="4525963"/>
          </a:xfrm>
        </p:spPr>
        <p:txBody>
          <a:bodyPr>
            <a:noAutofit/>
          </a:bodyPr>
          <a:lstStyle/>
          <a:p>
            <a:pPr marL="0" indent="0">
              <a:buNone/>
            </a:pPr>
            <a:r>
              <a:rPr lang="en-GB" sz="2400" dirty="0"/>
              <a:t>The Comments dataset accommodates two sources of comments:</a:t>
            </a:r>
          </a:p>
          <a:p>
            <a:pPr lvl="1"/>
            <a:r>
              <a:rPr lang="en-GB" sz="2000" dirty="0"/>
              <a:t>those collected alongside other data on topical case report form (CRF) pages such as Adverse Events </a:t>
            </a:r>
          </a:p>
          <a:p>
            <a:pPr lvl="1"/>
            <a:r>
              <a:rPr lang="en-GB" sz="2000" dirty="0"/>
              <a:t>those collected on a separate page specifically dedicated to comments</a:t>
            </a:r>
          </a:p>
          <a:p>
            <a:r>
              <a:rPr lang="en-GB" sz="2400" dirty="0"/>
              <a:t>Three sources:</a:t>
            </a:r>
          </a:p>
          <a:p>
            <a:pPr marL="857250" lvl="1" indent="-457200">
              <a:buFont typeface="+mj-lt"/>
              <a:buAutoNum type="arabicPeriod"/>
            </a:pPr>
            <a:r>
              <a:rPr lang="en-GB" sz="2000" dirty="0"/>
              <a:t>Comments unrelated to a domain</a:t>
            </a:r>
          </a:p>
          <a:p>
            <a:pPr marL="857250" lvl="1" indent="-457200">
              <a:buFont typeface="+mj-lt"/>
              <a:buAutoNum type="arabicPeriod"/>
            </a:pPr>
            <a:r>
              <a:rPr lang="en-GB" sz="2000" dirty="0"/>
              <a:t>Comments related to a domain </a:t>
            </a:r>
          </a:p>
          <a:p>
            <a:pPr marL="857250" lvl="1" indent="-457200">
              <a:buFont typeface="+mj-lt"/>
              <a:buAutoNum type="arabicPeriod"/>
            </a:pPr>
            <a:r>
              <a:rPr lang="en-GB" sz="2000" dirty="0"/>
              <a:t>Comments related to a group of records or a specific record</a:t>
            </a:r>
          </a:p>
          <a:p>
            <a:r>
              <a:rPr lang="en-GB" sz="2400" dirty="0"/>
              <a:t>RDOMAIN links back to the domain being commented upon</a:t>
            </a:r>
          </a:p>
          <a:p>
            <a:r>
              <a:rPr lang="en-GB" sz="2400" dirty="0"/>
              <a:t>IDVAR and IDVARVAL to link back to an observations domain</a:t>
            </a:r>
          </a:p>
          <a:p>
            <a:pPr lvl="1"/>
            <a:r>
              <a:rPr lang="en-GB" sz="1900" dirty="0"/>
              <a:t>E.g. IDVAR = AESEQ</a:t>
            </a:r>
          </a:p>
          <a:p>
            <a:r>
              <a:rPr lang="en-GB" sz="2400" dirty="0"/>
              <a:t>IDVAR/IDVARVAL is set to null if there is a COMMENTS page on CRF</a:t>
            </a:r>
          </a:p>
          <a:p>
            <a:endParaRPr lang="en-GB" sz="2400" dirty="0"/>
          </a:p>
          <a:p>
            <a:endParaRPr lang="en-GB" sz="2400" dirty="0"/>
          </a:p>
          <a:p>
            <a:pPr marL="857250" lvl="1" indent="-342900"/>
            <a:endParaRPr lang="en-GB" sz="2400" dirty="0"/>
          </a:p>
        </p:txBody>
      </p:sp>
    </p:spTree>
    <p:extLst>
      <p:ext uri="{BB962C8B-B14F-4D97-AF65-F5344CB8AC3E}">
        <p14:creationId xmlns:p14="http://schemas.microsoft.com/office/powerpoint/2010/main" val="4063665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 Comments</a:t>
            </a:r>
          </a:p>
        </p:txBody>
      </p:sp>
      <p:sp>
        <p:nvSpPr>
          <p:cNvPr id="3" name="Content Placeholder 2"/>
          <p:cNvSpPr>
            <a:spLocks noGrp="1"/>
          </p:cNvSpPr>
          <p:nvPr>
            <p:ph idx="1"/>
          </p:nvPr>
        </p:nvSpPr>
        <p:spPr>
          <a:xfrm>
            <a:off x="150125" y="1600200"/>
            <a:ext cx="8830101" cy="4525963"/>
          </a:xfrm>
        </p:spPr>
        <p:txBody>
          <a:bodyPr>
            <a:noAutofit/>
          </a:bodyPr>
          <a:lstStyle/>
          <a:p>
            <a:pPr marL="0" indent="0">
              <a:buNone/>
            </a:pPr>
            <a:r>
              <a:rPr lang="en-GB" sz="2400" dirty="0"/>
              <a:t>The Comments dataset accommodates two sources of comments:</a:t>
            </a:r>
          </a:p>
          <a:p>
            <a:pPr lvl="1"/>
            <a:r>
              <a:rPr lang="en-GB" sz="2000" dirty="0"/>
              <a:t>those collected alongside other data on topical case report form (CRF) pages such as Adverse Events </a:t>
            </a:r>
          </a:p>
          <a:p>
            <a:pPr lvl="1"/>
            <a:r>
              <a:rPr lang="en-GB" sz="2000" dirty="0"/>
              <a:t>those collected on a separate page specifically dedicated to comments</a:t>
            </a:r>
          </a:p>
          <a:p>
            <a:r>
              <a:rPr lang="en-GB" sz="2400" dirty="0"/>
              <a:t>COREF – company defined reference for comments e.g. CRF page</a:t>
            </a:r>
          </a:p>
          <a:p>
            <a:r>
              <a:rPr lang="en-GB" sz="2400" dirty="0"/>
              <a:t>COVAL is used to store the comment text</a:t>
            </a:r>
          </a:p>
          <a:p>
            <a:pPr lvl="1"/>
            <a:r>
              <a:rPr lang="en-GB" sz="2000" dirty="0"/>
              <a:t>If more than 200 characters are required, use additional variables COVAL1, COVAL2, etc.</a:t>
            </a:r>
          </a:p>
          <a:p>
            <a:endParaRPr lang="en-GB" sz="2400" dirty="0"/>
          </a:p>
          <a:p>
            <a:endParaRPr lang="en-GB" sz="2400" dirty="0"/>
          </a:p>
          <a:p>
            <a:pPr marL="857250" lvl="1" indent="-342900"/>
            <a:endParaRPr lang="en-GB" sz="2400" dirty="0"/>
          </a:p>
        </p:txBody>
      </p:sp>
    </p:spTree>
    <p:extLst>
      <p:ext uri="{BB962C8B-B14F-4D97-AF65-F5344CB8AC3E}">
        <p14:creationId xmlns:p14="http://schemas.microsoft.com/office/powerpoint/2010/main" val="18531300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Elements &amp; Epochs</a:t>
            </a:r>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An Element is a basic building block in the trial design. It involves administering a planned intervention, which may be treatment or no treatment. If a treatment is given, the element should specify the given treatment e.g. “Screen”, “Placebo”, “10 mg”, “Follow-up”	</a:t>
            </a:r>
          </a:p>
          <a:p>
            <a:r>
              <a:rPr lang="en-GB" sz="2400" dirty="0"/>
              <a:t>An Epoch is a </a:t>
            </a:r>
            <a:r>
              <a:rPr lang="en-GB" sz="2400" i="1" dirty="0"/>
              <a:t>period of time </a:t>
            </a:r>
            <a:r>
              <a:rPr lang="en-GB" sz="2400" dirty="0"/>
              <a:t>with a specific purpose in the trial. Epoch should be the same across all treatments in a study. e.g. “Screen Epoch”, “First Treatment Epoch”, “Follow-up Epoch”, “Double Blind”, “Open Label”</a:t>
            </a:r>
          </a:p>
          <a:p>
            <a:pPr marL="857250" lvl="1" indent="-342900"/>
            <a:endParaRPr lang="en-GB" sz="2400" dirty="0"/>
          </a:p>
        </p:txBody>
      </p:sp>
    </p:spTree>
    <p:extLst>
      <p:ext uri="{BB962C8B-B14F-4D97-AF65-F5344CB8AC3E}">
        <p14:creationId xmlns:p14="http://schemas.microsoft.com/office/powerpoint/2010/main" val="12449732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 Subject Elements</a:t>
            </a:r>
          </a:p>
        </p:txBody>
      </p:sp>
      <p:sp>
        <p:nvSpPr>
          <p:cNvPr id="3" name="Content Placeholder 2"/>
          <p:cNvSpPr>
            <a:spLocks noGrp="1"/>
          </p:cNvSpPr>
          <p:nvPr>
            <p:ph idx="1"/>
          </p:nvPr>
        </p:nvSpPr>
        <p:spPr>
          <a:xfrm>
            <a:off x="150125" y="1600200"/>
            <a:ext cx="8830101" cy="4525963"/>
          </a:xfrm>
        </p:spPr>
        <p:txBody>
          <a:bodyPr>
            <a:noAutofit/>
          </a:bodyPr>
          <a:lstStyle/>
          <a:p>
            <a:pPr marL="0" indent="0">
              <a:buNone/>
            </a:pPr>
            <a:r>
              <a:rPr lang="en-GB" sz="2400" dirty="0"/>
              <a:t>The Subject Elements dataset consolidates information about the timing of each subject’s progress through the Epochs and Elements of the trial.</a:t>
            </a:r>
          </a:p>
          <a:p>
            <a:r>
              <a:rPr lang="en-GB" sz="2400" dirty="0"/>
              <a:t>Particularly useful for studies with multiple treatment periods, such as crossover studies</a:t>
            </a:r>
          </a:p>
          <a:p>
            <a:r>
              <a:rPr lang="en-GB" sz="2400" dirty="0"/>
              <a:t>Trial design datasets describe the planned design of the study (e.g. TE, TA, TV)</a:t>
            </a:r>
          </a:p>
          <a:p>
            <a:r>
              <a:rPr lang="en-GB" sz="2400" dirty="0"/>
              <a:t>Actual data also needs to be recorded:</a:t>
            </a:r>
          </a:p>
          <a:p>
            <a:pPr lvl="1"/>
            <a:r>
              <a:rPr lang="en-GB" sz="2000" dirty="0"/>
              <a:t>Arm is recorded in DM.ARM</a:t>
            </a:r>
          </a:p>
          <a:p>
            <a:pPr lvl="1"/>
            <a:r>
              <a:rPr lang="en-GB" sz="2000" dirty="0"/>
              <a:t>Actual elements are recorded in SE (subject elements)</a:t>
            </a:r>
          </a:p>
          <a:p>
            <a:pPr lvl="1"/>
            <a:r>
              <a:rPr lang="en-GB" sz="2000" dirty="0"/>
              <a:t>Actual visits are recorded in SV (subject visits)</a:t>
            </a:r>
          </a:p>
          <a:p>
            <a:pPr marL="0" indent="0">
              <a:buNone/>
            </a:pPr>
            <a:endParaRPr lang="en-GB" sz="2400" dirty="0"/>
          </a:p>
        </p:txBody>
      </p:sp>
    </p:spTree>
    <p:extLst>
      <p:ext uri="{BB962C8B-B14F-4D97-AF65-F5344CB8AC3E}">
        <p14:creationId xmlns:p14="http://schemas.microsoft.com/office/powerpoint/2010/main" val="41249057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 Subject Elements</a:t>
            </a:r>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SE dataset contains timing of subjects’ elements and epochs as they progress through a trial.</a:t>
            </a:r>
          </a:p>
          <a:p>
            <a:r>
              <a:rPr lang="en-GB" sz="2400" dirty="0"/>
              <a:t>Element data (that involve treatment) are likely to come from exposure information</a:t>
            </a:r>
          </a:p>
          <a:p>
            <a:r>
              <a:rPr lang="en-GB" sz="2400" dirty="0"/>
              <a:t>Comparison of a --DTC variable to the ELEMENT transition dates SESTDTC and SEENDTC tell which ELEMENT the subject was in at the time of a finding.</a:t>
            </a:r>
          </a:p>
          <a:p>
            <a:r>
              <a:rPr lang="en-GB" sz="2400" dirty="0"/>
              <a:t>SE can contain unplanned elements</a:t>
            </a:r>
          </a:p>
          <a:p>
            <a:r>
              <a:rPr lang="en-GB" sz="2400" dirty="0"/>
              <a:t>Important Note: the FDA has requested EPOCH be added to most SDTM datasets (see CDER Common Data Standards Issues Document (Version 1.1/December 2011), page 4)	</a:t>
            </a:r>
          </a:p>
          <a:p>
            <a:endParaRPr lang="en-GB" sz="2000" dirty="0"/>
          </a:p>
          <a:p>
            <a:endParaRPr lang="en-GB" sz="2400" dirty="0"/>
          </a:p>
          <a:p>
            <a:pPr marL="857250" lvl="1" indent="-342900"/>
            <a:endParaRPr lang="en-GB" sz="2400" dirty="0"/>
          </a:p>
        </p:txBody>
      </p:sp>
    </p:spTree>
    <p:extLst>
      <p:ext uri="{BB962C8B-B14F-4D97-AF65-F5344CB8AC3E}">
        <p14:creationId xmlns:p14="http://schemas.microsoft.com/office/powerpoint/2010/main" val="26032564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 Subject Elements</a:t>
            </a:r>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TAETORD should represent the </a:t>
            </a:r>
            <a:r>
              <a:rPr lang="en-GB" sz="2400" i="1" dirty="0"/>
              <a:t>planned</a:t>
            </a:r>
            <a:r>
              <a:rPr lang="en-GB" sz="2400" dirty="0"/>
              <a:t> order of elements </a:t>
            </a:r>
          </a:p>
          <a:p>
            <a:r>
              <a:rPr lang="en-GB" sz="2400" dirty="0"/>
              <a:t>SDTM IG states that the value of SEENDTC should be the same as SESTDTC for the next element – this causes lots of practical problems in deciding which events on the transition dates fall into which element. A conservative approach is usually needed (i.e. assume safety events occur on-treatment)</a:t>
            </a:r>
          </a:p>
        </p:txBody>
      </p:sp>
    </p:spTree>
    <p:extLst>
      <p:ext uri="{BB962C8B-B14F-4D97-AF65-F5344CB8AC3E}">
        <p14:creationId xmlns:p14="http://schemas.microsoft.com/office/powerpoint/2010/main" val="3362196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SV: Subject Visits</a:t>
            </a:r>
          </a:p>
        </p:txBody>
      </p:sp>
      <p:sp>
        <p:nvSpPr>
          <p:cNvPr id="3" name="Content Placeholder 2"/>
          <p:cNvSpPr>
            <a:spLocks noGrp="1"/>
          </p:cNvSpPr>
          <p:nvPr>
            <p:ph idx="1"/>
          </p:nvPr>
        </p:nvSpPr>
        <p:spPr>
          <a:xfrm>
            <a:off x="150125" y="1600200"/>
            <a:ext cx="8830101" cy="4525963"/>
          </a:xfrm>
        </p:spPr>
        <p:txBody>
          <a:bodyPr>
            <a:noAutofit/>
          </a:bodyPr>
          <a:lstStyle/>
          <a:p>
            <a:pPr marL="0" indent="0">
              <a:buNone/>
            </a:pPr>
            <a:r>
              <a:rPr lang="en-GB" sz="2400" dirty="0"/>
              <a:t>The Subject Visits domain consolidates information about the timing of subject visits that is otherwise spread over domains that include the visit variables (VISITNUM and possibly VISIT and/or VISITDY).</a:t>
            </a:r>
          </a:p>
          <a:p>
            <a:r>
              <a:rPr lang="en-GB" sz="2400" dirty="0"/>
              <a:t>Used to consolidate information on actual subject visits that would otherwise be spread across all other domains</a:t>
            </a:r>
          </a:p>
          <a:p>
            <a:r>
              <a:rPr lang="en-GB" sz="2400" dirty="0"/>
              <a:t>Planned visits are stored in SDTM.TV</a:t>
            </a:r>
          </a:p>
          <a:p>
            <a:r>
              <a:rPr lang="en-GB" sz="2400" dirty="0"/>
              <a:t>Visits may reflect data that are collected over a number of days (e.g. tumour scans)</a:t>
            </a:r>
          </a:p>
          <a:p>
            <a:r>
              <a:rPr lang="en-GB" sz="2400" dirty="0"/>
              <a:t>May involve derivations (unless beginning and end of each visit is explicitly collected)</a:t>
            </a:r>
          </a:p>
        </p:txBody>
      </p:sp>
    </p:spTree>
    <p:extLst>
      <p:ext uri="{BB962C8B-B14F-4D97-AF65-F5344CB8AC3E}">
        <p14:creationId xmlns:p14="http://schemas.microsoft.com/office/powerpoint/2010/main" val="33713549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SV: Subject Visits</a:t>
            </a:r>
          </a:p>
        </p:txBody>
      </p:sp>
      <p:sp>
        <p:nvSpPr>
          <p:cNvPr id="3" name="Content Placeholder 2"/>
          <p:cNvSpPr>
            <a:spLocks noGrp="1"/>
          </p:cNvSpPr>
          <p:nvPr>
            <p:ph idx="1"/>
          </p:nvPr>
        </p:nvSpPr>
        <p:spPr>
          <a:xfrm>
            <a:off x="150125" y="1600200"/>
            <a:ext cx="8830101" cy="4525963"/>
          </a:xfrm>
        </p:spPr>
        <p:txBody>
          <a:bodyPr>
            <a:noAutofit/>
          </a:bodyPr>
          <a:lstStyle/>
          <a:p>
            <a:pPr marL="0" indent="0">
              <a:buNone/>
            </a:pPr>
            <a:r>
              <a:rPr lang="en-GB" sz="2400" dirty="0"/>
              <a:t>The Subject Visits domain consolidates information about the timing of subject visits that is otherwise spread over domains that include the visit variables (VISITNUM and possibly VISIT and/or VISITDY).</a:t>
            </a:r>
          </a:p>
          <a:p>
            <a:r>
              <a:rPr lang="en-GB" sz="2400" dirty="0"/>
              <a:t>Simple case is that there is one unique date for each subject visit</a:t>
            </a:r>
          </a:p>
          <a:p>
            <a:r>
              <a:rPr lang="en-GB" sz="2400" dirty="0"/>
              <a:t>Unplanned visits should be included in SDTM.SV</a:t>
            </a:r>
          </a:p>
          <a:p>
            <a:r>
              <a:rPr lang="en-GB" sz="2400" dirty="0"/>
              <a:t>VISITDY is the </a:t>
            </a:r>
            <a:r>
              <a:rPr lang="en-GB" sz="2400" i="1" dirty="0"/>
              <a:t>planned</a:t>
            </a:r>
            <a:r>
              <a:rPr lang="en-GB" sz="2400" dirty="0"/>
              <a:t> day of the visit. Null for unplanned visits.</a:t>
            </a:r>
          </a:p>
        </p:txBody>
      </p:sp>
    </p:spTree>
    <p:extLst>
      <p:ext uri="{BB962C8B-B14F-4D97-AF65-F5344CB8AC3E}">
        <p14:creationId xmlns:p14="http://schemas.microsoft.com/office/powerpoint/2010/main" val="3739832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980728"/>
            <a:ext cx="9144000" cy="5040560"/>
          </a:xfrm>
          <a:prstGeom prst="rect">
            <a:avLst/>
          </a:prstGeom>
          <a:solidFill>
            <a:schemeClr val="bg1">
              <a:lumMod val="95000"/>
              <a:alpha val="62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cs typeface="Arial" panose="020B0604020202020204" pitchFamily="34" charset="0"/>
            </a:endParaRPr>
          </a:p>
        </p:txBody>
      </p:sp>
      <p:sp>
        <p:nvSpPr>
          <p:cNvPr id="6" name="Rectangle 5"/>
          <p:cNvSpPr/>
          <p:nvPr/>
        </p:nvSpPr>
        <p:spPr>
          <a:xfrm>
            <a:off x="561414" y="1242280"/>
            <a:ext cx="7897283" cy="4616648"/>
          </a:xfrm>
          <a:prstGeom prst="rect">
            <a:avLst/>
          </a:prstGeom>
          <a:noFill/>
        </p:spPr>
        <p:txBody>
          <a:bodyPr wrap="square">
            <a:spAutoFit/>
          </a:bodyPr>
          <a:lstStyle/>
          <a:p>
            <a:pPr marL="285750" indent="-285750">
              <a:buClr>
                <a:srgbClr val="92D050"/>
              </a:buClr>
              <a:buFont typeface="Arial" panose="020B0604020202020204" pitchFamily="34" charset="0"/>
              <a:buChar char="▼"/>
            </a:pPr>
            <a:r>
              <a:rPr lang="en-US" sz="1400" dirty="0">
                <a:solidFill>
                  <a:srgbClr val="002060"/>
                </a:solidFill>
              </a:rPr>
              <a:t>Late 1997 - Started as a Volunteer group</a:t>
            </a:r>
          </a:p>
          <a:p>
            <a:pPr marL="285750" indent="-285750">
              <a:buClr>
                <a:srgbClr val="92D050"/>
              </a:buClr>
              <a:buFont typeface="Arial" panose="020B0604020202020204" pitchFamily="34" charset="0"/>
              <a:buChar char="▼"/>
            </a:pPr>
            <a:r>
              <a:rPr lang="en-US" sz="1400" dirty="0">
                <a:solidFill>
                  <a:srgbClr val="002060"/>
                </a:solidFill>
              </a:rPr>
              <a:t>Summer 1998 - Invited to form DIA SIAC</a:t>
            </a:r>
          </a:p>
          <a:p>
            <a:pPr marL="285750" indent="-285750">
              <a:buClr>
                <a:srgbClr val="92D050"/>
              </a:buClr>
              <a:buFont typeface="Arial" panose="020B0604020202020204" pitchFamily="34" charset="0"/>
              <a:buChar char="▼"/>
            </a:pPr>
            <a:r>
              <a:rPr lang="en-US" sz="1400" dirty="0">
                <a:solidFill>
                  <a:srgbClr val="002060"/>
                </a:solidFill>
              </a:rPr>
              <a:t>1999 - SDS v1.0; ODM v0.8</a:t>
            </a:r>
          </a:p>
          <a:p>
            <a:pPr marL="285750" indent="-285750">
              <a:buClr>
                <a:srgbClr val="92D050"/>
              </a:buClr>
              <a:buFont typeface="Arial" panose="020B0604020202020204" pitchFamily="34" charset="0"/>
              <a:buChar char="▼"/>
            </a:pPr>
            <a:r>
              <a:rPr lang="en-US" sz="1400" dirty="0">
                <a:solidFill>
                  <a:srgbClr val="002060"/>
                </a:solidFill>
              </a:rPr>
              <a:t>2000 - SDS v1.1</a:t>
            </a:r>
          </a:p>
          <a:p>
            <a:pPr marL="285750" indent="-285750">
              <a:buClr>
                <a:srgbClr val="92D050"/>
              </a:buClr>
              <a:buFont typeface="Arial" panose="020B0604020202020204" pitchFamily="34" charset="0"/>
              <a:buChar char="▼"/>
            </a:pPr>
            <a:r>
              <a:rPr lang="en-US" sz="1400" dirty="0">
                <a:solidFill>
                  <a:srgbClr val="002060"/>
                </a:solidFill>
              </a:rPr>
              <a:t>Feb 2000 - formed an Independent, non-profit organization</a:t>
            </a:r>
          </a:p>
          <a:p>
            <a:pPr marL="285750" indent="-285750">
              <a:buClr>
                <a:srgbClr val="92D050"/>
              </a:buClr>
              <a:buFont typeface="Arial" panose="020B0604020202020204" pitchFamily="34" charset="0"/>
              <a:buChar char="▼"/>
            </a:pPr>
            <a:r>
              <a:rPr lang="en-US" sz="1400" dirty="0">
                <a:solidFill>
                  <a:srgbClr val="002060"/>
                </a:solidFill>
              </a:rPr>
              <a:t>Dec 2001 - Global participation</a:t>
            </a:r>
          </a:p>
          <a:p>
            <a:pPr marL="285750" indent="-285750">
              <a:buClr>
                <a:srgbClr val="92D050"/>
              </a:buClr>
              <a:buFont typeface="Arial" panose="020B0604020202020204" pitchFamily="34" charset="0"/>
              <a:buChar char="▼"/>
            </a:pPr>
            <a:r>
              <a:rPr lang="en-US" sz="1400" dirty="0">
                <a:solidFill>
                  <a:srgbClr val="002060"/>
                </a:solidFill>
              </a:rPr>
              <a:t>2001 - SDS v2.0; ODM v1.0</a:t>
            </a:r>
          </a:p>
          <a:p>
            <a:pPr marL="285750" indent="-285750">
              <a:buClr>
                <a:srgbClr val="92D050"/>
              </a:buClr>
              <a:buFont typeface="Arial" panose="020B0604020202020204" pitchFamily="34" charset="0"/>
              <a:buChar char="▼"/>
            </a:pPr>
            <a:r>
              <a:rPr lang="en-US" sz="1400" dirty="0">
                <a:solidFill>
                  <a:srgbClr val="002060"/>
                </a:solidFill>
              </a:rPr>
              <a:t>2002 - ODM v1.1; </a:t>
            </a:r>
            <a:r>
              <a:rPr lang="en-US" sz="1400" dirty="0" err="1">
                <a:solidFill>
                  <a:srgbClr val="002060"/>
                </a:solidFill>
              </a:rPr>
              <a:t>ADaM</a:t>
            </a:r>
            <a:r>
              <a:rPr lang="en-US" sz="1400" dirty="0">
                <a:solidFill>
                  <a:srgbClr val="002060"/>
                </a:solidFill>
              </a:rPr>
              <a:t> Models</a:t>
            </a:r>
          </a:p>
          <a:p>
            <a:pPr marL="285750" indent="-285750">
              <a:buClr>
                <a:srgbClr val="92D050"/>
              </a:buClr>
              <a:buFont typeface="Arial" panose="020B0604020202020204" pitchFamily="34" charset="0"/>
              <a:buChar char="▼"/>
            </a:pPr>
            <a:r>
              <a:rPr lang="en-US" sz="1400" dirty="0">
                <a:solidFill>
                  <a:srgbClr val="002060"/>
                </a:solidFill>
              </a:rPr>
              <a:t>2003 - LAB v1.0; SDTM v1/SDTM-IG v3.0;BRIDG Model Initiated; SEND 1.0</a:t>
            </a:r>
          </a:p>
          <a:p>
            <a:pPr marL="285750" indent="-285750">
              <a:buClr>
                <a:srgbClr val="92D050"/>
              </a:buClr>
              <a:buFont typeface="Arial" panose="020B0604020202020204" pitchFamily="34" charset="0"/>
              <a:buChar char="▼"/>
            </a:pPr>
            <a:r>
              <a:rPr lang="en-US" sz="1400" dirty="0">
                <a:solidFill>
                  <a:srgbClr val="002060"/>
                </a:solidFill>
              </a:rPr>
              <a:t>2004 - LAB v1.1; ODM v1.2; SDTM v3.1</a:t>
            </a:r>
          </a:p>
          <a:p>
            <a:pPr marL="285750" indent="-285750">
              <a:buClr>
                <a:srgbClr val="92D050"/>
              </a:buClr>
              <a:buFont typeface="Arial" panose="020B0604020202020204" pitchFamily="34" charset="0"/>
              <a:buChar char="▼"/>
            </a:pPr>
            <a:r>
              <a:rPr lang="en-US" sz="1400" dirty="0">
                <a:solidFill>
                  <a:srgbClr val="002060"/>
                </a:solidFill>
              </a:rPr>
              <a:t>2005 - Define.xml Implementation; Release (v1.0); SEND v.2; ODM v1.2.1; SDTM v1.1/SDTMIG v3.1.1; ODM mapped to HL7 RIM</a:t>
            </a:r>
          </a:p>
          <a:p>
            <a:pPr marL="285750" indent="-285750">
              <a:buClr>
                <a:srgbClr val="92D050"/>
              </a:buClr>
              <a:buFont typeface="Arial" panose="020B0604020202020204" pitchFamily="34" charset="0"/>
              <a:buChar char="▼"/>
            </a:pPr>
            <a:r>
              <a:rPr lang="en-US" sz="1400" dirty="0">
                <a:solidFill>
                  <a:srgbClr val="002060"/>
                </a:solidFill>
              </a:rPr>
              <a:t>2006 - BRIDG v1.0, v1.1; BRIDG posted as open source model</a:t>
            </a:r>
          </a:p>
          <a:p>
            <a:pPr marL="285750" indent="-285750">
              <a:buClr>
                <a:srgbClr val="92D050"/>
              </a:buClr>
              <a:buFont typeface="Arial" panose="020B0604020202020204" pitchFamily="34" charset="0"/>
              <a:buChar char="▼"/>
            </a:pPr>
            <a:r>
              <a:rPr lang="en-US" sz="1400" dirty="0">
                <a:solidFill>
                  <a:srgbClr val="002060"/>
                </a:solidFill>
              </a:rPr>
              <a:t>2007 - ODM v1.3; LAB &amp; SDTM Aligned; BRIDG posted as open source model</a:t>
            </a:r>
          </a:p>
          <a:p>
            <a:pPr marL="285750" indent="-285750">
              <a:buClr>
                <a:srgbClr val="92D050"/>
              </a:buClr>
              <a:buFont typeface="Arial" panose="020B0604020202020204" pitchFamily="34" charset="0"/>
              <a:buChar char="▼"/>
            </a:pPr>
            <a:r>
              <a:rPr lang="en-US" sz="1400" dirty="0">
                <a:solidFill>
                  <a:srgbClr val="002060"/>
                </a:solidFill>
              </a:rPr>
              <a:t>2008 - BRIDG v2.0, v2.1, v2.2; CDASH v1.0; </a:t>
            </a:r>
            <a:r>
              <a:rPr lang="en-US" sz="1400" dirty="0" err="1">
                <a:solidFill>
                  <a:srgbClr val="002060"/>
                </a:solidFill>
              </a:rPr>
              <a:t>eSDI</a:t>
            </a:r>
            <a:r>
              <a:rPr lang="en-US" sz="1400" dirty="0">
                <a:solidFill>
                  <a:srgbClr val="002060"/>
                </a:solidFill>
              </a:rPr>
              <a:t> Document Published</a:t>
            </a:r>
          </a:p>
          <a:p>
            <a:pPr marL="285750" indent="-285750">
              <a:buClr>
                <a:srgbClr val="92D050"/>
              </a:buClr>
              <a:buFont typeface="Arial" panose="020B0604020202020204" pitchFamily="34" charset="0"/>
              <a:buChar char="▼"/>
            </a:pPr>
            <a:r>
              <a:rPr lang="en-US" sz="1400" dirty="0">
                <a:solidFill>
                  <a:srgbClr val="002060"/>
                </a:solidFill>
              </a:rPr>
              <a:t>2009 - SDTM v1.2/SDTMIG 3.1.2; </a:t>
            </a:r>
            <a:r>
              <a:rPr lang="en-US" sz="1400" dirty="0" err="1">
                <a:solidFill>
                  <a:srgbClr val="002060"/>
                </a:solidFill>
              </a:rPr>
              <a:t>ADam</a:t>
            </a:r>
            <a:r>
              <a:rPr lang="en-US" sz="1400" dirty="0">
                <a:solidFill>
                  <a:srgbClr val="002060"/>
                </a:solidFill>
              </a:rPr>
              <a:t> v2.1; Imaging CRFs; CDISC-IHE RFD and RPE</a:t>
            </a:r>
          </a:p>
          <a:p>
            <a:pPr marL="285750" indent="-285750">
              <a:buClr>
                <a:srgbClr val="92D050"/>
              </a:buClr>
              <a:buFont typeface="Arial" panose="020B0604020202020204" pitchFamily="34" charset="0"/>
              <a:buChar char="▼"/>
            </a:pPr>
            <a:r>
              <a:rPr lang="en-US" sz="1400" dirty="0">
                <a:solidFill>
                  <a:srgbClr val="002060"/>
                </a:solidFill>
              </a:rPr>
              <a:t>2010 - Protocol Representation Model;(PRM) v1.0; BRIDG v3.0; ODM v1.3.1; HHS-ONC/HITSP Interoperability Specification #158; CDISC-IHE RPE</a:t>
            </a:r>
          </a:p>
          <a:p>
            <a:pPr marL="285750" indent="-285750">
              <a:buClr>
                <a:srgbClr val="92D050"/>
              </a:buClr>
              <a:buFont typeface="Arial" panose="020B0604020202020204" pitchFamily="34" charset="0"/>
              <a:buChar char="▼"/>
            </a:pPr>
            <a:r>
              <a:rPr lang="en-US" sz="1400" dirty="0">
                <a:solidFill>
                  <a:srgbClr val="002060"/>
                </a:solidFill>
              </a:rPr>
              <a:t>2011 - CDASH v1.1; SEND v3.0; Study Design XML v1.0</a:t>
            </a:r>
          </a:p>
          <a:p>
            <a:pPr marL="285750" indent="-285750">
              <a:buClr>
                <a:srgbClr val="92D050"/>
              </a:buClr>
              <a:buFont typeface="Arial" panose="020B0604020202020204" pitchFamily="34" charset="0"/>
              <a:buChar char="▼"/>
            </a:pPr>
            <a:r>
              <a:rPr lang="en-US" sz="1400" dirty="0">
                <a:solidFill>
                  <a:srgbClr val="002060"/>
                </a:solidFill>
              </a:rPr>
              <a:t>2013 - SDTM v1.4/SDTMIG v3.2</a:t>
            </a:r>
          </a:p>
          <a:p>
            <a:pPr marL="285750" indent="-285750">
              <a:buClr>
                <a:srgbClr val="92D050"/>
              </a:buClr>
              <a:buFont typeface="Arial" panose="020B0604020202020204" pitchFamily="34" charset="0"/>
              <a:buChar char="▼"/>
            </a:pPr>
            <a:r>
              <a:rPr lang="en-US" sz="1400" dirty="0">
                <a:solidFill>
                  <a:srgbClr val="002060"/>
                </a:solidFill>
              </a:rPr>
              <a:t>2014 - SHARE R1</a:t>
            </a:r>
          </a:p>
          <a:p>
            <a:pPr marL="285750" indent="-285750">
              <a:buClr>
                <a:srgbClr val="92D050"/>
              </a:buClr>
              <a:buFont typeface="Arial" panose="020B0604020202020204" pitchFamily="34" charset="0"/>
              <a:buChar char="▼"/>
            </a:pPr>
            <a:r>
              <a:rPr lang="en-GB" sz="1400" dirty="0">
                <a:solidFill>
                  <a:srgbClr val="002060"/>
                </a:solidFill>
              </a:rPr>
              <a:t>2016 – </a:t>
            </a:r>
            <a:r>
              <a:rPr lang="en-GB" sz="1400" dirty="0" err="1">
                <a:solidFill>
                  <a:srgbClr val="002060"/>
                </a:solidFill>
              </a:rPr>
              <a:t>DatasetXML</a:t>
            </a:r>
            <a:r>
              <a:rPr lang="en-GB" sz="1400" dirty="0">
                <a:solidFill>
                  <a:srgbClr val="002060"/>
                </a:solidFill>
              </a:rPr>
              <a:t>, Therapeutic Areas, CTR-XML</a:t>
            </a:r>
          </a:p>
        </p:txBody>
      </p:sp>
      <p:sp>
        <p:nvSpPr>
          <p:cNvPr id="5" name="TextBox 4"/>
          <p:cNvSpPr txBox="1"/>
          <p:nvPr/>
        </p:nvSpPr>
        <p:spPr>
          <a:xfrm>
            <a:off x="395536" y="223443"/>
            <a:ext cx="7897283" cy="1077218"/>
          </a:xfrm>
          <a:prstGeom prst="rect">
            <a:avLst/>
          </a:prstGeom>
          <a:noFill/>
        </p:spPr>
        <p:txBody>
          <a:bodyPr wrap="square" rtlCol="0">
            <a:spAutoFit/>
          </a:bodyPr>
          <a:lstStyle/>
          <a:p>
            <a:r>
              <a:rPr lang="en-US" sz="3200" b="1" dirty="0">
                <a:solidFill>
                  <a:schemeClr val="bg1">
                    <a:lumMod val="65000"/>
                  </a:schemeClr>
                </a:solidFill>
                <a:latin typeface="Tahoma" pitchFamily="34" charset="0"/>
                <a:cs typeface="Tahoma" pitchFamily="34" charset="0"/>
              </a:rPr>
              <a:t>CDISC HISTORY</a:t>
            </a:r>
            <a:endParaRPr lang="en-US" sz="3200" dirty="0">
              <a:solidFill>
                <a:schemeClr val="bg1">
                  <a:lumMod val="65000"/>
                </a:schemeClr>
              </a:solidFill>
              <a:latin typeface="Tahoma" pitchFamily="34" charset="0"/>
              <a:cs typeface="Tahoma" pitchFamily="34" charset="0"/>
            </a:endParaRPr>
          </a:p>
          <a:p>
            <a:endParaRPr lang="en-US" sz="3200" dirty="0">
              <a:solidFill>
                <a:schemeClr val="bg1">
                  <a:lumMod val="65000"/>
                </a:schemeClr>
              </a:solidFill>
              <a:latin typeface="Tahoma" pitchFamily="34" charset="0"/>
              <a:cs typeface="Tahoma" pitchFamily="34" charset="0"/>
            </a:endParaRPr>
          </a:p>
        </p:txBody>
      </p:sp>
      <p:sp>
        <p:nvSpPr>
          <p:cNvPr id="7" name="Rectangle 6"/>
          <p:cNvSpPr/>
          <p:nvPr/>
        </p:nvSpPr>
        <p:spPr>
          <a:xfrm>
            <a:off x="561414" y="1242280"/>
            <a:ext cx="7897283" cy="4247317"/>
          </a:xfrm>
          <a:prstGeom prst="rect">
            <a:avLst/>
          </a:prstGeom>
        </p:spPr>
        <p:txBody>
          <a:bodyPr wrap="square">
            <a:spAutoFit/>
          </a:bodyPr>
          <a:lstStyle/>
          <a:p>
            <a:pPr marL="285750" indent="-285750">
              <a:buClr>
                <a:srgbClr val="92D050"/>
              </a:buClr>
              <a:buFont typeface="Arial" panose="020B0604020202020204" pitchFamily="34" charset="0"/>
              <a:buChar char="•"/>
            </a:pPr>
            <a:endParaRPr lang="en-GB" dirty="0">
              <a:solidFill>
                <a:srgbClr val="002060"/>
              </a:solidFill>
            </a:endParaRPr>
          </a:p>
          <a:p>
            <a:pPr>
              <a:buClr>
                <a:srgbClr val="92D050"/>
              </a:buClr>
            </a:pPr>
            <a:endParaRPr lang="en-GB" dirty="0">
              <a:solidFill>
                <a:srgbClr val="002060"/>
              </a:solidFill>
            </a:endParaRPr>
          </a:p>
          <a:p>
            <a:pPr>
              <a:buClr>
                <a:srgbClr val="92D050"/>
              </a:buClr>
            </a:pPr>
            <a:endParaRPr lang="en-GB" dirty="0">
              <a:solidFill>
                <a:srgbClr val="002060"/>
              </a:solidFill>
            </a:endParaRPr>
          </a:p>
          <a:p>
            <a:pPr>
              <a:buClr>
                <a:srgbClr val="92D050"/>
              </a:buClr>
            </a:pPr>
            <a:endParaRPr lang="en-GB" dirty="0">
              <a:solidFill>
                <a:srgbClr val="002060"/>
              </a:solidFill>
            </a:endParaRPr>
          </a:p>
          <a:p>
            <a:pPr>
              <a:buClr>
                <a:srgbClr val="92D050"/>
              </a:buClr>
            </a:pPr>
            <a:endParaRPr lang="en-GB" dirty="0">
              <a:solidFill>
                <a:srgbClr val="002060"/>
              </a:solidFill>
            </a:endParaRPr>
          </a:p>
          <a:p>
            <a:pPr>
              <a:buClr>
                <a:srgbClr val="92D050"/>
              </a:buClr>
            </a:pPr>
            <a:endParaRPr lang="en-GB" dirty="0">
              <a:solidFill>
                <a:srgbClr val="002060"/>
              </a:solidFill>
            </a:endParaRPr>
          </a:p>
          <a:p>
            <a:pPr marL="285750" indent="-285750">
              <a:buClr>
                <a:srgbClr val="92D050"/>
              </a:buClr>
              <a:buFont typeface="Wingdings" pitchFamily="2" charset="2"/>
              <a:buChar char="§"/>
            </a:pPr>
            <a:endParaRPr lang="en-GB" dirty="0">
              <a:solidFill>
                <a:srgbClr val="002060"/>
              </a:solidFill>
            </a:endParaRPr>
          </a:p>
          <a:p>
            <a:pPr marL="285750" indent="-285750">
              <a:buClr>
                <a:srgbClr val="92D050"/>
              </a:buClr>
              <a:buFont typeface="Wingdings" pitchFamily="2" charset="2"/>
              <a:buChar char="§"/>
            </a:pPr>
            <a:endParaRPr lang="en-US" dirty="0">
              <a:solidFill>
                <a:srgbClr val="002060"/>
              </a:solidFill>
            </a:endParaRPr>
          </a:p>
          <a:p>
            <a:pPr marL="285750" indent="-285750">
              <a:buClr>
                <a:srgbClr val="92D050"/>
              </a:buClr>
              <a:buFont typeface="Wingdings" pitchFamily="2" charset="2"/>
              <a:buChar char="§"/>
            </a:pPr>
            <a:endParaRPr lang="en-GB" dirty="0">
              <a:solidFill>
                <a:srgbClr val="002060"/>
              </a:solidFill>
            </a:endParaRPr>
          </a:p>
          <a:p>
            <a:pPr marL="285750" indent="-285750">
              <a:buClr>
                <a:srgbClr val="92D050"/>
              </a:buClr>
              <a:buFont typeface="Wingdings" pitchFamily="2" charset="2"/>
              <a:buChar char="§"/>
            </a:pPr>
            <a:endParaRPr lang="en-GB" dirty="0">
              <a:solidFill>
                <a:srgbClr val="002060"/>
              </a:solidFill>
            </a:endParaRPr>
          </a:p>
          <a:p>
            <a:pPr marL="285750" indent="-285750">
              <a:buClr>
                <a:srgbClr val="92D050"/>
              </a:buClr>
              <a:buFont typeface="Wingdings" pitchFamily="2" charset="2"/>
              <a:buChar char="§"/>
            </a:pPr>
            <a:endParaRPr lang="en-US" dirty="0">
              <a:solidFill>
                <a:srgbClr val="002060"/>
              </a:solidFill>
            </a:endParaRPr>
          </a:p>
          <a:p>
            <a:pPr marL="285750" indent="-285750">
              <a:buFont typeface="Wingdings" pitchFamily="2" charset="2"/>
              <a:buChar char="§"/>
            </a:pPr>
            <a:endParaRPr lang="en-US" dirty="0">
              <a:solidFill>
                <a:srgbClr val="002060"/>
              </a:solidFill>
            </a:endParaRPr>
          </a:p>
          <a:p>
            <a:endParaRPr lang="en-US" dirty="0">
              <a:solidFill>
                <a:srgbClr val="002060"/>
              </a:solidFill>
            </a:endParaRPr>
          </a:p>
          <a:p>
            <a:endParaRPr lang="en-US" dirty="0">
              <a:solidFill>
                <a:srgbClr val="002060"/>
              </a:solidFill>
            </a:endParaRPr>
          </a:p>
          <a:p>
            <a:pPr marL="285750" indent="-285750">
              <a:buClr>
                <a:srgbClr val="92D050"/>
              </a:buClr>
              <a:buFont typeface="Wingdings" pitchFamily="2" charset="2"/>
              <a:buChar char="§"/>
            </a:pPr>
            <a:endParaRPr lang="en-US" dirty="0">
              <a:solidFill>
                <a:srgbClr val="002060"/>
              </a:solidFill>
            </a:endParaRPr>
          </a:p>
        </p:txBody>
      </p:sp>
      <p:sp>
        <p:nvSpPr>
          <p:cNvPr id="8" name="Rectangle 7"/>
          <p:cNvSpPr/>
          <p:nvPr/>
        </p:nvSpPr>
        <p:spPr>
          <a:xfrm>
            <a:off x="-1" y="6069269"/>
            <a:ext cx="9144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p:cNvSpPr txBox="1"/>
          <p:nvPr/>
        </p:nvSpPr>
        <p:spPr>
          <a:xfrm>
            <a:off x="709508" y="974859"/>
            <a:ext cx="7724983" cy="969496"/>
          </a:xfrm>
          <a:prstGeom prst="rect">
            <a:avLst/>
          </a:prstGeom>
          <a:solidFill>
            <a:schemeClr val="bg1">
              <a:lumMod val="85000"/>
            </a:schemeClr>
          </a:solidFill>
          <a:ln cmpd="dbl">
            <a:solidFill>
              <a:schemeClr val="accent1">
                <a:shade val="50000"/>
              </a:schemeClr>
            </a:solidFill>
          </a:ln>
          <a:effectLst>
            <a:outerShdw blurRad="152400" dist="317500" dir="5400000" sx="90000" sy="-19000" rotWithShape="0">
              <a:prstClr val="black">
                <a:alpha val="15000"/>
              </a:prstClr>
            </a:outerShdw>
            <a:softEdge rad="0"/>
          </a:effectLst>
          <a:scene3d>
            <a:camera prst="perspectiveContrastingRightFacing"/>
            <a:lightRig rig="threePt" dir="t"/>
          </a:scene3d>
          <a:sp3d extrusionH="241300" contourW="12700">
            <a:extrusionClr>
              <a:schemeClr val="bg1">
                <a:lumMod val="95000"/>
              </a:schemeClr>
            </a:extrusionClr>
            <a:contourClr>
              <a:schemeClr val="accent2"/>
            </a:contourClr>
          </a:sp3d>
        </p:spPr>
        <p:txBody>
          <a:bodyPr wrap="square" rtlCol="0">
            <a:spAutoFit/>
          </a:bodyPr>
          <a:lstStyle/>
          <a:p>
            <a:r>
              <a:rPr lang="en-US" sz="2500" dirty="0">
                <a:solidFill>
                  <a:srgbClr val="002060"/>
                </a:solidFill>
                <a:latin typeface="Arial" panose="020B0604020202020204" pitchFamily="34" charset="0"/>
                <a:cs typeface="Arial" panose="020B0604020202020204" pitchFamily="34" charset="0"/>
              </a:rPr>
              <a:t>Late 1997 - Started as a Volunteer group</a:t>
            </a:r>
          </a:p>
          <a:p>
            <a:endParaRPr lang="en-GB" dirty="0">
              <a:latin typeface="Arial" panose="020B0604020202020204" pitchFamily="34" charset="0"/>
              <a:cs typeface="Arial" panose="020B0604020202020204" pitchFamily="34" charset="0"/>
            </a:endParaRPr>
          </a:p>
        </p:txBody>
      </p:sp>
      <p:sp>
        <p:nvSpPr>
          <p:cNvPr id="10" name="TextBox 9"/>
          <p:cNvSpPr txBox="1"/>
          <p:nvPr/>
        </p:nvSpPr>
        <p:spPr>
          <a:xfrm>
            <a:off x="2089156" y="1372332"/>
            <a:ext cx="7724984" cy="1323439"/>
          </a:xfrm>
          <a:prstGeom prst="rect">
            <a:avLst/>
          </a:prstGeom>
          <a:solidFill>
            <a:schemeClr val="bg1">
              <a:lumMod val="85000"/>
            </a:schemeClr>
          </a:solidFill>
          <a:scene3d>
            <a:camera prst="perspectiveContrastingRightFacing"/>
            <a:lightRig rig="threePt" dir="t"/>
          </a:scene3d>
          <a:sp3d extrusionH="241300" contourW="12700">
            <a:extrusionClr>
              <a:schemeClr val="bg1">
                <a:lumMod val="85000"/>
              </a:schemeClr>
            </a:extrusionClr>
            <a:contourClr>
              <a:schemeClr val="accent2"/>
            </a:contourClr>
          </a:sp3d>
        </p:spPr>
        <p:txBody>
          <a:bodyPr wrap="square" rtlCol="0">
            <a:spAutoFit/>
          </a:bodyPr>
          <a:lstStyle/>
          <a:p>
            <a:r>
              <a:rPr lang="en-GB" sz="2400" dirty="0">
                <a:solidFill>
                  <a:srgbClr val="002060"/>
                </a:solidFill>
                <a:latin typeface="Arial" panose="020B0604020202020204" pitchFamily="34" charset="0"/>
                <a:cs typeface="Arial" panose="020B0604020202020204" pitchFamily="34" charset="0"/>
              </a:rPr>
              <a:t>Feb 2000 - formed an Independent, non-profit organization</a:t>
            </a:r>
          </a:p>
          <a:p>
            <a:endParaRPr lang="en-GB" dirty="0">
              <a:latin typeface="Arial" panose="020B0604020202020204" pitchFamily="34" charset="0"/>
              <a:cs typeface="Arial" panose="020B0604020202020204" pitchFamily="34" charset="0"/>
            </a:endParaRPr>
          </a:p>
        </p:txBody>
      </p:sp>
      <p:sp>
        <p:nvSpPr>
          <p:cNvPr id="11" name="TextBox 10"/>
          <p:cNvSpPr txBox="1"/>
          <p:nvPr/>
        </p:nvSpPr>
        <p:spPr>
          <a:xfrm>
            <a:off x="49341" y="2825823"/>
            <a:ext cx="7807923" cy="1200329"/>
          </a:xfrm>
          <a:prstGeom prst="rect">
            <a:avLst/>
          </a:prstGeom>
          <a:solidFill>
            <a:schemeClr val="bg1">
              <a:lumMod val="85000"/>
            </a:schemeClr>
          </a:solidFill>
          <a:scene3d>
            <a:camera prst="perspectiveContrastingRightFacing"/>
            <a:lightRig rig="threePt" dir="t"/>
          </a:scene3d>
          <a:sp3d extrusionH="241300" contourW="12700">
            <a:extrusionClr>
              <a:schemeClr val="bg1">
                <a:lumMod val="95000"/>
              </a:schemeClr>
            </a:extrusionClr>
            <a:contourClr>
              <a:schemeClr val="accent2"/>
            </a:contourClr>
          </a:sp3d>
        </p:spPr>
        <p:txBody>
          <a:bodyPr wrap="square" rtlCol="0">
            <a:spAutoFit/>
          </a:bodyPr>
          <a:lstStyle/>
          <a:p>
            <a:r>
              <a:rPr lang="en-GB" sz="2000" dirty="0">
                <a:solidFill>
                  <a:srgbClr val="002060"/>
                </a:solidFill>
                <a:latin typeface="Arial" panose="020B0604020202020204" pitchFamily="34" charset="0"/>
                <a:cs typeface="Arial" panose="020B0604020202020204" pitchFamily="34" charset="0"/>
              </a:rPr>
              <a:t>2003 - LAB v1.0; SDTM v1/SDTM-IG v3.0;BRIDG Model Initiated; SEND 1.0</a:t>
            </a:r>
          </a:p>
          <a:p>
            <a:endParaRPr lang="en-GB" dirty="0">
              <a:latin typeface="Arial" panose="020B0604020202020204" pitchFamily="34" charset="0"/>
              <a:cs typeface="Arial" panose="020B0604020202020204" pitchFamily="34" charset="0"/>
            </a:endParaRPr>
          </a:p>
        </p:txBody>
      </p:sp>
      <p:sp>
        <p:nvSpPr>
          <p:cNvPr id="12" name="TextBox 11"/>
          <p:cNvSpPr txBox="1"/>
          <p:nvPr/>
        </p:nvSpPr>
        <p:spPr>
          <a:xfrm>
            <a:off x="2621044" y="3204724"/>
            <a:ext cx="7807923" cy="1015663"/>
          </a:xfrm>
          <a:prstGeom prst="rect">
            <a:avLst/>
          </a:prstGeom>
          <a:solidFill>
            <a:schemeClr val="bg1">
              <a:lumMod val="85000"/>
            </a:schemeClr>
          </a:solidFill>
          <a:scene3d>
            <a:camera prst="perspectiveContrastingRightFacing"/>
            <a:lightRig rig="threePt" dir="t"/>
          </a:scene3d>
          <a:sp3d extrusionH="241300" contourW="12700">
            <a:extrusionClr>
              <a:schemeClr val="bg1">
                <a:lumMod val="95000"/>
              </a:schemeClr>
            </a:extrusionClr>
            <a:contourClr>
              <a:schemeClr val="accent2"/>
            </a:contourClr>
          </a:sp3d>
        </p:spPr>
        <p:txBody>
          <a:bodyPr wrap="square" rtlCol="0">
            <a:spAutoFit/>
          </a:bodyPr>
          <a:lstStyle/>
          <a:p>
            <a:r>
              <a:rPr lang="en-GB" sz="2000" dirty="0">
                <a:solidFill>
                  <a:srgbClr val="002060"/>
                </a:solidFill>
                <a:latin typeface="Arial" panose="020B0604020202020204" pitchFamily="34" charset="0"/>
                <a:cs typeface="Arial" panose="020B0604020202020204" pitchFamily="34" charset="0"/>
              </a:rPr>
              <a:t>2010 - Protocol Representation Model;(PRM) v1.0; BRIDG v3.0; ODM v1.3.1; HHS-ONC/HITSP Interoperability Specification #158; CDISC-IHE RPE</a:t>
            </a:r>
          </a:p>
        </p:txBody>
      </p:sp>
      <p:sp>
        <p:nvSpPr>
          <p:cNvPr id="13" name="TextBox 12"/>
          <p:cNvSpPr txBox="1"/>
          <p:nvPr/>
        </p:nvSpPr>
        <p:spPr>
          <a:xfrm>
            <a:off x="1103176" y="4551621"/>
            <a:ext cx="7807923" cy="892552"/>
          </a:xfrm>
          <a:prstGeom prst="rect">
            <a:avLst/>
          </a:prstGeom>
          <a:solidFill>
            <a:schemeClr val="bg1">
              <a:lumMod val="85000"/>
            </a:schemeClr>
          </a:solidFill>
          <a:scene3d>
            <a:camera prst="perspectiveContrastingRightFacing"/>
            <a:lightRig rig="threePt" dir="t"/>
          </a:scene3d>
          <a:sp3d extrusionH="241300" contourW="12700">
            <a:extrusionClr>
              <a:schemeClr val="bg1">
                <a:lumMod val="95000"/>
              </a:schemeClr>
            </a:extrusionClr>
            <a:contourClr>
              <a:schemeClr val="accent2"/>
            </a:contourClr>
          </a:sp3d>
        </p:spPr>
        <p:txBody>
          <a:bodyPr wrap="square" rtlCol="0">
            <a:spAutoFit/>
          </a:bodyPr>
          <a:lstStyle/>
          <a:p>
            <a:r>
              <a:rPr lang="en-GB" sz="2000" dirty="0">
                <a:solidFill>
                  <a:srgbClr val="002060"/>
                </a:solidFill>
                <a:latin typeface="Arial" panose="020B0604020202020204" pitchFamily="34" charset="0"/>
                <a:cs typeface="Arial" panose="020B0604020202020204" pitchFamily="34" charset="0"/>
              </a:rPr>
              <a:t>2014 - SHARE R1</a:t>
            </a:r>
          </a:p>
          <a:p>
            <a:endParaRPr lang="en-GB" dirty="0">
              <a:latin typeface="Arial" panose="020B0604020202020204" pitchFamily="34" charset="0"/>
              <a:cs typeface="Arial" panose="020B0604020202020204" pitchFamily="34" charset="0"/>
            </a:endParaRPr>
          </a:p>
        </p:txBody>
      </p:sp>
      <p:sp>
        <p:nvSpPr>
          <p:cNvPr id="15" name="TextBox 14"/>
          <p:cNvSpPr txBox="1"/>
          <p:nvPr/>
        </p:nvSpPr>
        <p:spPr>
          <a:xfrm>
            <a:off x="2281075" y="4965694"/>
            <a:ext cx="7807923" cy="1015663"/>
          </a:xfrm>
          <a:prstGeom prst="rect">
            <a:avLst/>
          </a:prstGeom>
          <a:solidFill>
            <a:schemeClr val="bg1">
              <a:lumMod val="85000"/>
            </a:schemeClr>
          </a:solidFill>
          <a:scene3d>
            <a:camera prst="perspectiveContrastingRightFacing"/>
            <a:lightRig rig="threePt" dir="t"/>
          </a:scene3d>
          <a:sp3d extrusionH="241300" contourW="12700">
            <a:extrusionClr>
              <a:schemeClr val="bg1">
                <a:lumMod val="95000"/>
              </a:schemeClr>
            </a:extrusionClr>
            <a:contourClr>
              <a:schemeClr val="accent2"/>
            </a:contourClr>
          </a:sp3d>
        </p:spPr>
        <p:txBody>
          <a:bodyPr wrap="square" rtlCol="0">
            <a:spAutoFit/>
          </a:bodyPr>
          <a:lstStyle/>
          <a:p>
            <a:r>
              <a:rPr lang="en-GB" sz="2000" dirty="0">
                <a:solidFill>
                  <a:srgbClr val="002060"/>
                </a:solidFill>
                <a:latin typeface="Arial" panose="020B0604020202020204" pitchFamily="34" charset="0"/>
                <a:cs typeface="Arial" panose="020B0604020202020204" pitchFamily="34" charset="0"/>
              </a:rPr>
              <a:t>2016 – </a:t>
            </a:r>
            <a:r>
              <a:rPr lang="en-GB" sz="2000" dirty="0" err="1">
                <a:solidFill>
                  <a:srgbClr val="002060"/>
                </a:solidFill>
                <a:latin typeface="Arial" panose="020B0604020202020204" pitchFamily="34" charset="0"/>
                <a:cs typeface="Arial" panose="020B0604020202020204" pitchFamily="34" charset="0"/>
              </a:rPr>
              <a:t>DatasetXML</a:t>
            </a:r>
            <a:r>
              <a:rPr lang="en-GB" sz="2000" dirty="0">
                <a:solidFill>
                  <a:srgbClr val="002060"/>
                </a:solidFill>
                <a:latin typeface="Arial" panose="020B0604020202020204" pitchFamily="34" charset="0"/>
                <a:cs typeface="Arial" panose="020B0604020202020204" pitchFamily="34" charset="0"/>
              </a:rPr>
              <a:t>, Therapeutic Areas</a:t>
            </a:r>
            <a:endParaRPr lang="en-GB" sz="2000" dirty="0">
              <a:latin typeface="Arial" panose="020B0604020202020204" pitchFamily="34" charset="0"/>
              <a:cs typeface="Arial" panose="020B0604020202020204" pitchFamily="34" charset="0"/>
            </a:endParaRPr>
          </a:p>
          <a:p>
            <a:endParaRPr lang="en-GB" sz="2000" dirty="0">
              <a:solidFill>
                <a:srgbClr val="002060"/>
              </a:solidFill>
              <a:latin typeface="Arial" panose="020B0604020202020204" pitchFamily="34" charset="0"/>
              <a:cs typeface="Arial" panose="020B0604020202020204" pitchFamily="34" charset="0"/>
            </a:endParaRPr>
          </a:p>
          <a:p>
            <a:endParaRPr lang="en-GB" sz="20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298310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P spid="12" grpId="0" animBg="1"/>
      <p:bldP spid="13" grpId="0" animBg="1"/>
      <p:bldP spid="1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553" y="2867713"/>
            <a:ext cx="8229600" cy="1868060"/>
          </a:xfrm>
        </p:spPr>
        <p:txBody>
          <a:bodyPr/>
          <a:lstStyle/>
          <a:p>
            <a:r>
              <a:rPr lang="en-GB" dirty="0"/>
              <a:t>Domains based on General Classes:</a:t>
            </a:r>
            <a:br>
              <a:rPr lang="en-GB" dirty="0"/>
            </a:br>
            <a:r>
              <a:rPr lang="en-GB" dirty="0"/>
              <a:t>Interventions</a:t>
            </a:r>
          </a:p>
        </p:txBody>
      </p:sp>
    </p:spTree>
    <p:extLst>
      <p:ext uri="{BB962C8B-B14F-4D97-AF65-F5344CB8AC3E}">
        <p14:creationId xmlns:p14="http://schemas.microsoft.com/office/powerpoint/2010/main" val="2727075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CM: Concomitant Medications</a:t>
            </a:r>
          </a:p>
        </p:txBody>
      </p:sp>
      <p:sp>
        <p:nvSpPr>
          <p:cNvPr id="3" name="Content Placeholder 2"/>
          <p:cNvSpPr>
            <a:spLocks noGrp="1"/>
          </p:cNvSpPr>
          <p:nvPr>
            <p:ph idx="1"/>
          </p:nvPr>
        </p:nvSpPr>
        <p:spPr>
          <a:xfrm>
            <a:off x="150125" y="1600200"/>
            <a:ext cx="8830101" cy="4525963"/>
          </a:xfrm>
        </p:spPr>
        <p:txBody>
          <a:bodyPr>
            <a:noAutofit/>
          </a:bodyPr>
          <a:lstStyle/>
          <a:p>
            <a:pPr marL="0" indent="0">
              <a:buNone/>
            </a:pPr>
            <a:r>
              <a:rPr lang="en-GB" sz="2400" dirty="0"/>
              <a:t>Case report form (CRF) data that captures the concomitant and prior medications/therapies used by the subject. Examples are the concomitant medications/therapies given on an as needed basis and the usual background medications/therapies given for a condition.</a:t>
            </a:r>
          </a:p>
          <a:p>
            <a:r>
              <a:rPr lang="en-GB" sz="2400" dirty="0"/>
              <a:t>One record per recorded intervention occurrence or constant-dosing interval per subject</a:t>
            </a:r>
          </a:p>
          <a:p>
            <a:r>
              <a:rPr lang="en-GB" sz="2400" dirty="0"/>
              <a:t>Prior and ongoing information that is recorded in the data should be mapped to CMSTRF and CMENRF</a:t>
            </a:r>
          </a:p>
          <a:p>
            <a:r>
              <a:rPr lang="en-GB" sz="2400" dirty="0"/>
              <a:t>For outputs, we usually need to identify meds that start before treatment, and those that start on-treatment – a study decision should be made on how to do this early in the programming/specs stages – it is probably better to derive variables at ADaM stage</a:t>
            </a:r>
          </a:p>
        </p:txBody>
      </p:sp>
    </p:spTree>
    <p:extLst>
      <p:ext uri="{BB962C8B-B14F-4D97-AF65-F5344CB8AC3E}">
        <p14:creationId xmlns:p14="http://schemas.microsoft.com/office/powerpoint/2010/main" val="19512877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CM: Concomitant Medications</a:t>
            </a:r>
          </a:p>
        </p:txBody>
      </p:sp>
      <p:sp>
        <p:nvSpPr>
          <p:cNvPr id="3" name="Content Placeholder 2"/>
          <p:cNvSpPr>
            <a:spLocks noGrp="1"/>
          </p:cNvSpPr>
          <p:nvPr>
            <p:ph idx="1"/>
          </p:nvPr>
        </p:nvSpPr>
        <p:spPr>
          <a:xfrm>
            <a:off x="150125" y="1600200"/>
            <a:ext cx="8830101" cy="4525963"/>
          </a:xfrm>
        </p:spPr>
        <p:txBody>
          <a:bodyPr>
            <a:noAutofit/>
          </a:bodyPr>
          <a:lstStyle/>
          <a:p>
            <a:pPr marL="0" indent="0">
              <a:buNone/>
            </a:pPr>
            <a:r>
              <a:rPr lang="en-GB" sz="2400" dirty="0"/>
              <a:t>Case report form (CRF) data that captures the concomitant and prior medications/therapies used by the subject. Examples are the concomitant medications/therapies given on an as needed basis and the usual background medications/therapies given for a condition.</a:t>
            </a:r>
          </a:p>
          <a:p>
            <a:r>
              <a:rPr lang="en-GB" sz="2400" dirty="0"/>
              <a:t>I.G. states that CMSTRF and CMENRF should not be derived at SDTM level (should only reflect the raw data collected)</a:t>
            </a:r>
          </a:p>
        </p:txBody>
      </p:sp>
    </p:spTree>
    <p:extLst>
      <p:ext uri="{BB962C8B-B14F-4D97-AF65-F5344CB8AC3E}">
        <p14:creationId xmlns:p14="http://schemas.microsoft.com/office/powerpoint/2010/main" val="15069858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 Exposure</a:t>
            </a:r>
          </a:p>
        </p:txBody>
      </p:sp>
      <p:sp>
        <p:nvSpPr>
          <p:cNvPr id="3" name="Content Placeholder 2"/>
          <p:cNvSpPr>
            <a:spLocks noGrp="1"/>
          </p:cNvSpPr>
          <p:nvPr>
            <p:ph idx="1"/>
          </p:nvPr>
        </p:nvSpPr>
        <p:spPr>
          <a:xfrm>
            <a:off x="150125" y="1600200"/>
            <a:ext cx="8830101" cy="4525963"/>
          </a:xfrm>
        </p:spPr>
        <p:txBody>
          <a:bodyPr>
            <a:noAutofit/>
          </a:bodyPr>
          <a:lstStyle/>
          <a:p>
            <a:pPr marL="0" indent="0">
              <a:buNone/>
            </a:pPr>
            <a:r>
              <a:rPr lang="en-GB" sz="2400" dirty="0"/>
              <a:t>The Exposure domain model records the details of a subject's exposure to protocol-specified study treatment. Study treatment may be any intervention that is prospectively defined as a test material within a study, and is typically but not always supplied to the subject.</a:t>
            </a:r>
          </a:p>
          <a:p>
            <a:r>
              <a:rPr lang="en-GB" sz="2400" dirty="0"/>
              <a:t>One record per protocol-specified study treatment, constant-dosing interval, per subject</a:t>
            </a:r>
          </a:p>
          <a:p>
            <a:r>
              <a:rPr lang="en-GB" sz="2400" dirty="0"/>
              <a:t>EXTRT captures the name of the protocol-specified study treatment and is the topic variable. It is a Required variable and must have a value</a:t>
            </a:r>
          </a:p>
          <a:p>
            <a:r>
              <a:rPr lang="en-GB" sz="2400" dirty="0"/>
              <a:t>EXCAT and EXSCAT may be used when appropriate to categorize treatments into categories and subcategories</a:t>
            </a:r>
          </a:p>
        </p:txBody>
      </p:sp>
    </p:spTree>
    <p:extLst>
      <p:ext uri="{BB962C8B-B14F-4D97-AF65-F5344CB8AC3E}">
        <p14:creationId xmlns:p14="http://schemas.microsoft.com/office/powerpoint/2010/main" val="14324563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EC: Exposure as Collected</a:t>
            </a:r>
          </a:p>
        </p:txBody>
      </p:sp>
      <p:sp>
        <p:nvSpPr>
          <p:cNvPr id="3" name="Content Placeholder 2"/>
          <p:cNvSpPr>
            <a:spLocks noGrp="1"/>
          </p:cNvSpPr>
          <p:nvPr>
            <p:ph idx="1"/>
          </p:nvPr>
        </p:nvSpPr>
        <p:spPr>
          <a:xfrm>
            <a:off x="150125" y="1600200"/>
            <a:ext cx="8830101" cy="4525963"/>
          </a:xfrm>
        </p:spPr>
        <p:txBody>
          <a:bodyPr>
            <a:noAutofit/>
          </a:bodyPr>
          <a:lstStyle/>
          <a:p>
            <a:pPr marL="0" indent="0">
              <a:buNone/>
            </a:pPr>
            <a:r>
              <a:rPr lang="en-GB" sz="2400" dirty="0"/>
              <a:t>The Exposure as Collected domain model reflects protocol-specified study treatment administrations, as collected.</a:t>
            </a:r>
          </a:p>
          <a:p>
            <a:r>
              <a:rPr lang="en-GB" sz="2400" dirty="0"/>
              <a:t>One record per protocol-specified study treatment, collected-dosing interval, per subject, per mood</a:t>
            </a:r>
          </a:p>
          <a:p>
            <a:pPr lvl="1"/>
            <a:r>
              <a:rPr lang="en-GB" sz="2000" dirty="0"/>
              <a:t>EC should be used in all cases where collected exposure information cannot or should not be directly represented in EX, e.g. administrations collected in tablets but protocol-specified unit is mg.</a:t>
            </a:r>
          </a:p>
          <a:p>
            <a:pPr lvl="1"/>
            <a:r>
              <a:rPr lang="en-GB" sz="2000" dirty="0"/>
              <a:t>Collected exposure data are in most cases represented in a combination of one or more of EC, DA, or FA domains. If the entire EC dataset is an exact duplicate of the entire EX dataset, then EC is optional and at the sponsor’s discretion.</a:t>
            </a:r>
          </a:p>
          <a:p>
            <a:r>
              <a:rPr lang="en-GB" sz="2400" dirty="0"/>
              <a:t>Details in the IG, including examples for EX and EC</a:t>
            </a:r>
          </a:p>
        </p:txBody>
      </p:sp>
    </p:spTree>
    <p:extLst>
      <p:ext uri="{BB962C8B-B14F-4D97-AF65-F5344CB8AC3E}">
        <p14:creationId xmlns:p14="http://schemas.microsoft.com/office/powerpoint/2010/main" val="32195193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EC: Exposure as Collected</a:t>
            </a:r>
          </a:p>
        </p:txBody>
      </p:sp>
      <p:sp>
        <p:nvSpPr>
          <p:cNvPr id="3" name="Content Placeholder 2"/>
          <p:cNvSpPr>
            <a:spLocks noGrp="1"/>
          </p:cNvSpPr>
          <p:nvPr>
            <p:ph idx="1"/>
          </p:nvPr>
        </p:nvSpPr>
        <p:spPr/>
        <p:txBody>
          <a:bodyPr/>
          <a:lstStyle/>
          <a:p>
            <a:r>
              <a:rPr lang="en-GB" dirty="0"/>
              <a:t>Danuta reviewed paper at PhUSE EU Connect 2018</a:t>
            </a:r>
          </a:p>
          <a:p>
            <a:pPr lvl="1"/>
            <a:r>
              <a:rPr lang="en-GB" dirty="0"/>
              <a:t>P:\PHASTAR Shared Folders\Programming Forum\16 Jan 2019 - PhUSE 2018 Recap</a:t>
            </a:r>
          </a:p>
          <a:p>
            <a:pPr lvl="1"/>
            <a:r>
              <a:rPr lang="en-GB" dirty="0"/>
              <a:t>Practical benefits of EC: building a comprehensive exposure story</a:t>
            </a:r>
          </a:p>
          <a:p>
            <a:pPr lvl="2"/>
            <a:r>
              <a:rPr lang="en-GB" dirty="0">
                <a:hlinkClick r:id="rId2"/>
              </a:rPr>
              <a:t>https://www.lexjansen.com/phuse/2018/ds/DS02.pdf</a:t>
            </a:r>
            <a:endParaRPr lang="en-GB" dirty="0"/>
          </a:p>
          <a:p>
            <a:pPr lvl="2"/>
            <a:r>
              <a:rPr lang="en-GB">
                <a:hlinkClick r:id="rId3"/>
              </a:rPr>
              <a:t>https://www.lexjansen.com/phuse/2018/ds/DS02_ppt.pdf</a:t>
            </a:r>
            <a:endParaRPr lang="en-GB" dirty="0"/>
          </a:p>
          <a:p>
            <a:pPr lvl="1"/>
            <a:endParaRPr lang="en-GB" dirty="0"/>
          </a:p>
        </p:txBody>
      </p:sp>
    </p:spTree>
    <p:extLst>
      <p:ext uri="{BB962C8B-B14F-4D97-AF65-F5344CB8AC3E}">
        <p14:creationId xmlns:p14="http://schemas.microsoft.com/office/powerpoint/2010/main" val="29384572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Practical benefits of EC</a:t>
            </a:r>
          </a:p>
        </p:txBody>
      </p:sp>
      <p:sp>
        <p:nvSpPr>
          <p:cNvPr id="3" name="Content Placeholder 2"/>
          <p:cNvSpPr>
            <a:spLocks noGrp="1"/>
          </p:cNvSpPr>
          <p:nvPr>
            <p:ph idx="1"/>
          </p:nvPr>
        </p:nvSpPr>
        <p:spPr/>
        <p:txBody>
          <a:bodyPr/>
          <a:lstStyle/>
          <a:p>
            <a:r>
              <a:rPr lang="en-GB" dirty="0"/>
              <a:t>How can we document the exposure?</a:t>
            </a:r>
          </a:p>
          <a:p>
            <a:pPr marL="0" fontAlgn="t">
              <a:spcBef>
                <a:spcPts val="0"/>
              </a:spcBef>
            </a:pPr>
            <a:r>
              <a:rPr lang="en-GB" b="1" dirty="0">
                <a:solidFill>
                  <a:srgbClr val="FFFFFF"/>
                </a:solidFill>
                <a:latin typeface="Calibri" panose="020F0502020204030204" pitchFamily="34" charset="0"/>
              </a:rPr>
              <a:t>EC (Exposure as collected)</a:t>
            </a:r>
            <a:endParaRPr lang="en-GB" dirty="0">
              <a:latin typeface="Arial" panose="020B0604020202020204" pitchFamily="34" charset="0"/>
            </a:endParaRPr>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622782764"/>
              </p:ext>
            </p:extLst>
          </p:nvPr>
        </p:nvGraphicFramePr>
        <p:xfrm>
          <a:off x="457199" y="2532463"/>
          <a:ext cx="3572189" cy="2225040"/>
        </p:xfrm>
        <a:graphic>
          <a:graphicData uri="http://schemas.openxmlformats.org/drawingml/2006/table">
            <a:tbl>
              <a:tblPr firstRow="1" bandRow="1">
                <a:tableStyleId>{5C22544A-7EE6-4342-B048-85BDC9FD1C3A}</a:tableStyleId>
              </a:tblPr>
              <a:tblGrid>
                <a:gridCol w="3572189">
                  <a:extLst>
                    <a:ext uri="{9D8B030D-6E8A-4147-A177-3AD203B41FA5}">
                      <a16:colId xmlns:a16="http://schemas.microsoft.com/office/drawing/2014/main" val="20000"/>
                    </a:ext>
                  </a:extLst>
                </a:gridCol>
              </a:tblGrid>
              <a:tr h="370840">
                <a:tc>
                  <a:txBody>
                    <a:bodyPr/>
                    <a:lstStyle/>
                    <a:p>
                      <a:pPr fontAlgn="t"/>
                      <a:r>
                        <a:rPr lang="en-GB" dirty="0"/>
                        <a:t>EC (Exposure as collected)</a:t>
                      </a:r>
                    </a:p>
                  </a:txBody>
                  <a:tcPr/>
                </a:tc>
                <a:extLst>
                  <a:ext uri="{0D108BD9-81ED-4DB2-BD59-A6C34878D82A}">
                    <a16:rowId xmlns:a16="http://schemas.microsoft.com/office/drawing/2014/main" val="10000"/>
                  </a:ext>
                </a:extLst>
              </a:tr>
              <a:tr h="370840">
                <a:tc>
                  <a:txBody>
                    <a:bodyPr/>
                    <a:lstStyle/>
                    <a:p>
                      <a:pPr fontAlgn="t"/>
                      <a:r>
                        <a:rPr lang="en-GB" dirty="0"/>
                        <a:t>Factual recording</a:t>
                      </a:r>
                    </a:p>
                  </a:txBody>
                  <a:tcPr/>
                </a:tc>
                <a:extLst>
                  <a:ext uri="{0D108BD9-81ED-4DB2-BD59-A6C34878D82A}">
                    <a16:rowId xmlns:a16="http://schemas.microsoft.com/office/drawing/2014/main" val="10001"/>
                  </a:ext>
                </a:extLst>
              </a:tr>
              <a:tr h="370840">
                <a:tc>
                  <a:txBody>
                    <a:bodyPr/>
                    <a:lstStyle/>
                    <a:p>
                      <a:pPr fontAlgn="t"/>
                      <a:r>
                        <a:rPr lang="en-GB" dirty="0"/>
                        <a:t>Flexibility in actual dose recording</a:t>
                      </a:r>
                    </a:p>
                  </a:txBody>
                  <a:tcPr/>
                </a:tc>
                <a:extLst>
                  <a:ext uri="{0D108BD9-81ED-4DB2-BD59-A6C34878D82A}">
                    <a16:rowId xmlns:a16="http://schemas.microsoft.com/office/drawing/2014/main" val="10002"/>
                  </a:ext>
                </a:extLst>
              </a:tr>
              <a:tr h="370840">
                <a:tc>
                  <a:txBody>
                    <a:bodyPr/>
                    <a:lstStyle/>
                    <a:p>
                      <a:pPr fontAlgn="t"/>
                      <a:r>
                        <a:rPr lang="en-GB" dirty="0"/>
                        <a:t>Accurate</a:t>
                      </a:r>
                    </a:p>
                  </a:txBody>
                  <a:tcPr/>
                </a:tc>
                <a:extLst>
                  <a:ext uri="{0D108BD9-81ED-4DB2-BD59-A6C34878D82A}">
                    <a16:rowId xmlns:a16="http://schemas.microsoft.com/office/drawing/2014/main" val="10003"/>
                  </a:ext>
                </a:extLst>
              </a:tr>
              <a:tr h="370840">
                <a:tc>
                  <a:txBody>
                    <a:bodyPr/>
                    <a:lstStyle/>
                    <a:p>
                      <a:pPr fontAlgn="t"/>
                      <a:r>
                        <a:rPr lang="en-GB" dirty="0"/>
                        <a:t>Traceable</a:t>
                      </a:r>
                    </a:p>
                  </a:txBody>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Clearly structured</a:t>
                      </a:r>
                    </a:p>
                  </a:txBody>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77825821"/>
              </p:ext>
            </p:extLst>
          </p:nvPr>
        </p:nvGraphicFramePr>
        <p:xfrm>
          <a:off x="4732773" y="2532463"/>
          <a:ext cx="3954026" cy="2026920"/>
        </p:xfrm>
        <a:graphic>
          <a:graphicData uri="http://schemas.openxmlformats.org/drawingml/2006/table">
            <a:tbl>
              <a:tblPr firstRow="1" bandRow="1">
                <a:tableStyleId>{5C22544A-7EE6-4342-B048-85BDC9FD1C3A}</a:tableStyleId>
              </a:tblPr>
              <a:tblGrid>
                <a:gridCol w="3954026">
                  <a:extLst>
                    <a:ext uri="{9D8B030D-6E8A-4147-A177-3AD203B41FA5}">
                      <a16:colId xmlns:a16="http://schemas.microsoft.com/office/drawing/2014/main" val="20000"/>
                    </a:ext>
                  </a:extLst>
                </a:gridCol>
              </a:tblGrid>
              <a:tr h="370840">
                <a:tc>
                  <a:txBody>
                    <a:bodyPr/>
                    <a:lstStyle/>
                    <a:p>
                      <a:r>
                        <a:rPr lang="en-GB" dirty="0"/>
                        <a:t>EX (Exposure)</a:t>
                      </a:r>
                    </a:p>
                  </a:txBody>
                  <a:tcPr/>
                </a:tc>
                <a:extLst>
                  <a:ext uri="{0D108BD9-81ED-4DB2-BD59-A6C34878D82A}">
                    <a16:rowId xmlns:a16="http://schemas.microsoft.com/office/drawing/2014/main" val="10000"/>
                  </a:ext>
                </a:extLst>
              </a:tr>
              <a:tr h="370840">
                <a:tc>
                  <a:txBody>
                    <a:bodyPr/>
                    <a:lstStyle/>
                    <a:p>
                      <a:r>
                        <a:rPr lang="en-GB" dirty="0"/>
                        <a:t>Actual exposure</a:t>
                      </a:r>
                    </a:p>
                  </a:txBody>
                  <a:tcPr/>
                </a:tc>
                <a:extLst>
                  <a:ext uri="{0D108BD9-81ED-4DB2-BD59-A6C34878D82A}">
                    <a16:rowId xmlns:a16="http://schemas.microsoft.com/office/drawing/2014/main" val="10001"/>
                  </a:ext>
                </a:extLst>
              </a:tr>
              <a:tr h="370840">
                <a:tc>
                  <a:txBody>
                    <a:bodyPr/>
                    <a:lstStyle/>
                    <a:p>
                      <a:r>
                        <a:rPr lang="en-GB" dirty="0"/>
                        <a:t>Easily analysable</a:t>
                      </a:r>
                    </a:p>
                  </a:txBody>
                  <a:tcPr/>
                </a:tc>
                <a:extLst>
                  <a:ext uri="{0D108BD9-81ED-4DB2-BD59-A6C34878D82A}">
                    <a16:rowId xmlns:a16="http://schemas.microsoft.com/office/drawing/2014/main" val="10002"/>
                  </a:ext>
                </a:extLst>
              </a:tr>
              <a:tr h="370840">
                <a:tc>
                  <a:txBody>
                    <a:bodyPr/>
                    <a:lstStyle/>
                    <a:p>
                      <a:r>
                        <a:rPr lang="en-GB" dirty="0"/>
                        <a:t>Derived from EC using the data in EC, protocol data, unblinding data, medication logs,...</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14904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 of EC</a:t>
            </a:r>
          </a:p>
        </p:txBody>
      </p:sp>
      <p:sp>
        <p:nvSpPr>
          <p:cNvPr id="3" name="Content Placeholder 2"/>
          <p:cNvSpPr>
            <a:spLocks noGrp="1"/>
          </p:cNvSpPr>
          <p:nvPr>
            <p:ph idx="1"/>
          </p:nvPr>
        </p:nvSpPr>
        <p:spPr/>
        <p:txBody>
          <a:bodyPr/>
          <a:lstStyle/>
          <a:p>
            <a:r>
              <a:rPr lang="en-GB" dirty="0" err="1"/>
              <a:t>Unblinding</a:t>
            </a:r>
            <a:r>
              <a:rPr lang="en-GB" dirty="0"/>
              <a:t> in an orderly fashion </a:t>
            </a:r>
          </a:p>
          <a:p>
            <a:r>
              <a:rPr lang="en-GB" dirty="0"/>
              <a:t>Capturing relevant exposure information </a:t>
            </a:r>
          </a:p>
          <a:p>
            <a:r>
              <a:rPr lang="en-GB" dirty="0"/>
              <a:t>Factual data entry </a:t>
            </a:r>
          </a:p>
          <a:p>
            <a:r>
              <a:rPr lang="en-GB" dirty="0"/>
              <a:t>Per dose traceability</a:t>
            </a:r>
          </a:p>
          <a:p>
            <a:r>
              <a:rPr lang="en-GB" dirty="0"/>
              <a:t>Multiple dose medications </a:t>
            </a:r>
          </a:p>
          <a:p>
            <a:r>
              <a:rPr lang="en-GB" dirty="0"/>
              <a:t>Complex dosing schemes </a:t>
            </a:r>
          </a:p>
          <a:p>
            <a:pPr marL="0" fontAlgn="t">
              <a:spcBef>
                <a:spcPts val="0"/>
              </a:spcBef>
            </a:pPr>
            <a:r>
              <a:rPr lang="en-GB" b="1" dirty="0">
                <a:solidFill>
                  <a:srgbClr val="FFFFFF"/>
                </a:solidFill>
                <a:latin typeface="Calibri" panose="020F0502020204030204" pitchFamily="34" charset="0"/>
              </a:rPr>
              <a:t>EC (Exposure as collected)</a:t>
            </a:r>
            <a:endParaRPr lang="en-GB" dirty="0">
              <a:latin typeface="Arial" panose="020B0604020202020204" pitchFamily="34" charset="0"/>
            </a:endParaRPr>
          </a:p>
          <a:p>
            <a:endParaRPr lang="en-GB" dirty="0"/>
          </a:p>
        </p:txBody>
      </p:sp>
    </p:spTree>
    <p:extLst>
      <p:ext uri="{BB962C8B-B14F-4D97-AF65-F5344CB8AC3E}">
        <p14:creationId xmlns:p14="http://schemas.microsoft.com/office/powerpoint/2010/main" val="26652894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Unblinding</a:t>
            </a:r>
            <a:r>
              <a:rPr lang="en-GB" dirty="0"/>
              <a:t> in an orderly fashion</a:t>
            </a:r>
          </a:p>
        </p:txBody>
      </p:sp>
      <p:pic>
        <p:nvPicPr>
          <p:cNvPr id="4" name="Content Placeholder 3">
            <a:extLst>
              <a:ext uri="{FF2B5EF4-FFF2-40B4-BE49-F238E27FC236}">
                <a16:creationId xmlns:a16="http://schemas.microsoft.com/office/drawing/2014/main" id="{BFC88499-C9ED-4BF3-B200-47A95EEDD430}"/>
              </a:ext>
            </a:extLst>
          </p:cNvPr>
          <p:cNvPicPr>
            <a:picLocks noGrp="1" noChangeAspect="1"/>
          </p:cNvPicPr>
          <p:nvPr>
            <p:ph idx="1"/>
          </p:nvPr>
        </p:nvPicPr>
        <p:blipFill>
          <a:blip r:embed="rId3"/>
          <a:stretch>
            <a:fillRect/>
          </a:stretch>
        </p:blipFill>
        <p:spPr>
          <a:xfrm>
            <a:off x="457200" y="3514458"/>
            <a:ext cx="8229600" cy="1662091"/>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897472329"/>
              </p:ext>
            </p:extLst>
          </p:nvPr>
        </p:nvGraphicFramePr>
        <p:xfrm>
          <a:off x="1974184" y="1768389"/>
          <a:ext cx="5195632" cy="1284786"/>
        </p:xfrm>
        <a:graphic>
          <a:graphicData uri="http://schemas.openxmlformats.org/drawingml/2006/table">
            <a:tbl>
              <a:tblPr firstRow="1" bandRow="1">
                <a:tableStyleId>{8A107856-5554-42FB-B03E-39F5DBC370BA}</a:tableStyleId>
              </a:tblPr>
              <a:tblGrid>
                <a:gridCol w="776884">
                  <a:extLst>
                    <a:ext uri="{9D8B030D-6E8A-4147-A177-3AD203B41FA5}">
                      <a16:colId xmlns:a16="http://schemas.microsoft.com/office/drawing/2014/main" val="20000"/>
                    </a:ext>
                  </a:extLst>
                </a:gridCol>
                <a:gridCol w="4418748">
                  <a:extLst>
                    <a:ext uri="{9D8B030D-6E8A-4147-A177-3AD203B41FA5}">
                      <a16:colId xmlns:a16="http://schemas.microsoft.com/office/drawing/2014/main" val="20001"/>
                    </a:ext>
                  </a:extLst>
                </a:gridCol>
              </a:tblGrid>
              <a:tr h="642393">
                <a:tc>
                  <a:txBody>
                    <a:bodyPr/>
                    <a:lstStyle/>
                    <a:p>
                      <a:r>
                        <a:rPr lang="en-GB" b="1" dirty="0">
                          <a:solidFill>
                            <a:schemeClr val="tx1">
                              <a:lumMod val="95000"/>
                              <a:lumOff val="5000"/>
                            </a:schemeClr>
                          </a:solidFill>
                        </a:rPr>
                        <a:t>ECTRT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GB" sz="1800" b="0" dirty="0"/>
                        <a:t>is a general placeholder term and EC contains the exposure data as it is captured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642393">
                <a:tc>
                  <a:txBody>
                    <a:bodyPr/>
                    <a:lstStyle/>
                    <a:p>
                      <a:r>
                        <a:rPr lang="en-GB" b="1" dirty="0">
                          <a:solidFill>
                            <a:schemeClr val="accent6"/>
                          </a:solidFill>
                        </a:rPr>
                        <a:t>EXTRT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GB" sz="1800" b="0" dirty="0">
                          <a:solidFill>
                            <a:schemeClr val="accent6"/>
                          </a:solidFill>
                        </a:rPr>
                        <a:t>describes the actual medication and EX contains the exposure data for analysis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496355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Capturing relevant exposure information</a:t>
            </a:r>
          </a:p>
        </p:txBody>
      </p:sp>
      <p:pic>
        <p:nvPicPr>
          <p:cNvPr id="4" name="Content Placeholder 3">
            <a:extLst>
              <a:ext uri="{FF2B5EF4-FFF2-40B4-BE49-F238E27FC236}">
                <a16:creationId xmlns:a16="http://schemas.microsoft.com/office/drawing/2014/main" id="{A9BBC869-BA6B-4E23-9837-2A6B96BA07F2}"/>
              </a:ext>
            </a:extLst>
          </p:cNvPr>
          <p:cNvPicPr>
            <a:picLocks noGrp="1" noChangeAspect="1"/>
          </p:cNvPicPr>
          <p:nvPr>
            <p:ph idx="1"/>
          </p:nvPr>
        </p:nvPicPr>
        <p:blipFill>
          <a:blip r:embed="rId3"/>
          <a:stretch>
            <a:fillRect/>
          </a:stretch>
        </p:blipFill>
        <p:spPr>
          <a:xfrm>
            <a:off x="457200" y="1594329"/>
            <a:ext cx="8229600" cy="4457319"/>
          </a:xfrm>
          <a:prstGeom prst="rect">
            <a:avLst/>
          </a:prstGeom>
        </p:spPr>
      </p:pic>
    </p:spTree>
    <p:extLst>
      <p:ext uri="{BB962C8B-B14F-4D97-AF65-F5344CB8AC3E}">
        <p14:creationId xmlns:p14="http://schemas.microsoft.com/office/powerpoint/2010/main" val="2795244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909762" y="1128502"/>
            <a:ext cx="5324475" cy="5324475"/>
          </a:xfrm>
          <a:prstGeom prst="rect">
            <a:avLst/>
          </a:prstGeom>
        </p:spPr>
      </p:pic>
      <p:sp>
        <p:nvSpPr>
          <p:cNvPr id="2" name="Title 1"/>
          <p:cNvSpPr>
            <a:spLocks noGrp="1"/>
          </p:cNvSpPr>
          <p:nvPr>
            <p:ph type="title"/>
          </p:nvPr>
        </p:nvSpPr>
        <p:spPr/>
        <p:txBody>
          <a:bodyPr/>
          <a:lstStyle/>
          <a:p>
            <a:r>
              <a:rPr lang="en-GB" dirty="0"/>
              <a:t>CDISC CONTENT</a:t>
            </a:r>
          </a:p>
        </p:txBody>
      </p:sp>
      <p:sp>
        <p:nvSpPr>
          <p:cNvPr id="6" name="Oval 5"/>
          <p:cNvSpPr/>
          <p:nvPr/>
        </p:nvSpPr>
        <p:spPr>
          <a:xfrm>
            <a:off x="4632193" y="2022476"/>
            <a:ext cx="1138687" cy="4980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5863655" y="1868366"/>
            <a:ext cx="1138687" cy="4750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514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Factual data entry</a:t>
            </a:r>
          </a:p>
        </p:txBody>
      </p:sp>
      <p:pic>
        <p:nvPicPr>
          <p:cNvPr id="4" name="Content Placeholder 3">
            <a:extLst>
              <a:ext uri="{FF2B5EF4-FFF2-40B4-BE49-F238E27FC236}">
                <a16:creationId xmlns:a16="http://schemas.microsoft.com/office/drawing/2014/main" id="{652BD9EE-363A-4BC5-9E7C-FE733892EAA6}"/>
              </a:ext>
            </a:extLst>
          </p:cNvPr>
          <p:cNvPicPr>
            <a:picLocks noGrp="1" noChangeAspect="1"/>
          </p:cNvPicPr>
          <p:nvPr>
            <p:ph idx="1"/>
          </p:nvPr>
        </p:nvPicPr>
        <p:blipFill>
          <a:blip r:embed="rId3"/>
          <a:stretch>
            <a:fillRect/>
          </a:stretch>
        </p:blipFill>
        <p:spPr>
          <a:xfrm>
            <a:off x="1698171" y="1539797"/>
            <a:ext cx="5838093" cy="4719883"/>
          </a:xfrm>
          <a:prstGeom prst="rect">
            <a:avLst/>
          </a:prstGeom>
        </p:spPr>
      </p:pic>
    </p:spTree>
    <p:extLst>
      <p:ext uri="{BB962C8B-B14F-4D97-AF65-F5344CB8AC3E}">
        <p14:creationId xmlns:p14="http://schemas.microsoft.com/office/powerpoint/2010/main" val="39932090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Per dose traceability</a:t>
            </a:r>
          </a:p>
        </p:txBody>
      </p:sp>
      <p:sp>
        <p:nvSpPr>
          <p:cNvPr id="3" name="Content Placeholder 2"/>
          <p:cNvSpPr>
            <a:spLocks noGrp="1"/>
          </p:cNvSpPr>
          <p:nvPr>
            <p:ph idx="1"/>
          </p:nvPr>
        </p:nvSpPr>
        <p:spPr/>
        <p:txBody>
          <a:bodyPr/>
          <a:lstStyle/>
          <a:p>
            <a:endParaRPr lang="en-GB" dirty="0"/>
          </a:p>
        </p:txBody>
      </p:sp>
      <p:pic>
        <p:nvPicPr>
          <p:cNvPr id="4" name="Picture 3">
            <a:extLst>
              <a:ext uri="{FF2B5EF4-FFF2-40B4-BE49-F238E27FC236}">
                <a16:creationId xmlns:a16="http://schemas.microsoft.com/office/drawing/2014/main" id="{A0022AF9-C42C-45C5-86CC-6FF15808BBD0}"/>
              </a:ext>
            </a:extLst>
          </p:cNvPr>
          <p:cNvPicPr>
            <a:picLocks noChangeAspect="1"/>
          </p:cNvPicPr>
          <p:nvPr/>
        </p:nvPicPr>
        <p:blipFill>
          <a:blip r:embed="rId3"/>
          <a:stretch>
            <a:fillRect/>
          </a:stretch>
        </p:blipFill>
        <p:spPr>
          <a:xfrm>
            <a:off x="457200" y="1600200"/>
            <a:ext cx="8241403" cy="2388996"/>
          </a:xfrm>
          <a:prstGeom prst="rect">
            <a:avLst/>
          </a:prstGeom>
        </p:spPr>
      </p:pic>
      <p:pic>
        <p:nvPicPr>
          <p:cNvPr id="5" name="Picture 4">
            <a:extLst>
              <a:ext uri="{FF2B5EF4-FFF2-40B4-BE49-F238E27FC236}">
                <a16:creationId xmlns:a16="http://schemas.microsoft.com/office/drawing/2014/main" id="{06400197-5B8F-4993-B68F-EDE44A0C105F}"/>
              </a:ext>
            </a:extLst>
          </p:cNvPr>
          <p:cNvPicPr>
            <a:picLocks noChangeAspect="1"/>
          </p:cNvPicPr>
          <p:nvPr/>
        </p:nvPicPr>
        <p:blipFill>
          <a:blip r:embed="rId4"/>
          <a:stretch>
            <a:fillRect/>
          </a:stretch>
        </p:blipFill>
        <p:spPr>
          <a:xfrm>
            <a:off x="1304668" y="4543044"/>
            <a:ext cx="6534663" cy="1029270"/>
          </a:xfrm>
          <a:prstGeom prst="rect">
            <a:avLst/>
          </a:prstGeom>
        </p:spPr>
      </p:pic>
    </p:spTree>
    <p:extLst>
      <p:ext uri="{BB962C8B-B14F-4D97-AF65-F5344CB8AC3E}">
        <p14:creationId xmlns:p14="http://schemas.microsoft.com/office/powerpoint/2010/main" val="19389225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Multiple dose medications </a:t>
            </a:r>
          </a:p>
        </p:txBody>
      </p:sp>
      <p:pic>
        <p:nvPicPr>
          <p:cNvPr id="4" name="Content Placeholder 3">
            <a:extLst>
              <a:ext uri="{FF2B5EF4-FFF2-40B4-BE49-F238E27FC236}">
                <a16:creationId xmlns:a16="http://schemas.microsoft.com/office/drawing/2014/main" id="{585D7702-0795-47EE-A638-4DFE409C1628}"/>
              </a:ext>
            </a:extLst>
          </p:cNvPr>
          <p:cNvPicPr>
            <a:picLocks noGrp="1" noChangeAspect="1"/>
          </p:cNvPicPr>
          <p:nvPr>
            <p:ph idx="1"/>
          </p:nvPr>
        </p:nvPicPr>
        <p:blipFill>
          <a:blip r:embed="rId3"/>
          <a:stretch>
            <a:fillRect/>
          </a:stretch>
        </p:blipFill>
        <p:spPr>
          <a:xfrm>
            <a:off x="429574" y="1570580"/>
            <a:ext cx="8284851" cy="1654940"/>
          </a:xfrm>
          <a:prstGeom prst="rect">
            <a:avLst/>
          </a:prstGeom>
        </p:spPr>
      </p:pic>
      <p:pic>
        <p:nvPicPr>
          <p:cNvPr id="5" name="Picture 4">
            <a:extLst>
              <a:ext uri="{FF2B5EF4-FFF2-40B4-BE49-F238E27FC236}">
                <a16:creationId xmlns:a16="http://schemas.microsoft.com/office/drawing/2014/main" id="{B6874A2D-6C38-44FA-B63A-3550A49771CB}"/>
              </a:ext>
            </a:extLst>
          </p:cNvPr>
          <p:cNvPicPr>
            <a:picLocks noChangeAspect="1"/>
          </p:cNvPicPr>
          <p:nvPr/>
        </p:nvPicPr>
        <p:blipFill>
          <a:blip r:embed="rId4"/>
          <a:stretch>
            <a:fillRect/>
          </a:stretch>
        </p:blipFill>
        <p:spPr>
          <a:xfrm>
            <a:off x="2015116" y="3939703"/>
            <a:ext cx="5113766" cy="1295488"/>
          </a:xfrm>
          <a:prstGeom prst="rect">
            <a:avLst/>
          </a:prstGeom>
        </p:spPr>
      </p:pic>
    </p:spTree>
    <p:extLst>
      <p:ext uri="{BB962C8B-B14F-4D97-AF65-F5344CB8AC3E}">
        <p14:creationId xmlns:p14="http://schemas.microsoft.com/office/powerpoint/2010/main" val="9285168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Complex dosing schemes</a:t>
            </a:r>
          </a:p>
        </p:txBody>
      </p:sp>
      <p:pic>
        <p:nvPicPr>
          <p:cNvPr id="4" name="Content Placeholder 3">
            <a:extLst>
              <a:ext uri="{FF2B5EF4-FFF2-40B4-BE49-F238E27FC236}">
                <a16:creationId xmlns:a16="http://schemas.microsoft.com/office/drawing/2014/main" id="{2436CCBF-4D83-42AE-AF82-E3195B464B1F}"/>
              </a:ext>
            </a:extLst>
          </p:cNvPr>
          <p:cNvPicPr>
            <a:picLocks noGrp="1" noChangeAspect="1"/>
          </p:cNvPicPr>
          <p:nvPr>
            <p:ph idx="1"/>
          </p:nvPr>
        </p:nvPicPr>
        <p:blipFill>
          <a:blip r:embed="rId3"/>
          <a:stretch>
            <a:fillRect/>
          </a:stretch>
        </p:blipFill>
        <p:spPr>
          <a:xfrm>
            <a:off x="714375" y="1658144"/>
            <a:ext cx="7715250" cy="4410075"/>
          </a:xfrm>
          <a:prstGeom prst="rect">
            <a:avLst/>
          </a:prstGeom>
        </p:spPr>
      </p:pic>
    </p:spTree>
    <p:extLst>
      <p:ext uri="{BB962C8B-B14F-4D97-AF65-F5344CB8AC3E}">
        <p14:creationId xmlns:p14="http://schemas.microsoft.com/office/powerpoint/2010/main" val="13461041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Scheduled or performed exposures</a:t>
            </a:r>
          </a:p>
        </p:txBody>
      </p:sp>
      <p:pic>
        <p:nvPicPr>
          <p:cNvPr id="4" name="Content Placeholder 3">
            <a:extLst>
              <a:ext uri="{FF2B5EF4-FFF2-40B4-BE49-F238E27FC236}">
                <a16:creationId xmlns:a16="http://schemas.microsoft.com/office/drawing/2014/main" id="{5B15EE1C-5409-4EB2-A6AF-72572D58783E}"/>
              </a:ext>
            </a:extLst>
          </p:cNvPr>
          <p:cNvPicPr>
            <a:picLocks noGrp="1" noChangeAspect="1"/>
          </p:cNvPicPr>
          <p:nvPr>
            <p:ph idx="1"/>
          </p:nvPr>
        </p:nvPicPr>
        <p:blipFill>
          <a:blip r:embed="rId3"/>
          <a:stretch>
            <a:fillRect/>
          </a:stretch>
        </p:blipFill>
        <p:spPr>
          <a:xfrm>
            <a:off x="465652" y="1547034"/>
            <a:ext cx="8212696" cy="2930925"/>
          </a:xfrm>
          <a:prstGeom prst="rect">
            <a:avLst/>
          </a:prstGeom>
        </p:spPr>
      </p:pic>
    </p:spTree>
    <p:extLst>
      <p:ext uri="{BB962C8B-B14F-4D97-AF65-F5344CB8AC3E}">
        <p14:creationId xmlns:p14="http://schemas.microsoft.com/office/powerpoint/2010/main" val="625251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PR: Procedures </a:t>
            </a:r>
          </a:p>
        </p:txBody>
      </p:sp>
      <p:sp>
        <p:nvSpPr>
          <p:cNvPr id="3" name="Content Placeholder 2"/>
          <p:cNvSpPr>
            <a:spLocks noGrp="1"/>
          </p:cNvSpPr>
          <p:nvPr>
            <p:ph idx="1"/>
          </p:nvPr>
        </p:nvSpPr>
        <p:spPr>
          <a:xfrm>
            <a:off x="150125" y="1600200"/>
            <a:ext cx="8830101" cy="4525963"/>
          </a:xfrm>
        </p:spPr>
        <p:txBody>
          <a:bodyPr>
            <a:noAutofit/>
          </a:bodyPr>
          <a:lstStyle/>
          <a:p>
            <a:pPr marL="0" indent="0">
              <a:buNone/>
            </a:pPr>
            <a:r>
              <a:rPr lang="en-GB" sz="2400" dirty="0"/>
              <a:t>The Procedures domain model reflects collected details describing a subject’s therapeutic and diagnostic procedures.</a:t>
            </a:r>
          </a:p>
          <a:p>
            <a:r>
              <a:rPr lang="en-GB" sz="2400" dirty="0"/>
              <a:t>One record per recorded procedure per occurrence per subject</a:t>
            </a:r>
          </a:p>
          <a:p>
            <a:r>
              <a:rPr lang="en-GB" sz="2400" dirty="0"/>
              <a:t>Examples of therapeutic and diagnostic procedures:</a:t>
            </a:r>
          </a:p>
          <a:p>
            <a:pPr lvl="1"/>
            <a:r>
              <a:rPr lang="en-GB" sz="2000" dirty="0"/>
              <a:t>disease screening</a:t>
            </a:r>
          </a:p>
          <a:p>
            <a:pPr lvl="1"/>
            <a:r>
              <a:rPr lang="en-GB" sz="2000" dirty="0"/>
              <a:t>endoscopic examinations</a:t>
            </a:r>
          </a:p>
          <a:p>
            <a:pPr lvl="1"/>
            <a:r>
              <a:rPr lang="en-GB" sz="2000" dirty="0"/>
              <a:t>diagnostic tests</a:t>
            </a:r>
          </a:p>
          <a:p>
            <a:pPr lvl="1"/>
            <a:r>
              <a:rPr lang="en-GB" sz="2000" dirty="0"/>
              <a:t>therapeutic procedures</a:t>
            </a:r>
          </a:p>
          <a:p>
            <a:pPr lvl="1"/>
            <a:r>
              <a:rPr lang="en-GB" sz="2000" dirty="0"/>
              <a:t>surgical procedures</a:t>
            </a:r>
            <a:endParaRPr lang="en-GB" sz="1600" dirty="0"/>
          </a:p>
        </p:txBody>
      </p:sp>
    </p:spTree>
    <p:extLst>
      <p:ext uri="{BB962C8B-B14F-4D97-AF65-F5344CB8AC3E}">
        <p14:creationId xmlns:p14="http://schemas.microsoft.com/office/powerpoint/2010/main" val="19221487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SU: Substance Use </a:t>
            </a:r>
          </a:p>
        </p:txBody>
      </p:sp>
      <p:sp>
        <p:nvSpPr>
          <p:cNvPr id="3" name="Content Placeholder 2"/>
          <p:cNvSpPr>
            <a:spLocks noGrp="1"/>
          </p:cNvSpPr>
          <p:nvPr>
            <p:ph idx="1"/>
          </p:nvPr>
        </p:nvSpPr>
        <p:spPr>
          <a:xfrm>
            <a:off x="150125" y="1600200"/>
            <a:ext cx="8830101" cy="4525963"/>
          </a:xfrm>
        </p:spPr>
        <p:txBody>
          <a:bodyPr>
            <a:noAutofit/>
          </a:bodyPr>
          <a:lstStyle/>
          <a:p>
            <a:pPr marL="0" indent="0">
              <a:buNone/>
            </a:pPr>
            <a:r>
              <a:rPr lang="en-GB" sz="2400" dirty="0"/>
              <a:t>The intent of the domain is to capture substance use information that may be used to assess the efficacy and/or safety of therapies that look to mitigate the effects of chronic substance use.</a:t>
            </a:r>
          </a:p>
          <a:p>
            <a:r>
              <a:rPr lang="en-GB" sz="2400" dirty="0"/>
              <a:t>One record per substance type per reported occurrence per subject</a:t>
            </a:r>
          </a:p>
          <a:p>
            <a:r>
              <a:rPr lang="en-GB" sz="2400" dirty="0"/>
              <a:t>Substance use information frequently collected includes:</a:t>
            </a:r>
          </a:p>
          <a:p>
            <a:pPr lvl="1"/>
            <a:r>
              <a:rPr lang="en-GB" sz="2000" dirty="0"/>
              <a:t>Alcohol</a:t>
            </a:r>
          </a:p>
          <a:p>
            <a:pPr lvl="1"/>
            <a:r>
              <a:rPr lang="en-GB" sz="2000" dirty="0"/>
              <a:t>Smoking</a:t>
            </a:r>
          </a:p>
          <a:p>
            <a:pPr lvl="1"/>
            <a:r>
              <a:rPr lang="en-GB" sz="2000" dirty="0"/>
              <a:t>Drugs</a:t>
            </a:r>
          </a:p>
          <a:p>
            <a:pPr lvl="1"/>
            <a:r>
              <a:rPr lang="en-GB" sz="2000" dirty="0"/>
              <a:t>Caffeine</a:t>
            </a:r>
          </a:p>
          <a:p>
            <a:pPr marL="457200" lvl="1" indent="0">
              <a:buNone/>
            </a:pPr>
            <a:endParaRPr lang="en-GB" sz="2000" dirty="0"/>
          </a:p>
        </p:txBody>
      </p:sp>
    </p:spTree>
    <p:extLst>
      <p:ext uri="{BB962C8B-B14F-4D97-AF65-F5344CB8AC3E}">
        <p14:creationId xmlns:p14="http://schemas.microsoft.com/office/powerpoint/2010/main" val="25741861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553" y="2867713"/>
            <a:ext cx="8229600" cy="1868060"/>
          </a:xfrm>
        </p:spPr>
        <p:txBody>
          <a:bodyPr/>
          <a:lstStyle/>
          <a:p>
            <a:r>
              <a:rPr lang="en-GB" dirty="0"/>
              <a:t>Domains based on General Classes:</a:t>
            </a:r>
            <a:br>
              <a:rPr lang="en-GB" dirty="0"/>
            </a:br>
            <a:r>
              <a:rPr lang="en-GB" dirty="0"/>
              <a:t>Events</a:t>
            </a:r>
          </a:p>
        </p:txBody>
      </p:sp>
    </p:spTree>
    <p:extLst>
      <p:ext uri="{BB962C8B-B14F-4D97-AF65-F5344CB8AC3E}">
        <p14:creationId xmlns:p14="http://schemas.microsoft.com/office/powerpoint/2010/main" val="29839126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AE: Adverse Events</a:t>
            </a:r>
          </a:p>
        </p:txBody>
      </p:sp>
      <p:sp>
        <p:nvSpPr>
          <p:cNvPr id="3" name="Content Placeholder 2"/>
          <p:cNvSpPr>
            <a:spLocks noGrp="1"/>
          </p:cNvSpPr>
          <p:nvPr>
            <p:ph idx="1"/>
          </p:nvPr>
        </p:nvSpPr>
        <p:spPr>
          <a:xfrm>
            <a:off x="150125" y="1600200"/>
            <a:ext cx="8830101" cy="4525963"/>
          </a:xfrm>
        </p:spPr>
        <p:txBody>
          <a:bodyPr>
            <a:noAutofit/>
          </a:bodyPr>
          <a:lstStyle/>
          <a:p>
            <a:pPr marL="0" indent="0">
              <a:buNone/>
            </a:pPr>
            <a:r>
              <a:rPr lang="en-GB" sz="2400" dirty="0"/>
              <a:t>Adverse events may be captured either as free text or a pre-specified list of terms.</a:t>
            </a:r>
          </a:p>
          <a:p>
            <a:r>
              <a:rPr lang="en-GB" sz="2400" dirty="0"/>
              <a:t>One record per adverse event per subject</a:t>
            </a:r>
          </a:p>
          <a:p>
            <a:r>
              <a:rPr lang="en-GB" sz="2400" dirty="0"/>
              <a:t>For outputs, we usually need to identify AEs that start before treatment, and those that start on-treatment – a study decision should be made on how to do this early in the programming/specs stages – it is probably better to derive variables at ADaM stage</a:t>
            </a:r>
          </a:p>
          <a:p>
            <a:r>
              <a:rPr lang="en-GB" sz="2400" dirty="0"/>
              <a:t>AETRTEM – is this derived in SDTM?</a:t>
            </a:r>
          </a:p>
          <a:p>
            <a:pPr lvl="1"/>
            <a:r>
              <a:rPr lang="en-GB" sz="2000" dirty="0"/>
              <a:t>The FDA in the Study Data Technical Conformance Guide (March 2017) highlights that there is no variable</a:t>
            </a:r>
          </a:p>
          <a:p>
            <a:pPr lvl="1"/>
            <a:r>
              <a:rPr lang="en-GB" sz="2000" dirty="0"/>
              <a:t>Historically, requested that variable be added to SDTM even though derived</a:t>
            </a:r>
          </a:p>
        </p:txBody>
      </p:sp>
    </p:spTree>
    <p:extLst>
      <p:ext uri="{BB962C8B-B14F-4D97-AF65-F5344CB8AC3E}">
        <p14:creationId xmlns:p14="http://schemas.microsoft.com/office/powerpoint/2010/main" val="3751217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Exercise: Map the Adverse Events Page</a:t>
            </a:r>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By writing on the dummy study CRF, map the variables on the adverse event page to SDTM</a:t>
            </a:r>
          </a:p>
          <a:p>
            <a:r>
              <a:rPr lang="en-GB" sz="2400" dirty="0"/>
              <a:t>Do not map any variables that you do not think can be mapped to standard variables in the SDTM.AE domain</a:t>
            </a:r>
            <a:endParaRPr lang="en-GB" sz="2300" dirty="0"/>
          </a:p>
          <a:p>
            <a:r>
              <a:rPr lang="en-GB" sz="2400" dirty="0">
                <a:solidFill>
                  <a:srgbClr val="FF0000"/>
                </a:solidFill>
              </a:rPr>
              <a:t>Do not include the section “Changes in CTCAE grade…” at this time</a:t>
            </a:r>
          </a:p>
        </p:txBody>
      </p:sp>
    </p:spTree>
    <p:extLst>
      <p:ext uri="{BB962C8B-B14F-4D97-AF65-F5344CB8AC3E}">
        <p14:creationId xmlns:p14="http://schemas.microsoft.com/office/powerpoint/2010/main" val="631814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GB" sz="2000" b="1" dirty="0"/>
            </a:br>
            <a:br>
              <a:rPr lang="en-GB" sz="2000" dirty="0"/>
            </a:br>
            <a:endParaRPr lang="en-GB" sz="2000" dirty="0"/>
          </a:p>
        </p:txBody>
      </p:sp>
      <p:sp>
        <p:nvSpPr>
          <p:cNvPr id="4" name="Content Placeholder 3"/>
          <p:cNvSpPr>
            <a:spLocks noGrp="1"/>
          </p:cNvSpPr>
          <p:nvPr>
            <p:ph idx="1"/>
          </p:nvPr>
        </p:nvSpPr>
        <p:spPr/>
        <p:txBody>
          <a:bodyPr>
            <a:normAutofit/>
          </a:bodyPr>
          <a:lstStyle/>
          <a:p>
            <a:pPr marL="0" indent="0" algn="ctr">
              <a:buNone/>
            </a:pPr>
            <a:r>
              <a:rPr lang="en-GB" sz="11500" b="1" dirty="0"/>
              <a:t>SDTM</a:t>
            </a:r>
            <a:br>
              <a:rPr lang="en-GB" sz="11500" b="1" dirty="0"/>
            </a:br>
            <a:endParaRPr lang="en-GB" sz="11500" dirty="0"/>
          </a:p>
        </p:txBody>
      </p:sp>
    </p:spTree>
    <p:extLst>
      <p:ext uri="{BB962C8B-B14F-4D97-AF65-F5344CB8AC3E}">
        <p14:creationId xmlns:p14="http://schemas.microsoft.com/office/powerpoint/2010/main" val="16313070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CE: Clinical Events</a:t>
            </a:r>
          </a:p>
        </p:txBody>
      </p:sp>
      <p:sp>
        <p:nvSpPr>
          <p:cNvPr id="3" name="Content Placeholder 2"/>
          <p:cNvSpPr>
            <a:spLocks noGrp="1"/>
          </p:cNvSpPr>
          <p:nvPr>
            <p:ph idx="1"/>
          </p:nvPr>
        </p:nvSpPr>
        <p:spPr>
          <a:xfrm>
            <a:off x="150125" y="1600200"/>
            <a:ext cx="8830101" cy="4525963"/>
          </a:xfrm>
        </p:spPr>
        <p:txBody>
          <a:bodyPr>
            <a:noAutofit/>
          </a:bodyPr>
          <a:lstStyle/>
          <a:p>
            <a:pPr marL="0" indent="0">
              <a:buNone/>
            </a:pPr>
            <a:r>
              <a:rPr lang="en-GB" sz="2400" dirty="0"/>
              <a:t>Captures clinical events that would not be classified as AEs (e.g. signs and symptoms of the disease under study)</a:t>
            </a:r>
          </a:p>
          <a:p>
            <a:r>
              <a:rPr lang="en-GB" sz="2400" dirty="0"/>
              <a:t>One record per event per subject</a:t>
            </a:r>
          </a:p>
        </p:txBody>
      </p:sp>
    </p:spTree>
    <p:extLst>
      <p:ext uri="{BB962C8B-B14F-4D97-AF65-F5344CB8AC3E}">
        <p14:creationId xmlns:p14="http://schemas.microsoft.com/office/powerpoint/2010/main" val="23385236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DS: Disposition</a:t>
            </a:r>
          </a:p>
        </p:txBody>
      </p:sp>
      <p:sp>
        <p:nvSpPr>
          <p:cNvPr id="3" name="Content Placeholder 2"/>
          <p:cNvSpPr>
            <a:spLocks noGrp="1"/>
          </p:cNvSpPr>
          <p:nvPr>
            <p:ph idx="1"/>
          </p:nvPr>
        </p:nvSpPr>
        <p:spPr>
          <a:xfrm>
            <a:off x="150125" y="1600200"/>
            <a:ext cx="8830101" cy="4525963"/>
          </a:xfrm>
        </p:spPr>
        <p:txBody>
          <a:bodyPr>
            <a:noAutofit/>
          </a:bodyPr>
          <a:lstStyle/>
          <a:p>
            <a:pPr marL="0" indent="0">
              <a:buNone/>
            </a:pPr>
            <a:r>
              <a:rPr lang="en-GB" sz="2400" dirty="0"/>
              <a:t>DS - A subject domain utilized for the submission of information encompassing and representing data, vocabulary or records related to disposition. (NCI)</a:t>
            </a:r>
          </a:p>
          <a:p>
            <a:r>
              <a:rPr lang="en-GB" sz="2400" dirty="0"/>
              <a:t>One record per disposition status or protocol milestone per subject</a:t>
            </a:r>
          </a:p>
          <a:p>
            <a:r>
              <a:rPr lang="en-GB" sz="2400" dirty="0"/>
              <a:t>May include protocol milestones (e.g. randomisation), as well as completion status</a:t>
            </a:r>
          </a:p>
          <a:p>
            <a:r>
              <a:rPr lang="en-GB" sz="2400" dirty="0"/>
              <a:t>DSTERM should be the reported term</a:t>
            </a:r>
          </a:p>
          <a:p>
            <a:r>
              <a:rPr lang="en-GB" sz="2400" dirty="0"/>
              <a:t>DSDECOD should be a standardised term (subject to controlled terminology)</a:t>
            </a:r>
          </a:p>
          <a:p>
            <a:r>
              <a:rPr lang="en-GB" sz="2400" dirty="0"/>
              <a:t>DSDTC: date and time of collection</a:t>
            </a:r>
          </a:p>
          <a:p>
            <a:r>
              <a:rPr lang="en-GB" sz="2400" dirty="0"/>
              <a:t>DSSTDTC: start date and time of disposition event</a:t>
            </a:r>
          </a:p>
        </p:txBody>
      </p:sp>
    </p:spTree>
    <p:extLst>
      <p:ext uri="{BB962C8B-B14F-4D97-AF65-F5344CB8AC3E}">
        <p14:creationId xmlns:p14="http://schemas.microsoft.com/office/powerpoint/2010/main" val="10337237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Map the Disposition Data</a:t>
            </a:r>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By writing on the dummy study CRF, any variables in the whole CRF to SDTM.DS as you see appropriate</a:t>
            </a:r>
          </a:p>
          <a:p>
            <a:r>
              <a:rPr lang="en-GB" sz="2400" dirty="0"/>
              <a:t>Do not map any variables that you do not think can be mapped to standard variables in the SDTM.DS domain</a:t>
            </a:r>
            <a:endParaRPr lang="en-GB" sz="2400" dirty="0">
              <a:solidFill>
                <a:srgbClr val="FF0000"/>
              </a:solidFill>
            </a:endParaRPr>
          </a:p>
        </p:txBody>
      </p:sp>
    </p:spTree>
    <p:extLst>
      <p:ext uri="{BB962C8B-B14F-4D97-AF65-F5344CB8AC3E}">
        <p14:creationId xmlns:p14="http://schemas.microsoft.com/office/powerpoint/2010/main" val="7808617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MH: Medical History</a:t>
            </a:r>
          </a:p>
        </p:txBody>
      </p:sp>
      <p:sp>
        <p:nvSpPr>
          <p:cNvPr id="3" name="Content Placeholder 2"/>
          <p:cNvSpPr>
            <a:spLocks noGrp="1"/>
          </p:cNvSpPr>
          <p:nvPr>
            <p:ph idx="1"/>
          </p:nvPr>
        </p:nvSpPr>
        <p:spPr>
          <a:xfrm>
            <a:off x="150125" y="1600200"/>
            <a:ext cx="8830101" cy="4525963"/>
          </a:xfrm>
        </p:spPr>
        <p:txBody>
          <a:bodyPr>
            <a:noAutofit/>
          </a:bodyPr>
          <a:lstStyle/>
          <a:p>
            <a:pPr marL="0" indent="0">
              <a:buNone/>
            </a:pPr>
            <a:r>
              <a:rPr lang="en-GB" sz="2400" dirty="0"/>
              <a:t>The medical history dataset includes the subject's prior history at the start of the trial. Examples of subject medical history information could include general medical history, gynaecological history, and primary diagnosis</a:t>
            </a:r>
          </a:p>
          <a:p>
            <a:r>
              <a:rPr lang="en-GB" sz="2400" dirty="0"/>
              <a:t>Includes past and current medical conditions</a:t>
            </a:r>
          </a:p>
          <a:p>
            <a:r>
              <a:rPr lang="en-GB" sz="2400" dirty="0"/>
              <a:t>Past vs current may be indicated by MHENRTPT (“Ongoing” or “Before”)</a:t>
            </a:r>
          </a:p>
        </p:txBody>
      </p:sp>
    </p:spTree>
    <p:extLst>
      <p:ext uri="{BB962C8B-B14F-4D97-AF65-F5344CB8AC3E}">
        <p14:creationId xmlns:p14="http://schemas.microsoft.com/office/powerpoint/2010/main" val="40118377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829" y="274638"/>
            <a:ext cx="8871045" cy="1143000"/>
          </a:xfrm>
        </p:spPr>
        <p:txBody>
          <a:bodyPr>
            <a:normAutofit fontScale="90000"/>
          </a:bodyPr>
          <a:lstStyle/>
          <a:p>
            <a:r>
              <a:rPr lang="en-GB" dirty="0"/>
              <a:t>Exercise: Map the Medical History Page</a:t>
            </a:r>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By writing on the dummy study CRF, map the variables on the medical history page to SDTM</a:t>
            </a:r>
          </a:p>
          <a:p>
            <a:r>
              <a:rPr lang="en-GB" sz="2400" dirty="0"/>
              <a:t>Do not map any variables that you do not think can be mapped to standard variables in the SDTM.MH domain</a:t>
            </a:r>
            <a:endParaRPr lang="en-GB" sz="2300" dirty="0"/>
          </a:p>
          <a:p>
            <a:endParaRPr lang="en-GB" sz="2400" dirty="0">
              <a:solidFill>
                <a:srgbClr val="FF0000"/>
              </a:solidFill>
            </a:endParaRPr>
          </a:p>
        </p:txBody>
      </p:sp>
    </p:spTree>
    <p:extLst>
      <p:ext uri="{BB962C8B-B14F-4D97-AF65-F5344CB8AC3E}">
        <p14:creationId xmlns:p14="http://schemas.microsoft.com/office/powerpoint/2010/main" val="9412990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DV: Protocol Deviations</a:t>
            </a:r>
          </a:p>
        </p:txBody>
      </p:sp>
      <p:sp>
        <p:nvSpPr>
          <p:cNvPr id="3" name="Content Placeholder 2"/>
          <p:cNvSpPr>
            <a:spLocks noGrp="1"/>
          </p:cNvSpPr>
          <p:nvPr>
            <p:ph idx="1"/>
          </p:nvPr>
        </p:nvSpPr>
        <p:spPr>
          <a:xfrm>
            <a:off x="150125" y="1600200"/>
            <a:ext cx="8830101" cy="4525963"/>
          </a:xfrm>
        </p:spPr>
        <p:txBody>
          <a:bodyPr>
            <a:noAutofit/>
          </a:bodyPr>
          <a:lstStyle/>
          <a:p>
            <a:pPr marL="0" indent="0">
              <a:buNone/>
            </a:pPr>
            <a:r>
              <a:rPr lang="en-GB" sz="2400" dirty="0"/>
              <a:t>The intent of the domain is to capture protocol violations and deviations during the course of the study and will store only those criteria violation by or deviated from by the subject and not a response to each violation or deviation.</a:t>
            </a:r>
          </a:p>
          <a:p>
            <a:r>
              <a:rPr lang="en-GB" sz="2400" dirty="0"/>
              <a:t>IMPORTANT: SDTM.DV is only for deviations that are explicitly collected in the CRF. Derived protocol deviations should not be introduced at SDTM level.</a:t>
            </a:r>
          </a:p>
          <a:p>
            <a:r>
              <a:rPr lang="en-GB" sz="2400" dirty="0"/>
              <a:t>This domain should not be used to collect entry criteria information. Violated inclusion/exclusion criteria are stored in IE</a:t>
            </a:r>
          </a:p>
          <a:p>
            <a:r>
              <a:rPr lang="en-GB" sz="2400" dirty="0"/>
              <a:t>If there are no CRF collected protocol deviations, then this dataset is not included. In this case, an ADaM dataset can still be produced containing derived deviations.</a:t>
            </a:r>
          </a:p>
        </p:txBody>
      </p:sp>
    </p:spTree>
    <p:extLst>
      <p:ext uri="{BB962C8B-B14F-4D97-AF65-F5344CB8AC3E}">
        <p14:creationId xmlns:p14="http://schemas.microsoft.com/office/powerpoint/2010/main" val="15225223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DV: Protocol Deviations</a:t>
            </a:r>
          </a:p>
        </p:txBody>
      </p:sp>
      <p:sp>
        <p:nvSpPr>
          <p:cNvPr id="3" name="Content Placeholder 2"/>
          <p:cNvSpPr>
            <a:spLocks noGrp="1"/>
          </p:cNvSpPr>
          <p:nvPr>
            <p:ph idx="1"/>
          </p:nvPr>
        </p:nvSpPr>
        <p:spPr>
          <a:xfrm>
            <a:off x="150125" y="1600200"/>
            <a:ext cx="8830101" cy="4525963"/>
          </a:xfrm>
        </p:spPr>
        <p:txBody>
          <a:bodyPr>
            <a:noAutofit/>
          </a:bodyPr>
          <a:lstStyle/>
          <a:p>
            <a:pPr marL="0" indent="0">
              <a:buNone/>
            </a:pPr>
            <a:r>
              <a:rPr lang="en-GB" sz="2400" dirty="0"/>
              <a:t>The intent of the domain is to capture protocol violations and deviations during the course of the study and will store only those criteria violation by or deviated from by the subject and not a response to each violation or deviation.</a:t>
            </a:r>
          </a:p>
          <a:p>
            <a:r>
              <a:rPr lang="en-GB" sz="2400" dirty="0"/>
              <a:t>Where a study team has a separate record of deviations (e.g. a spreadsheet), this may be considered raw data and mapped to SDTM. The approach in this case will need to be defined on a study by study basis.</a:t>
            </a:r>
          </a:p>
        </p:txBody>
      </p:sp>
    </p:spTree>
    <p:extLst>
      <p:ext uri="{BB962C8B-B14F-4D97-AF65-F5344CB8AC3E}">
        <p14:creationId xmlns:p14="http://schemas.microsoft.com/office/powerpoint/2010/main" val="29525393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 Healthcare Encounters</a:t>
            </a:r>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The Healthcare Encounters dataset includes inpatient and outpatient healthcare events (e.g., hospitalizations, nursing home stay, rehabilitation facility stays, ambulatory surgery)</a:t>
            </a:r>
          </a:p>
          <a:p>
            <a:r>
              <a:rPr lang="en-GB" sz="2400" dirty="0"/>
              <a:t>Values of HOTERM typically describe the location or place of the healthcare encounter (e.g., HOSPITAL instead of HOSPITALIZATION)</a:t>
            </a:r>
          </a:p>
          <a:p>
            <a:r>
              <a:rPr lang="en-GB" sz="2400" dirty="0"/>
              <a:t>HOSTDTC should represent the start or admission date and HOENDTC the end or discharge date</a:t>
            </a:r>
          </a:p>
          <a:p>
            <a:r>
              <a:rPr lang="en-GB" sz="2400" dirty="0"/>
              <a:t>The supplemental qualifier, QNAM = ‘HOINDC’, should represent the indication or reason for the encounter.</a:t>
            </a:r>
          </a:p>
          <a:p>
            <a:pPr marL="0" indent="0">
              <a:buNone/>
            </a:pPr>
            <a:endParaRPr lang="en-GB" sz="2400" dirty="0"/>
          </a:p>
        </p:txBody>
      </p:sp>
    </p:spTree>
    <p:extLst>
      <p:ext uri="{BB962C8B-B14F-4D97-AF65-F5344CB8AC3E}">
        <p14:creationId xmlns:p14="http://schemas.microsoft.com/office/powerpoint/2010/main" val="11851582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553" y="2867713"/>
            <a:ext cx="8229600" cy="1868060"/>
          </a:xfrm>
        </p:spPr>
        <p:txBody>
          <a:bodyPr/>
          <a:lstStyle/>
          <a:p>
            <a:r>
              <a:rPr lang="en-GB" dirty="0"/>
              <a:t>Domains based on General Classes:</a:t>
            </a:r>
            <a:br>
              <a:rPr lang="en-GB" dirty="0"/>
            </a:br>
            <a:r>
              <a:rPr lang="en-GB" dirty="0"/>
              <a:t>Findings</a:t>
            </a:r>
          </a:p>
        </p:txBody>
      </p:sp>
    </p:spTree>
    <p:extLst>
      <p:ext uri="{BB962C8B-B14F-4D97-AF65-F5344CB8AC3E}">
        <p14:creationId xmlns:p14="http://schemas.microsoft.com/office/powerpoint/2010/main" val="23539800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EG, LB, PE, VS, SC, DA</a:t>
            </a:r>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Usually straightforward to map</a:t>
            </a:r>
          </a:p>
          <a:p>
            <a:r>
              <a:rPr lang="en-GB" sz="2400" dirty="0"/>
              <a:t>--STRESC should contain a value if --ORRES contains a value</a:t>
            </a:r>
          </a:p>
          <a:p>
            <a:r>
              <a:rPr lang="en-GB" sz="2400" dirty="0"/>
              <a:t>--STRESN should only contain numeric results (not coded character results)</a:t>
            </a:r>
          </a:p>
          <a:p>
            <a:r>
              <a:rPr lang="en-GB" sz="2400" dirty="0"/>
              <a:t>--BLFL is one example of a derived variable that is required in SDTM</a:t>
            </a:r>
          </a:p>
          <a:p>
            <a:r>
              <a:rPr lang="en-GB" sz="2400" dirty="0"/>
              <a:t>SC is for subject level data not mapped to other domains – it is an extension of the DM data. SC data would not normally change during the trial.</a:t>
            </a:r>
          </a:p>
          <a:p>
            <a:endParaRPr lang="en-GB" sz="2400" dirty="0"/>
          </a:p>
        </p:txBody>
      </p:sp>
    </p:spTree>
    <p:extLst>
      <p:ext uri="{BB962C8B-B14F-4D97-AF65-F5344CB8AC3E}">
        <p14:creationId xmlns:p14="http://schemas.microsoft.com/office/powerpoint/2010/main" val="2847750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Notes</a:t>
            </a:r>
          </a:p>
        </p:txBody>
      </p:sp>
      <p:sp>
        <p:nvSpPr>
          <p:cNvPr id="3" name="Content Placeholder 2"/>
          <p:cNvSpPr>
            <a:spLocks noGrp="1"/>
          </p:cNvSpPr>
          <p:nvPr>
            <p:ph idx="1"/>
          </p:nvPr>
        </p:nvSpPr>
        <p:spPr/>
        <p:txBody>
          <a:bodyPr>
            <a:normAutofit/>
          </a:bodyPr>
          <a:lstStyle/>
          <a:p>
            <a:r>
              <a:rPr lang="en-GB" dirty="0"/>
              <a:t>Latest available version is 3.2</a:t>
            </a:r>
          </a:p>
          <a:p>
            <a:pPr lvl="1"/>
            <a:r>
              <a:rPr lang="en-GB" dirty="0"/>
              <a:t>Customer may still be using version 3.1.2 or 3.1.3</a:t>
            </a:r>
          </a:p>
          <a:p>
            <a:pPr lvl="1"/>
            <a:r>
              <a:rPr lang="en-GB" dirty="0"/>
              <a:t>Customer may have own customisations</a:t>
            </a:r>
          </a:p>
          <a:p>
            <a:r>
              <a:rPr lang="en-GB" dirty="0"/>
              <a:t>Location on PHASTAR server: </a:t>
            </a:r>
            <a:r>
              <a:rPr lang="en-GB" dirty="0">
                <a:hlinkClick r:id="rId2" action="ppaction://hlinkfile"/>
              </a:rPr>
              <a:t>PHASTAR Shared Folders\CDISC</a:t>
            </a:r>
            <a:endParaRPr lang="en-GB" dirty="0"/>
          </a:p>
          <a:p>
            <a:r>
              <a:rPr lang="en-GB" dirty="0"/>
              <a:t>CDISC website: </a:t>
            </a:r>
            <a:r>
              <a:rPr lang="en-GB" dirty="0">
                <a:hlinkClick r:id="rId3"/>
              </a:rPr>
              <a:t>www.cdisc.org/</a:t>
            </a:r>
            <a:endParaRPr lang="en-GB" dirty="0"/>
          </a:p>
          <a:p>
            <a:r>
              <a:rPr lang="en-GB" dirty="0"/>
              <a:t>SDTM standards: </a:t>
            </a:r>
            <a:r>
              <a:rPr lang="en-GB" dirty="0">
                <a:hlinkClick r:id="rId4"/>
              </a:rPr>
              <a:t>www.cdisc.org/standards/foundational/sdtm</a:t>
            </a:r>
            <a:endParaRPr lang="en-GB" dirty="0"/>
          </a:p>
        </p:txBody>
      </p:sp>
    </p:spTree>
    <p:extLst>
      <p:ext uri="{BB962C8B-B14F-4D97-AF65-F5344CB8AC3E}">
        <p14:creationId xmlns:p14="http://schemas.microsoft.com/office/powerpoint/2010/main" val="18980862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Exercise: Map the Lab Data</a:t>
            </a:r>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By writing on the dummy study CRF, map the variables on the lab data page to SDTM</a:t>
            </a:r>
            <a:endParaRPr lang="en-GB" sz="2400" dirty="0">
              <a:solidFill>
                <a:srgbClr val="FF0000"/>
              </a:solidFill>
            </a:endParaRPr>
          </a:p>
          <a:p>
            <a:endParaRPr lang="en-GB" sz="2400" dirty="0"/>
          </a:p>
        </p:txBody>
      </p:sp>
    </p:spTree>
    <p:extLst>
      <p:ext uri="{BB962C8B-B14F-4D97-AF65-F5344CB8AC3E}">
        <p14:creationId xmlns:p14="http://schemas.microsoft.com/office/powerpoint/2010/main" val="42915936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IE: Inclusion/Exclusion Criteria</a:t>
            </a:r>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Only includes records where entry criteria are not met</a:t>
            </a:r>
          </a:p>
          <a:p>
            <a:r>
              <a:rPr lang="en-GB" sz="2400" dirty="0"/>
              <a:t>This domain should not be used to collect protocol deviations/violations incurred during the course of the study</a:t>
            </a:r>
          </a:p>
          <a:p>
            <a:r>
              <a:rPr lang="en-GB" sz="2400" dirty="0"/>
              <a:t>If the entry criterion is more than 200 characters, summarise it and add the full text to the study metadata in define.xml</a:t>
            </a:r>
          </a:p>
          <a:p>
            <a:pPr marL="0" indent="0">
              <a:buNone/>
            </a:pPr>
            <a:endParaRPr lang="en-GB" sz="2400" dirty="0"/>
          </a:p>
          <a:p>
            <a:endParaRPr lang="en-GB" sz="2400" dirty="0"/>
          </a:p>
        </p:txBody>
      </p:sp>
    </p:spTree>
    <p:extLst>
      <p:ext uri="{BB962C8B-B14F-4D97-AF65-F5344CB8AC3E}">
        <p14:creationId xmlns:p14="http://schemas.microsoft.com/office/powerpoint/2010/main" val="127911217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QS: Questionnaires</a:t>
            </a:r>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Questionnaires are named, stand-alone instruments designed to provide an assessment of a concept.</a:t>
            </a:r>
          </a:p>
          <a:p>
            <a:r>
              <a:rPr lang="en-GB" sz="2400" dirty="0"/>
              <a:t>Questionnaires have a defined standard structure, format, and content; consist of conceptually related items that are typically scored; and have documented methods for administration and analysis. </a:t>
            </a:r>
          </a:p>
          <a:p>
            <a:r>
              <a:rPr lang="en-GB" sz="2400" dirty="0"/>
              <a:t>Most often, questionnaires have as their primary purpose the generation of a quantitative statistic to assess a qualitative concept.</a:t>
            </a:r>
          </a:p>
          <a:p>
            <a:endParaRPr lang="en-GB" sz="2400" dirty="0"/>
          </a:p>
          <a:p>
            <a:endParaRPr lang="en-GB" sz="2400" dirty="0"/>
          </a:p>
          <a:p>
            <a:endParaRPr lang="en-GB" sz="2400" dirty="0"/>
          </a:p>
          <a:p>
            <a:endParaRPr lang="en-GB" sz="2400" dirty="0"/>
          </a:p>
        </p:txBody>
      </p:sp>
    </p:spTree>
    <p:extLst>
      <p:ext uri="{BB962C8B-B14F-4D97-AF65-F5344CB8AC3E}">
        <p14:creationId xmlns:p14="http://schemas.microsoft.com/office/powerpoint/2010/main" val="280945237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QS: Questionnaires</a:t>
            </a:r>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CDISC publishes standard Questionnaire Supplements to the SDTMIG along with controlled terminology</a:t>
            </a:r>
          </a:p>
          <a:p>
            <a:r>
              <a:rPr lang="en-GB" sz="2400" dirty="0"/>
              <a:t>Captures patient reported outcomes (e.g. SF-36)</a:t>
            </a:r>
          </a:p>
          <a:p>
            <a:r>
              <a:rPr lang="en-GB" sz="2400" dirty="0"/>
              <a:t>QSCAT: Questionnaire name</a:t>
            </a:r>
          </a:p>
          <a:p>
            <a:pPr lvl="1"/>
            <a:r>
              <a:rPr lang="en-GB" sz="2000" dirty="0"/>
              <a:t>Value subject to controlled terminology</a:t>
            </a:r>
          </a:p>
          <a:p>
            <a:r>
              <a:rPr lang="en-GB" sz="2400" dirty="0"/>
              <a:t>QSSCAT: Subscale name (if appropriate)</a:t>
            </a:r>
          </a:p>
          <a:p>
            <a:r>
              <a:rPr lang="en-GB" sz="2400" dirty="0"/>
              <a:t>QSTESTCD: Short name for the value in QSTEST</a:t>
            </a:r>
          </a:p>
          <a:p>
            <a:r>
              <a:rPr lang="en-GB" sz="2400" dirty="0"/>
              <a:t>QSTEST: Verbatim name of the question or group of questions used to obtain the measurement or finding</a:t>
            </a:r>
          </a:p>
          <a:p>
            <a:endParaRPr lang="en-GB" sz="2400" dirty="0"/>
          </a:p>
          <a:p>
            <a:endParaRPr lang="en-GB" sz="2400" dirty="0"/>
          </a:p>
          <a:p>
            <a:endParaRPr lang="en-GB" sz="2400" dirty="0"/>
          </a:p>
        </p:txBody>
      </p:sp>
    </p:spTree>
    <p:extLst>
      <p:ext uri="{BB962C8B-B14F-4D97-AF65-F5344CB8AC3E}">
        <p14:creationId xmlns:p14="http://schemas.microsoft.com/office/powerpoint/2010/main" val="34994290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QS: Questionnaires</a:t>
            </a:r>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QSORRES: Finding as originally received or collected (e.g. RARELY, SOMETIMES)</a:t>
            </a:r>
          </a:p>
          <a:p>
            <a:r>
              <a:rPr lang="en-GB" sz="2400" dirty="0"/>
              <a:t>QCSTRESC: Contains the finding for all questions or sub-scores, copied or derived from QSORRES in a standard format or standard units</a:t>
            </a:r>
          </a:p>
          <a:p>
            <a:r>
              <a:rPr lang="en-GB" sz="2400" dirty="0"/>
              <a:t>QCSTRESN: Used for continuous or numeric findings in standard format; copied in numeric format from QSSTRESC</a:t>
            </a:r>
          </a:p>
          <a:p>
            <a:endParaRPr lang="en-GB" sz="2400" dirty="0"/>
          </a:p>
          <a:p>
            <a:endParaRPr lang="en-GB" sz="2400" dirty="0"/>
          </a:p>
          <a:p>
            <a:endParaRPr lang="en-GB" sz="2400" dirty="0"/>
          </a:p>
          <a:p>
            <a:endParaRPr lang="en-GB" sz="2400" dirty="0"/>
          </a:p>
        </p:txBody>
      </p:sp>
    </p:spTree>
    <p:extLst>
      <p:ext uri="{BB962C8B-B14F-4D97-AF65-F5344CB8AC3E}">
        <p14:creationId xmlns:p14="http://schemas.microsoft.com/office/powerpoint/2010/main" val="8100884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QS: Questionnaires</a:t>
            </a:r>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Derived total scores can be stored in SDTM.QS (although best to add these at ADaM level)</a:t>
            </a:r>
          </a:p>
          <a:p>
            <a:pPr lvl="1"/>
            <a:r>
              <a:rPr lang="en-GB" sz="2000" dirty="0"/>
              <a:t>Consult the published Questionnaire Supplements for guidance on submitting derived information in SDTM</a:t>
            </a:r>
          </a:p>
          <a:p>
            <a:pPr lvl="1"/>
            <a:r>
              <a:rPr lang="en-GB" sz="2000" dirty="0"/>
              <a:t>Derived records that are submitted in the QS domain should be flagged by QSDRVFL and identified with appropriate category/subcategory names (QSSCAT), item names (QSTEST), and results (QSSTRESC, QSSTRESN)</a:t>
            </a:r>
          </a:p>
          <a:p>
            <a:endParaRPr lang="en-GB" sz="2400" dirty="0"/>
          </a:p>
          <a:p>
            <a:endParaRPr lang="en-GB" sz="2400" dirty="0"/>
          </a:p>
          <a:p>
            <a:endParaRPr lang="en-GB" sz="2400" dirty="0"/>
          </a:p>
          <a:p>
            <a:endParaRPr lang="en-GB" sz="2400" dirty="0"/>
          </a:p>
        </p:txBody>
      </p:sp>
    </p:spTree>
    <p:extLst>
      <p:ext uri="{BB962C8B-B14F-4D97-AF65-F5344CB8AC3E}">
        <p14:creationId xmlns:p14="http://schemas.microsoft.com/office/powerpoint/2010/main" val="23703790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FA: Findings About</a:t>
            </a:r>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Specialisation of general findings class</a:t>
            </a:r>
          </a:p>
          <a:p>
            <a:r>
              <a:rPr lang="en-GB" sz="2400" dirty="0"/>
              <a:t>Holds findings about interventions or events</a:t>
            </a:r>
          </a:p>
          <a:p>
            <a:r>
              <a:rPr lang="en-GB" sz="2400" dirty="0"/>
              <a:t>FAOBJ variable relates the finding to an intervention or event</a:t>
            </a:r>
          </a:p>
          <a:p>
            <a:r>
              <a:rPr lang="en-GB" sz="2400" dirty="0"/>
              <a:t>Can be used to store how severity changes over time with adverse events</a:t>
            </a:r>
          </a:p>
          <a:p>
            <a:endParaRPr lang="en-GB" sz="2400" dirty="0"/>
          </a:p>
          <a:p>
            <a:endParaRPr lang="en-GB" sz="2400" dirty="0"/>
          </a:p>
          <a:p>
            <a:endParaRPr lang="en-GB" sz="2400" dirty="0"/>
          </a:p>
          <a:p>
            <a:endParaRPr lang="en-GB" sz="2400" dirty="0"/>
          </a:p>
        </p:txBody>
      </p:sp>
    </p:spTree>
    <p:extLst>
      <p:ext uri="{BB962C8B-B14F-4D97-AF65-F5344CB8AC3E}">
        <p14:creationId xmlns:p14="http://schemas.microsoft.com/office/powerpoint/2010/main" val="321768514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FA: Findings About</a:t>
            </a:r>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Variable unique to Findings About</a:t>
            </a:r>
          </a:p>
          <a:p>
            <a:pPr lvl="1"/>
            <a:r>
              <a:rPr lang="en-GB" sz="2000" dirty="0"/>
              <a:t>--OBJ: in conjunction with FATESTCD, it describes what the topic of the observation is</a:t>
            </a:r>
          </a:p>
          <a:p>
            <a:r>
              <a:rPr lang="en-GB" sz="2400" dirty="0"/>
              <a:t>The value in FAOBJ should match the value in --TERM or --TRT, unless the parent domain is dictionary coded or subject to controlled terminology, in which case FAOBJ should then match the value in –DECOD</a:t>
            </a:r>
          </a:p>
          <a:p>
            <a:r>
              <a:rPr lang="en-GB" sz="2400" dirty="0"/>
              <a:t>Lots of examples in the IG</a:t>
            </a:r>
          </a:p>
          <a:p>
            <a:pPr lvl="1"/>
            <a:endParaRPr lang="en-GB" sz="2000" dirty="0"/>
          </a:p>
          <a:p>
            <a:endParaRPr lang="en-GB" sz="2400" dirty="0"/>
          </a:p>
          <a:p>
            <a:endParaRPr lang="en-GB" sz="2400" dirty="0"/>
          </a:p>
          <a:p>
            <a:endParaRPr lang="en-GB" sz="2400" dirty="0"/>
          </a:p>
          <a:p>
            <a:endParaRPr lang="en-GB" sz="2400" dirty="0"/>
          </a:p>
        </p:txBody>
      </p:sp>
    </p:spTree>
    <p:extLst>
      <p:ext uri="{BB962C8B-B14F-4D97-AF65-F5344CB8AC3E}">
        <p14:creationId xmlns:p14="http://schemas.microsoft.com/office/powerpoint/2010/main" val="428379367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CTCAE grades</a:t>
            </a:r>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Map the section on the adverse event page titled “Changes in CTCAE grade…” to SDTM</a:t>
            </a:r>
          </a:p>
          <a:p>
            <a:endParaRPr lang="en-GB" sz="2400" dirty="0"/>
          </a:p>
          <a:p>
            <a:endParaRPr lang="en-GB" sz="2400" dirty="0"/>
          </a:p>
          <a:p>
            <a:endParaRPr lang="en-GB" sz="2400" dirty="0"/>
          </a:p>
          <a:p>
            <a:endParaRPr lang="en-GB" sz="2400" dirty="0"/>
          </a:p>
        </p:txBody>
      </p:sp>
    </p:spTree>
    <p:extLst>
      <p:ext uri="{BB962C8B-B14F-4D97-AF65-F5344CB8AC3E}">
        <p14:creationId xmlns:p14="http://schemas.microsoft.com/office/powerpoint/2010/main" val="192383211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SR: Skin Response</a:t>
            </a:r>
          </a:p>
        </p:txBody>
      </p:sp>
      <p:sp>
        <p:nvSpPr>
          <p:cNvPr id="3" name="Content Placeholder 2"/>
          <p:cNvSpPr>
            <a:spLocks noGrp="1"/>
          </p:cNvSpPr>
          <p:nvPr>
            <p:ph idx="1"/>
          </p:nvPr>
        </p:nvSpPr>
        <p:spPr/>
        <p:txBody>
          <a:bodyPr>
            <a:normAutofit fontScale="92500" lnSpcReduction="10000"/>
          </a:bodyPr>
          <a:lstStyle/>
          <a:p>
            <a:r>
              <a:rPr lang="en-GB" dirty="0"/>
              <a:t>First implementation of the Findings About concept that is Findings About an Intervention and uses a different domain code instead of FA</a:t>
            </a:r>
          </a:p>
          <a:p>
            <a:r>
              <a:rPr lang="en-GB" dirty="0"/>
              <a:t>The SR domain is a Findings About domain used to submit dermal responses to antigens. The method of assessment is typically a skin-prick test</a:t>
            </a:r>
          </a:p>
          <a:p>
            <a:r>
              <a:rPr lang="en-GB" dirty="0"/>
              <a:t>Because a subject is typically exposed to many test materials at the same time, SROBJ is needed to represent the test material for each response record</a:t>
            </a:r>
          </a:p>
        </p:txBody>
      </p:sp>
    </p:spTree>
    <p:extLst>
      <p:ext uri="{BB962C8B-B14F-4D97-AF65-F5344CB8AC3E}">
        <p14:creationId xmlns:p14="http://schemas.microsoft.com/office/powerpoint/2010/main" val="15604544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8883</TotalTime>
  <Words>10252</Words>
  <Application>Microsoft Office PowerPoint</Application>
  <PresentationFormat>On-screen Show (4:3)</PresentationFormat>
  <Paragraphs>869</Paragraphs>
  <Slides>126</Slides>
  <Notes>31</Notes>
  <HiddenSlides>2</HiddenSlides>
  <MMClips>1</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126</vt:i4>
      </vt:variant>
    </vt:vector>
  </HeadingPairs>
  <TitlesOfParts>
    <vt:vector size="134" baseType="lpstr">
      <vt:lpstr>Arial</vt:lpstr>
      <vt:lpstr>Wingdings</vt:lpstr>
      <vt:lpstr>Tahoma</vt:lpstr>
      <vt:lpstr>Calibri</vt:lpstr>
      <vt:lpstr>Garamond</vt:lpstr>
      <vt:lpstr>Haettenschweiler</vt:lpstr>
      <vt:lpstr>Custom Design</vt:lpstr>
      <vt:lpstr>1_Custom Design</vt:lpstr>
      <vt:lpstr>Workshop:  Introduction to SDTM  Spencer Renyard  </vt:lpstr>
      <vt:lpstr>Purpose of CDISC Standards</vt:lpstr>
      <vt:lpstr>Clinical Data Interchange Standards Consortium (CDISC) </vt:lpstr>
      <vt:lpstr>Purpose of CDISC Standards</vt:lpstr>
      <vt:lpstr>Purpose of CDISC Standards</vt:lpstr>
      <vt:lpstr>PowerPoint Presentation</vt:lpstr>
      <vt:lpstr>CDISC CONTENT</vt:lpstr>
      <vt:lpstr>  </vt:lpstr>
      <vt:lpstr>Notes</vt:lpstr>
      <vt:lpstr>  </vt:lpstr>
      <vt:lpstr>Observations and variables</vt:lpstr>
      <vt:lpstr>Variable roles</vt:lpstr>
      <vt:lpstr>Qualifier variables</vt:lpstr>
      <vt:lpstr>Exercise: Variable roles</vt:lpstr>
      <vt:lpstr>Domains and datasets</vt:lpstr>
      <vt:lpstr>Special Purpose Datasets</vt:lpstr>
      <vt:lpstr>General Observation Classes</vt:lpstr>
      <vt:lpstr>SDTM Standard Domain Models</vt:lpstr>
      <vt:lpstr>SDTM Standard Domain Models</vt:lpstr>
      <vt:lpstr>SDTM Standard Domain Models</vt:lpstr>
      <vt:lpstr>SDTM Standard Domain Models</vt:lpstr>
      <vt:lpstr>SDTM Standard Domain Models</vt:lpstr>
      <vt:lpstr>SDTM Standard Domain Models</vt:lpstr>
      <vt:lpstr>SDTM Standard Domain Models</vt:lpstr>
      <vt:lpstr>Exercise: Domain Classes</vt:lpstr>
      <vt:lpstr>General Dataset Rules</vt:lpstr>
      <vt:lpstr>Core Variables</vt:lpstr>
      <vt:lpstr>ORIGIN variable</vt:lpstr>
      <vt:lpstr>Variable naming conventions</vt:lpstr>
      <vt:lpstr>SUBJID &amp; USUBJID</vt:lpstr>
      <vt:lpstr>Variable rules</vt:lpstr>
      <vt:lpstr>Controlled terminology</vt:lpstr>
      <vt:lpstr>Controlled terminology</vt:lpstr>
      <vt:lpstr>Timing variables</vt:lpstr>
      <vt:lpstr>Timing variables</vt:lpstr>
      <vt:lpstr>Timing variables</vt:lpstr>
      <vt:lpstr>Timing variables – Dates</vt:lpstr>
      <vt:lpstr>Timing variables - Times</vt:lpstr>
      <vt:lpstr>Timing variables – Intervals and Durations</vt:lpstr>
      <vt:lpstr>Study day</vt:lpstr>
      <vt:lpstr>Clinical encounters (visits)</vt:lpstr>
      <vt:lpstr>Relative Timing</vt:lpstr>
      <vt:lpstr>Relative Timing</vt:lpstr>
      <vt:lpstr>Original and Standardised Results</vt:lpstr>
      <vt:lpstr>Tests Not Done</vt:lpstr>
      <vt:lpstr>Time points</vt:lpstr>
      <vt:lpstr>Special Purpose Domains</vt:lpstr>
      <vt:lpstr>DM: Demographics</vt:lpstr>
      <vt:lpstr>DM: Demographics</vt:lpstr>
      <vt:lpstr>Exercise: Map the demography CRF</vt:lpstr>
      <vt:lpstr>CO: Comments</vt:lpstr>
      <vt:lpstr>CO: Comments</vt:lpstr>
      <vt:lpstr>CO: Comments</vt:lpstr>
      <vt:lpstr>Elements &amp; Epochs</vt:lpstr>
      <vt:lpstr>SE: Subject Elements</vt:lpstr>
      <vt:lpstr>SE: Subject Elements</vt:lpstr>
      <vt:lpstr>SE: Subject Elements</vt:lpstr>
      <vt:lpstr>SV: Subject Visits</vt:lpstr>
      <vt:lpstr>SV: Subject Visits</vt:lpstr>
      <vt:lpstr>Domains based on General Classes: Interventions</vt:lpstr>
      <vt:lpstr>CM: Concomitant Medications</vt:lpstr>
      <vt:lpstr>CM: Concomitant Medications</vt:lpstr>
      <vt:lpstr>EX: Exposure</vt:lpstr>
      <vt:lpstr>EC: Exposure as Collected</vt:lpstr>
      <vt:lpstr>EC: Exposure as Collected</vt:lpstr>
      <vt:lpstr>Practical benefits of EC</vt:lpstr>
      <vt:lpstr>Summary of EC</vt:lpstr>
      <vt:lpstr>Unblinding in an orderly fashion</vt:lpstr>
      <vt:lpstr>Capturing relevant exposure information</vt:lpstr>
      <vt:lpstr>Factual data entry</vt:lpstr>
      <vt:lpstr>Per dose traceability</vt:lpstr>
      <vt:lpstr>Multiple dose medications </vt:lpstr>
      <vt:lpstr>Complex dosing schemes</vt:lpstr>
      <vt:lpstr>Scheduled or performed exposures</vt:lpstr>
      <vt:lpstr>PR: Procedures </vt:lpstr>
      <vt:lpstr>SU: Substance Use </vt:lpstr>
      <vt:lpstr>Domains based on General Classes: Events</vt:lpstr>
      <vt:lpstr>AE: Adverse Events</vt:lpstr>
      <vt:lpstr>Exercise: Map the Adverse Events Page</vt:lpstr>
      <vt:lpstr>CE: Clinical Events</vt:lpstr>
      <vt:lpstr>DS: Disposition</vt:lpstr>
      <vt:lpstr>Exercise: Map the Disposition Data</vt:lpstr>
      <vt:lpstr>MH: Medical History</vt:lpstr>
      <vt:lpstr>Exercise: Map the Medical History Page</vt:lpstr>
      <vt:lpstr>DV: Protocol Deviations</vt:lpstr>
      <vt:lpstr>DV: Protocol Deviations</vt:lpstr>
      <vt:lpstr>HO: Healthcare Encounters</vt:lpstr>
      <vt:lpstr>Domains based on General Classes: Findings</vt:lpstr>
      <vt:lpstr>EG, LB, PE, VS, SC, DA</vt:lpstr>
      <vt:lpstr>Exercise: Map the Lab Data</vt:lpstr>
      <vt:lpstr>IE: Inclusion/Exclusion Criteria</vt:lpstr>
      <vt:lpstr>QS: Questionnaires</vt:lpstr>
      <vt:lpstr>QS: Questionnaires</vt:lpstr>
      <vt:lpstr>QS: Questionnaires</vt:lpstr>
      <vt:lpstr>QS: Questionnaires</vt:lpstr>
      <vt:lpstr>FA: Findings About</vt:lpstr>
      <vt:lpstr>FA: Findings About</vt:lpstr>
      <vt:lpstr>Exercise: CTCAE grades</vt:lpstr>
      <vt:lpstr>SR: Skin Response</vt:lpstr>
      <vt:lpstr>Pharmacokinetic Domains: PC and PP</vt:lpstr>
      <vt:lpstr>PC: Pharmacokinetics Concentrations</vt:lpstr>
      <vt:lpstr>PP: Pharmacokinetics Parameters</vt:lpstr>
      <vt:lpstr>PC-PP – Relating PP Records to PC Records</vt:lpstr>
      <vt:lpstr>Oncology Domains: TU, TR and RS</vt:lpstr>
      <vt:lpstr>TU: Tumor Identification</vt:lpstr>
      <vt:lpstr>TU: Tumor Identification</vt:lpstr>
      <vt:lpstr>TU: Tumor Identification</vt:lpstr>
      <vt:lpstr>TR: Tumor Results</vt:lpstr>
      <vt:lpstr>TR: Tumor Results</vt:lpstr>
      <vt:lpstr>TR: Tumor Results</vt:lpstr>
      <vt:lpstr>RS: Disease Response</vt:lpstr>
      <vt:lpstr>RS: Disease Response</vt:lpstr>
      <vt:lpstr>SUPP datasets</vt:lpstr>
      <vt:lpstr>When not to use SUPP--</vt:lpstr>
      <vt:lpstr>Exercise: SUPP-- variables</vt:lpstr>
      <vt:lpstr>Trial Design Datasets</vt:lpstr>
      <vt:lpstr>Trial Design Datasets</vt:lpstr>
      <vt:lpstr>Trial Design Datasets</vt:lpstr>
      <vt:lpstr>TA: Trial Arms</vt:lpstr>
      <vt:lpstr>TE: Trial Elements</vt:lpstr>
      <vt:lpstr>TV: Trial Visits</vt:lpstr>
      <vt:lpstr>TD: Trial Disease Assessments</vt:lpstr>
      <vt:lpstr>TI: Trial Inclusion/Exclusion</vt:lpstr>
      <vt:lpstr>TS: Trial Summary</vt:lpstr>
      <vt:lpstr>Exercise: Create TS and TE</vt:lpstr>
      <vt:lpstr>Not covered</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SAS and Java Application for Reporting Clinical Trial Data</dc:title>
  <dc:creator>John Smith</dc:creator>
  <cp:lastModifiedBy>Emily Foreman</cp:lastModifiedBy>
  <cp:revision>260</cp:revision>
  <cp:lastPrinted>2011-12-09T14:29:10Z</cp:lastPrinted>
  <dcterms:created xsi:type="dcterms:W3CDTF">2002-05-09T17:48:49Z</dcterms:created>
  <dcterms:modified xsi:type="dcterms:W3CDTF">2019-10-28T17:15:12Z</dcterms:modified>
</cp:coreProperties>
</file>