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313" r:id="rId3"/>
    <p:sldId id="314" r:id="rId4"/>
    <p:sldId id="261" r:id="rId5"/>
    <p:sldId id="319" r:id="rId6"/>
    <p:sldId id="320" r:id="rId7"/>
    <p:sldId id="315" r:id="rId8"/>
    <p:sldId id="316" r:id="rId9"/>
    <p:sldId id="317" r:id="rId10"/>
    <p:sldId id="321" r:id="rId11"/>
    <p:sldId id="323" r:id="rId12"/>
    <p:sldId id="263" r:id="rId13"/>
    <p:sldId id="296" r:id="rId14"/>
    <p:sldId id="264" r:id="rId15"/>
    <p:sldId id="265" r:id="rId16"/>
    <p:sldId id="266" r:id="rId17"/>
    <p:sldId id="267" r:id="rId18"/>
    <p:sldId id="268" r:id="rId19"/>
    <p:sldId id="269" r:id="rId20"/>
    <p:sldId id="297" r:id="rId21"/>
    <p:sldId id="270" r:id="rId22"/>
    <p:sldId id="271" r:id="rId23"/>
    <p:sldId id="272" r:id="rId24"/>
    <p:sldId id="298" r:id="rId25"/>
    <p:sldId id="273" r:id="rId26"/>
    <p:sldId id="275" r:id="rId27"/>
    <p:sldId id="274" r:id="rId28"/>
    <p:sldId id="276" r:id="rId29"/>
    <p:sldId id="299" r:id="rId30"/>
    <p:sldId id="277" r:id="rId31"/>
    <p:sldId id="278" r:id="rId32"/>
    <p:sldId id="279" r:id="rId33"/>
    <p:sldId id="300" r:id="rId34"/>
    <p:sldId id="280" r:id="rId35"/>
    <p:sldId id="301" r:id="rId36"/>
    <p:sldId id="281" r:id="rId37"/>
    <p:sldId id="327" r:id="rId38"/>
    <p:sldId id="328" r:id="rId39"/>
    <p:sldId id="282" r:id="rId40"/>
    <p:sldId id="302" r:id="rId41"/>
    <p:sldId id="283" r:id="rId42"/>
    <p:sldId id="284" r:id="rId43"/>
    <p:sldId id="303" r:id="rId44"/>
    <p:sldId id="285" r:id="rId45"/>
    <p:sldId id="286" r:id="rId46"/>
    <p:sldId id="304" r:id="rId47"/>
    <p:sldId id="287" r:id="rId48"/>
    <p:sldId id="288" r:id="rId49"/>
    <p:sldId id="289" r:id="rId50"/>
    <p:sldId id="290" r:id="rId51"/>
    <p:sldId id="292" r:id="rId52"/>
    <p:sldId id="305" r:id="rId53"/>
    <p:sldId id="293" r:id="rId54"/>
    <p:sldId id="306" r:id="rId55"/>
    <p:sldId id="294" r:id="rId56"/>
    <p:sldId id="309" r:id="rId57"/>
    <p:sldId id="310" r:id="rId58"/>
    <p:sldId id="311" r:id="rId59"/>
    <p:sldId id="312" r:id="rId60"/>
    <p:sldId id="324" r:id="rId61"/>
    <p:sldId id="326" r:id="rId62"/>
    <p:sldId id="322" r:id="rId63"/>
    <p:sldId id="325"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654" y="114"/>
      </p:cViewPr>
      <p:guideLst>
        <p:guide orient="horz" pos="2160"/>
        <p:guide pos="3840"/>
      </p:guideLst>
    </p:cSldViewPr>
  </p:slideViewPr>
  <p:notesTextViewPr>
    <p:cViewPr>
      <p:scale>
        <a:sx n="1" d="1"/>
        <a:sy n="1" d="1"/>
      </p:scale>
      <p:origin x="0" y="0"/>
    </p:cViewPr>
  </p:notesTextViewPr>
  <p:sorterViewPr>
    <p:cViewPr>
      <p:scale>
        <a:sx n="100" d="100"/>
        <a:sy n="100" d="100"/>
      </p:scale>
      <p:origin x="0" y="-876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8E42CEBA-3A1C-4C9E-B31F-D4476F64FD99}" type="datetimeFigureOut">
              <a:rPr lang="en-GB" smtClean="0"/>
              <a:pPr/>
              <a:t>30/10/2019</a:t>
            </a:fld>
            <a:endParaRPr lang="en-GB"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8CF0F80A-3393-4CD0-A4A9-053B67FDF258}" type="slidenum">
              <a:rPr lang="en-GB" smtClean="0"/>
              <a:pPr/>
              <a:t>‹#›</a:t>
            </a:fld>
            <a:endParaRPr lang="en-GB" dirty="0"/>
          </a:p>
        </p:txBody>
      </p:sp>
    </p:spTree>
    <p:extLst>
      <p:ext uri="{BB962C8B-B14F-4D97-AF65-F5344CB8AC3E}">
        <p14:creationId xmlns:p14="http://schemas.microsoft.com/office/powerpoint/2010/main" val="2761583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8E42CEBA-3A1C-4C9E-B31F-D4476F64FD99}" type="datetimeFigureOut">
              <a:rPr lang="en-GB" smtClean="0"/>
              <a:pPr/>
              <a:t>30/10/2019</a:t>
            </a:fld>
            <a:endParaRPr lang="en-GB" dirty="0"/>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8CF0F80A-3393-4CD0-A4A9-053B67FDF258}" type="slidenum">
              <a:rPr lang="en-GB" smtClean="0"/>
              <a:pPr/>
              <a:t>‹#›</a:t>
            </a:fld>
            <a:endParaRPr lang="en-GB" dirty="0"/>
          </a:p>
        </p:txBody>
      </p:sp>
    </p:spTree>
    <p:extLst>
      <p:ext uri="{BB962C8B-B14F-4D97-AF65-F5344CB8AC3E}">
        <p14:creationId xmlns:p14="http://schemas.microsoft.com/office/powerpoint/2010/main" val="326879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8E42CEBA-3A1C-4C9E-B31F-D4476F64FD99}" type="datetimeFigureOut">
              <a:rPr lang="en-GB" smtClean="0"/>
              <a:pPr/>
              <a:t>30/10/2019</a:t>
            </a:fld>
            <a:endParaRPr lang="en-GB"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8CF0F80A-3393-4CD0-A4A9-053B67FDF258}" type="slidenum">
              <a:rPr lang="en-GB" smtClean="0"/>
              <a:pPr/>
              <a:t>‹#›</a:t>
            </a:fld>
            <a:endParaRPr lang="en-GB" dirty="0"/>
          </a:p>
        </p:txBody>
      </p:sp>
    </p:spTree>
    <p:extLst>
      <p:ext uri="{BB962C8B-B14F-4D97-AF65-F5344CB8AC3E}">
        <p14:creationId xmlns:p14="http://schemas.microsoft.com/office/powerpoint/2010/main" val="696149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8E42CEBA-3A1C-4C9E-B31F-D4476F64FD99}" type="datetimeFigureOut">
              <a:rPr lang="en-GB" smtClean="0"/>
              <a:pPr/>
              <a:t>30/10/2019</a:t>
            </a:fld>
            <a:endParaRPr lang="en-GB"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8CF0F80A-3393-4CD0-A4A9-053B67FDF258}" type="slidenum">
              <a:rPr lang="en-GB" smtClean="0"/>
              <a:pPr/>
              <a:t>‹#›</a:t>
            </a:fld>
            <a:endParaRPr lang="en-GB" dirty="0"/>
          </a:p>
        </p:txBody>
      </p:sp>
    </p:spTree>
    <p:extLst>
      <p:ext uri="{BB962C8B-B14F-4D97-AF65-F5344CB8AC3E}">
        <p14:creationId xmlns:p14="http://schemas.microsoft.com/office/powerpoint/2010/main" val="3959284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2" descr="C:\Users\Stewart\Documents\Logo and design\Phastar High Res PRIN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93" b="25034"/>
          <a:stretch/>
        </p:blipFill>
        <p:spPr bwMode="auto">
          <a:xfrm>
            <a:off x="9994447" y="6342184"/>
            <a:ext cx="1828800" cy="49237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userDrawn="1"/>
        </p:nvCxnSpPr>
        <p:spPr>
          <a:xfrm>
            <a:off x="109416" y="6342184"/>
            <a:ext cx="11910645" cy="0"/>
          </a:xfrm>
          <a:prstGeom prst="line">
            <a:avLst/>
          </a:prstGeom>
          <a:ln w="254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1022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2" descr="C:\Users\Stewart\Documents\Logo and design\Phastar High Res PRIN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1393" b="25034"/>
          <a:stretch/>
        </p:blipFill>
        <p:spPr bwMode="auto">
          <a:xfrm>
            <a:off x="9994447" y="6342184"/>
            <a:ext cx="1828800" cy="49237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userDrawn="1"/>
        </p:nvCxnSpPr>
        <p:spPr>
          <a:xfrm>
            <a:off x="109416" y="6342184"/>
            <a:ext cx="11910645" cy="0"/>
          </a:xfrm>
          <a:prstGeom prst="line">
            <a:avLst/>
          </a:prstGeom>
          <a:ln w="254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0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8E42CEBA-3A1C-4C9E-B31F-D4476F64FD99}" type="datetimeFigureOut">
              <a:rPr lang="en-GB" smtClean="0"/>
              <a:pPr/>
              <a:t>30/10/2019</a:t>
            </a:fld>
            <a:endParaRPr lang="en-GB"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8CF0F80A-3393-4CD0-A4A9-053B67FDF258}" type="slidenum">
              <a:rPr lang="en-GB" smtClean="0"/>
              <a:pPr/>
              <a:t>‹#›</a:t>
            </a:fld>
            <a:endParaRPr lang="en-GB" dirty="0"/>
          </a:p>
        </p:txBody>
      </p:sp>
    </p:spTree>
    <p:extLst>
      <p:ext uri="{BB962C8B-B14F-4D97-AF65-F5344CB8AC3E}">
        <p14:creationId xmlns:p14="http://schemas.microsoft.com/office/powerpoint/2010/main" val="4172189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8E42CEBA-3A1C-4C9E-B31F-D4476F64FD99}" type="datetimeFigureOut">
              <a:rPr lang="en-GB" smtClean="0"/>
              <a:pPr/>
              <a:t>30/10/2019</a:t>
            </a:fld>
            <a:endParaRPr lang="en-GB" dirty="0"/>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8CF0F80A-3393-4CD0-A4A9-053B67FDF258}" type="slidenum">
              <a:rPr lang="en-GB" smtClean="0"/>
              <a:pPr/>
              <a:t>‹#›</a:t>
            </a:fld>
            <a:endParaRPr lang="en-GB" dirty="0"/>
          </a:p>
        </p:txBody>
      </p:sp>
    </p:spTree>
    <p:extLst>
      <p:ext uri="{BB962C8B-B14F-4D97-AF65-F5344CB8AC3E}">
        <p14:creationId xmlns:p14="http://schemas.microsoft.com/office/powerpoint/2010/main" val="3026533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609600" y="6356351"/>
            <a:ext cx="2844800" cy="365125"/>
          </a:xfrm>
          <a:prstGeom prst="rect">
            <a:avLst/>
          </a:prstGeom>
        </p:spPr>
        <p:txBody>
          <a:bodyPr/>
          <a:lstStyle/>
          <a:p>
            <a:fld id="{8E42CEBA-3A1C-4C9E-B31F-D4476F64FD99}" type="datetimeFigureOut">
              <a:rPr lang="en-GB" smtClean="0"/>
              <a:pPr/>
              <a:t>30/10/2019</a:t>
            </a:fld>
            <a:endParaRPr lang="en-GB" dirty="0"/>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endParaRPr lang="en-GB" dirty="0"/>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p>
            <a:fld id="{8CF0F80A-3393-4CD0-A4A9-053B67FDF258}" type="slidenum">
              <a:rPr lang="en-GB" smtClean="0"/>
              <a:pPr/>
              <a:t>‹#›</a:t>
            </a:fld>
            <a:endParaRPr lang="en-GB" dirty="0"/>
          </a:p>
        </p:txBody>
      </p:sp>
    </p:spTree>
    <p:extLst>
      <p:ext uri="{BB962C8B-B14F-4D97-AF65-F5344CB8AC3E}">
        <p14:creationId xmlns:p14="http://schemas.microsoft.com/office/powerpoint/2010/main" val="3626639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8E42CEBA-3A1C-4C9E-B31F-D4476F64FD99}" type="datetimeFigureOut">
              <a:rPr lang="en-GB" smtClean="0"/>
              <a:pPr/>
              <a:t>30/10/2019</a:t>
            </a:fld>
            <a:endParaRPr lang="en-GB" dirty="0"/>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GB"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8CF0F80A-3393-4CD0-A4A9-053B67FDF258}" type="slidenum">
              <a:rPr lang="en-GB" smtClean="0"/>
              <a:pPr/>
              <a:t>‹#›</a:t>
            </a:fld>
            <a:endParaRPr lang="en-GB" dirty="0"/>
          </a:p>
        </p:txBody>
      </p:sp>
    </p:spTree>
    <p:extLst>
      <p:ext uri="{BB962C8B-B14F-4D97-AF65-F5344CB8AC3E}">
        <p14:creationId xmlns:p14="http://schemas.microsoft.com/office/powerpoint/2010/main" val="1231436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8E42CEBA-3A1C-4C9E-B31F-D4476F64FD99}" type="datetimeFigureOut">
              <a:rPr lang="en-GB" smtClean="0"/>
              <a:pPr/>
              <a:t>30/10/2019</a:t>
            </a:fld>
            <a:endParaRPr lang="en-GB" dirty="0"/>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GB" dirty="0"/>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8CF0F80A-3393-4CD0-A4A9-053B67FDF258}" type="slidenum">
              <a:rPr lang="en-GB" smtClean="0"/>
              <a:pPr/>
              <a:t>‹#›</a:t>
            </a:fld>
            <a:endParaRPr lang="en-GB" dirty="0"/>
          </a:p>
        </p:txBody>
      </p:sp>
    </p:spTree>
    <p:extLst>
      <p:ext uri="{BB962C8B-B14F-4D97-AF65-F5344CB8AC3E}">
        <p14:creationId xmlns:p14="http://schemas.microsoft.com/office/powerpoint/2010/main" val="3674789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8E42CEBA-3A1C-4C9E-B31F-D4476F64FD99}" type="datetimeFigureOut">
              <a:rPr lang="en-GB" smtClean="0"/>
              <a:pPr/>
              <a:t>30/10/2019</a:t>
            </a:fld>
            <a:endParaRPr lang="en-GB" dirty="0"/>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8CF0F80A-3393-4CD0-A4A9-053B67FDF258}" type="slidenum">
              <a:rPr lang="en-GB" smtClean="0"/>
              <a:pPr/>
              <a:t>‹#›</a:t>
            </a:fld>
            <a:endParaRPr lang="en-GB" dirty="0"/>
          </a:p>
        </p:txBody>
      </p:sp>
    </p:spTree>
    <p:extLst>
      <p:ext uri="{BB962C8B-B14F-4D97-AF65-F5344CB8AC3E}">
        <p14:creationId xmlns:p14="http://schemas.microsoft.com/office/powerpoint/2010/main" val="1407068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50563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support.sas.com/documentation/cdl/en/statug/63347/HTML/default/viewer.htm#odsgraph_toc.htm" TargetMode="External"/><Relationship Id="rId2" Type="http://schemas.openxmlformats.org/officeDocument/2006/relationships/hyperlink" Target="http://support.sas.com/documentation/94/" TargetMode="External"/><Relationship Id="rId1" Type="http://schemas.openxmlformats.org/officeDocument/2006/relationships/slideLayout" Target="../slideLayouts/slideLayout2.xml"/><Relationship Id="rId5" Type="http://schemas.openxmlformats.org/officeDocument/2006/relationships/hyperlink" Target="file:///\\pharoah\PHASTAR%20Shared%20Folders\Training\ODS%20Graphics" TargetMode="External"/><Relationship Id="rId4" Type="http://schemas.openxmlformats.org/officeDocument/2006/relationships/hyperlink" Target="http://blogs.sas.com/content/graphicallyspeaking/"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support.sas.com/documentation/cdl/en/statug/63347/HTML/default/viewer.htm#statug_odsgraph_sect018.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528" y="2274276"/>
            <a:ext cx="9164536" cy="3950678"/>
          </a:xfrm>
        </p:spPr>
        <p:txBody>
          <a:bodyPr>
            <a:normAutofit/>
          </a:bodyPr>
          <a:lstStyle/>
          <a:p>
            <a:br>
              <a:rPr lang="en-GB" b="1" dirty="0"/>
            </a:br>
            <a:r>
              <a:rPr lang="en-GB" b="1" dirty="0"/>
              <a:t>Fundamental of ODS Graphics</a:t>
            </a:r>
            <a:br>
              <a:rPr lang="en-GB" b="1" dirty="0"/>
            </a:br>
            <a:br>
              <a:rPr lang="en-GB" sz="2000" b="1" dirty="0"/>
            </a:br>
            <a:r>
              <a:rPr lang="en-GB" sz="2000" b="1" dirty="0"/>
              <a:t>Kevin Kane</a:t>
            </a:r>
            <a:br>
              <a:rPr lang="en-GB" sz="2000" b="1" dirty="0"/>
            </a:br>
            <a:r>
              <a:rPr lang="en-GB" sz="3000" b="1" dirty="0"/>
              <a:t>October</a:t>
            </a:r>
            <a:r>
              <a:rPr lang="en-GB" sz="3000" dirty="0"/>
              <a:t> 2017</a:t>
            </a:r>
            <a:br>
              <a:rPr lang="en-GB" sz="2000" dirty="0"/>
            </a:br>
            <a:endParaRPr lang="en-GB" sz="2000" dirty="0"/>
          </a:p>
        </p:txBody>
      </p:sp>
      <p:pic>
        <p:nvPicPr>
          <p:cNvPr id="4" name="Picture 2" descr="C:\Users\Stewart\Documents\Logo and design\Phastar High Res PRINT.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1393" b="25034"/>
          <a:stretch/>
        </p:blipFill>
        <p:spPr bwMode="auto">
          <a:xfrm>
            <a:off x="3941240" y="750276"/>
            <a:ext cx="4245422"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340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using PROC FREQ</a:t>
            </a:r>
          </a:p>
        </p:txBody>
      </p:sp>
      <p:sp>
        <p:nvSpPr>
          <p:cNvPr id="4" name="Rectangle 1"/>
          <p:cNvSpPr>
            <a:spLocks noGrp="1" noChangeArrowheads="1"/>
          </p:cNvSpPr>
          <p:nvPr>
            <p:ph idx="1"/>
          </p:nvPr>
        </p:nvSpPr>
        <p:spPr bwMode="auto">
          <a:xfrm>
            <a:off x="609600" y="2340126"/>
            <a:ext cx="8107348" cy="24006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600" dirty="0" err="1">
                <a:latin typeface="Courier New" panose="02070309020205020404" pitchFamily="49" charset="0"/>
                <a:cs typeface="Courier New" panose="02070309020205020404" pitchFamily="49" charset="0"/>
              </a:rPr>
              <a:t>ods</a:t>
            </a:r>
            <a:r>
              <a:rPr lang="en-US" altLang="en-US" sz="2600" dirty="0">
                <a:latin typeface="Courier New" panose="02070309020205020404" pitchFamily="49" charset="0"/>
                <a:cs typeface="Courier New" panose="02070309020205020404" pitchFamily="49" charset="0"/>
              </a:rPr>
              <a:t> graphics 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600" dirty="0">
                <a:latin typeface="Courier New" panose="02070309020205020404" pitchFamily="49" charset="0"/>
                <a:cs typeface="Courier New" panose="02070309020205020404" pitchFamily="49" charset="0"/>
              </a:rPr>
              <a:t>proc </a:t>
            </a:r>
            <a:r>
              <a:rPr lang="en-US" altLang="en-US" sz="2600" dirty="0" err="1">
                <a:latin typeface="Courier New" panose="02070309020205020404" pitchFamily="49" charset="0"/>
                <a:cs typeface="Courier New" panose="02070309020205020404" pitchFamily="49" charset="0"/>
              </a:rPr>
              <a:t>freq</a:t>
            </a:r>
            <a:r>
              <a:rPr lang="en-US" altLang="en-US" sz="2600" dirty="0">
                <a:latin typeface="Courier New" panose="02070309020205020404" pitchFamily="49" charset="0"/>
                <a:cs typeface="Courier New" panose="02070309020205020404" pitchFamily="49" charset="0"/>
              </a:rPr>
              <a:t> data=</a:t>
            </a:r>
            <a:r>
              <a:rPr lang="en-US" altLang="en-US" sz="2600" dirty="0" err="1">
                <a:latin typeface="Courier New" panose="02070309020205020404" pitchFamily="49" charset="0"/>
                <a:cs typeface="Courier New" panose="02070309020205020404" pitchFamily="49" charset="0"/>
              </a:rPr>
              <a:t>qtcdata</a:t>
            </a:r>
            <a:r>
              <a:rPr lang="en-US" altLang="en-US" sz="2600" dirty="0">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600" dirty="0">
                <a:latin typeface="Courier New" panose="02070309020205020404" pitchFamily="49" charset="0"/>
                <a:cs typeface="Courier New" panose="02070309020205020404" pitchFamily="49" charset="0"/>
              </a:rPr>
              <a:t>tables drug*</a:t>
            </a:r>
            <a:r>
              <a:rPr lang="en-US" altLang="en-US" sz="2600" dirty="0" err="1">
                <a:latin typeface="Courier New" panose="02070309020205020404" pitchFamily="49" charset="0"/>
                <a:cs typeface="Courier New" panose="02070309020205020404" pitchFamily="49" charset="0"/>
              </a:rPr>
              <a:t>qtc</a:t>
            </a:r>
            <a:r>
              <a:rPr lang="en-US" altLang="en-US" sz="2600" dirty="0">
                <a:latin typeface="Courier New" panose="02070309020205020404" pitchFamily="49" charset="0"/>
                <a:cs typeface="Courier New" panose="02070309020205020404" pitchFamily="49" charset="0"/>
              </a:rPr>
              <a:t> / </a:t>
            </a:r>
            <a:r>
              <a:rPr lang="en-US" altLang="en-US" sz="2600" dirty="0" err="1">
                <a:latin typeface="Courier New" panose="02070309020205020404" pitchFamily="49" charset="0"/>
                <a:cs typeface="Courier New" panose="02070309020205020404" pitchFamily="49" charset="0"/>
              </a:rPr>
              <a:t>chisq</a:t>
            </a:r>
            <a:r>
              <a:rPr lang="en-US" altLang="en-US" sz="2600" dirty="0">
                <a:latin typeface="Courier New" panose="02070309020205020404" pitchFamily="49" charset="0"/>
                <a:cs typeface="Courier New" panose="02070309020205020404" pitchFamily="49" charset="0"/>
              </a:rPr>
              <a:t> </a:t>
            </a:r>
            <a:r>
              <a:rPr lang="en-US" altLang="en-US" sz="2600" dirty="0">
                <a:solidFill>
                  <a:schemeClr val="tx2">
                    <a:lumMod val="60000"/>
                    <a:lumOff val="40000"/>
                  </a:schemeClr>
                </a:solidFill>
                <a:latin typeface="Courier New" panose="02070309020205020404" pitchFamily="49" charset="0"/>
                <a:cs typeface="Courier New" panose="02070309020205020404" pitchFamily="49" charset="0"/>
              </a:rPr>
              <a:t>plots</a:t>
            </a:r>
            <a:r>
              <a:rPr lang="en-US" altLang="en-US" sz="2600" dirty="0">
                <a:latin typeface="Courier New" panose="02070309020205020404" pitchFamily="49" charset="0"/>
                <a:cs typeface="Courier New" panose="02070309020205020404" pitchFamily="49" charset="0"/>
              </a:rPr>
              <a:t>=</a:t>
            </a:r>
            <a:r>
              <a:rPr lang="en-US" altLang="en-US" sz="2600" dirty="0" err="1">
                <a:latin typeface="Courier New" panose="02070309020205020404" pitchFamily="49" charset="0"/>
                <a:cs typeface="Courier New" panose="02070309020205020404" pitchFamily="49" charset="0"/>
              </a:rPr>
              <a:t>freqplot</a:t>
            </a:r>
            <a:r>
              <a:rPr lang="en-US" altLang="en-US" sz="2600" dirty="0">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600" dirty="0">
                <a:latin typeface="Courier New" panose="02070309020205020404" pitchFamily="49" charset="0"/>
                <a:cs typeface="Courier New" panose="02070309020205020404" pitchFamily="49" charset="0"/>
              </a:rPr>
              <a:t>weight risk;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600" dirty="0">
                <a:latin typeface="Courier New" panose="02070309020205020404" pitchFamily="49" charset="0"/>
                <a:cs typeface="Courier New" panose="02070309020205020404" pitchFamily="49" charset="0"/>
              </a:rPr>
              <a:t>run;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600" dirty="0" err="1">
                <a:latin typeface="Courier New" panose="02070309020205020404" pitchFamily="49" charset="0"/>
                <a:cs typeface="Courier New" panose="02070309020205020404" pitchFamily="49" charset="0"/>
              </a:rPr>
              <a:t>ods</a:t>
            </a:r>
            <a:r>
              <a:rPr lang="en-US" altLang="en-US" sz="2600" dirty="0">
                <a:latin typeface="Courier New" panose="02070309020205020404" pitchFamily="49" charset="0"/>
                <a:cs typeface="Courier New" panose="02070309020205020404" pitchFamily="49" charset="0"/>
              </a:rPr>
              <a:t> graphics off; </a:t>
            </a:r>
          </a:p>
        </p:txBody>
      </p:sp>
    </p:spTree>
    <p:extLst>
      <p:ext uri="{BB962C8B-B14F-4D97-AF65-F5344CB8AC3E}">
        <p14:creationId xmlns:p14="http://schemas.microsoft.com/office/powerpoint/2010/main" val="1711838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71699" y="1605124"/>
            <a:ext cx="6048601" cy="4516115"/>
          </a:xfrm>
          <a:prstGeom prst="rect">
            <a:avLst/>
          </a:prstGeom>
        </p:spPr>
      </p:pic>
      <p:sp>
        <p:nvSpPr>
          <p:cNvPr id="5" name="Title 1"/>
          <p:cNvSpPr>
            <a:spLocks noGrp="1"/>
          </p:cNvSpPr>
          <p:nvPr>
            <p:ph type="title"/>
          </p:nvPr>
        </p:nvSpPr>
        <p:spPr/>
        <p:txBody>
          <a:bodyPr/>
          <a:lstStyle/>
          <a:p>
            <a:r>
              <a:rPr lang="en-GB" dirty="0"/>
              <a:t>Example using PROC FREQ</a:t>
            </a:r>
          </a:p>
        </p:txBody>
      </p:sp>
    </p:spTree>
    <p:extLst>
      <p:ext uri="{BB962C8B-B14F-4D97-AF65-F5344CB8AC3E}">
        <p14:creationId xmlns:p14="http://schemas.microsoft.com/office/powerpoint/2010/main" val="2908342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PROC SGPLOT Basics</a:t>
            </a:r>
          </a:p>
        </p:txBody>
      </p:sp>
      <p:sp>
        <p:nvSpPr>
          <p:cNvPr id="3" name="Content Placeholder 2"/>
          <p:cNvSpPr>
            <a:spLocks noGrp="1"/>
          </p:cNvSpPr>
          <p:nvPr>
            <p:ph idx="1"/>
          </p:nvPr>
        </p:nvSpPr>
        <p:spPr/>
        <p:txBody>
          <a:bodyPr>
            <a:normAutofit fontScale="92500" lnSpcReduction="10000"/>
          </a:bodyPr>
          <a:lstStyle/>
          <a:p>
            <a:pPr marL="0" indent="0">
              <a:buNone/>
            </a:pPr>
            <a:r>
              <a:rPr lang="en-GB" dirty="0"/>
              <a:t>PROC SGPLOT creates single cell graphics. Plot statements can be </a:t>
            </a:r>
            <a:r>
              <a:rPr lang="en-GB" dirty="0" err="1"/>
              <a:t>overlayed</a:t>
            </a:r>
            <a:r>
              <a:rPr lang="en-GB" dirty="0"/>
              <a:t>. A typical single cell graphic has the following characteristics:</a:t>
            </a:r>
          </a:p>
          <a:p>
            <a:r>
              <a:rPr lang="en-GB" dirty="0"/>
              <a:t>Titles at the top</a:t>
            </a:r>
          </a:p>
          <a:p>
            <a:r>
              <a:rPr lang="en-GB" dirty="0"/>
              <a:t>Footnotes at the bottom</a:t>
            </a:r>
          </a:p>
          <a:p>
            <a:r>
              <a:rPr lang="en-GB" dirty="0"/>
              <a:t>One region in the middle displays the data</a:t>
            </a:r>
          </a:p>
          <a:p>
            <a:r>
              <a:rPr lang="en-GB" dirty="0"/>
              <a:t>One or more plots (histogram or line plot) are used to display the data</a:t>
            </a:r>
          </a:p>
          <a:p>
            <a:r>
              <a:rPr lang="en-GB" dirty="0"/>
              <a:t>Legends or insets inside or outside the data display area</a:t>
            </a:r>
          </a:p>
          <a:p>
            <a:endParaRPr lang="en-GB" dirty="0"/>
          </a:p>
        </p:txBody>
      </p:sp>
    </p:spTree>
    <p:extLst>
      <p:ext uri="{BB962C8B-B14F-4D97-AF65-F5344CB8AC3E}">
        <p14:creationId xmlns:p14="http://schemas.microsoft.com/office/powerpoint/2010/main" val="1446189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PROC SGPLOT Example: Single Cell Graphics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6547" y="1243230"/>
            <a:ext cx="8258906" cy="4955345"/>
          </a:xfrm>
          <a:prstGeom prst="rect">
            <a:avLst/>
          </a:prstGeom>
        </p:spPr>
      </p:pic>
    </p:spTree>
    <p:extLst>
      <p:ext uri="{BB962C8B-B14F-4D97-AF65-F5344CB8AC3E}">
        <p14:creationId xmlns:p14="http://schemas.microsoft.com/office/powerpoint/2010/main" val="2500266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SGPLOT Syntax</a:t>
            </a:r>
          </a:p>
        </p:txBody>
      </p:sp>
      <p:sp>
        <p:nvSpPr>
          <p:cNvPr id="3" name="Content Placeholder 2"/>
          <p:cNvSpPr>
            <a:spLocks noGrp="1"/>
          </p:cNvSpPr>
          <p:nvPr>
            <p:ph idx="1"/>
          </p:nvPr>
        </p:nvSpPr>
        <p:spPr/>
        <p:txBody>
          <a:bodyPr>
            <a:normAutofit/>
          </a:bodyPr>
          <a:lstStyle/>
          <a:p>
            <a:pPr marL="0" indent="0">
              <a:buNone/>
            </a:pPr>
            <a:r>
              <a:rPr lang="en-GB" sz="2400" dirty="0">
                <a:latin typeface="Courier New" panose="02070309020205020404" pitchFamily="49" charset="0"/>
                <a:cs typeface="Courier New" panose="02070309020205020404" pitchFamily="49" charset="0"/>
              </a:rPr>
              <a:t>proc </a:t>
            </a:r>
            <a:r>
              <a:rPr lang="en-GB" sz="2400" dirty="0" err="1">
                <a:latin typeface="Courier New" panose="02070309020205020404" pitchFamily="49" charset="0"/>
                <a:cs typeface="Courier New" panose="02070309020205020404" pitchFamily="49" charset="0"/>
              </a:rPr>
              <a:t>sgplot</a:t>
            </a:r>
            <a:r>
              <a:rPr lang="en-GB" sz="2400" dirty="0">
                <a:latin typeface="Courier New" panose="02070309020205020404" pitchFamily="49" charset="0"/>
                <a:cs typeface="Courier New" panose="02070309020205020404" pitchFamily="49" charset="0"/>
              </a:rPr>
              <a:t> data=&lt;dataset&gt; &lt;options&gt;;</a:t>
            </a:r>
          </a:p>
          <a:p>
            <a:pPr marL="0" indent="0">
              <a:buNone/>
            </a:pPr>
            <a:r>
              <a:rPr lang="en-GB" sz="2400" dirty="0">
                <a:latin typeface="Courier New" panose="02070309020205020404" pitchFamily="49" charset="0"/>
                <a:cs typeface="Courier New" panose="02070309020205020404" pitchFamily="49" charset="0"/>
              </a:rPr>
              <a:t>  plot statement(s) required parameters &lt;/options&gt;;</a:t>
            </a:r>
          </a:p>
          <a:p>
            <a:pPr marL="0" indent="0">
              <a:buNone/>
            </a:pPr>
            <a:r>
              <a:rPr lang="en-GB" sz="2400" dirty="0">
                <a:latin typeface="Courier New" panose="02070309020205020404" pitchFamily="49" charset="0"/>
                <a:cs typeface="Courier New" panose="02070309020205020404" pitchFamily="49" charset="0"/>
              </a:rPr>
              <a:t>  &lt;</a:t>
            </a:r>
            <a:r>
              <a:rPr lang="en-GB" sz="2400" dirty="0" err="1">
                <a:latin typeface="Courier New" panose="02070309020205020404" pitchFamily="49" charset="0"/>
                <a:cs typeface="Courier New" panose="02070309020205020404" pitchFamily="49" charset="0"/>
              </a:rPr>
              <a:t>styleattrs</a:t>
            </a:r>
            <a:r>
              <a:rPr lang="en-GB" sz="2400" dirty="0">
                <a:latin typeface="Courier New" panose="02070309020205020404" pitchFamily="49" charset="0"/>
                <a:cs typeface="Courier New" panose="02070309020205020404" pitchFamily="49" charset="0"/>
              </a:rPr>
              <a:t> statements&gt;;</a:t>
            </a:r>
          </a:p>
          <a:p>
            <a:pPr marL="0" indent="0">
              <a:buNone/>
            </a:pPr>
            <a:r>
              <a:rPr lang="en-GB" sz="2400" dirty="0">
                <a:latin typeface="Courier New" panose="02070309020205020404" pitchFamily="49" charset="0"/>
                <a:cs typeface="Courier New" panose="02070309020205020404" pitchFamily="49" charset="0"/>
              </a:rPr>
              <a:t>  &lt;</a:t>
            </a:r>
            <a:r>
              <a:rPr lang="en-GB" sz="2400" dirty="0" err="1">
                <a:latin typeface="Courier New" panose="02070309020205020404" pitchFamily="49" charset="0"/>
                <a:cs typeface="Courier New" panose="02070309020205020404" pitchFamily="49" charset="0"/>
              </a:rPr>
              <a:t>refline</a:t>
            </a:r>
            <a:r>
              <a:rPr lang="en-GB" sz="2400" dirty="0">
                <a:latin typeface="Courier New" panose="02070309020205020404" pitchFamily="49" charset="0"/>
                <a:cs typeface="Courier New" panose="02070309020205020404" pitchFamily="49" charset="0"/>
              </a:rPr>
              <a:t> statements&gt;;</a:t>
            </a:r>
          </a:p>
          <a:p>
            <a:pPr marL="0" indent="0">
              <a:buNone/>
            </a:pPr>
            <a:r>
              <a:rPr lang="en-GB" sz="2400" dirty="0">
                <a:latin typeface="Courier New" panose="02070309020205020404" pitchFamily="49" charset="0"/>
                <a:cs typeface="Courier New" panose="02070309020205020404" pitchFamily="49" charset="0"/>
              </a:rPr>
              <a:t>  &lt;axis statements&gt;;  </a:t>
            </a:r>
          </a:p>
          <a:p>
            <a:pPr marL="0" indent="0">
              <a:buNone/>
            </a:pPr>
            <a:r>
              <a:rPr lang="en-GB" sz="2400" dirty="0">
                <a:latin typeface="Courier New" panose="02070309020205020404" pitchFamily="49" charset="0"/>
                <a:cs typeface="Courier New" panose="02070309020205020404" pitchFamily="49" charset="0"/>
              </a:rPr>
              <a:t>  &lt;inset statements&gt;;</a:t>
            </a:r>
          </a:p>
          <a:p>
            <a:pPr marL="0" indent="0">
              <a:buNone/>
            </a:pPr>
            <a:r>
              <a:rPr lang="en-GB" sz="2400" dirty="0">
                <a:latin typeface="Courier New" panose="02070309020205020404" pitchFamily="49" charset="0"/>
                <a:cs typeface="Courier New" panose="02070309020205020404" pitchFamily="49" charset="0"/>
              </a:rPr>
              <a:t>  &lt;</a:t>
            </a:r>
            <a:r>
              <a:rPr lang="en-GB" sz="2400" dirty="0" err="1">
                <a:latin typeface="Courier New" panose="02070309020205020404" pitchFamily="49" charset="0"/>
                <a:cs typeface="Courier New" panose="02070309020205020404" pitchFamily="49" charset="0"/>
              </a:rPr>
              <a:t>keylegend</a:t>
            </a:r>
            <a:r>
              <a:rPr lang="en-GB" sz="2400" dirty="0">
                <a:latin typeface="Courier New" panose="02070309020205020404" pitchFamily="49" charset="0"/>
                <a:cs typeface="Courier New" panose="02070309020205020404" pitchFamily="49" charset="0"/>
              </a:rPr>
              <a:t> statements&gt;;</a:t>
            </a:r>
          </a:p>
          <a:p>
            <a:pPr marL="0" indent="0">
              <a:buNone/>
            </a:pPr>
            <a:r>
              <a:rPr lang="en-GB" sz="2400" dirty="0">
                <a:latin typeface="Courier New" panose="02070309020205020404" pitchFamily="49" charset="0"/>
                <a:cs typeface="Courier New" panose="02070309020205020404" pitchFamily="49" charset="0"/>
              </a:rPr>
              <a:t>run;</a:t>
            </a:r>
          </a:p>
          <a:p>
            <a:pPr marL="0" indent="0">
              <a:buNone/>
            </a:pPr>
            <a:endParaRPr lang="en-GB"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915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SGPLOT Syntax</a:t>
            </a:r>
          </a:p>
        </p:txBody>
      </p:sp>
      <p:sp>
        <p:nvSpPr>
          <p:cNvPr id="3" name="Content Placeholder 2"/>
          <p:cNvSpPr>
            <a:spLocks noGrp="1"/>
          </p:cNvSpPr>
          <p:nvPr>
            <p:ph idx="1"/>
          </p:nvPr>
        </p:nvSpPr>
        <p:spPr/>
        <p:txBody>
          <a:bodyPr>
            <a:normAutofit/>
          </a:bodyPr>
          <a:lstStyle/>
          <a:p>
            <a:pPr marL="0" indent="0">
              <a:buNone/>
            </a:pPr>
            <a:r>
              <a:rPr lang="en-GB" sz="2400" dirty="0">
                <a:latin typeface="Courier New" panose="02070309020205020404" pitchFamily="49" charset="0"/>
                <a:cs typeface="Courier New" panose="02070309020205020404" pitchFamily="49" charset="0"/>
              </a:rPr>
              <a:t>proc </a:t>
            </a:r>
            <a:r>
              <a:rPr lang="en-GB" sz="2400" dirty="0" err="1">
                <a:latin typeface="Courier New" panose="02070309020205020404" pitchFamily="49" charset="0"/>
                <a:cs typeface="Courier New" panose="02070309020205020404" pitchFamily="49" charset="0"/>
              </a:rPr>
              <a:t>sgplot</a:t>
            </a:r>
            <a:r>
              <a:rPr lang="en-GB" sz="2400" dirty="0">
                <a:latin typeface="Courier New" panose="02070309020205020404" pitchFamily="49" charset="0"/>
                <a:cs typeface="Courier New" panose="02070309020205020404" pitchFamily="49" charset="0"/>
              </a:rPr>
              <a:t> data=&lt;dataset&gt; &lt;options&gt;;</a:t>
            </a:r>
          </a:p>
          <a:p>
            <a:pPr marL="0" indent="0">
              <a:buNone/>
            </a:pPr>
            <a:r>
              <a:rPr lang="en-GB" sz="2400" dirty="0">
                <a:latin typeface="Courier New" panose="02070309020205020404" pitchFamily="49" charset="0"/>
                <a:cs typeface="Courier New" panose="02070309020205020404" pitchFamily="49" charset="0"/>
              </a:rPr>
              <a:t>  </a:t>
            </a:r>
            <a:r>
              <a:rPr lang="en-GB" sz="2400" b="1" dirty="0">
                <a:latin typeface="Courier New" panose="02070309020205020404" pitchFamily="49" charset="0"/>
                <a:cs typeface="Courier New" panose="02070309020205020404" pitchFamily="49" charset="0"/>
              </a:rPr>
              <a:t>plot statement(s) required parameters &lt;/options&gt;;</a:t>
            </a:r>
          </a:p>
          <a:p>
            <a:pPr marL="0" indent="0">
              <a:buNone/>
            </a:pPr>
            <a:r>
              <a:rPr lang="en-GB" sz="2400" dirty="0">
                <a:latin typeface="Courier New" panose="02070309020205020404" pitchFamily="49" charset="0"/>
                <a:cs typeface="Courier New" panose="02070309020205020404" pitchFamily="49" charset="0"/>
              </a:rPr>
              <a:t>  &lt;</a:t>
            </a:r>
            <a:r>
              <a:rPr lang="en-GB" sz="2400" dirty="0" err="1">
                <a:latin typeface="Courier New" panose="02070309020205020404" pitchFamily="49" charset="0"/>
                <a:cs typeface="Courier New" panose="02070309020205020404" pitchFamily="49" charset="0"/>
              </a:rPr>
              <a:t>styleattrs</a:t>
            </a:r>
            <a:r>
              <a:rPr lang="en-GB" sz="2400" dirty="0">
                <a:latin typeface="Courier New" panose="02070309020205020404" pitchFamily="49" charset="0"/>
                <a:cs typeface="Courier New" panose="02070309020205020404" pitchFamily="49" charset="0"/>
              </a:rPr>
              <a:t> statements&gt;;</a:t>
            </a:r>
          </a:p>
          <a:p>
            <a:pPr marL="0" indent="0">
              <a:buNone/>
            </a:pPr>
            <a:r>
              <a:rPr lang="en-GB" sz="2400" dirty="0">
                <a:latin typeface="Courier New" panose="02070309020205020404" pitchFamily="49" charset="0"/>
                <a:cs typeface="Courier New" panose="02070309020205020404" pitchFamily="49" charset="0"/>
              </a:rPr>
              <a:t>  &lt;</a:t>
            </a:r>
            <a:r>
              <a:rPr lang="en-GB" sz="2400" dirty="0" err="1">
                <a:latin typeface="Courier New" panose="02070309020205020404" pitchFamily="49" charset="0"/>
                <a:cs typeface="Courier New" panose="02070309020205020404" pitchFamily="49" charset="0"/>
              </a:rPr>
              <a:t>refline</a:t>
            </a:r>
            <a:r>
              <a:rPr lang="en-GB" sz="2400" dirty="0">
                <a:latin typeface="Courier New" panose="02070309020205020404" pitchFamily="49" charset="0"/>
                <a:cs typeface="Courier New" panose="02070309020205020404" pitchFamily="49" charset="0"/>
              </a:rPr>
              <a:t> statements&gt;;</a:t>
            </a:r>
          </a:p>
          <a:p>
            <a:pPr marL="0" indent="0">
              <a:buNone/>
            </a:pPr>
            <a:r>
              <a:rPr lang="en-GB" sz="2400" dirty="0">
                <a:latin typeface="Courier New" panose="02070309020205020404" pitchFamily="49" charset="0"/>
                <a:cs typeface="Courier New" panose="02070309020205020404" pitchFamily="49" charset="0"/>
              </a:rPr>
              <a:t>  &lt;axis statements&gt;;  </a:t>
            </a:r>
          </a:p>
          <a:p>
            <a:pPr marL="0" indent="0">
              <a:buNone/>
            </a:pPr>
            <a:r>
              <a:rPr lang="en-GB" sz="2400" dirty="0">
                <a:latin typeface="Courier New" panose="02070309020205020404" pitchFamily="49" charset="0"/>
                <a:cs typeface="Courier New" panose="02070309020205020404" pitchFamily="49" charset="0"/>
              </a:rPr>
              <a:t>  &lt;inset statements&gt;;</a:t>
            </a:r>
          </a:p>
          <a:p>
            <a:pPr marL="0" indent="0">
              <a:buNone/>
            </a:pPr>
            <a:r>
              <a:rPr lang="en-GB" sz="2400" dirty="0">
                <a:latin typeface="Courier New" panose="02070309020205020404" pitchFamily="49" charset="0"/>
                <a:cs typeface="Courier New" panose="02070309020205020404" pitchFamily="49" charset="0"/>
              </a:rPr>
              <a:t>  &lt;</a:t>
            </a:r>
            <a:r>
              <a:rPr lang="en-GB" sz="2400" dirty="0" err="1">
                <a:latin typeface="Courier New" panose="02070309020205020404" pitchFamily="49" charset="0"/>
                <a:cs typeface="Courier New" panose="02070309020205020404" pitchFamily="49" charset="0"/>
              </a:rPr>
              <a:t>keylegend</a:t>
            </a:r>
            <a:r>
              <a:rPr lang="en-GB" sz="2400" dirty="0">
                <a:latin typeface="Courier New" panose="02070309020205020404" pitchFamily="49" charset="0"/>
                <a:cs typeface="Courier New" panose="02070309020205020404" pitchFamily="49" charset="0"/>
              </a:rPr>
              <a:t> statements&gt;;</a:t>
            </a:r>
          </a:p>
          <a:p>
            <a:pPr marL="0" indent="0">
              <a:buNone/>
            </a:pPr>
            <a:r>
              <a:rPr lang="en-GB" sz="2400" dirty="0">
                <a:latin typeface="Courier New" panose="02070309020205020404" pitchFamily="49" charset="0"/>
                <a:cs typeface="Courier New" panose="02070309020205020404" pitchFamily="49" charset="0"/>
              </a:rPr>
              <a:t>run;</a:t>
            </a:r>
          </a:p>
          <a:p>
            <a:pPr marL="0" indent="0">
              <a:buNone/>
            </a:pPr>
            <a:endParaRPr lang="en-GB" sz="2400" dirty="0">
              <a:latin typeface="Courier New" panose="02070309020205020404" pitchFamily="49" charset="0"/>
              <a:cs typeface="Courier New" panose="02070309020205020404" pitchFamily="49" charset="0"/>
            </a:endParaRPr>
          </a:p>
        </p:txBody>
      </p:sp>
      <p:sp>
        <p:nvSpPr>
          <p:cNvPr id="4" name="TextBox 3"/>
          <p:cNvSpPr txBox="1"/>
          <p:nvPr/>
        </p:nvSpPr>
        <p:spPr>
          <a:xfrm>
            <a:off x="5987562" y="2980592"/>
            <a:ext cx="5750169" cy="2677656"/>
          </a:xfrm>
          <a:prstGeom prst="rect">
            <a:avLst/>
          </a:prstGeom>
          <a:noFill/>
          <a:ln w="38100">
            <a:solidFill>
              <a:srgbClr val="C00000"/>
            </a:solidFill>
          </a:ln>
        </p:spPr>
        <p:txBody>
          <a:bodyPr wrap="square" rtlCol="0">
            <a:spAutoFit/>
          </a:bodyPr>
          <a:lstStyle/>
          <a:p>
            <a:r>
              <a:rPr lang="en-GB" sz="2400" dirty="0"/>
              <a:t>You can use one or more plot statements to display the data. Each plot statement has it’s own set of options. Many different types of plots are supported: scatter, line plots, regression plots showing confidence intervals, histograms, box plots, bar charts and dot plots.</a:t>
            </a:r>
          </a:p>
        </p:txBody>
      </p:sp>
    </p:spTree>
    <p:extLst>
      <p:ext uri="{BB962C8B-B14F-4D97-AF65-F5344CB8AC3E}">
        <p14:creationId xmlns:p14="http://schemas.microsoft.com/office/powerpoint/2010/main" val="2852804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SGPLOT Syntax</a:t>
            </a:r>
          </a:p>
        </p:txBody>
      </p:sp>
      <p:sp>
        <p:nvSpPr>
          <p:cNvPr id="3" name="Content Placeholder 2"/>
          <p:cNvSpPr>
            <a:spLocks noGrp="1"/>
          </p:cNvSpPr>
          <p:nvPr>
            <p:ph idx="1"/>
          </p:nvPr>
        </p:nvSpPr>
        <p:spPr/>
        <p:txBody>
          <a:bodyPr>
            <a:normAutofit/>
          </a:bodyPr>
          <a:lstStyle/>
          <a:p>
            <a:pPr marL="0" indent="0">
              <a:buNone/>
            </a:pPr>
            <a:r>
              <a:rPr lang="en-GB" sz="2400" dirty="0">
                <a:latin typeface="Courier New" panose="02070309020205020404" pitchFamily="49" charset="0"/>
                <a:cs typeface="Courier New" panose="02070309020205020404" pitchFamily="49" charset="0"/>
              </a:rPr>
              <a:t>proc </a:t>
            </a:r>
            <a:r>
              <a:rPr lang="en-GB" sz="2400" dirty="0" err="1">
                <a:latin typeface="Courier New" panose="02070309020205020404" pitchFamily="49" charset="0"/>
                <a:cs typeface="Courier New" panose="02070309020205020404" pitchFamily="49" charset="0"/>
              </a:rPr>
              <a:t>sgplot</a:t>
            </a:r>
            <a:r>
              <a:rPr lang="en-GB" sz="2400" dirty="0">
                <a:latin typeface="Courier New" panose="02070309020205020404" pitchFamily="49" charset="0"/>
                <a:cs typeface="Courier New" panose="02070309020205020404" pitchFamily="49" charset="0"/>
              </a:rPr>
              <a:t> data=</a:t>
            </a:r>
            <a:r>
              <a:rPr lang="en-GB" sz="2400" i="1" dirty="0">
                <a:latin typeface="Courier New" panose="02070309020205020404" pitchFamily="49" charset="0"/>
                <a:cs typeface="Courier New" panose="02070309020205020404" pitchFamily="49" charset="0"/>
              </a:rPr>
              <a:t>&lt;dataset&gt; &lt;options&gt;;</a:t>
            </a:r>
          </a:p>
          <a:p>
            <a:pPr marL="0" indent="0">
              <a:buNone/>
            </a:pPr>
            <a:r>
              <a:rPr lang="en-GB" sz="2400" i="1" dirty="0">
                <a:latin typeface="Courier New" panose="02070309020205020404" pitchFamily="49" charset="0"/>
                <a:cs typeface="Courier New" panose="02070309020205020404" pitchFamily="49" charset="0"/>
              </a:rPr>
              <a:t>  plot statement(s) required parameters &lt;/options&gt;;</a:t>
            </a:r>
          </a:p>
          <a:p>
            <a:pPr marL="0" indent="0">
              <a:buNone/>
            </a:pPr>
            <a:r>
              <a:rPr lang="en-GB" sz="2400" b="1" i="1" dirty="0">
                <a:latin typeface="Courier New" panose="02070309020205020404" pitchFamily="49" charset="0"/>
                <a:cs typeface="Courier New" panose="02070309020205020404" pitchFamily="49" charset="0"/>
              </a:rPr>
              <a:t>  &lt;</a:t>
            </a:r>
            <a:r>
              <a:rPr lang="en-GB" sz="2400" b="1" i="1" dirty="0" err="1">
                <a:latin typeface="Courier New" panose="02070309020205020404" pitchFamily="49" charset="0"/>
                <a:cs typeface="Courier New" panose="02070309020205020404" pitchFamily="49" charset="0"/>
              </a:rPr>
              <a:t>styleattrs</a:t>
            </a:r>
            <a:r>
              <a:rPr lang="en-GB" sz="2400" b="1" i="1" dirty="0">
                <a:latin typeface="Courier New" panose="02070309020205020404" pitchFamily="49" charset="0"/>
                <a:cs typeface="Courier New" panose="02070309020205020404" pitchFamily="49" charset="0"/>
              </a:rPr>
              <a:t> statements&gt;;</a:t>
            </a:r>
          </a:p>
          <a:p>
            <a:pPr marL="0" indent="0">
              <a:buNone/>
            </a:pPr>
            <a:r>
              <a:rPr lang="en-GB" sz="2400" b="1" i="1" dirty="0">
                <a:latin typeface="Courier New" panose="02070309020205020404" pitchFamily="49" charset="0"/>
                <a:cs typeface="Courier New" panose="02070309020205020404" pitchFamily="49" charset="0"/>
              </a:rPr>
              <a:t>  &lt;</a:t>
            </a:r>
            <a:r>
              <a:rPr lang="en-GB" sz="2400" b="1" i="1" dirty="0" err="1">
                <a:latin typeface="Courier New" panose="02070309020205020404" pitchFamily="49" charset="0"/>
                <a:cs typeface="Courier New" panose="02070309020205020404" pitchFamily="49" charset="0"/>
              </a:rPr>
              <a:t>refline</a:t>
            </a:r>
            <a:r>
              <a:rPr lang="en-GB" sz="2400" b="1" i="1" dirty="0">
                <a:latin typeface="Courier New" panose="02070309020205020404" pitchFamily="49" charset="0"/>
                <a:cs typeface="Courier New" panose="02070309020205020404" pitchFamily="49" charset="0"/>
              </a:rPr>
              <a:t> statements&gt;;</a:t>
            </a:r>
          </a:p>
          <a:p>
            <a:pPr marL="0" indent="0">
              <a:buNone/>
            </a:pPr>
            <a:r>
              <a:rPr lang="en-GB" sz="2400" b="1" i="1" dirty="0">
                <a:latin typeface="Courier New" panose="02070309020205020404" pitchFamily="49" charset="0"/>
                <a:cs typeface="Courier New" panose="02070309020205020404" pitchFamily="49" charset="0"/>
              </a:rPr>
              <a:t>  &lt;axis statements&gt;;  </a:t>
            </a:r>
          </a:p>
          <a:p>
            <a:pPr marL="0" indent="0">
              <a:buNone/>
            </a:pPr>
            <a:r>
              <a:rPr lang="en-GB" sz="2400" b="1" i="1" dirty="0">
                <a:latin typeface="Courier New" panose="02070309020205020404" pitchFamily="49" charset="0"/>
                <a:cs typeface="Courier New" panose="02070309020205020404" pitchFamily="49" charset="0"/>
              </a:rPr>
              <a:t>  &lt;inset statements&gt;;</a:t>
            </a:r>
          </a:p>
          <a:p>
            <a:pPr marL="0" indent="0">
              <a:buNone/>
            </a:pPr>
            <a:r>
              <a:rPr lang="en-GB" sz="2400" b="1" i="1" dirty="0">
                <a:latin typeface="Courier New" panose="02070309020205020404" pitchFamily="49" charset="0"/>
                <a:cs typeface="Courier New" panose="02070309020205020404" pitchFamily="49" charset="0"/>
              </a:rPr>
              <a:t>  &lt;</a:t>
            </a:r>
            <a:r>
              <a:rPr lang="en-GB" sz="2400" b="1" i="1" dirty="0" err="1">
                <a:latin typeface="Courier New" panose="02070309020205020404" pitchFamily="49" charset="0"/>
                <a:cs typeface="Courier New" panose="02070309020205020404" pitchFamily="49" charset="0"/>
              </a:rPr>
              <a:t>keylegend</a:t>
            </a:r>
            <a:r>
              <a:rPr lang="en-GB" sz="2400" b="1" i="1" dirty="0">
                <a:latin typeface="Courier New" panose="02070309020205020404" pitchFamily="49" charset="0"/>
                <a:cs typeface="Courier New" panose="02070309020205020404" pitchFamily="49" charset="0"/>
              </a:rPr>
              <a:t> statements&gt;;</a:t>
            </a:r>
          </a:p>
          <a:p>
            <a:pPr marL="0" indent="0">
              <a:buNone/>
            </a:pPr>
            <a:r>
              <a:rPr lang="en-GB" sz="2400" dirty="0">
                <a:latin typeface="Courier New" panose="02070309020205020404" pitchFamily="49" charset="0"/>
                <a:cs typeface="Courier New" panose="02070309020205020404" pitchFamily="49" charset="0"/>
              </a:rPr>
              <a:t>run;</a:t>
            </a:r>
          </a:p>
          <a:p>
            <a:pPr marL="0" indent="0">
              <a:buNone/>
            </a:pPr>
            <a:endParaRPr lang="en-GB" sz="2400" dirty="0">
              <a:latin typeface="Courier New" panose="02070309020205020404" pitchFamily="49" charset="0"/>
              <a:cs typeface="Courier New" panose="02070309020205020404" pitchFamily="49" charset="0"/>
            </a:endParaRPr>
          </a:p>
        </p:txBody>
      </p:sp>
      <p:sp>
        <p:nvSpPr>
          <p:cNvPr id="4" name="TextBox 3"/>
          <p:cNvSpPr txBox="1"/>
          <p:nvPr/>
        </p:nvSpPr>
        <p:spPr>
          <a:xfrm>
            <a:off x="5987562" y="2980592"/>
            <a:ext cx="5750169" cy="2677656"/>
          </a:xfrm>
          <a:prstGeom prst="rect">
            <a:avLst/>
          </a:prstGeom>
          <a:noFill/>
          <a:ln w="38100">
            <a:solidFill>
              <a:srgbClr val="C00000"/>
            </a:solidFill>
          </a:ln>
        </p:spPr>
        <p:txBody>
          <a:bodyPr wrap="square" rtlCol="0">
            <a:spAutoFit/>
          </a:bodyPr>
          <a:lstStyle/>
          <a:p>
            <a:r>
              <a:rPr lang="en-GB" sz="2400" dirty="0"/>
              <a:t>Supporting statements can be used to customise the graphs:</a:t>
            </a:r>
          </a:p>
          <a:p>
            <a:pPr marL="342900" indent="-342900">
              <a:buFont typeface="Arial" panose="020B0604020202020204" pitchFamily="34" charset="0"/>
              <a:buChar char="•"/>
            </a:pPr>
            <a:r>
              <a:rPr lang="en-GB" sz="2400" dirty="0" err="1"/>
              <a:t>styleattrs</a:t>
            </a:r>
            <a:r>
              <a:rPr lang="en-GB" sz="2400" dirty="0"/>
              <a:t>, </a:t>
            </a:r>
            <a:r>
              <a:rPr lang="en-GB" sz="2400" dirty="0" err="1"/>
              <a:t>symbolchar</a:t>
            </a:r>
            <a:r>
              <a:rPr lang="en-GB" sz="2400" dirty="0"/>
              <a:t>, </a:t>
            </a:r>
            <a:r>
              <a:rPr lang="en-GB" sz="2400" dirty="0" err="1"/>
              <a:t>symbolimage</a:t>
            </a:r>
            <a:endParaRPr lang="en-GB" sz="2400" dirty="0"/>
          </a:p>
          <a:p>
            <a:pPr marL="342900" indent="-342900">
              <a:buFont typeface="Arial" panose="020B0604020202020204" pitchFamily="34" charset="0"/>
              <a:buChar char="•"/>
            </a:pPr>
            <a:r>
              <a:rPr lang="en-GB" sz="2400" dirty="0"/>
              <a:t>reference and drop lines</a:t>
            </a:r>
          </a:p>
          <a:p>
            <a:pPr marL="342900" indent="-342900">
              <a:buFont typeface="Arial" panose="020B0604020202020204" pitchFamily="34" charset="0"/>
              <a:buChar char="•"/>
            </a:pPr>
            <a:r>
              <a:rPr lang="en-GB" sz="2400" dirty="0"/>
              <a:t>axes</a:t>
            </a:r>
          </a:p>
          <a:p>
            <a:pPr marL="342900" indent="-342900">
              <a:buFont typeface="Arial" panose="020B0604020202020204" pitchFamily="34" charset="0"/>
              <a:buChar char="•"/>
            </a:pPr>
            <a:r>
              <a:rPr lang="en-GB" sz="2400" dirty="0"/>
              <a:t>insets</a:t>
            </a:r>
          </a:p>
          <a:p>
            <a:pPr marL="342900" indent="-342900">
              <a:buFont typeface="Arial" panose="020B0604020202020204" pitchFamily="34" charset="0"/>
              <a:buChar char="•"/>
            </a:pPr>
            <a:r>
              <a:rPr lang="en-GB" sz="2400" dirty="0"/>
              <a:t>legends</a:t>
            </a:r>
          </a:p>
        </p:txBody>
      </p:sp>
    </p:spTree>
    <p:extLst>
      <p:ext uri="{BB962C8B-B14F-4D97-AF65-F5344CB8AC3E}">
        <p14:creationId xmlns:p14="http://schemas.microsoft.com/office/powerpoint/2010/main" val="2732803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Plot Statements</a:t>
            </a:r>
          </a:p>
        </p:txBody>
      </p:sp>
      <p:sp>
        <p:nvSpPr>
          <p:cNvPr id="3" name="Content Placeholder 2"/>
          <p:cNvSpPr>
            <a:spLocks noGrp="1"/>
          </p:cNvSpPr>
          <p:nvPr>
            <p:ph idx="1"/>
          </p:nvPr>
        </p:nvSpPr>
        <p:spPr/>
        <p:txBody>
          <a:bodyPr>
            <a:normAutofit/>
          </a:bodyPr>
          <a:lstStyle/>
          <a:p>
            <a:pPr marL="0" indent="0">
              <a:buNone/>
            </a:pPr>
            <a:r>
              <a:rPr lang="en-GB" dirty="0">
                <a:cs typeface="Courier New" panose="02070309020205020404" pitchFamily="49" charset="0"/>
              </a:rPr>
              <a:t>There are over 30 different plot statements that can be used. Each has </a:t>
            </a:r>
            <a:r>
              <a:rPr lang="en-GB" b="1" dirty="0">
                <a:solidFill>
                  <a:srgbClr val="0070C0"/>
                </a:solidFill>
                <a:cs typeface="Courier New" panose="02070309020205020404" pitchFamily="49" charset="0"/>
              </a:rPr>
              <a:t>required</a:t>
            </a:r>
            <a:r>
              <a:rPr lang="en-GB" dirty="0">
                <a:cs typeface="Courier New" panose="02070309020205020404" pitchFamily="49" charset="0"/>
              </a:rPr>
              <a:t> and </a:t>
            </a:r>
            <a:r>
              <a:rPr lang="en-GB" b="1" dirty="0">
                <a:solidFill>
                  <a:srgbClr val="FF0000"/>
                </a:solidFill>
                <a:cs typeface="Courier New" panose="02070309020205020404" pitchFamily="49" charset="0"/>
              </a:rPr>
              <a:t>optional</a:t>
            </a:r>
            <a:r>
              <a:rPr lang="en-GB" dirty="0">
                <a:cs typeface="Courier New" panose="02070309020205020404" pitchFamily="49" charset="0"/>
              </a:rPr>
              <a:t> roles, for example:</a:t>
            </a:r>
          </a:p>
          <a:p>
            <a:pPr marL="400050" lvl="1" indent="0">
              <a:buNone/>
            </a:pPr>
            <a:endParaRPr lang="en-GB" sz="2000" dirty="0">
              <a:latin typeface="Courier New" panose="02070309020205020404" pitchFamily="49" charset="0"/>
              <a:cs typeface="Courier New" panose="02070309020205020404" pitchFamily="49" charset="0"/>
            </a:endParaRPr>
          </a:p>
          <a:p>
            <a:pPr marL="400050" lvl="1" indent="0">
              <a:buNone/>
            </a:pPr>
            <a:r>
              <a:rPr lang="en-GB" sz="2000" dirty="0">
                <a:latin typeface="Courier New" panose="02070309020205020404" pitchFamily="49" charset="0"/>
                <a:cs typeface="Courier New" panose="02070309020205020404" pitchFamily="49" charset="0"/>
              </a:rPr>
              <a:t>Scatter x=</a:t>
            </a:r>
            <a:r>
              <a:rPr lang="en-GB" sz="2000" b="1" i="1" dirty="0">
                <a:solidFill>
                  <a:srgbClr val="0070C0"/>
                </a:solidFill>
                <a:latin typeface="Courier New" panose="02070309020205020404" pitchFamily="49" charset="0"/>
                <a:cs typeface="Courier New" panose="02070309020205020404" pitchFamily="49" charset="0"/>
              </a:rPr>
              <a:t>&lt;</a:t>
            </a:r>
            <a:r>
              <a:rPr lang="en-GB" sz="2000" b="1" i="1" dirty="0" err="1">
                <a:solidFill>
                  <a:srgbClr val="0070C0"/>
                </a:solidFill>
                <a:latin typeface="Courier New" panose="02070309020205020404" pitchFamily="49" charset="0"/>
                <a:cs typeface="Courier New" panose="02070309020205020404" pitchFamily="49" charset="0"/>
              </a:rPr>
              <a:t>var</a:t>
            </a:r>
            <a:r>
              <a:rPr lang="en-GB" sz="2000" b="1" i="1" dirty="0">
                <a:solidFill>
                  <a:srgbClr val="0070C0"/>
                </a:solidFill>
                <a:latin typeface="Courier New" panose="02070309020205020404" pitchFamily="49" charset="0"/>
                <a:cs typeface="Courier New" panose="02070309020205020404" pitchFamily="49" charset="0"/>
              </a:rPr>
              <a:t>&gt;</a:t>
            </a:r>
            <a:r>
              <a:rPr lang="en-GB" sz="2000" dirty="0">
                <a:solidFill>
                  <a:srgbClr val="0070C0"/>
                </a:solidFill>
                <a:latin typeface="Courier New" panose="02070309020205020404" pitchFamily="49" charset="0"/>
                <a:cs typeface="Courier New" panose="02070309020205020404" pitchFamily="49" charset="0"/>
              </a:rPr>
              <a:t> </a:t>
            </a:r>
            <a:r>
              <a:rPr lang="en-GB" sz="2000" dirty="0">
                <a:latin typeface="Courier New" panose="02070309020205020404" pitchFamily="49" charset="0"/>
                <a:cs typeface="Courier New" panose="02070309020205020404" pitchFamily="49" charset="0"/>
              </a:rPr>
              <a:t>y=</a:t>
            </a:r>
            <a:r>
              <a:rPr lang="en-GB" sz="2000" b="1" i="1" dirty="0">
                <a:solidFill>
                  <a:srgbClr val="0070C0"/>
                </a:solidFill>
                <a:latin typeface="Courier New" panose="02070309020205020404" pitchFamily="49" charset="0"/>
                <a:cs typeface="Courier New" panose="02070309020205020404" pitchFamily="49" charset="0"/>
              </a:rPr>
              <a:t>&lt;</a:t>
            </a:r>
            <a:r>
              <a:rPr lang="en-GB" sz="2000" b="1" i="1" dirty="0" err="1">
                <a:solidFill>
                  <a:srgbClr val="0070C0"/>
                </a:solidFill>
                <a:latin typeface="Courier New" panose="02070309020205020404" pitchFamily="49" charset="0"/>
                <a:cs typeface="Courier New" panose="02070309020205020404" pitchFamily="49" charset="0"/>
              </a:rPr>
              <a:t>var</a:t>
            </a:r>
            <a:r>
              <a:rPr lang="en-GB" sz="2000" b="1" i="1" dirty="0">
                <a:solidFill>
                  <a:srgbClr val="0070C0"/>
                </a:solidFill>
                <a:latin typeface="Courier New" panose="02070309020205020404" pitchFamily="49" charset="0"/>
                <a:cs typeface="Courier New" panose="02070309020205020404" pitchFamily="49" charset="0"/>
              </a:rPr>
              <a:t>&gt;</a:t>
            </a:r>
            <a:r>
              <a:rPr lang="en-GB" sz="2000" dirty="0">
                <a:latin typeface="Courier New" panose="02070309020205020404" pitchFamily="49" charset="0"/>
                <a:cs typeface="Courier New" panose="02070309020205020404" pitchFamily="49" charset="0"/>
              </a:rPr>
              <a:t>;</a:t>
            </a:r>
          </a:p>
          <a:p>
            <a:pPr marL="400050" lvl="1" indent="0">
              <a:buNone/>
            </a:pPr>
            <a:r>
              <a:rPr lang="en-GB" sz="2000" dirty="0">
                <a:latin typeface="Courier New" panose="02070309020205020404" pitchFamily="49" charset="0"/>
                <a:cs typeface="Courier New" panose="02070309020205020404" pitchFamily="49" charset="0"/>
              </a:rPr>
              <a:t>Scatter x=</a:t>
            </a:r>
            <a:r>
              <a:rPr lang="en-GB" sz="2000" b="1" i="1" dirty="0">
                <a:solidFill>
                  <a:srgbClr val="0070C0"/>
                </a:solidFill>
                <a:latin typeface="Courier New" panose="02070309020205020404" pitchFamily="49" charset="0"/>
                <a:cs typeface="Courier New" panose="02070309020205020404" pitchFamily="49" charset="0"/>
              </a:rPr>
              <a:t>&lt;</a:t>
            </a:r>
            <a:r>
              <a:rPr lang="en-GB" sz="2000" b="1" i="1" dirty="0" err="1">
                <a:solidFill>
                  <a:srgbClr val="0070C0"/>
                </a:solidFill>
                <a:latin typeface="Courier New" panose="02070309020205020404" pitchFamily="49" charset="0"/>
                <a:cs typeface="Courier New" panose="02070309020205020404" pitchFamily="49" charset="0"/>
              </a:rPr>
              <a:t>var</a:t>
            </a:r>
            <a:r>
              <a:rPr lang="en-GB" sz="2000" b="1" i="1" dirty="0">
                <a:solidFill>
                  <a:srgbClr val="0070C0"/>
                </a:solidFill>
                <a:latin typeface="Courier New" panose="02070309020205020404" pitchFamily="49" charset="0"/>
                <a:cs typeface="Courier New" panose="02070309020205020404" pitchFamily="49" charset="0"/>
              </a:rPr>
              <a:t>&gt;</a:t>
            </a:r>
            <a:r>
              <a:rPr lang="en-GB" sz="2000" dirty="0">
                <a:latin typeface="Courier New" panose="02070309020205020404" pitchFamily="49" charset="0"/>
                <a:cs typeface="Courier New" panose="02070309020205020404" pitchFamily="49" charset="0"/>
              </a:rPr>
              <a:t> y=</a:t>
            </a:r>
            <a:r>
              <a:rPr lang="en-GB" sz="2000" b="1" i="1" dirty="0">
                <a:solidFill>
                  <a:srgbClr val="0070C0"/>
                </a:solidFill>
                <a:latin typeface="Courier New" panose="02070309020205020404" pitchFamily="49" charset="0"/>
                <a:cs typeface="Courier New" panose="02070309020205020404" pitchFamily="49" charset="0"/>
              </a:rPr>
              <a:t>&lt;</a:t>
            </a:r>
            <a:r>
              <a:rPr lang="en-GB" sz="2000" b="1" i="1" dirty="0" err="1">
                <a:solidFill>
                  <a:srgbClr val="0070C0"/>
                </a:solidFill>
                <a:latin typeface="Courier New" panose="02070309020205020404" pitchFamily="49" charset="0"/>
                <a:cs typeface="Courier New" panose="02070309020205020404" pitchFamily="49" charset="0"/>
              </a:rPr>
              <a:t>var</a:t>
            </a:r>
            <a:r>
              <a:rPr lang="en-GB" sz="2000" b="1" i="1" dirty="0">
                <a:solidFill>
                  <a:srgbClr val="0070C0"/>
                </a:solidFill>
                <a:latin typeface="Courier New" panose="02070309020205020404" pitchFamily="49" charset="0"/>
                <a:cs typeface="Courier New" panose="02070309020205020404" pitchFamily="49" charset="0"/>
              </a:rPr>
              <a:t>&gt;</a:t>
            </a:r>
            <a:r>
              <a:rPr lang="en-GB" sz="2000" dirty="0">
                <a:latin typeface="Courier New" panose="02070309020205020404" pitchFamily="49" charset="0"/>
                <a:cs typeface="Courier New" panose="02070309020205020404" pitchFamily="49" charset="0"/>
              </a:rPr>
              <a:t> / group</a:t>
            </a:r>
            <a:r>
              <a:rPr lang="en-GB" sz="2000" i="1" dirty="0">
                <a:solidFill>
                  <a:srgbClr val="FF0000"/>
                </a:solidFill>
                <a:latin typeface="Courier New" panose="02070309020205020404" pitchFamily="49" charset="0"/>
                <a:cs typeface="Courier New" panose="02070309020205020404" pitchFamily="49" charset="0"/>
              </a:rPr>
              <a:t>=</a:t>
            </a:r>
            <a:r>
              <a:rPr lang="en-GB" sz="2000" b="1" i="1" dirty="0">
                <a:solidFill>
                  <a:srgbClr val="FF0000"/>
                </a:solidFill>
                <a:latin typeface="Courier New" panose="02070309020205020404" pitchFamily="49" charset="0"/>
                <a:cs typeface="Courier New" panose="02070309020205020404" pitchFamily="49" charset="0"/>
              </a:rPr>
              <a:t>&lt;</a:t>
            </a:r>
            <a:r>
              <a:rPr lang="en-GB" sz="2000" b="1" dirty="0" err="1">
                <a:solidFill>
                  <a:srgbClr val="FF0000"/>
                </a:solidFill>
                <a:latin typeface="Courier New" panose="02070309020205020404" pitchFamily="49" charset="0"/>
                <a:cs typeface="Courier New" panose="02070309020205020404" pitchFamily="49" charset="0"/>
              </a:rPr>
              <a:t>var</a:t>
            </a:r>
            <a:r>
              <a:rPr lang="en-GB" sz="2000" b="1" dirty="0">
                <a:solidFill>
                  <a:srgbClr val="FF0000"/>
                </a:solidFill>
                <a:latin typeface="Courier New" panose="02070309020205020404" pitchFamily="49" charset="0"/>
                <a:cs typeface="Courier New" panose="02070309020205020404" pitchFamily="49" charset="0"/>
              </a:rPr>
              <a:t>&gt;</a:t>
            </a:r>
            <a:r>
              <a:rPr lang="en-GB" sz="2000" dirty="0">
                <a:latin typeface="Courier New" panose="02070309020205020404" pitchFamily="49" charset="0"/>
                <a:cs typeface="Courier New" panose="02070309020205020404" pitchFamily="49" charset="0"/>
              </a:rPr>
              <a:t>;</a:t>
            </a:r>
          </a:p>
          <a:p>
            <a:pPr marL="400050" lvl="1" indent="0">
              <a:buNone/>
            </a:pPr>
            <a:r>
              <a:rPr lang="en-GB" sz="2000" dirty="0">
                <a:latin typeface="Courier New" panose="02070309020205020404" pitchFamily="49" charset="0"/>
                <a:cs typeface="Courier New" panose="02070309020205020404" pitchFamily="49" charset="0"/>
              </a:rPr>
              <a:t>Scatter x=</a:t>
            </a:r>
            <a:r>
              <a:rPr lang="en-GB" sz="2000" b="1" i="1" dirty="0">
                <a:solidFill>
                  <a:srgbClr val="0070C0"/>
                </a:solidFill>
                <a:latin typeface="Courier New" panose="02070309020205020404" pitchFamily="49" charset="0"/>
                <a:cs typeface="Courier New" panose="02070309020205020404" pitchFamily="49" charset="0"/>
              </a:rPr>
              <a:t>&lt;</a:t>
            </a:r>
            <a:r>
              <a:rPr lang="en-GB" sz="2000" b="1" i="1" dirty="0" err="1">
                <a:solidFill>
                  <a:srgbClr val="0070C0"/>
                </a:solidFill>
                <a:latin typeface="Courier New" panose="02070309020205020404" pitchFamily="49" charset="0"/>
                <a:cs typeface="Courier New" panose="02070309020205020404" pitchFamily="49" charset="0"/>
              </a:rPr>
              <a:t>var</a:t>
            </a:r>
            <a:r>
              <a:rPr lang="en-GB" sz="2000" b="1" i="1" dirty="0">
                <a:solidFill>
                  <a:srgbClr val="0070C0"/>
                </a:solidFill>
                <a:latin typeface="Courier New" panose="02070309020205020404" pitchFamily="49" charset="0"/>
                <a:cs typeface="Courier New" panose="02070309020205020404" pitchFamily="49" charset="0"/>
              </a:rPr>
              <a:t>&gt;</a:t>
            </a:r>
            <a:r>
              <a:rPr lang="en-GB" sz="2000" dirty="0">
                <a:latin typeface="Courier New" panose="02070309020205020404" pitchFamily="49" charset="0"/>
                <a:cs typeface="Courier New" panose="02070309020205020404" pitchFamily="49" charset="0"/>
              </a:rPr>
              <a:t> y=</a:t>
            </a:r>
            <a:r>
              <a:rPr lang="en-GB" sz="2000" b="1" i="1" dirty="0">
                <a:solidFill>
                  <a:srgbClr val="0070C0"/>
                </a:solidFill>
                <a:latin typeface="Courier New" panose="02070309020205020404" pitchFamily="49" charset="0"/>
                <a:cs typeface="Courier New" panose="02070309020205020404" pitchFamily="49" charset="0"/>
              </a:rPr>
              <a:t>&lt;</a:t>
            </a:r>
            <a:r>
              <a:rPr lang="en-GB" sz="2000" b="1" i="1" dirty="0" err="1">
                <a:solidFill>
                  <a:srgbClr val="0070C0"/>
                </a:solidFill>
                <a:latin typeface="Courier New" panose="02070309020205020404" pitchFamily="49" charset="0"/>
                <a:cs typeface="Courier New" panose="02070309020205020404" pitchFamily="49" charset="0"/>
              </a:rPr>
              <a:t>var</a:t>
            </a:r>
            <a:r>
              <a:rPr lang="en-GB" sz="2000" b="1" i="1" dirty="0">
                <a:solidFill>
                  <a:srgbClr val="0070C0"/>
                </a:solidFill>
                <a:latin typeface="Courier New" panose="02070309020205020404" pitchFamily="49" charset="0"/>
                <a:cs typeface="Courier New" panose="02070309020205020404" pitchFamily="49" charset="0"/>
              </a:rPr>
              <a:t>&gt;</a:t>
            </a:r>
            <a:r>
              <a:rPr lang="en-GB" sz="2000" dirty="0">
                <a:latin typeface="Courier New" panose="02070309020205020404" pitchFamily="49" charset="0"/>
                <a:cs typeface="Courier New" panose="02070309020205020404" pitchFamily="49" charset="0"/>
              </a:rPr>
              <a:t> / </a:t>
            </a:r>
            <a:r>
              <a:rPr lang="en-GB" sz="2000" dirty="0" err="1">
                <a:latin typeface="Courier New" panose="02070309020205020404" pitchFamily="49" charset="0"/>
                <a:cs typeface="Courier New" panose="02070309020205020404" pitchFamily="49" charset="0"/>
              </a:rPr>
              <a:t>markerattrs</a:t>
            </a:r>
            <a:r>
              <a:rPr lang="en-GB" sz="2000" dirty="0">
                <a:latin typeface="Courier New" panose="02070309020205020404" pitchFamily="49" charset="0"/>
                <a:cs typeface="Courier New" panose="02070309020205020404" pitchFamily="49" charset="0"/>
              </a:rPr>
              <a:t>=(symbol=plus);</a:t>
            </a:r>
          </a:p>
          <a:p>
            <a:pPr marL="400050" lvl="1" indent="0">
              <a:buNone/>
            </a:pPr>
            <a:r>
              <a:rPr lang="en-GB" sz="2000" dirty="0">
                <a:latin typeface="Courier New" panose="02070309020205020404" pitchFamily="49" charset="0"/>
                <a:cs typeface="Courier New" panose="02070309020205020404" pitchFamily="49" charset="0"/>
              </a:rPr>
              <a:t>Series x=</a:t>
            </a:r>
            <a:r>
              <a:rPr lang="en-GB" sz="2000" b="1" i="1" dirty="0">
                <a:solidFill>
                  <a:srgbClr val="0070C0"/>
                </a:solidFill>
                <a:latin typeface="Courier New" panose="02070309020205020404" pitchFamily="49" charset="0"/>
                <a:cs typeface="Courier New" panose="02070309020205020404" pitchFamily="49" charset="0"/>
              </a:rPr>
              <a:t>&lt;</a:t>
            </a:r>
            <a:r>
              <a:rPr lang="en-GB" sz="2000" b="1" i="1" dirty="0" err="1">
                <a:solidFill>
                  <a:srgbClr val="0070C0"/>
                </a:solidFill>
                <a:latin typeface="Courier New" panose="02070309020205020404" pitchFamily="49" charset="0"/>
                <a:cs typeface="Courier New" panose="02070309020205020404" pitchFamily="49" charset="0"/>
              </a:rPr>
              <a:t>var</a:t>
            </a:r>
            <a:r>
              <a:rPr lang="en-GB" sz="2000" b="1" i="1" dirty="0">
                <a:solidFill>
                  <a:srgbClr val="0070C0"/>
                </a:solidFill>
                <a:latin typeface="Courier New" panose="02070309020205020404" pitchFamily="49" charset="0"/>
                <a:cs typeface="Courier New" panose="02070309020205020404" pitchFamily="49" charset="0"/>
              </a:rPr>
              <a:t>&gt;</a:t>
            </a:r>
            <a:r>
              <a:rPr lang="en-GB" sz="2000" dirty="0">
                <a:latin typeface="Courier New" panose="02070309020205020404" pitchFamily="49" charset="0"/>
                <a:cs typeface="Courier New" panose="02070309020205020404" pitchFamily="49" charset="0"/>
              </a:rPr>
              <a:t> y=</a:t>
            </a:r>
            <a:r>
              <a:rPr lang="en-GB" sz="2000" b="1" i="1" dirty="0">
                <a:solidFill>
                  <a:srgbClr val="0070C0"/>
                </a:solidFill>
                <a:latin typeface="Courier New" panose="02070309020205020404" pitchFamily="49" charset="0"/>
                <a:cs typeface="Courier New" panose="02070309020205020404" pitchFamily="49" charset="0"/>
              </a:rPr>
              <a:t>&lt;</a:t>
            </a:r>
            <a:r>
              <a:rPr lang="en-GB" sz="2000" b="1" i="1" dirty="0" err="1">
                <a:solidFill>
                  <a:srgbClr val="0070C0"/>
                </a:solidFill>
                <a:latin typeface="Courier New" panose="02070309020205020404" pitchFamily="49" charset="0"/>
                <a:cs typeface="Courier New" panose="02070309020205020404" pitchFamily="49" charset="0"/>
              </a:rPr>
              <a:t>var</a:t>
            </a:r>
            <a:r>
              <a:rPr lang="en-GB" sz="2000" b="1" i="1" dirty="0">
                <a:solidFill>
                  <a:srgbClr val="0070C0"/>
                </a:solidFill>
                <a:latin typeface="Courier New" panose="02070309020205020404" pitchFamily="49" charset="0"/>
                <a:cs typeface="Courier New" panose="02070309020205020404" pitchFamily="49" charset="0"/>
              </a:rPr>
              <a:t>&gt;</a:t>
            </a:r>
            <a:r>
              <a:rPr lang="en-GB" sz="2000" dirty="0">
                <a:latin typeface="Courier New" panose="02070309020205020404" pitchFamily="49" charset="0"/>
                <a:cs typeface="Courier New" panose="02070309020205020404" pitchFamily="49" charset="0"/>
              </a:rPr>
              <a:t>;</a:t>
            </a:r>
          </a:p>
          <a:p>
            <a:pPr marL="400050" lvl="1" indent="0">
              <a:buNone/>
            </a:pPr>
            <a:r>
              <a:rPr lang="en-GB" sz="2000" dirty="0">
                <a:latin typeface="Courier New" panose="02070309020205020404" pitchFamily="49" charset="0"/>
                <a:cs typeface="Courier New" panose="02070309020205020404" pitchFamily="49" charset="0"/>
              </a:rPr>
              <a:t>Histogram </a:t>
            </a:r>
            <a:r>
              <a:rPr lang="en-GB" sz="2000" b="1" i="1" dirty="0">
                <a:solidFill>
                  <a:srgbClr val="0070C0"/>
                </a:solidFill>
                <a:latin typeface="Courier New" panose="02070309020205020404" pitchFamily="49" charset="0"/>
                <a:cs typeface="Courier New" panose="02070309020205020404" pitchFamily="49" charset="0"/>
              </a:rPr>
              <a:t>&lt;</a:t>
            </a:r>
            <a:r>
              <a:rPr lang="en-GB" sz="2000" b="1" i="1" dirty="0" err="1">
                <a:solidFill>
                  <a:srgbClr val="0070C0"/>
                </a:solidFill>
                <a:latin typeface="Courier New" panose="02070309020205020404" pitchFamily="49" charset="0"/>
                <a:cs typeface="Courier New" panose="02070309020205020404" pitchFamily="49" charset="0"/>
              </a:rPr>
              <a:t>var</a:t>
            </a:r>
            <a:r>
              <a:rPr lang="en-GB" sz="2000" b="1" i="1" dirty="0">
                <a:solidFill>
                  <a:srgbClr val="0070C0"/>
                </a:solidFill>
                <a:latin typeface="Courier New" panose="02070309020205020404" pitchFamily="49" charset="0"/>
                <a:cs typeface="Courier New" panose="02070309020205020404" pitchFamily="49" charset="0"/>
              </a:rPr>
              <a:t>&gt;</a:t>
            </a:r>
            <a:r>
              <a:rPr lang="en-GB" sz="2000" dirty="0">
                <a:latin typeface="Courier New" panose="02070309020205020404" pitchFamily="49" charset="0"/>
                <a:cs typeface="Courier New" panose="02070309020205020404" pitchFamily="49" charset="0"/>
              </a:rPr>
              <a:t>;</a:t>
            </a:r>
          </a:p>
          <a:p>
            <a:pPr marL="400050" lvl="1" indent="0">
              <a:buNone/>
            </a:pPr>
            <a:r>
              <a:rPr lang="en-GB" sz="2000" dirty="0" err="1">
                <a:latin typeface="Courier New" panose="02070309020205020404" pitchFamily="49" charset="0"/>
                <a:cs typeface="Courier New" panose="02070309020205020404" pitchFamily="49" charset="0"/>
              </a:rPr>
              <a:t>Vbox</a:t>
            </a:r>
            <a:r>
              <a:rPr lang="en-GB" sz="2000" dirty="0">
                <a:latin typeface="Courier New" panose="02070309020205020404" pitchFamily="49" charset="0"/>
                <a:cs typeface="Courier New" panose="02070309020205020404" pitchFamily="49" charset="0"/>
              </a:rPr>
              <a:t> </a:t>
            </a:r>
            <a:r>
              <a:rPr lang="en-GB" sz="2000" b="1" i="1" dirty="0">
                <a:solidFill>
                  <a:srgbClr val="0070C0"/>
                </a:solidFill>
                <a:latin typeface="Courier New" panose="02070309020205020404" pitchFamily="49" charset="0"/>
                <a:cs typeface="Courier New" panose="02070309020205020404" pitchFamily="49" charset="0"/>
              </a:rPr>
              <a:t>&lt;</a:t>
            </a:r>
            <a:r>
              <a:rPr lang="en-GB" sz="2000" b="1" i="1" dirty="0" err="1">
                <a:solidFill>
                  <a:srgbClr val="0070C0"/>
                </a:solidFill>
                <a:latin typeface="Courier New" panose="02070309020205020404" pitchFamily="49" charset="0"/>
                <a:cs typeface="Courier New" panose="02070309020205020404" pitchFamily="49" charset="0"/>
              </a:rPr>
              <a:t>var</a:t>
            </a:r>
            <a:r>
              <a:rPr lang="en-GB" sz="2000" b="1" i="1" dirty="0">
                <a:solidFill>
                  <a:srgbClr val="0070C0"/>
                </a:solidFill>
                <a:latin typeface="Courier New" panose="02070309020205020404" pitchFamily="49" charset="0"/>
                <a:cs typeface="Courier New" panose="02070309020205020404" pitchFamily="49" charset="0"/>
              </a:rPr>
              <a:t>&gt;</a:t>
            </a:r>
            <a:r>
              <a:rPr lang="en-GB" sz="2000" dirty="0">
                <a:latin typeface="Courier New" panose="02070309020205020404" pitchFamily="49" charset="0"/>
                <a:cs typeface="Courier New" panose="02070309020205020404" pitchFamily="49" charset="0"/>
              </a:rPr>
              <a:t>;</a:t>
            </a:r>
          </a:p>
          <a:p>
            <a:pPr marL="400050" lvl="1" indent="0">
              <a:buNone/>
            </a:pPr>
            <a:r>
              <a:rPr lang="en-GB" sz="2000" dirty="0" err="1">
                <a:latin typeface="Courier New" panose="02070309020205020404" pitchFamily="49" charset="0"/>
                <a:cs typeface="Courier New" panose="02070309020205020404" pitchFamily="49" charset="0"/>
              </a:rPr>
              <a:t>Vbar</a:t>
            </a:r>
            <a:r>
              <a:rPr lang="en-GB" sz="2000" dirty="0">
                <a:latin typeface="Courier New" panose="02070309020205020404" pitchFamily="49" charset="0"/>
                <a:cs typeface="Courier New" panose="02070309020205020404" pitchFamily="49" charset="0"/>
              </a:rPr>
              <a:t> </a:t>
            </a:r>
            <a:r>
              <a:rPr lang="en-GB" sz="2000" b="1" i="1" dirty="0">
                <a:solidFill>
                  <a:srgbClr val="0070C0"/>
                </a:solidFill>
                <a:latin typeface="Courier New" panose="02070309020205020404" pitchFamily="49" charset="0"/>
                <a:cs typeface="Courier New" panose="02070309020205020404" pitchFamily="49" charset="0"/>
              </a:rPr>
              <a:t>&lt;</a:t>
            </a:r>
            <a:r>
              <a:rPr lang="en-GB" sz="2000" b="1" i="1" dirty="0" err="1">
                <a:solidFill>
                  <a:srgbClr val="0070C0"/>
                </a:solidFill>
                <a:latin typeface="Courier New" panose="02070309020205020404" pitchFamily="49" charset="0"/>
                <a:cs typeface="Courier New" panose="02070309020205020404" pitchFamily="49" charset="0"/>
              </a:rPr>
              <a:t>var</a:t>
            </a:r>
            <a:r>
              <a:rPr lang="en-GB" sz="2000" b="1" i="1" dirty="0">
                <a:solidFill>
                  <a:srgbClr val="0070C0"/>
                </a:solidFill>
                <a:latin typeface="Courier New" panose="02070309020205020404" pitchFamily="49" charset="0"/>
                <a:cs typeface="Courier New" panose="02070309020205020404" pitchFamily="49" charset="0"/>
              </a:rPr>
              <a:t>&gt;</a:t>
            </a:r>
            <a:r>
              <a:rPr lang="en-GB" sz="2000" dirty="0">
                <a:latin typeface="Courier New" panose="02070309020205020404" pitchFamily="49" charset="0"/>
                <a:cs typeface="Courier New" panose="02070309020205020404" pitchFamily="49" charset="0"/>
              </a:rPr>
              <a:t> / response=</a:t>
            </a:r>
            <a:r>
              <a:rPr lang="en-GB" sz="2000" b="1" i="1" dirty="0">
                <a:solidFill>
                  <a:srgbClr val="FF0000"/>
                </a:solidFill>
                <a:latin typeface="Courier New" panose="02070309020205020404" pitchFamily="49" charset="0"/>
                <a:cs typeface="Courier New" panose="02070309020205020404" pitchFamily="49" charset="0"/>
              </a:rPr>
              <a:t>&lt;</a:t>
            </a:r>
            <a:r>
              <a:rPr lang="en-GB" sz="2000" b="1" i="1" dirty="0" err="1">
                <a:solidFill>
                  <a:srgbClr val="FF0000"/>
                </a:solidFill>
                <a:latin typeface="Courier New" panose="02070309020205020404" pitchFamily="49" charset="0"/>
                <a:cs typeface="Courier New" panose="02070309020205020404" pitchFamily="49" charset="0"/>
              </a:rPr>
              <a:t>var</a:t>
            </a:r>
            <a:r>
              <a:rPr lang="en-GB" sz="2000" b="1" i="1" dirty="0">
                <a:solidFill>
                  <a:srgbClr val="FF0000"/>
                </a:solidFill>
                <a:latin typeface="Courier New" panose="02070309020205020404" pitchFamily="49" charset="0"/>
                <a:cs typeface="Courier New" panose="02070309020205020404" pitchFamily="49" charset="0"/>
              </a:rPr>
              <a:t>&gt;</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colorresponse</a:t>
            </a:r>
            <a:r>
              <a:rPr lang="en-GB" sz="2000" dirty="0">
                <a:latin typeface="Courier New" panose="02070309020205020404" pitchFamily="49" charset="0"/>
                <a:cs typeface="Courier New" panose="02070309020205020404" pitchFamily="49" charset="0"/>
              </a:rPr>
              <a:t>=</a:t>
            </a:r>
            <a:r>
              <a:rPr lang="en-GB" sz="2000" b="1" i="1" dirty="0">
                <a:solidFill>
                  <a:srgbClr val="FF0000"/>
                </a:solidFill>
                <a:latin typeface="Courier New" panose="02070309020205020404" pitchFamily="49" charset="0"/>
                <a:cs typeface="Courier New" panose="02070309020205020404" pitchFamily="49" charset="0"/>
              </a:rPr>
              <a:t>&lt;</a:t>
            </a:r>
            <a:r>
              <a:rPr lang="en-GB" sz="2000" b="1" i="1" dirty="0" err="1">
                <a:solidFill>
                  <a:srgbClr val="FF0000"/>
                </a:solidFill>
                <a:latin typeface="Courier New" panose="02070309020205020404" pitchFamily="49" charset="0"/>
                <a:cs typeface="Courier New" panose="02070309020205020404" pitchFamily="49" charset="0"/>
              </a:rPr>
              <a:t>var</a:t>
            </a:r>
            <a:r>
              <a:rPr lang="en-GB" sz="2000" b="1" i="1" dirty="0">
                <a:solidFill>
                  <a:srgbClr val="FF0000"/>
                </a:solidFill>
                <a:latin typeface="Courier New" panose="02070309020205020404" pitchFamily="49" charset="0"/>
                <a:cs typeface="Courier New" panose="02070309020205020404" pitchFamily="49" charset="0"/>
              </a:rPr>
              <a:t>&gt;</a:t>
            </a:r>
            <a:r>
              <a:rPr lang="en-GB" sz="2000" dirty="0">
                <a:latin typeface="Courier New" panose="02070309020205020404" pitchFamily="49" charset="0"/>
                <a:cs typeface="Courier New" panose="02070309020205020404" pitchFamily="49" charset="0"/>
              </a:rPr>
              <a:t>;</a:t>
            </a:r>
          </a:p>
          <a:p>
            <a:pPr marL="400050" lvl="1" indent="0">
              <a:buNone/>
            </a:pPr>
            <a:r>
              <a:rPr lang="en-GB" sz="2000" dirty="0" err="1">
                <a:latin typeface="Courier New" panose="02070309020205020404" pitchFamily="49" charset="0"/>
                <a:cs typeface="Courier New" panose="02070309020205020404" pitchFamily="49" charset="0"/>
              </a:rPr>
              <a:t>Vbar</a:t>
            </a:r>
            <a:r>
              <a:rPr lang="en-GB" sz="2000" dirty="0">
                <a:latin typeface="Courier New" panose="02070309020205020404" pitchFamily="49" charset="0"/>
                <a:cs typeface="Courier New" panose="02070309020205020404" pitchFamily="49" charset="0"/>
              </a:rPr>
              <a:t> </a:t>
            </a:r>
            <a:r>
              <a:rPr lang="en-GB" sz="2000" b="1" i="1" dirty="0">
                <a:solidFill>
                  <a:srgbClr val="0070C0"/>
                </a:solidFill>
                <a:latin typeface="Courier New" panose="02070309020205020404" pitchFamily="49" charset="0"/>
                <a:cs typeface="Courier New" panose="02070309020205020404" pitchFamily="49" charset="0"/>
              </a:rPr>
              <a:t>&lt;</a:t>
            </a:r>
            <a:r>
              <a:rPr lang="en-GB" sz="2000" b="1" i="1" dirty="0" err="1">
                <a:solidFill>
                  <a:srgbClr val="0070C0"/>
                </a:solidFill>
                <a:latin typeface="Courier New" panose="02070309020205020404" pitchFamily="49" charset="0"/>
                <a:cs typeface="Courier New" panose="02070309020205020404" pitchFamily="49" charset="0"/>
              </a:rPr>
              <a:t>var</a:t>
            </a:r>
            <a:r>
              <a:rPr lang="en-GB" sz="2000" b="1" i="1" dirty="0">
                <a:solidFill>
                  <a:srgbClr val="0070C0"/>
                </a:solidFill>
                <a:latin typeface="Courier New" panose="02070309020205020404" pitchFamily="49" charset="0"/>
                <a:cs typeface="Courier New" panose="02070309020205020404" pitchFamily="49" charset="0"/>
              </a:rPr>
              <a:t>&gt;</a:t>
            </a:r>
            <a:r>
              <a:rPr lang="en-GB" sz="2000" dirty="0">
                <a:latin typeface="Courier New" panose="02070309020205020404" pitchFamily="49" charset="0"/>
                <a:cs typeface="Courier New" panose="02070309020205020404" pitchFamily="49" charset="0"/>
              </a:rPr>
              <a:t> / response=</a:t>
            </a:r>
            <a:r>
              <a:rPr lang="en-GB" sz="2000" b="1" i="1" dirty="0">
                <a:solidFill>
                  <a:srgbClr val="FF0000"/>
                </a:solidFill>
                <a:latin typeface="Courier New" panose="02070309020205020404" pitchFamily="49" charset="0"/>
                <a:cs typeface="Courier New" panose="02070309020205020404" pitchFamily="49" charset="0"/>
              </a:rPr>
              <a:t>&lt;</a:t>
            </a:r>
            <a:r>
              <a:rPr lang="en-GB" sz="2000" b="1" i="1" dirty="0" err="1">
                <a:solidFill>
                  <a:srgbClr val="FF0000"/>
                </a:solidFill>
                <a:latin typeface="Courier New" panose="02070309020205020404" pitchFamily="49" charset="0"/>
                <a:cs typeface="Courier New" panose="02070309020205020404" pitchFamily="49" charset="0"/>
              </a:rPr>
              <a:t>var</a:t>
            </a:r>
            <a:r>
              <a:rPr lang="en-GB" sz="2000" b="1" i="1" dirty="0">
                <a:solidFill>
                  <a:srgbClr val="FF0000"/>
                </a:solidFill>
                <a:latin typeface="Courier New" panose="02070309020205020404" pitchFamily="49" charset="0"/>
                <a:cs typeface="Courier New" panose="02070309020205020404" pitchFamily="49" charset="0"/>
              </a:rPr>
              <a:t>&gt;</a:t>
            </a:r>
            <a:r>
              <a:rPr lang="en-GB" sz="2000" dirty="0">
                <a:latin typeface="Courier New" panose="02070309020205020404" pitchFamily="49" charset="0"/>
                <a:cs typeface="Courier New" panose="02070309020205020404" pitchFamily="49" charset="0"/>
              </a:rPr>
              <a:t> group=</a:t>
            </a:r>
            <a:r>
              <a:rPr lang="en-GB" sz="2000" b="1" i="1" dirty="0">
                <a:solidFill>
                  <a:srgbClr val="FF0000"/>
                </a:solidFill>
                <a:latin typeface="Courier New" panose="02070309020205020404" pitchFamily="49" charset="0"/>
                <a:cs typeface="Courier New" panose="02070309020205020404" pitchFamily="49" charset="0"/>
              </a:rPr>
              <a:t>&lt;</a:t>
            </a:r>
            <a:r>
              <a:rPr lang="en-GB" sz="2000" b="1" i="1" dirty="0" err="1">
                <a:solidFill>
                  <a:srgbClr val="FF0000"/>
                </a:solidFill>
                <a:latin typeface="Courier New" panose="02070309020205020404" pitchFamily="49" charset="0"/>
                <a:cs typeface="Courier New" panose="02070309020205020404" pitchFamily="49" charset="0"/>
              </a:rPr>
              <a:t>var</a:t>
            </a:r>
            <a:r>
              <a:rPr lang="en-GB" sz="2000" b="1" i="1" dirty="0">
                <a:solidFill>
                  <a:srgbClr val="FF0000"/>
                </a:solidFill>
                <a:latin typeface="Courier New" panose="02070309020205020404" pitchFamily="49" charset="0"/>
                <a:cs typeface="Courier New" panose="02070309020205020404" pitchFamily="49" charset="0"/>
              </a:rPr>
              <a:t>&gt;</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groupdisplay</a:t>
            </a:r>
            <a:r>
              <a:rPr lang="en-GB" sz="2000" dirty="0">
                <a:latin typeface="Courier New" panose="02070309020205020404" pitchFamily="49" charset="0"/>
                <a:cs typeface="Courier New" panose="02070309020205020404" pitchFamily="49" charset="0"/>
              </a:rPr>
              <a:t>=</a:t>
            </a:r>
            <a:r>
              <a:rPr lang="en-GB" sz="2000" b="1" i="1" dirty="0">
                <a:solidFill>
                  <a:srgbClr val="FF0000"/>
                </a:solidFill>
                <a:latin typeface="Courier New" panose="02070309020205020404" pitchFamily="49" charset="0"/>
                <a:cs typeface="Courier New" panose="02070309020205020404" pitchFamily="49" charset="0"/>
              </a:rPr>
              <a:t>&lt;cluster&gt;</a:t>
            </a:r>
            <a:r>
              <a:rPr lang="en-GB" sz="2000" dirty="0">
                <a:latin typeface="Courier New" panose="02070309020205020404" pitchFamily="49" charset="0"/>
                <a:cs typeface="Courier New" panose="02070309020205020404" pitchFamily="49" charset="0"/>
              </a:rPr>
              <a:t>;</a:t>
            </a:r>
          </a:p>
          <a:p>
            <a:pPr marL="400050" lvl="1" indent="0">
              <a:buNone/>
            </a:pPr>
            <a:endParaRPr lang="en-GB" dirty="0">
              <a:cs typeface="Courier New" panose="02070309020205020404" pitchFamily="49" charset="0"/>
            </a:endParaRPr>
          </a:p>
        </p:txBody>
      </p:sp>
    </p:spTree>
    <p:extLst>
      <p:ext uri="{BB962C8B-B14F-4D97-AF65-F5344CB8AC3E}">
        <p14:creationId xmlns:p14="http://schemas.microsoft.com/office/powerpoint/2010/main" val="220370594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Plot Layering</a:t>
            </a:r>
          </a:p>
        </p:txBody>
      </p:sp>
      <p:sp>
        <p:nvSpPr>
          <p:cNvPr id="3" name="Content Placeholder 2"/>
          <p:cNvSpPr>
            <a:spLocks noGrp="1"/>
          </p:cNvSpPr>
          <p:nvPr>
            <p:ph idx="1"/>
          </p:nvPr>
        </p:nvSpPr>
        <p:spPr>
          <a:xfrm>
            <a:off x="1090246" y="1600201"/>
            <a:ext cx="4563208" cy="4525963"/>
          </a:xfrm>
        </p:spPr>
        <p:txBody>
          <a:bodyPr>
            <a:normAutofit/>
          </a:bodyPr>
          <a:lstStyle/>
          <a:p>
            <a:pPr marL="0" indent="0">
              <a:buNone/>
            </a:pPr>
            <a:r>
              <a:rPr lang="en-GB" dirty="0">
                <a:cs typeface="Courier New" panose="02070309020205020404" pitchFamily="49" charset="0"/>
              </a:rPr>
              <a:t>A key feature of PROC SGPLOT is the ability to layer compatible plots to create more complex graphs. See documentation for details of what plots are compatible.</a:t>
            </a:r>
            <a:endParaRPr lang="en-GB" sz="2000" dirty="0">
              <a:latin typeface="Courier New" panose="02070309020205020404" pitchFamily="49" charset="0"/>
              <a:cs typeface="Courier New" panose="02070309020205020404" pitchFamily="49" charset="0"/>
            </a:endParaRPr>
          </a:p>
          <a:p>
            <a:pPr marL="400050" lvl="1" indent="0">
              <a:buNone/>
            </a:pPr>
            <a:endParaRPr lang="en-GB" dirty="0">
              <a:cs typeface="Courier New" panose="02070309020205020404" pitchFamily="49"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80996" y="1259837"/>
            <a:ext cx="5668108" cy="5020324"/>
          </a:xfrm>
          <a:prstGeom prst="rect">
            <a:avLst/>
          </a:prstGeom>
        </p:spPr>
      </p:pic>
    </p:spTree>
    <p:extLst>
      <p:ext uri="{BB962C8B-B14F-4D97-AF65-F5344CB8AC3E}">
        <p14:creationId xmlns:p14="http://schemas.microsoft.com/office/powerpoint/2010/main" val="3696353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1</a:t>
            </a:r>
          </a:p>
        </p:txBody>
      </p:sp>
      <p:sp>
        <p:nvSpPr>
          <p:cNvPr id="3" name="Content Placeholder 2"/>
          <p:cNvSpPr>
            <a:spLocks noGrp="1"/>
          </p:cNvSpPr>
          <p:nvPr>
            <p:ph idx="1"/>
          </p:nvPr>
        </p:nvSpPr>
        <p:spPr/>
        <p:txBody>
          <a:bodyPr>
            <a:normAutofit/>
          </a:bodyPr>
          <a:lstStyle/>
          <a:p>
            <a:pPr marL="0" indent="0">
              <a:buNone/>
            </a:pPr>
            <a:r>
              <a:rPr lang="en-GB" dirty="0">
                <a:cs typeface="Courier New" panose="02070309020205020404" pitchFamily="49" charset="0"/>
              </a:rPr>
              <a:t>Using the dataset SASHELP.HEART, created a 3 layer SGPLOT with the following layers:</a:t>
            </a:r>
          </a:p>
          <a:p>
            <a:pPr marL="1257300" lvl="2" indent="-457200">
              <a:buFont typeface="+mj-lt"/>
              <a:buAutoNum type="arabicPeriod"/>
            </a:pPr>
            <a:r>
              <a:rPr lang="en-GB" sz="2800" dirty="0">
                <a:cs typeface="Courier New" panose="02070309020205020404" pitchFamily="49" charset="0"/>
              </a:rPr>
              <a:t>A histogram of cholesterol</a:t>
            </a:r>
          </a:p>
          <a:p>
            <a:pPr marL="1257300" lvl="2" indent="-457200">
              <a:buFont typeface="+mj-lt"/>
              <a:buAutoNum type="arabicPeriod"/>
            </a:pPr>
            <a:r>
              <a:rPr lang="en-GB" sz="2800" dirty="0">
                <a:cs typeface="Courier New" panose="02070309020205020404" pitchFamily="49" charset="0"/>
              </a:rPr>
              <a:t>A density plot of cholesterol using default options</a:t>
            </a:r>
          </a:p>
          <a:p>
            <a:pPr marL="1257300" lvl="2" indent="-457200">
              <a:buFont typeface="+mj-lt"/>
              <a:buAutoNum type="arabicPeriod"/>
            </a:pPr>
            <a:r>
              <a:rPr lang="en-GB" sz="2800" dirty="0">
                <a:cs typeface="Courier New" panose="02070309020205020404" pitchFamily="49" charset="0"/>
              </a:rPr>
              <a:t>A density plot of cholesterol using </a:t>
            </a:r>
            <a:r>
              <a:rPr lang="en-GB" sz="2800" i="1" dirty="0">
                <a:cs typeface="Courier New" panose="02070309020205020404" pitchFamily="49" charset="0"/>
              </a:rPr>
              <a:t>type=kernel</a:t>
            </a:r>
            <a:r>
              <a:rPr lang="en-GB" sz="2800" dirty="0">
                <a:cs typeface="Courier New" panose="02070309020205020404" pitchFamily="49" charset="0"/>
              </a:rPr>
              <a:t> option</a:t>
            </a:r>
          </a:p>
          <a:p>
            <a:pPr marL="0" indent="0">
              <a:buNone/>
            </a:pPr>
            <a:r>
              <a:rPr lang="en-GB" dirty="0">
                <a:cs typeface="Courier New" panose="02070309020205020404" pitchFamily="49" charset="0"/>
              </a:rPr>
              <a:t>Format the graph in this way:</a:t>
            </a:r>
          </a:p>
          <a:p>
            <a:pPr marL="1543050" lvl="2" indent="-742950">
              <a:buFont typeface="+mj-lt"/>
              <a:buAutoNum type="arabicPeriod"/>
            </a:pPr>
            <a:r>
              <a:rPr lang="en-GB" sz="2800" dirty="0">
                <a:cs typeface="Courier New" panose="02070309020205020404" pitchFamily="49" charset="0"/>
              </a:rPr>
              <a:t>Create a legend in the top right area inside the data display area</a:t>
            </a:r>
          </a:p>
          <a:p>
            <a:pPr marL="1543050" lvl="2" indent="-742950">
              <a:buFont typeface="+mj-lt"/>
              <a:buAutoNum type="arabicPeriod"/>
            </a:pPr>
            <a:r>
              <a:rPr lang="en-GB" sz="2800" dirty="0">
                <a:cs typeface="Courier New" panose="02070309020205020404" pitchFamily="49" charset="0"/>
              </a:rPr>
              <a:t>Remove the label from the x-axis</a:t>
            </a:r>
          </a:p>
        </p:txBody>
      </p:sp>
    </p:spTree>
    <p:extLst>
      <p:ext uri="{BB962C8B-B14F-4D97-AF65-F5344CB8AC3E}">
        <p14:creationId xmlns:p14="http://schemas.microsoft.com/office/powerpoint/2010/main" val="2480901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897214"/>
          </a:xfrm>
        </p:spPr>
        <p:txBody>
          <a:bodyPr/>
          <a:lstStyle/>
          <a:p>
            <a:r>
              <a:rPr lang="en-GB" dirty="0"/>
              <a:t>Agenda</a:t>
            </a:r>
          </a:p>
        </p:txBody>
      </p:sp>
      <p:sp>
        <p:nvSpPr>
          <p:cNvPr id="3" name="Content Placeholder 2"/>
          <p:cNvSpPr>
            <a:spLocks noGrp="1"/>
          </p:cNvSpPr>
          <p:nvPr>
            <p:ph idx="1"/>
          </p:nvPr>
        </p:nvSpPr>
        <p:spPr>
          <a:xfrm>
            <a:off x="609600" y="1100831"/>
            <a:ext cx="10972800" cy="5025334"/>
          </a:xfrm>
        </p:spPr>
        <p:txBody>
          <a:bodyPr/>
          <a:lstStyle/>
          <a:p>
            <a:r>
              <a:rPr lang="en-GB" sz="2400" dirty="0"/>
              <a:t>Introduction to SAS ODS Graphics </a:t>
            </a:r>
          </a:p>
          <a:p>
            <a:r>
              <a:rPr lang="en-GB" sz="2400" dirty="0"/>
              <a:t>Comparison with traditional SAS/ GRAPH</a:t>
            </a:r>
          </a:p>
          <a:p>
            <a:r>
              <a:rPr lang="en-GB" sz="2400" dirty="0"/>
              <a:t>Statistical graphs using SAS analytical procedures</a:t>
            </a:r>
          </a:p>
          <a:p>
            <a:r>
              <a:rPr lang="en-GB" sz="2400" dirty="0"/>
              <a:t>Break – 10 minutes</a:t>
            </a:r>
          </a:p>
          <a:p>
            <a:r>
              <a:rPr lang="en-GB" sz="2400" dirty="0"/>
              <a:t>Statistical Graphics (SG) – SGPLOT</a:t>
            </a:r>
          </a:p>
          <a:p>
            <a:r>
              <a:rPr lang="en-GB" sz="2400" dirty="0"/>
              <a:t>Lunch Break</a:t>
            </a:r>
          </a:p>
          <a:p>
            <a:r>
              <a:rPr lang="en-GB" sz="2400" dirty="0"/>
              <a:t>Exercise - SGPLOT</a:t>
            </a:r>
          </a:p>
          <a:p>
            <a:r>
              <a:rPr lang="en-GB" sz="2400" dirty="0"/>
              <a:t>Statistical Graphics (SG) – SGPANEL</a:t>
            </a:r>
          </a:p>
          <a:p>
            <a:r>
              <a:rPr lang="en-GB" sz="2400" dirty="0"/>
              <a:t>Exercise - SGPANEL</a:t>
            </a:r>
          </a:p>
          <a:p>
            <a:r>
              <a:rPr lang="en-GB" sz="2400" dirty="0"/>
              <a:t>Break – 10 minutes</a:t>
            </a:r>
          </a:p>
          <a:p>
            <a:endParaRPr lang="en-GB" sz="2400" dirty="0"/>
          </a:p>
          <a:p>
            <a:endParaRPr lang="en-GB" dirty="0"/>
          </a:p>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1 shell</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6677" y="1252848"/>
            <a:ext cx="6688600" cy="4954520"/>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642526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1: example code</a:t>
            </a:r>
          </a:p>
        </p:txBody>
      </p:sp>
      <p:sp>
        <p:nvSpPr>
          <p:cNvPr id="3" name="Content Placeholder 2"/>
          <p:cNvSpPr>
            <a:spLocks noGrp="1"/>
          </p:cNvSpPr>
          <p:nvPr>
            <p:ph idx="1"/>
          </p:nvPr>
        </p:nvSpPr>
        <p:spPr/>
        <p:txBody>
          <a:bodyPr>
            <a:normAutofit fontScale="92500" lnSpcReduction="10000"/>
          </a:bodyPr>
          <a:lstStyle/>
          <a:p>
            <a:pPr marL="0" indent="0">
              <a:buNone/>
            </a:pPr>
            <a:r>
              <a:rPr lang="en-GB" sz="2800" dirty="0">
                <a:latin typeface="Courier New" panose="02070309020205020404" pitchFamily="49" charset="0"/>
                <a:cs typeface="Courier New" panose="02070309020205020404" pitchFamily="49" charset="0"/>
              </a:rPr>
              <a:t>proc </a:t>
            </a:r>
            <a:r>
              <a:rPr lang="en-GB" sz="2800" dirty="0" err="1">
                <a:latin typeface="Courier New" panose="02070309020205020404" pitchFamily="49" charset="0"/>
                <a:cs typeface="Courier New" panose="02070309020205020404" pitchFamily="49" charset="0"/>
              </a:rPr>
              <a:t>sgplot</a:t>
            </a:r>
            <a:r>
              <a:rPr lang="en-GB" sz="2800" dirty="0">
                <a:latin typeface="Courier New" panose="02070309020205020404" pitchFamily="49" charset="0"/>
                <a:cs typeface="Courier New" panose="02070309020205020404" pitchFamily="49" charset="0"/>
              </a:rPr>
              <a:t> data=</a:t>
            </a:r>
            <a:r>
              <a:rPr lang="en-GB" sz="2800" dirty="0" err="1">
                <a:latin typeface="Courier New" panose="02070309020205020404" pitchFamily="49" charset="0"/>
                <a:cs typeface="Courier New" panose="02070309020205020404" pitchFamily="49" charset="0"/>
              </a:rPr>
              <a:t>sashelp.heart</a:t>
            </a:r>
            <a:r>
              <a:rPr lang="en-GB" sz="2800" dirty="0">
                <a:latin typeface="Courier New" panose="02070309020205020404" pitchFamily="49" charset="0"/>
                <a:cs typeface="Courier New" panose="02070309020205020404" pitchFamily="49" charset="0"/>
              </a:rPr>
              <a:t>;</a:t>
            </a:r>
          </a:p>
          <a:p>
            <a:pPr marL="0" indent="0">
              <a:buNone/>
            </a:pPr>
            <a:r>
              <a:rPr lang="en-GB" sz="2800" dirty="0">
                <a:latin typeface="Courier New" panose="02070309020205020404" pitchFamily="49" charset="0"/>
                <a:cs typeface="Courier New" panose="02070309020205020404" pitchFamily="49" charset="0"/>
              </a:rPr>
              <a:t>  histogram cholesterol;</a:t>
            </a:r>
          </a:p>
          <a:p>
            <a:pPr marL="0" indent="0">
              <a:buNone/>
            </a:pPr>
            <a:r>
              <a:rPr lang="en-GB" sz="2800" dirty="0">
                <a:latin typeface="Courier New" panose="02070309020205020404" pitchFamily="49" charset="0"/>
                <a:cs typeface="Courier New" panose="02070309020205020404" pitchFamily="49" charset="0"/>
              </a:rPr>
              <a:t>  density cholesterol;</a:t>
            </a:r>
          </a:p>
          <a:p>
            <a:pPr marL="0" indent="0">
              <a:buNone/>
            </a:pPr>
            <a:r>
              <a:rPr lang="en-GB" sz="2800" dirty="0">
                <a:latin typeface="Courier New" panose="02070309020205020404" pitchFamily="49" charset="0"/>
                <a:cs typeface="Courier New" panose="02070309020205020404" pitchFamily="49" charset="0"/>
              </a:rPr>
              <a:t>  density cholesterol / type=kernel;</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keylegend</a:t>
            </a:r>
            <a:r>
              <a:rPr lang="en-GB" sz="2800" dirty="0">
                <a:latin typeface="Courier New" panose="02070309020205020404" pitchFamily="49" charset="0"/>
                <a:cs typeface="Courier New" panose="02070309020205020404" pitchFamily="49" charset="0"/>
              </a:rPr>
              <a:t> / location=inside</a:t>
            </a:r>
          </a:p>
          <a:p>
            <a:pPr marL="0" indent="0">
              <a:buNone/>
            </a:pPr>
            <a:r>
              <a:rPr lang="en-GB" sz="2800" dirty="0">
                <a:latin typeface="Courier New" panose="02070309020205020404" pitchFamily="49" charset="0"/>
                <a:cs typeface="Courier New" panose="02070309020205020404" pitchFamily="49" charset="0"/>
              </a:rPr>
              <a:t>              position=</a:t>
            </a:r>
            <a:r>
              <a:rPr lang="en-GB" sz="2800" dirty="0" err="1">
                <a:latin typeface="Courier New" panose="02070309020205020404" pitchFamily="49" charset="0"/>
                <a:cs typeface="Courier New" panose="02070309020205020404" pitchFamily="49" charset="0"/>
              </a:rPr>
              <a:t>topright</a:t>
            </a:r>
            <a:endParaRPr lang="en-GB" sz="2800" dirty="0">
              <a:latin typeface="Courier New" panose="02070309020205020404" pitchFamily="49" charset="0"/>
              <a:cs typeface="Courier New" panose="02070309020205020404" pitchFamily="49" charset="0"/>
            </a:endParaRPr>
          </a:p>
          <a:p>
            <a:pPr marL="0" indent="0">
              <a:buNone/>
            </a:pPr>
            <a:r>
              <a:rPr lang="en-GB" sz="2800" dirty="0">
                <a:latin typeface="Courier New" panose="02070309020205020404" pitchFamily="49" charset="0"/>
                <a:cs typeface="Courier New" panose="02070309020205020404" pitchFamily="49" charset="0"/>
              </a:rPr>
              <a:t>              across=1</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linelength</a:t>
            </a:r>
            <a:r>
              <a:rPr lang="en-GB" sz="2800" dirty="0">
                <a:latin typeface="Courier New" panose="02070309020205020404" pitchFamily="49" charset="0"/>
                <a:cs typeface="Courier New" panose="02070309020205020404" pitchFamily="49" charset="0"/>
              </a:rPr>
              <a:t>=20;</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xaxis</a:t>
            </a:r>
            <a:r>
              <a:rPr lang="en-GB" sz="2800" dirty="0">
                <a:latin typeface="Courier New" panose="02070309020205020404" pitchFamily="49" charset="0"/>
                <a:cs typeface="Courier New" panose="02070309020205020404" pitchFamily="49" charset="0"/>
              </a:rPr>
              <a:t> display=(</a:t>
            </a:r>
            <a:r>
              <a:rPr lang="en-GB" sz="2800" dirty="0" err="1">
                <a:latin typeface="Courier New" panose="02070309020205020404" pitchFamily="49" charset="0"/>
                <a:cs typeface="Courier New" panose="02070309020205020404" pitchFamily="49" charset="0"/>
              </a:rPr>
              <a:t>nolabel</a:t>
            </a:r>
            <a:r>
              <a:rPr lang="en-GB" sz="2800" dirty="0">
                <a:latin typeface="Courier New" panose="02070309020205020404" pitchFamily="49" charset="0"/>
                <a:cs typeface="Courier New" panose="02070309020205020404" pitchFamily="49" charset="0"/>
              </a:rPr>
              <a:t>);</a:t>
            </a:r>
          </a:p>
          <a:p>
            <a:pPr marL="0" indent="0">
              <a:buNone/>
            </a:pPr>
            <a:r>
              <a:rPr lang="en-GB" sz="2800" dirty="0">
                <a:latin typeface="Courier New" panose="02070309020205020404" pitchFamily="49" charset="0"/>
                <a:cs typeface="Courier New" panose="02070309020205020404" pitchFamily="49" charset="0"/>
              </a:rPr>
              <a:t>run;</a:t>
            </a:r>
          </a:p>
          <a:p>
            <a:pPr marL="0" indent="0">
              <a:buNone/>
            </a:pPr>
            <a:endParaRPr lang="en-GB"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09577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XAXISTABLE / YAXISTABLE</a:t>
            </a:r>
          </a:p>
        </p:txBody>
      </p:sp>
      <p:sp>
        <p:nvSpPr>
          <p:cNvPr id="3" name="Content Placeholder 2"/>
          <p:cNvSpPr>
            <a:spLocks noGrp="1"/>
          </p:cNvSpPr>
          <p:nvPr>
            <p:ph idx="1"/>
          </p:nvPr>
        </p:nvSpPr>
        <p:spPr/>
        <p:txBody>
          <a:bodyPr>
            <a:normAutofit fontScale="92500" lnSpcReduction="20000"/>
          </a:bodyPr>
          <a:lstStyle/>
          <a:p>
            <a:pPr marL="0" indent="0">
              <a:buNone/>
            </a:pPr>
            <a:r>
              <a:rPr lang="en-GB" dirty="0">
                <a:cs typeface="Courier New" panose="02070309020205020404" pitchFamily="49" charset="0"/>
              </a:rPr>
              <a:t>The XAXISTABLE and YAXISTABLE statements support tabular data to be placed alongside the x and y axes. The statements can be used to add the numbers of subjects included in the analysis or at risk of an event.</a:t>
            </a:r>
          </a:p>
          <a:p>
            <a:r>
              <a:rPr lang="en-GB" dirty="0">
                <a:cs typeface="Courier New" panose="02070309020205020404" pitchFamily="49" charset="0"/>
              </a:rPr>
              <a:t>Rows and columns of data can be displayed inside or outside the axes.</a:t>
            </a:r>
          </a:p>
          <a:p>
            <a:r>
              <a:rPr lang="en-GB" dirty="0">
                <a:cs typeface="Courier New" panose="02070309020205020404" pitchFamily="49" charset="0"/>
              </a:rPr>
              <a:t>If a variable isn’t specified, SAS uses the “active” variable</a:t>
            </a:r>
          </a:p>
          <a:p>
            <a:r>
              <a:rPr lang="en-GB" dirty="0">
                <a:cs typeface="Courier New" panose="02070309020205020404" pitchFamily="49" charset="0"/>
              </a:rPr>
              <a:t>Tables can be split using a CLASS variable</a:t>
            </a:r>
          </a:p>
          <a:p>
            <a:r>
              <a:rPr lang="en-GB" dirty="0">
                <a:cs typeface="Courier New" panose="02070309020205020404" pitchFamily="49" charset="0"/>
              </a:rPr>
              <a:t>The COLORGROUP option assigns colours based on the value of the COLORGROUP variable</a:t>
            </a:r>
          </a:p>
          <a:p>
            <a:pPr marL="1543050" lvl="2" indent="-742950">
              <a:buFont typeface="+mj-lt"/>
              <a:buAutoNum type="arabicPeriod"/>
            </a:pPr>
            <a:endParaRPr lang="en-GB" sz="2800" dirty="0">
              <a:cs typeface="Courier New" panose="02070309020205020404" pitchFamily="49" charset="0"/>
            </a:endParaRPr>
          </a:p>
        </p:txBody>
      </p:sp>
    </p:spTree>
    <p:extLst>
      <p:ext uri="{BB962C8B-B14F-4D97-AF65-F5344CB8AC3E}">
        <p14:creationId xmlns:p14="http://schemas.microsoft.com/office/powerpoint/2010/main" val="3276925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Exercise 2. Creating a box plot of </a:t>
            </a:r>
            <a:r>
              <a:rPr lang="en-GB" dirty="0" err="1"/>
              <a:t>QTc</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a:cs typeface="Courier New" panose="02070309020205020404" pitchFamily="49" charset="0"/>
              </a:rPr>
              <a:t>Using the dataset </a:t>
            </a:r>
            <a:r>
              <a:rPr lang="en-GB" dirty="0" err="1">
                <a:cs typeface="Courier New" panose="02070309020205020404" pitchFamily="49" charset="0"/>
              </a:rPr>
              <a:t>QTcData</a:t>
            </a:r>
            <a:r>
              <a:rPr lang="en-GB" dirty="0">
                <a:cs typeface="Courier New" panose="02070309020205020404" pitchFamily="49" charset="0"/>
              </a:rPr>
              <a:t>, create a vertical boxplot showing the distribution of the </a:t>
            </a:r>
            <a:r>
              <a:rPr lang="en-GB" dirty="0" err="1">
                <a:cs typeface="Courier New" panose="02070309020205020404" pitchFamily="49" charset="0"/>
              </a:rPr>
              <a:t>qtc</a:t>
            </a:r>
            <a:r>
              <a:rPr lang="en-GB" dirty="0">
                <a:cs typeface="Courier New" panose="02070309020205020404" pitchFamily="49" charset="0"/>
              </a:rPr>
              <a:t> change from baseline variable (</a:t>
            </a:r>
            <a:r>
              <a:rPr lang="en-GB" dirty="0" err="1">
                <a:cs typeface="Courier New" panose="02070309020205020404" pitchFamily="49" charset="0"/>
              </a:rPr>
              <a:t>qtc</a:t>
            </a:r>
            <a:r>
              <a:rPr lang="en-GB" dirty="0">
                <a:cs typeface="Courier New" panose="02070309020205020404" pitchFamily="49" charset="0"/>
              </a:rPr>
              <a:t>), split by visit and treatment group. Format the graph as follows:</a:t>
            </a:r>
          </a:p>
          <a:p>
            <a:pPr marL="1543050" lvl="2" indent="-742950">
              <a:buFont typeface="+mj-lt"/>
              <a:buAutoNum type="arabicPeriod"/>
            </a:pPr>
            <a:r>
              <a:rPr lang="en-GB" sz="2800" dirty="0">
                <a:cs typeface="Courier New" panose="02070309020205020404" pitchFamily="49" charset="0"/>
              </a:rPr>
              <a:t>Display the maximum </a:t>
            </a:r>
            <a:r>
              <a:rPr lang="en-GB" sz="2800" dirty="0" err="1">
                <a:cs typeface="Courier New" panose="02070309020205020404" pitchFamily="49" charset="0"/>
              </a:rPr>
              <a:t>QTc</a:t>
            </a:r>
            <a:r>
              <a:rPr lang="en-GB" sz="2800" dirty="0">
                <a:cs typeface="Courier New" panose="02070309020205020404" pitchFamily="49" charset="0"/>
              </a:rPr>
              <a:t> value for each subject at the RHS of the graph (stored in rows where week=28), adding a vertical reference line before the maximum</a:t>
            </a:r>
          </a:p>
          <a:p>
            <a:pPr marL="1543050" lvl="2" indent="-742950">
              <a:buFont typeface="+mj-lt"/>
              <a:buAutoNum type="arabicPeriod"/>
            </a:pPr>
            <a:r>
              <a:rPr lang="en-GB" sz="2800" dirty="0">
                <a:cs typeface="Courier New" panose="02070309020205020404" pitchFamily="49" charset="0"/>
              </a:rPr>
              <a:t>Ensure the visits are spread linearly with time on the x-axis</a:t>
            </a:r>
          </a:p>
          <a:p>
            <a:pPr marL="1543050" lvl="2" indent="-742950">
              <a:buFont typeface="+mj-lt"/>
              <a:buAutoNum type="arabicPeriod"/>
            </a:pPr>
            <a:r>
              <a:rPr lang="en-GB" sz="2800" dirty="0">
                <a:cs typeface="Courier New" panose="02070309020205020404" pitchFamily="49" charset="0"/>
              </a:rPr>
              <a:t>An increase of more than 60 is considering high, and an increase of more than 30 is considered concerning. Add horizontal reference lines at 0, 30 and 60 and an appropriate footnote.</a:t>
            </a:r>
          </a:p>
          <a:p>
            <a:pPr marL="1543050" lvl="2" indent="-742950">
              <a:buFont typeface="+mj-lt"/>
              <a:buAutoNum type="arabicPeriod"/>
            </a:pPr>
            <a:r>
              <a:rPr lang="en-GB" sz="2800" dirty="0">
                <a:cs typeface="Courier New" panose="02070309020205020404" pitchFamily="49" charset="0"/>
              </a:rPr>
              <a:t>Label the axes appropriately (x-axis does not need a label)</a:t>
            </a:r>
          </a:p>
        </p:txBody>
      </p:sp>
    </p:spTree>
    <p:extLst>
      <p:ext uri="{BB962C8B-B14F-4D97-AF65-F5344CB8AC3E}">
        <p14:creationId xmlns:p14="http://schemas.microsoft.com/office/powerpoint/2010/main" val="4009127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Exercise 2. Creating a box plot of </a:t>
            </a:r>
            <a:r>
              <a:rPr lang="en-GB" dirty="0" err="1"/>
              <a:t>QTc</a:t>
            </a:r>
            <a:endParaRPr lang="en-GB" dirty="0"/>
          </a:p>
        </p:txBody>
      </p:sp>
      <p:grpSp>
        <p:nvGrpSpPr>
          <p:cNvPr id="8" name="Group 7"/>
          <p:cNvGrpSpPr/>
          <p:nvPr/>
        </p:nvGrpSpPr>
        <p:grpSpPr>
          <a:xfrm>
            <a:off x="1143001" y="1310054"/>
            <a:ext cx="9900138" cy="4668715"/>
            <a:chOff x="3809995" y="2057397"/>
            <a:chExt cx="4572009" cy="2549776"/>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1" b="14745"/>
            <a:stretch/>
          </p:blipFill>
          <p:spPr>
            <a:xfrm>
              <a:off x="3809995" y="2057397"/>
              <a:ext cx="4572009" cy="2338757"/>
            </a:xfrm>
            <a:prstGeom prst="rect">
              <a:avLst/>
            </a:prstGeom>
          </p:spPr>
        </p:pic>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92307"/>
            <a:stretch/>
          </p:blipFill>
          <p:spPr>
            <a:xfrm>
              <a:off x="3809995" y="4396156"/>
              <a:ext cx="4572009" cy="211017"/>
            </a:xfrm>
            <a:prstGeom prst="rect">
              <a:avLst/>
            </a:prstGeom>
          </p:spPr>
        </p:pic>
      </p:grpSp>
    </p:spTree>
    <p:extLst>
      <p:ext uri="{BB962C8B-B14F-4D97-AF65-F5344CB8AC3E}">
        <p14:creationId xmlns:p14="http://schemas.microsoft.com/office/powerpoint/2010/main" val="2362137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2: example code</a:t>
            </a:r>
          </a:p>
        </p:txBody>
      </p:sp>
      <p:sp>
        <p:nvSpPr>
          <p:cNvPr id="3" name="Content Placeholder 2"/>
          <p:cNvSpPr>
            <a:spLocks noGrp="1"/>
          </p:cNvSpPr>
          <p:nvPr>
            <p:ph idx="1"/>
          </p:nvPr>
        </p:nvSpPr>
        <p:spPr/>
        <p:txBody>
          <a:bodyPr>
            <a:normAutofit fontScale="70000" lnSpcReduction="20000"/>
          </a:bodyPr>
          <a:lstStyle/>
          <a:p>
            <a:pPr marL="0" indent="0">
              <a:buNone/>
            </a:pPr>
            <a:r>
              <a:rPr lang="en-GB" sz="2800" dirty="0">
                <a:latin typeface="Courier New" panose="02070309020205020404" pitchFamily="49" charset="0"/>
                <a:cs typeface="Courier New" panose="02070309020205020404" pitchFamily="49" charset="0"/>
              </a:rPr>
              <a:t>title1 “</a:t>
            </a:r>
            <a:r>
              <a:rPr lang="en-GB" sz="2800" dirty="0" err="1">
                <a:latin typeface="Courier New" panose="02070309020205020404" pitchFamily="49" charset="0"/>
                <a:cs typeface="Courier New" panose="02070309020205020404" pitchFamily="49" charset="0"/>
              </a:rPr>
              <a:t>QTc</a:t>
            </a:r>
            <a:r>
              <a:rPr lang="en-GB" sz="2800" dirty="0">
                <a:latin typeface="Courier New" panose="02070309020205020404" pitchFamily="49" charset="0"/>
                <a:cs typeface="Courier New" panose="02070309020205020404" pitchFamily="49" charset="0"/>
              </a:rPr>
              <a:t> Change from Baseline by Treatment and Week”;</a:t>
            </a:r>
          </a:p>
          <a:p>
            <a:pPr marL="0" indent="0">
              <a:buNone/>
            </a:pPr>
            <a:r>
              <a:rPr lang="en-GB" sz="2800" dirty="0">
                <a:latin typeface="Courier New" panose="02070309020205020404" pitchFamily="49" charset="0"/>
                <a:cs typeface="Courier New" panose="02070309020205020404" pitchFamily="49" charset="0"/>
              </a:rPr>
              <a:t>footnote1 j=1 “Note: Increase &lt; 30 </a:t>
            </a:r>
            <a:r>
              <a:rPr lang="en-GB" sz="2800" dirty="0" err="1">
                <a:latin typeface="Courier New" panose="02070309020205020404" pitchFamily="49" charset="0"/>
                <a:cs typeface="Courier New" panose="02070309020205020404" pitchFamily="49" charset="0"/>
              </a:rPr>
              <a:t>msec</a:t>
            </a:r>
            <a:r>
              <a:rPr lang="en-GB" sz="2800" dirty="0">
                <a:latin typeface="Courier New" panose="02070309020205020404" pitchFamily="49" charset="0"/>
                <a:cs typeface="Courier New" panose="02070309020205020404" pitchFamily="49" charset="0"/>
              </a:rPr>
              <a:t> ‘Normal’ , “30-60 </a:t>
            </a:r>
            <a:r>
              <a:rPr lang="en-GB" sz="2800" dirty="0" err="1">
                <a:latin typeface="Courier New" panose="02070309020205020404" pitchFamily="49" charset="0"/>
                <a:cs typeface="Courier New" panose="02070309020205020404" pitchFamily="49" charset="0"/>
              </a:rPr>
              <a:t>msec</a:t>
            </a:r>
            <a:r>
              <a:rPr lang="en-GB" sz="2800" dirty="0">
                <a:latin typeface="Courier New" panose="02070309020205020404" pitchFamily="49" charset="0"/>
                <a:cs typeface="Courier New" panose="02070309020205020404" pitchFamily="49" charset="0"/>
              </a:rPr>
              <a:t> ‘Concern’, &gt;60 </a:t>
            </a:r>
            <a:r>
              <a:rPr lang="en-GB" sz="2800" dirty="0" err="1">
                <a:latin typeface="Courier New" panose="02070309020205020404" pitchFamily="49" charset="0"/>
                <a:cs typeface="Courier New" panose="02070309020205020404" pitchFamily="49" charset="0"/>
              </a:rPr>
              <a:t>msec</a:t>
            </a:r>
            <a:r>
              <a:rPr lang="en-GB" sz="2800" dirty="0">
                <a:latin typeface="Courier New" panose="02070309020205020404" pitchFamily="49" charset="0"/>
                <a:cs typeface="Courier New" panose="02070309020205020404" pitchFamily="49" charset="0"/>
              </a:rPr>
              <a:t> ‘High’ “;</a:t>
            </a:r>
          </a:p>
          <a:p>
            <a:pPr marL="0" indent="0">
              <a:buNone/>
            </a:pPr>
            <a:r>
              <a:rPr lang="en-GB" sz="2800" dirty="0">
                <a:latin typeface="Courier New" panose="02070309020205020404" pitchFamily="49" charset="0"/>
                <a:cs typeface="Courier New" panose="02070309020205020404" pitchFamily="49" charset="0"/>
              </a:rPr>
              <a:t>proc </a:t>
            </a:r>
            <a:r>
              <a:rPr lang="en-GB" sz="2800" dirty="0" err="1">
                <a:latin typeface="Courier New" panose="02070309020205020404" pitchFamily="49" charset="0"/>
                <a:cs typeface="Courier New" panose="02070309020205020404" pitchFamily="49" charset="0"/>
              </a:rPr>
              <a:t>sgplot</a:t>
            </a:r>
            <a:r>
              <a:rPr lang="en-GB" sz="2800" dirty="0">
                <a:latin typeface="Courier New" panose="02070309020205020404" pitchFamily="49" charset="0"/>
                <a:cs typeface="Courier New" panose="02070309020205020404" pitchFamily="49" charset="0"/>
              </a:rPr>
              <a:t> data=</a:t>
            </a:r>
            <a:r>
              <a:rPr lang="en-GB" sz="2800" dirty="0" err="1">
                <a:latin typeface="Courier New" panose="02070309020205020404" pitchFamily="49" charset="0"/>
                <a:cs typeface="Courier New" panose="02070309020205020404" pitchFamily="49" charset="0"/>
              </a:rPr>
              <a:t>QTcData</a:t>
            </a:r>
            <a:r>
              <a:rPr lang="en-GB" sz="2800" dirty="0">
                <a:latin typeface="Courier New" panose="02070309020205020404" pitchFamily="49" charset="0"/>
                <a:cs typeface="Courier New" panose="02070309020205020404" pitchFamily="49" charset="0"/>
              </a:rPr>
              <a:t>;</a:t>
            </a:r>
          </a:p>
          <a:p>
            <a:pPr marL="0" indent="0">
              <a:buNone/>
            </a:pPr>
            <a:r>
              <a:rPr lang="en-GB" sz="2800" dirty="0">
                <a:latin typeface="Courier New" panose="02070309020205020404" pitchFamily="49" charset="0"/>
                <a:cs typeface="Courier New" panose="02070309020205020404" pitchFamily="49" charset="0"/>
              </a:rPr>
              <a:t>  format week </a:t>
            </a:r>
            <a:r>
              <a:rPr lang="en-GB" sz="2800" dirty="0" err="1">
                <a:latin typeface="Courier New" panose="02070309020205020404" pitchFamily="49" charset="0"/>
                <a:cs typeface="Courier New" panose="02070309020205020404" pitchFamily="49" charset="0"/>
              </a:rPr>
              <a:t>qtcweek</a:t>
            </a:r>
            <a:r>
              <a:rPr lang="en-GB" sz="2800" dirty="0">
                <a:latin typeface="Courier New" panose="02070309020205020404" pitchFamily="49" charset="0"/>
                <a:cs typeface="Courier New" panose="02070309020205020404" pitchFamily="49" charset="0"/>
              </a:rPr>
              <a:t>.;</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vbox</a:t>
            </a: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qtc</a:t>
            </a:r>
            <a:r>
              <a:rPr lang="en-GB" sz="2800" dirty="0">
                <a:latin typeface="Courier New" panose="02070309020205020404" pitchFamily="49" charset="0"/>
                <a:cs typeface="Courier New" panose="02070309020205020404" pitchFamily="49" charset="0"/>
              </a:rPr>
              <a:t> / category=week group=drug </a:t>
            </a:r>
            <a:r>
              <a:rPr lang="en-GB" sz="2800" dirty="0" err="1">
                <a:latin typeface="Courier New" panose="02070309020205020404" pitchFamily="49" charset="0"/>
                <a:cs typeface="Courier New" panose="02070309020205020404" pitchFamily="49" charset="0"/>
              </a:rPr>
              <a:t>groupdisplay</a:t>
            </a:r>
            <a:r>
              <a:rPr lang="en-GB" sz="2800" dirty="0">
                <a:latin typeface="Courier New" panose="02070309020205020404" pitchFamily="49" charset="0"/>
                <a:cs typeface="Courier New" panose="02070309020205020404" pitchFamily="49" charset="0"/>
              </a:rPr>
              <a:t>=cluster </a:t>
            </a:r>
            <a:r>
              <a:rPr lang="en-GB" sz="2800" dirty="0" err="1">
                <a:latin typeface="Courier New" panose="02070309020205020404" pitchFamily="49" charset="0"/>
                <a:cs typeface="Courier New" panose="02070309020205020404" pitchFamily="49" charset="0"/>
              </a:rPr>
              <a:t>nofill</a:t>
            </a:r>
            <a:r>
              <a:rPr lang="en-GB" sz="2800" dirty="0">
                <a:latin typeface="Courier New" panose="02070309020205020404" pitchFamily="49" charset="0"/>
                <a:cs typeface="Courier New" panose="02070309020205020404" pitchFamily="49" charset="0"/>
              </a:rPr>
              <a:t>;</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refline</a:t>
            </a:r>
            <a:r>
              <a:rPr lang="en-GB" sz="2800" dirty="0">
                <a:latin typeface="Courier New" panose="02070309020205020404" pitchFamily="49" charset="0"/>
                <a:cs typeface="Courier New" panose="02070309020205020404" pitchFamily="49" charset="0"/>
              </a:rPr>
              <a:t> 26 / axis=x;</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refline</a:t>
            </a:r>
            <a:r>
              <a:rPr lang="en-GB" sz="2800" dirty="0">
                <a:latin typeface="Courier New" panose="02070309020205020404" pitchFamily="49" charset="0"/>
                <a:cs typeface="Courier New" panose="02070309020205020404" pitchFamily="49" charset="0"/>
              </a:rPr>
              <a:t> 0 30 60 / axis=y </a:t>
            </a:r>
            <a:r>
              <a:rPr lang="en-GB" sz="2800" dirty="0" err="1">
                <a:latin typeface="Courier New" panose="02070309020205020404" pitchFamily="49" charset="0"/>
                <a:cs typeface="Courier New" panose="02070309020205020404" pitchFamily="49" charset="0"/>
              </a:rPr>
              <a:t>lineattrs</a:t>
            </a:r>
            <a:r>
              <a:rPr lang="en-GB" sz="2800" dirty="0">
                <a:latin typeface="Courier New" panose="02070309020205020404" pitchFamily="49" charset="0"/>
                <a:cs typeface="Courier New" panose="02070309020205020404" pitchFamily="49" charset="0"/>
              </a:rPr>
              <a:t>=(pattern=</a:t>
            </a:r>
            <a:r>
              <a:rPr lang="en-GB" sz="2800" dirty="0" err="1">
                <a:latin typeface="Courier New" panose="02070309020205020404" pitchFamily="49" charset="0"/>
                <a:cs typeface="Courier New" panose="02070309020205020404" pitchFamily="49" charset="0"/>
              </a:rPr>
              <a:t>shortdash</a:t>
            </a:r>
            <a:r>
              <a:rPr lang="en-GB" sz="2800" dirty="0">
                <a:latin typeface="Courier New" panose="02070309020205020404" pitchFamily="49" charset="0"/>
                <a:cs typeface="Courier New" panose="02070309020205020404" pitchFamily="49" charset="0"/>
              </a:rPr>
              <a:t>);</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keylegend</a:t>
            </a:r>
            <a:r>
              <a:rPr lang="en-GB" sz="2800" dirty="0">
                <a:latin typeface="Courier New" panose="02070309020205020404" pitchFamily="49" charset="0"/>
                <a:cs typeface="Courier New" panose="02070309020205020404" pitchFamily="49" charset="0"/>
              </a:rPr>
              <a:t> / title=‘’</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linelength</a:t>
            </a:r>
            <a:r>
              <a:rPr lang="en-GB" sz="2800" dirty="0">
                <a:latin typeface="Courier New" panose="02070309020205020404" pitchFamily="49" charset="0"/>
                <a:cs typeface="Courier New" panose="02070309020205020404" pitchFamily="49" charset="0"/>
              </a:rPr>
              <a:t>=20;</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xaxis</a:t>
            </a:r>
            <a:r>
              <a:rPr lang="en-GB" sz="2800" dirty="0">
                <a:latin typeface="Courier New" panose="02070309020205020404" pitchFamily="49" charset="0"/>
                <a:cs typeface="Courier New" panose="02070309020205020404" pitchFamily="49" charset="0"/>
              </a:rPr>
              <a:t> type=linear values=(1 2 4 8 12 16 20 24 28) max=29</a:t>
            </a:r>
          </a:p>
          <a:p>
            <a:pPr marL="0" indent="0">
              <a:buNone/>
            </a:pPr>
            <a:r>
              <a:rPr lang="en-GB" sz="2800" dirty="0">
                <a:latin typeface="Courier New" panose="02070309020205020404" pitchFamily="49" charset="0"/>
                <a:cs typeface="Courier New" panose="02070309020205020404" pitchFamily="49" charset="0"/>
              </a:rPr>
              <a:t>        display=(</a:t>
            </a:r>
            <a:r>
              <a:rPr lang="en-GB" sz="2800" dirty="0" err="1">
                <a:latin typeface="Courier New" panose="02070309020205020404" pitchFamily="49" charset="0"/>
                <a:cs typeface="Courier New" panose="02070309020205020404" pitchFamily="49" charset="0"/>
              </a:rPr>
              <a:t>nolabel</a:t>
            </a:r>
            <a:r>
              <a:rPr lang="en-GB" sz="2800" dirty="0">
                <a:latin typeface="Courier New" panose="02070309020205020404" pitchFamily="49" charset="0"/>
                <a:cs typeface="Courier New" panose="02070309020205020404" pitchFamily="49" charset="0"/>
              </a:rPr>
              <a:t>);</a:t>
            </a:r>
          </a:p>
          <a:p>
            <a:pPr marL="0" indent="0">
              <a:buNone/>
            </a:pPr>
            <a:r>
              <a:rPr lang="en-GB" sz="2800" dirty="0">
                <a:latin typeface="Courier New" panose="02070309020205020404" pitchFamily="49" charset="0"/>
                <a:cs typeface="Courier New" panose="02070309020205020404" pitchFamily="49" charset="0"/>
              </a:rPr>
              <a:t>run;</a:t>
            </a:r>
          </a:p>
          <a:p>
            <a:pPr marL="0" indent="0">
              <a:buNone/>
            </a:pPr>
            <a:endParaRPr lang="en-GB"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40974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2: example code</a:t>
            </a:r>
          </a:p>
        </p:txBody>
      </p:sp>
      <p:sp>
        <p:nvSpPr>
          <p:cNvPr id="3" name="Content Placeholder 2"/>
          <p:cNvSpPr>
            <a:spLocks noGrp="1"/>
          </p:cNvSpPr>
          <p:nvPr>
            <p:ph idx="1"/>
          </p:nvPr>
        </p:nvSpPr>
        <p:spPr/>
        <p:txBody>
          <a:bodyPr>
            <a:normAutofit fontScale="70000" lnSpcReduction="20000"/>
          </a:bodyPr>
          <a:lstStyle/>
          <a:p>
            <a:pPr marL="0" indent="0">
              <a:buNone/>
            </a:pPr>
            <a:r>
              <a:rPr lang="en-GB" sz="2800" dirty="0">
                <a:latin typeface="Courier New" panose="02070309020205020404" pitchFamily="49" charset="0"/>
                <a:cs typeface="Courier New" panose="02070309020205020404" pitchFamily="49" charset="0"/>
              </a:rPr>
              <a:t>title1 “</a:t>
            </a:r>
            <a:r>
              <a:rPr lang="en-GB" sz="2800" dirty="0" err="1">
                <a:latin typeface="Courier New" panose="02070309020205020404" pitchFamily="49" charset="0"/>
                <a:cs typeface="Courier New" panose="02070309020205020404" pitchFamily="49" charset="0"/>
              </a:rPr>
              <a:t>QTc</a:t>
            </a:r>
            <a:r>
              <a:rPr lang="en-GB" sz="2800" dirty="0">
                <a:latin typeface="Courier New" panose="02070309020205020404" pitchFamily="49" charset="0"/>
                <a:cs typeface="Courier New" panose="02070309020205020404" pitchFamily="49" charset="0"/>
              </a:rPr>
              <a:t> Change from Baseline by Treatment and Week”;</a:t>
            </a:r>
          </a:p>
          <a:p>
            <a:pPr marL="0" indent="0">
              <a:buNone/>
            </a:pPr>
            <a:r>
              <a:rPr lang="en-GB" sz="2800" dirty="0">
                <a:latin typeface="Courier New" panose="02070309020205020404" pitchFamily="49" charset="0"/>
                <a:cs typeface="Courier New" panose="02070309020205020404" pitchFamily="49" charset="0"/>
              </a:rPr>
              <a:t>footnote1 j=1 “Note: Increase &lt; 30 </a:t>
            </a:r>
            <a:r>
              <a:rPr lang="en-GB" sz="2800" dirty="0" err="1">
                <a:latin typeface="Courier New" panose="02070309020205020404" pitchFamily="49" charset="0"/>
                <a:cs typeface="Courier New" panose="02070309020205020404" pitchFamily="49" charset="0"/>
              </a:rPr>
              <a:t>msec</a:t>
            </a:r>
            <a:r>
              <a:rPr lang="en-GB" sz="2800" dirty="0">
                <a:latin typeface="Courier New" panose="02070309020205020404" pitchFamily="49" charset="0"/>
                <a:cs typeface="Courier New" panose="02070309020205020404" pitchFamily="49" charset="0"/>
              </a:rPr>
              <a:t> ‘Normal’ , “30-60 </a:t>
            </a:r>
            <a:r>
              <a:rPr lang="en-GB" sz="2800" dirty="0" err="1">
                <a:latin typeface="Courier New" panose="02070309020205020404" pitchFamily="49" charset="0"/>
                <a:cs typeface="Courier New" panose="02070309020205020404" pitchFamily="49" charset="0"/>
              </a:rPr>
              <a:t>msec</a:t>
            </a:r>
            <a:r>
              <a:rPr lang="en-GB" sz="2800" dirty="0">
                <a:latin typeface="Courier New" panose="02070309020205020404" pitchFamily="49" charset="0"/>
                <a:cs typeface="Courier New" panose="02070309020205020404" pitchFamily="49" charset="0"/>
              </a:rPr>
              <a:t> ‘Concern’, &gt;60 </a:t>
            </a:r>
            <a:r>
              <a:rPr lang="en-GB" sz="2800" dirty="0" err="1">
                <a:latin typeface="Courier New" panose="02070309020205020404" pitchFamily="49" charset="0"/>
                <a:cs typeface="Courier New" panose="02070309020205020404" pitchFamily="49" charset="0"/>
              </a:rPr>
              <a:t>msec</a:t>
            </a:r>
            <a:r>
              <a:rPr lang="en-GB" sz="2800" dirty="0">
                <a:latin typeface="Courier New" panose="02070309020205020404" pitchFamily="49" charset="0"/>
                <a:cs typeface="Courier New" panose="02070309020205020404" pitchFamily="49" charset="0"/>
              </a:rPr>
              <a:t> ‘High’ “;</a:t>
            </a:r>
          </a:p>
          <a:p>
            <a:pPr marL="0" indent="0">
              <a:buNone/>
            </a:pPr>
            <a:r>
              <a:rPr lang="en-GB" sz="2800" dirty="0">
                <a:latin typeface="Courier New" panose="02070309020205020404" pitchFamily="49" charset="0"/>
                <a:cs typeface="Courier New" panose="02070309020205020404" pitchFamily="49" charset="0"/>
              </a:rPr>
              <a:t>proc </a:t>
            </a:r>
            <a:r>
              <a:rPr lang="en-GB" sz="2800" dirty="0" err="1">
                <a:latin typeface="Courier New" panose="02070309020205020404" pitchFamily="49" charset="0"/>
                <a:cs typeface="Courier New" panose="02070309020205020404" pitchFamily="49" charset="0"/>
              </a:rPr>
              <a:t>sgplot</a:t>
            </a:r>
            <a:r>
              <a:rPr lang="en-GB" sz="2800" dirty="0">
                <a:latin typeface="Courier New" panose="02070309020205020404" pitchFamily="49" charset="0"/>
                <a:cs typeface="Courier New" panose="02070309020205020404" pitchFamily="49" charset="0"/>
              </a:rPr>
              <a:t> data=</a:t>
            </a:r>
            <a:r>
              <a:rPr lang="en-GB" sz="2800" dirty="0" err="1">
                <a:latin typeface="Courier New" panose="02070309020205020404" pitchFamily="49" charset="0"/>
                <a:cs typeface="Courier New" panose="02070309020205020404" pitchFamily="49" charset="0"/>
              </a:rPr>
              <a:t>QTcData</a:t>
            </a:r>
            <a:r>
              <a:rPr lang="en-GB" sz="2800" dirty="0">
                <a:latin typeface="Courier New" panose="02070309020205020404" pitchFamily="49" charset="0"/>
                <a:cs typeface="Courier New" panose="02070309020205020404" pitchFamily="49" charset="0"/>
              </a:rPr>
              <a:t>;</a:t>
            </a:r>
          </a:p>
          <a:p>
            <a:pPr marL="0" indent="0">
              <a:buNone/>
            </a:pPr>
            <a:r>
              <a:rPr lang="en-GB" sz="2800" dirty="0">
                <a:latin typeface="Courier New" panose="02070309020205020404" pitchFamily="49" charset="0"/>
                <a:cs typeface="Courier New" panose="02070309020205020404" pitchFamily="49" charset="0"/>
              </a:rPr>
              <a:t>  format week </a:t>
            </a:r>
            <a:r>
              <a:rPr lang="en-GB" sz="2800" dirty="0" err="1">
                <a:latin typeface="Courier New" panose="02070309020205020404" pitchFamily="49" charset="0"/>
                <a:cs typeface="Courier New" panose="02070309020205020404" pitchFamily="49" charset="0"/>
              </a:rPr>
              <a:t>qtcweek</a:t>
            </a:r>
            <a:r>
              <a:rPr lang="en-GB" sz="2800" dirty="0">
                <a:latin typeface="Courier New" panose="02070309020205020404" pitchFamily="49" charset="0"/>
                <a:cs typeface="Courier New" panose="02070309020205020404" pitchFamily="49" charset="0"/>
              </a:rPr>
              <a:t>.;</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vbox</a:t>
            </a: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qtc</a:t>
            </a:r>
            <a:r>
              <a:rPr lang="en-GB" sz="2800" dirty="0">
                <a:latin typeface="Courier New" panose="02070309020205020404" pitchFamily="49" charset="0"/>
                <a:cs typeface="Courier New" panose="02070309020205020404" pitchFamily="49" charset="0"/>
              </a:rPr>
              <a:t> / category=week group=drug </a:t>
            </a:r>
            <a:r>
              <a:rPr lang="en-GB" sz="2800" b="1" dirty="0" err="1">
                <a:latin typeface="Courier New" panose="02070309020205020404" pitchFamily="49" charset="0"/>
                <a:cs typeface="Courier New" panose="02070309020205020404" pitchFamily="49" charset="0"/>
              </a:rPr>
              <a:t>groupdisplay</a:t>
            </a:r>
            <a:r>
              <a:rPr lang="en-GB" sz="2800" b="1" dirty="0">
                <a:latin typeface="Courier New" panose="02070309020205020404" pitchFamily="49" charset="0"/>
                <a:cs typeface="Courier New" panose="02070309020205020404" pitchFamily="49" charset="0"/>
              </a:rPr>
              <a:t>=cluster </a:t>
            </a:r>
            <a:r>
              <a:rPr lang="en-GB" sz="2800" dirty="0" err="1">
                <a:latin typeface="Courier New" panose="02070309020205020404" pitchFamily="49" charset="0"/>
                <a:cs typeface="Courier New" panose="02070309020205020404" pitchFamily="49" charset="0"/>
              </a:rPr>
              <a:t>nofill</a:t>
            </a:r>
            <a:r>
              <a:rPr lang="en-GB" sz="2800" dirty="0">
                <a:latin typeface="Courier New" panose="02070309020205020404" pitchFamily="49" charset="0"/>
                <a:cs typeface="Courier New" panose="02070309020205020404" pitchFamily="49" charset="0"/>
              </a:rPr>
              <a:t>;</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refline</a:t>
            </a:r>
            <a:r>
              <a:rPr lang="en-GB" sz="2800" dirty="0">
                <a:latin typeface="Courier New" panose="02070309020205020404" pitchFamily="49" charset="0"/>
                <a:cs typeface="Courier New" panose="02070309020205020404" pitchFamily="49" charset="0"/>
              </a:rPr>
              <a:t> 26 / axis=x;</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refline</a:t>
            </a:r>
            <a:r>
              <a:rPr lang="en-GB" sz="2800" dirty="0">
                <a:latin typeface="Courier New" panose="02070309020205020404" pitchFamily="49" charset="0"/>
                <a:cs typeface="Courier New" panose="02070309020205020404" pitchFamily="49" charset="0"/>
              </a:rPr>
              <a:t> 0 30 60 / axis=y </a:t>
            </a:r>
            <a:r>
              <a:rPr lang="en-GB" sz="2800" dirty="0" err="1">
                <a:latin typeface="Courier New" panose="02070309020205020404" pitchFamily="49" charset="0"/>
                <a:cs typeface="Courier New" panose="02070309020205020404" pitchFamily="49" charset="0"/>
              </a:rPr>
              <a:t>lineattrs</a:t>
            </a:r>
            <a:r>
              <a:rPr lang="en-GB" sz="2800" dirty="0">
                <a:latin typeface="Courier New" panose="02070309020205020404" pitchFamily="49" charset="0"/>
                <a:cs typeface="Courier New" panose="02070309020205020404" pitchFamily="49" charset="0"/>
              </a:rPr>
              <a:t>=(pattern=</a:t>
            </a:r>
            <a:r>
              <a:rPr lang="en-GB" sz="2800" dirty="0" err="1">
                <a:latin typeface="Courier New" panose="02070309020205020404" pitchFamily="49" charset="0"/>
                <a:cs typeface="Courier New" panose="02070309020205020404" pitchFamily="49" charset="0"/>
              </a:rPr>
              <a:t>shortdash</a:t>
            </a:r>
            <a:r>
              <a:rPr lang="en-GB" sz="2800" dirty="0">
                <a:latin typeface="Courier New" panose="02070309020205020404" pitchFamily="49" charset="0"/>
                <a:cs typeface="Courier New" panose="02070309020205020404" pitchFamily="49" charset="0"/>
              </a:rPr>
              <a:t>);</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keylegend</a:t>
            </a:r>
            <a:r>
              <a:rPr lang="en-GB" sz="2800" dirty="0">
                <a:latin typeface="Courier New" panose="02070309020205020404" pitchFamily="49" charset="0"/>
                <a:cs typeface="Courier New" panose="02070309020205020404" pitchFamily="49" charset="0"/>
              </a:rPr>
              <a:t> / title=‘’</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linelength</a:t>
            </a:r>
            <a:r>
              <a:rPr lang="en-GB" sz="2800" dirty="0">
                <a:latin typeface="Courier New" panose="02070309020205020404" pitchFamily="49" charset="0"/>
                <a:cs typeface="Courier New" panose="02070309020205020404" pitchFamily="49" charset="0"/>
              </a:rPr>
              <a:t>=20;</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xaxis</a:t>
            </a:r>
            <a:r>
              <a:rPr lang="en-GB" sz="2800" dirty="0">
                <a:latin typeface="Courier New" panose="02070309020205020404" pitchFamily="49" charset="0"/>
                <a:cs typeface="Courier New" panose="02070309020205020404" pitchFamily="49" charset="0"/>
              </a:rPr>
              <a:t> type=linear values=(1 2 4 8 12 16 20 24 28) max=29</a:t>
            </a:r>
          </a:p>
          <a:p>
            <a:pPr marL="0" indent="0">
              <a:buNone/>
            </a:pPr>
            <a:r>
              <a:rPr lang="en-GB" sz="2800" dirty="0">
                <a:latin typeface="Courier New" panose="02070309020205020404" pitchFamily="49" charset="0"/>
                <a:cs typeface="Courier New" panose="02070309020205020404" pitchFamily="49" charset="0"/>
              </a:rPr>
              <a:t>        display=(</a:t>
            </a:r>
            <a:r>
              <a:rPr lang="en-GB" sz="2800" dirty="0" err="1">
                <a:latin typeface="Courier New" panose="02070309020205020404" pitchFamily="49" charset="0"/>
                <a:cs typeface="Courier New" panose="02070309020205020404" pitchFamily="49" charset="0"/>
              </a:rPr>
              <a:t>nolabel</a:t>
            </a:r>
            <a:r>
              <a:rPr lang="en-GB" sz="2800" dirty="0">
                <a:latin typeface="Courier New" panose="02070309020205020404" pitchFamily="49" charset="0"/>
                <a:cs typeface="Courier New" panose="02070309020205020404" pitchFamily="49" charset="0"/>
              </a:rPr>
              <a:t>);</a:t>
            </a:r>
          </a:p>
          <a:p>
            <a:pPr marL="0" indent="0">
              <a:buNone/>
            </a:pPr>
            <a:r>
              <a:rPr lang="en-GB" sz="2800" dirty="0">
                <a:latin typeface="Courier New" panose="02070309020205020404" pitchFamily="49" charset="0"/>
                <a:cs typeface="Courier New" panose="02070309020205020404" pitchFamily="49" charset="0"/>
              </a:rPr>
              <a:t>run;</a:t>
            </a:r>
          </a:p>
          <a:p>
            <a:pPr marL="0" indent="0">
              <a:buNone/>
            </a:pPr>
            <a:endParaRPr lang="en-GB" sz="2800" dirty="0">
              <a:latin typeface="Courier New" panose="02070309020205020404" pitchFamily="49" charset="0"/>
              <a:cs typeface="Courier New" panose="02070309020205020404" pitchFamily="49" charset="0"/>
            </a:endParaRPr>
          </a:p>
        </p:txBody>
      </p:sp>
      <p:sp>
        <p:nvSpPr>
          <p:cNvPr id="5" name="TextBox 4"/>
          <p:cNvSpPr txBox="1"/>
          <p:nvPr/>
        </p:nvSpPr>
        <p:spPr>
          <a:xfrm>
            <a:off x="5838092" y="5328140"/>
            <a:ext cx="5090746" cy="646331"/>
          </a:xfrm>
          <a:prstGeom prst="rect">
            <a:avLst/>
          </a:prstGeom>
          <a:noFill/>
          <a:ln w="38100">
            <a:solidFill>
              <a:srgbClr val="C00000"/>
            </a:solidFill>
          </a:ln>
        </p:spPr>
        <p:txBody>
          <a:bodyPr wrap="square" rtlCol="0">
            <a:spAutoFit/>
          </a:bodyPr>
          <a:lstStyle/>
          <a:p>
            <a:r>
              <a:rPr lang="en-GB" dirty="0"/>
              <a:t>This option places the treatment groups side by side in the graph.</a:t>
            </a:r>
          </a:p>
        </p:txBody>
      </p:sp>
      <p:cxnSp>
        <p:nvCxnSpPr>
          <p:cNvPr id="7" name="Connector: Curved 6"/>
          <p:cNvCxnSpPr>
            <a:cxnSpLocks/>
          </p:cNvCxnSpPr>
          <p:nvPr/>
        </p:nvCxnSpPr>
        <p:spPr>
          <a:xfrm rot="16200000" flipV="1">
            <a:off x="8405449" y="3692770"/>
            <a:ext cx="1907930" cy="1362805"/>
          </a:xfrm>
          <a:prstGeom prst="curvedConnector3">
            <a:avLst>
              <a:gd name="adj1" fmla="val 73963"/>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233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2: example code</a:t>
            </a:r>
          </a:p>
        </p:txBody>
      </p:sp>
      <p:sp>
        <p:nvSpPr>
          <p:cNvPr id="3" name="Content Placeholder 2"/>
          <p:cNvSpPr>
            <a:spLocks noGrp="1"/>
          </p:cNvSpPr>
          <p:nvPr>
            <p:ph idx="1"/>
          </p:nvPr>
        </p:nvSpPr>
        <p:spPr/>
        <p:txBody>
          <a:bodyPr>
            <a:normAutofit fontScale="70000" lnSpcReduction="20000"/>
          </a:bodyPr>
          <a:lstStyle/>
          <a:p>
            <a:pPr marL="0" indent="0">
              <a:buNone/>
            </a:pPr>
            <a:r>
              <a:rPr lang="en-GB" sz="2800" dirty="0">
                <a:latin typeface="Courier New" panose="02070309020205020404" pitchFamily="49" charset="0"/>
                <a:cs typeface="Courier New" panose="02070309020205020404" pitchFamily="49" charset="0"/>
              </a:rPr>
              <a:t>title1 “</a:t>
            </a:r>
            <a:r>
              <a:rPr lang="en-GB" sz="2800" dirty="0" err="1">
                <a:latin typeface="Courier New" panose="02070309020205020404" pitchFamily="49" charset="0"/>
                <a:cs typeface="Courier New" panose="02070309020205020404" pitchFamily="49" charset="0"/>
              </a:rPr>
              <a:t>QTc</a:t>
            </a:r>
            <a:r>
              <a:rPr lang="en-GB" sz="2800" dirty="0">
                <a:latin typeface="Courier New" panose="02070309020205020404" pitchFamily="49" charset="0"/>
                <a:cs typeface="Courier New" panose="02070309020205020404" pitchFamily="49" charset="0"/>
              </a:rPr>
              <a:t> Change from Baseline by Treatment and Week”;</a:t>
            </a:r>
          </a:p>
          <a:p>
            <a:pPr marL="0" indent="0">
              <a:buNone/>
            </a:pPr>
            <a:r>
              <a:rPr lang="en-GB" sz="2800" dirty="0">
                <a:latin typeface="Courier New" panose="02070309020205020404" pitchFamily="49" charset="0"/>
                <a:cs typeface="Courier New" panose="02070309020205020404" pitchFamily="49" charset="0"/>
              </a:rPr>
              <a:t>footnote1 j=1 “Note: Increase &lt; 30 </a:t>
            </a:r>
            <a:r>
              <a:rPr lang="en-GB" sz="2800" dirty="0" err="1">
                <a:latin typeface="Courier New" panose="02070309020205020404" pitchFamily="49" charset="0"/>
                <a:cs typeface="Courier New" panose="02070309020205020404" pitchFamily="49" charset="0"/>
              </a:rPr>
              <a:t>msec</a:t>
            </a:r>
            <a:r>
              <a:rPr lang="en-GB" sz="2800" dirty="0">
                <a:latin typeface="Courier New" panose="02070309020205020404" pitchFamily="49" charset="0"/>
                <a:cs typeface="Courier New" panose="02070309020205020404" pitchFamily="49" charset="0"/>
              </a:rPr>
              <a:t> ‘Normal’ , “30-60 </a:t>
            </a:r>
            <a:r>
              <a:rPr lang="en-GB" sz="2800" dirty="0" err="1">
                <a:latin typeface="Courier New" panose="02070309020205020404" pitchFamily="49" charset="0"/>
                <a:cs typeface="Courier New" panose="02070309020205020404" pitchFamily="49" charset="0"/>
              </a:rPr>
              <a:t>msec</a:t>
            </a:r>
            <a:r>
              <a:rPr lang="en-GB" sz="2800" dirty="0">
                <a:latin typeface="Courier New" panose="02070309020205020404" pitchFamily="49" charset="0"/>
                <a:cs typeface="Courier New" panose="02070309020205020404" pitchFamily="49" charset="0"/>
              </a:rPr>
              <a:t> ‘Concern’, &gt;60 </a:t>
            </a:r>
            <a:r>
              <a:rPr lang="en-GB" sz="2800" dirty="0" err="1">
                <a:latin typeface="Courier New" panose="02070309020205020404" pitchFamily="49" charset="0"/>
                <a:cs typeface="Courier New" panose="02070309020205020404" pitchFamily="49" charset="0"/>
              </a:rPr>
              <a:t>msec</a:t>
            </a:r>
            <a:r>
              <a:rPr lang="en-GB" sz="2800" dirty="0">
                <a:latin typeface="Courier New" panose="02070309020205020404" pitchFamily="49" charset="0"/>
                <a:cs typeface="Courier New" panose="02070309020205020404" pitchFamily="49" charset="0"/>
              </a:rPr>
              <a:t> ‘High’ “;</a:t>
            </a:r>
          </a:p>
          <a:p>
            <a:pPr marL="0" indent="0">
              <a:buNone/>
            </a:pPr>
            <a:r>
              <a:rPr lang="en-GB" sz="2800" dirty="0">
                <a:latin typeface="Courier New" panose="02070309020205020404" pitchFamily="49" charset="0"/>
                <a:cs typeface="Courier New" panose="02070309020205020404" pitchFamily="49" charset="0"/>
              </a:rPr>
              <a:t>proc </a:t>
            </a:r>
            <a:r>
              <a:rPr lang="en-GB" sz="2800" dirty="0" err="1">
                <a:latin typeface="Courier New" panose="02070309020205020404" pitchFamily="49" charset="0"/>
                <a:cs typeface="Courier New" panose="02070309020205020404" pitchFamily="49" charset="0"/>
              </a:rPr>
              <a:t>sgplot</a:t>
            </a:r>
            <a:r>
              <a:rPr lang="en-GB" sz="2800" dirty="0">
                <a:latin typeface="Courier New" panose="02070309020205020404" pitchFamily="49" charset="0"/>
                <a:cs typeface="Courier New" panose="02070309020205020404" pitchFamily="49" charset="0"/>
              </a:rPr>
              <a:t> data=</a:t>
            </a:r>
            <a:r>
              <a:rPr lang="en-GB" sz="2800" dirty="0" err="1">
                <a:latin typeface="Courier New" panose="02070309020205020404" pitchFamily="49" charset="0"/>
                <a:cs typeface="Courier New" panose="02070309020205020404" pitchFamily="49" charset="0"/>
              </a:rPr>
              <a:t>QTcData</a:t>
            </a:r>
            <a:r>
              <a:rPr lang="en-GB" sz="2800" dirty="0">
                <a:latin typeface="Courier New" panose="02070309020205020404" pitchFamily="49" charset="0"/>
                <a:cs typeface="Courier New" panose="02070309020205020404" pitchFamily="49" charset="0"/>
              </a:rPr>
              <a:t>;</a:t>
            </a:r>
          </a:p>
          <a:p>
            <a:pPr marL="0" indent="0">
              <a:buNone/>
            </a:pPr>
            <a:r>
              <a:rPr lang="en-GB" sz="2800" dirty="0">
                <a:latin typeface="Courier New" panose="02070309020205020404" pitchFamily="49" charset="0"/>
                <a:cs typeface="Courier New" panose="02070309020205020404" pitchFamily="49" charset="0"/>
              </a:rPr>
              <a:t>  format week </a:t>
            </a:r>
            <a:r>
              <a:rPr lang="en-GB" sz="2800" dirty="0" err="1">
                <a:latin typeface="Courier New" panose="02070309020205020404" pitchFamily="49" charset="0"/>
                <a:cs typeface="Courier New" panose="02070309020205020404" pitchFamily="49" charset="0"/>
              </a:rPr>
              <a:t>qtcweek</a:t>
            </a:r>
            <a:r>
              <a:rPr lang="en-GB" sz="2800" dirty="0">
                <a:latin typeface="Courier New" panose="02070309020205020404" pitchFamily="49" charset="0"/>
                <a:cs typeface="Courier New" panose="02070309020205020404" pitchFamily="49" charset="0"/>
              </a:rPr>
              <a:t>.;</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vbox</a:t>
            </a: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qtc</a:t>
            </a:r>
            <a:r>
              <a:rPr lang="en-GB" sz="2800" dirty="0">
                <a:latin typeface="Courier New" panose="02070309020205020404" pitchFamily="49" charset="0"/>
                <a:cs typeface="Courier New" panose="02070309020205020404" pitchFamily="49" charset="0"/>
              </a:rPr>
              <a:t> / category=week group=drug </a:t>
            </a:r>
            <a:r>
              <a:rPr lang="en-GB" sz="2800" dirty="0" err="1">
                <a:latin typeface="Courier New" panose="02070309020205020404" pitchFamily="49" charset="0"/>
                <a:cs typeface="Courier New" panose="02070309020205020404" pitchFamily="49" charset="0"/>
              </a:rPr>
              <a:t>groupdisplay</a:t>
            </a:r>
            <a:r>
              <a:rPr lang="en-GB" sz="2800" dirty="0">
                <a:latin typeface="Courier New" panose="02070309020205020404" pitchFamily="49" charset="0"/>
                <a:cs typeface="Courier New" panose="02070309020205020404" pitchFamily="49" charset="0"/>
              </a:rPr>
              <a:t>=cluster </a:t>
            </a:r>
            <a:r>
              <a:rPr lang="en-GB" sz="2800" dirty="0" err="1">
                <a:latin typeface="Courier New" panose="02070309020205020404" pitchFamily="49" charset="0"/>
                <a:cs typeface="Courier New" panose="02070309020205020404" pitchFamily="49" charset="0"/>
              </a:rPr>
              <a:t>nofill</a:t>
            </a:r>
            <a:r>
              <a:rPr lang="en-GB" sz="2800" dirty="0">
                <a:latin typeface="Courier New" panose="02070309020205020404" pitchFamily="49" charset="0"/>
                <a:cs typeface="Courier New" panose="02070309020205020404" pitchFamily="49" charset="0"/>
              </a:rPr>
              <a:t>;</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refline</a:t>
            </a:r>
            <a:r>
              <a:rPr lang="en-GB" sz="2800" dirty="0">
                <a:latin typeface="Courier New" panose="02070309020205020404" pitchFamily="49" charset="0"/>
                <a:cs typeface="Courier New" panose="02070309020205020404" pitchFamily="49" charset="0"/>
              </a:rPr>
              <a:t> 26 / axis=x;</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refline</a:t>
            </a:r>
            <a:r>
              <a:rPr lang="en-GB" sz="2800" dirty="0">
                <a:latin typeface="Courier New" panose="02070309020205020404" pitchFamily="49" charset="0"/>
                <a:cs typeface="Courier New" panose="02070309020205020404" pitchFamily="49" charset="0"/>
              </a:rPr>
              <a:t> 0 30 60 / axis=y </a:t>
            </a:r>
            <a:r>
              <a:rPr lang="en-GB" sz="2800" dirty="0" err="1">
                <a:latin typeface="Courier New" panose="02070309020205020404" pitchFamily="49" charset="0"/>
                <a:cs typeface="Courier New" panose="02070309020205020404" pitchFamily="49" charset="0"/>
              </a:rPr>
              <a:t>lineattrs</a:t>
            </a:r>
            <a:r>
              <a:rPr lang="en-GB" sz="2800" dirty="0">
                <a:latin typeface="Courier New" panose="02070309020205020404" pitchFamily="49" charset="0"/>
                <a:cs typeface="Courier New" panose="02070309020205020404" pitchFamily="49" charset="0"/>
              </a:rPr>
              <a:t>=(pattern=</a:t>
            </a:r>
            <a:r>
              <a:rPr lang="en-GB" sz="2800" dirty="0" err="1">
                <a:latin typeface="Courier New" panose="02070309020205020404" pitchFamily="49" charset="0"/>
                <a:cs typeface="Courier New" panose="02070309020205020404" pitchFamily="49" charset="0"/>
              </a:rPr>
              <a:t>shortdash</a:t>
            </a:r>
            <a:r>
              <a:rPr lang="en-GB" sz="2800" dirty="0">
                <a:latin typeface="Courier New" panose="02070309020205020404" pitchFamily="49" charset="0"/>
                <a:cs typeface="Courier New" panose="02070309020205020404" pitchFamily="49" charset="0"/>
              </a:rPr>
              <a:t>);</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keylegend</a:t>
            </a:r>
            <a:r>
              <a:rPr lang="en-GB" sz="2800" dirty="0">
                <a:latin typeface="Courier New" panose="02070309020205020404" pitchFamily="49" charset="0"/>
                <a:cs typeface="Courier New" panose="02070309020205020404" pitchFamily="49" charset="0"/>
              </a:rPr>
              <a:t> / title=‘’</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linelength</a:t>
            </a:r>
            <a:r>
              <a:rPr lang="en-GB" sz="2800" dirty="0">
                <a:latin typeface="Courier New" panose="02070309020205020404" pitchFamily="49" charset="0"/>
                <a:cs typeface="Courier New" panose="02070309020205020404" pitchFamily="49" charset="0"/>
              </a:rPr>
              <a:t>=20;</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xaxis</a:t>
            </a:r>
            <a:r>
              <a:rPr lang="en-GB" sz="2800" dirty="0">
                <a:latin typeface="Courier New" panose="02070309020205020404" pitchFamily="49" charset="0"/>
                <a:cs typeface="Courier New" panose="02070309020205020404" pitchFamily="49" charset="0"/>
              </a:rPr>
              <a:t> </a:t>
            </a:r>
            <a:r>
              <a:rPr lang="en-GB" sz="2800" b="1" dirty="0">
                <a:latin typeface="Courier New" panose="02070309020205020404" pitchFamily="49" charset="0"/>
                <a:cs typeface="Courier New" panose="02070309020205020404" pitchFamily="49" charset="0"/>
              </a:rPr>
              <a:t>type=linear </a:t>
            </a:r>
            <a:r>
              <a:rPr lang="en-GB" sz="2800" dirty="0">
                <a:latin typeface="Courier New" panose="02070309020205020404" pitchFamily="49" charset="0"/>
                <a:cs typeface="Courier New" panose="02070309020205020404" pitchFamily="49" charset="0"/>
              </a:rPr>
              <a:t>values=(1 2 4 8 12 16 20 24 28) max=29</a:t>
            </a:r>
          </a:p>
          <a:p>
            <a:pPr marL="0" indent="0">
              <a:buNone/>
            </a:pPr>
            <a:r>
              <a:rPr lang="en-GB" sz="2800" dirty="0">
                <a:latin typeface="Courier New" panose="02070309020205020404" pitchFamily="49" charset="0"/>
                <a:cs typeface="Courier New" panose="02070309020205020404" pitchFamily="49" charset="0"/>
              </a:rPr>
              <a:t>        display=(</a:t>
            </a:r>
            <a:r>
              <a:rPr lang="en-GB" sz="2800" dirty="0" err="1">
                <a:latin typeface="Courier New" panose="02070309020205020404" pitchFamily="49" charset="0"/>
                <a:cs typeface="Courier New" panose="02070309020205020404" pitchFamily="49" charset="0"/>
              </a:rPr>
              <a:t>nolabel</a:t>
            </a:r>
            <a:r>
              <a:rPr lang="en-GB" sz="2800" dirty="0">
                <a:latin typeface="Courier New" panose="02070309020205020404" pitchFamily="49" charset="0"/>
                <a:cs typeface="Courier New" panose="02070309020205020404" pitchFamily="49" charset="0"/>
              </a:rPr>
              <a:t>);</a:t>
            </a:r>
          </a:p>
          <a:p>
            <a:pPr marL="0" indent="0">
              <a:buNone/>
            </a:pPr>
            <a:r>
              <a:rPr lang="en-GB" sz="2800" dirty="0">
                <a:latin typeface="Courier New" panose="02070309020205020404" pitchFamily="49" charset="0"/>
                <a:cs typeface="Courier New" panose="02070309020205020404" pitchFamily="49" charset="0"/>
              </a:rPr>
              <a:t>run;</a:t>
            </a:r>
          </a:p>
          <a:p>
            <a:pPr marL="0" indent="0">
              <a:buNone/>
            </a:pPr>
            <a:endParaRPr lang="en-GB" sz="2800" dirty="0">
              <a:latin typeface="Courier New" panose="02070309020205020404" pitchFamily="49" charset="0"/>
              <a:cs typeface="Courier New" panose="02070309020205020404" pitchFamily="49" charset="0"/>
            </a:endParaRPr>
          </a:p>
        </p:txBody>
      </p:sp>
      <p:sp>
        <p:nvSpPr>
          <p:cNvPr id="4" name="TextBox 3"/>
          <p:cNvSpPr txBox="1"/>
          <p:nvPr/>
        </p:nvSpPr>
        <p:spPr>
          <a:xfrm>
            <a:off x="4862146" y="5424854"/>
            <a:ext cx="5090746" cy="646331"/>
          </a:xfrm>
          <a:prstGeom prst="rect">
            <a:avLst/>
          </a:prstGeom>
          <a:noFill/>
          <a:ln w="38100">
            <a:solidFill>
              <a:srgbClr val="C00000"/>
            </a:solidFill>
          </a:ln>
        </p:spPr>
        <p:txBody>
          <a:bodyPr wrap="square" rtlCol="0">
            <a:spAutoFit/>
          </a:bodyPr>
          <a:lstStyle/>
          <a:p>
            <a:r>
              <a:rPr lang="en-GB" dirty="0"/>
              <a:t>This ensures the visits are spread out linearly in time rather than being equally spaced</a:t>
            </a:r>
          </a:p>
        </p:txBody>
      </p:sp>
      <p:cxnSp>
        <p:nvCxnSpPr>
          <p:cNvPr id="5" name="Connector: Curved 4"/>
          <p:cNvCxnSpPr>
            <a:cxnSpLocks/>
            <a:stCxn id="4" idx="1"/>
          </p:cNvCxnSpPr>
          <p:nvPr/>
        </p:nvCxnSpPr>
        <p:spPr>
          <a:xfrm rot="10800000">
            <a:off x="3374886" y="4833090"/>
            <a:ext cx="1487261" cy="914930"/>
          </a:xfrm>
          <a:prstGeom prst="curved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328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Placement of X/YAXISTABLE data</a:t>
            </a:r>
          </a:p>
        </p:txBody>
      </p:sp>
      <p:sp>
        <p:nvSpPr>
          <p:cNvPr id="3" name="Content Placeholder 2"/>
          <p:cNvSpPr>
            <a:spLocks noGrp="1"/>
          </p:cNvSpPr>
          <p:nvPr>
            <p:ph idx="1"/>
          </p:nvPr>
        </p:nvSpPr>
        <p:spPr/>
        <p:txBody>
          <a:bodyPr>
            <a:normAutofit/>
          </a:bodyPr>
          <a:lstStyle/>
          <a:p>
            <a:pPr marL="0" indent="0">
              <a:buNone/>
            </a:pPr>
            <a:endParaRPr lang="en-GB" sz="2800" dirty="0">
              <a:cs typeface="Courier New" panose="02070309020205020404" pitchFamily="49" charset="0"/>
            </a:endParaRPr>
          </a:p>
          <a:p>
            <a:pPr marL="1543050" lvl="2" indent="-742950">
              <a:buFont typeface="+mj-lt"/>
              <a:buAutoNum type="arabicPeriod"/>
            </a:pPr>
            <a:endParaRPr lang="en-GB" sz="2800" dirty="0">
              <a:cs typeface="Courier New" panose="02070309020205020404" pitchFamily="49" charset="0"/>
            </a:endParaRPr>
          </a:p>
        </p:txBody>
      </p:sp>
      <p:sp>
        <p:nvSpPr>
          <p:cNvPr id="5" name="Content Placeholder 2"/>
          <p:cNvSpPr txBox="1">
            <a:spLocks/>
          </p:cNvSpPr>
          <p:nvPr/>
        </p:nvSpPr>
        <p:spPr>
          <a:xfrm>
            <a:off x="762000" y="1752601"/>
            <a:ext cx="1097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cs typeface="Courier New" panose="02070309020205020404" pitchFamily="49" charset="0"/>
              </a:rPr>
              <a:t>By adding the following code, we can create a table of the numbers of subjects included in the analyses at the bottom of the graph:</a:t>
            </a:r>
          </a:p>
          <a:p>
            <a:pPr marL="0" indent="0">
              <a:buFont typeface="Arial" pitchFamily="34" charset="0"/>
              <a:buNone/>
            </a:pPr>
            <a:endParaRPr lang="en-GB" dirty="0">
              <a:cs typeface="Courier New" panose="02070309020205020404" pitchFamily="49" charset="0"/>
            </a:endParaRPr>
          </a:p>
          <a:p>
            <a:pPr marL="0" indent="0">
              <a:buNone/>
            </a:pPr>
            <a:r>
              <a:rPr lang="en-GB" sz="2800" dirty="0" err="1">
                <a:latin typeface="Courier New" panose="02070309020205020404" pitchFamily="49" charset="0"/>
                <a:cs typeface="Courier New" panose="02070309020205020404" pitchFamily="49" charset="0"/>
              </a:rPr>
              <a:t>xaxistable</a:t>
            </a:r>
            <a:r>
              <a:rPr lang="en-GB" sz="2800" dirty="0">
                <a:latin typeface="Courier New" panose="02070309020205020404" pitchFamily="49" charset="0"/>
                <a:cs typeface="Courier New" panose="02070309020205020404" pitchFamily="49" charset="0"/>
              </a:rPr>
              <a:t> risk / class=drug </a:t>
            </a:r>
            <a:r>
              <a:rPr lang="en-GB" sz="2800" dirty="0" err="1">
                <a:latin typeface="Courier New" panose="02070309020205020404" pitchFamily="49" charset="0"/>
                <a:cs typeface="Courier New" panose="02070309020205020404" pitchFamily="49" charset="0"/>
              </a:rPr>
              <a:t>colorgroup</a:t>
            </a:r>
            <a:r>
              <a:rPr lang="en-GB" sz="2800" dirty="0">
                <a:latin typeface="Courier New" panose="02070309020205020404" pitchFamily="49" charset="0"/>
                <a:cs typeface="Courier New" panose="02070309020205020404" pitchFamily="49" charset="0"/>
              </a:rPr>
              <a:t>=drug;</a:t>
            </a:r>
          </a:p>
          <a:p>
            <a:pPr marL="0" indent="0">
              <a:buFont typeface="Arial" pitchFamily="34" charset="0"/>
              <a:buNone/>
            </a:pPr>
            <a:endParaRPr lang="en-GB" sz="2800" dirty="0">
              <a:cs typeface="Courier New" panose="02070309020205020404" pitchFamily="49" charset="0"/>
            </a:endParaRPr>
          </a:p>
          <a:p>
            <a:pPr marL="0" indent="0">
              <a:buFont typeface="Arial" pitchFamily="34" charset="0"/>
              <a:buNone/>
            </a:pPr>
            <a:r>
              <a:rPr lang="en-GB" sz="2800" dirty="0">
                <a:cs typeface="Courier New" panose="02070309020205020404" pitchFamily="49" charset="0"/>
              </a:rPr>
              <a:t>Adding the option </a:t>
            </a:r>
            <a:r>
              <a:rPr lang="en-GB" sz="2800" dirty="0">
                <a:latin typeface="Courier New" panose="02070309020205020404" pitchFamily="49" charset="0"/>
                <a:cs typeface="Courier New" panose="02070309020205020404" pitchFamily="49" charset="0"/>
              </a:rPr>
              <a:t>location=inside </a:t>
            </a:r>
            <a:r>
              <a:rPr lang="en-GB" sz="2800" dirty="0">
                <a:cs typeface="Courier New" panose="02070309020205020404" pitchFamily="49" charset="0"/>
              </a:rPr>
              <a:t>to this statement is an additional improvement.</a:t>
            </a:r>
          </a:p>
        </p:txBody>
      </p:sp>
    </p:spTree>
    <p:extLst>
      <p:ext uri="{BB962C8B-B14F-4D97-AF65-F5344CB8AC3E}">
        <p14:creationId xmlns:p14="http://schemas.microsoft.com/office/powerpoint/2010/main" val="272722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 calcmode="lin" valueType="num">
                                      <p:cBhvr additive="base">
                                        <p:cTn id="1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Exercise 2. Creating a box plot of </a:t>
            </a:r>
            <a:r>
              <a:rPr lang="en-GB" dirty="0" err="1"/>
              <a:t>QTc</a:t>
            </a:r>
            <a:endParaRPr lang="en-GB"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0830" y="1417638"/>
            <a:ext cx="8106508" cy="4863906"/>
          </a:xfrm>
          <a:prstGeom prst="rect">
            <a:avLst/>
          </a:prstGeom>
        </p:spPr>
      </p:pic>
      <p:sp>
        <p:nvSpPr>
          <p:cNvPr id="4" name="TextBox 3"/>
          <p:cNvSpPr txBox="1"/>
          <p:nvPr/>
        </p:nvSpPr>
        <p:spPr>
          <a:xfrm>
            <a:off x="2917580" y="1048306"/>
            <a:ext cx="6356839" cy="369332"/>
          </a:xfrm>
          <a:prstGeom prst="rect">
            <a:avLst/>
          </a:prstGeom>
          <a:noFill/>
        </p:spPr>
        <p:txBody>
          <a:bodyPr wrap="square" rtlCol="0">
            <a:spAutoFit/>
          </a:bodyPr>
          <a:lstStyle/>
          <a:p>
            <a:pPr algn="ctr"/>
            <a:r>
              <a:rPr lang="en-GB" dirty="0"/>
              <a:t>with </a:t>
            </a:r>
            <a:r>
              <a:rPr lang="en-GB" dirty="0" err="1"/>
              <a:t>xaxistable</a:t>
            </a:r>
            <a:r>
              <a:rPr lang="en-GB" dirty="0"/>
              <a:t> option</a:t>
            </a:r>
          </a:p>
        </p:txBody>
      </p:sp>
    </p:spTree>
    <p:extLst>
      <p:ext uri="{BB962C8B-B14F-4D97-AF65-F5344CB8AC3E}">
        <p14:creationId xmlns:p14="http://schemas.microsoft.com/office/powerpoint/2010/main" val="2674702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2400" dirty="0"/>
              <a:t>Graphics and the Output Delivery System (ODS)</a:t>
            </a:r>
          </a:p>
          <a:p>
            <a:r>
              <a:rPr lang="en-GB" sz="2400" dirty="0"/>
              <a:t>Exercise – ODS</a:t>
            </a:r>
          </a:p>
          <a:p>
            <a:r>
              <a:rPr lang="en-GB" sz="2400" dirty="0"/>
              <a:t>Conclusion and Further Readings</a:t>
            </a:r>
          </a:p>
          <a:p>
            <a:endParaRPr lang="en-GB" sz="2400" dirty="0"/>
          </a:p>
        </p:txBody>
      </p:sp>
      <p:sp>
        <p:nvSpPr>
          <p:cNvPr id="4" name="Title 1"/>
          <p:cNvSpPr>
            <a:spLocks noGrp="1"/>
          </p:cNvSpPr>
          <p:nvPr>
            <p:ph type="title"/>
          </p:nvPr>
        </p:nvSpPr>
        <p:spPr>
          <a:xfrm>
            <a:off x="609600" y="274637"/>
            <a:ext cx="10682796" cy="941603"/>
          </a:xfrm>
        </p:spPr>
        <p:txBody>
          <a:bodyPr/>
          <a:lstStyle/>
          <a:p>
            <a:r>
              <a:rPr lang="en-GB" dirty="0"/>
              <a:t>Agenda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2: example code</a:t>
            </a:r>
          </a:p>
        </p:txBody>
      </p:sp>
      <p:sp>
        <p:nvSpPr>
          <p:cNvPr id="3" name="Content Placeholder 2"/>
          <p:cNvSpPr>
            <a:spLocks noGrp="1"/>
          </p:cNvSpPr>
          <p:nvPr>
            <p:ph idx="1"/>
          </p:nvPr>
        </p:nvSpPr>
        <p:spPr/>
        <p:txBody>
          <a:bodyPr>
            <a:normAutofit fontScale="70000" lnSpcReduction="20000"/>
          </a:bodyPr>
          <a:lstStyle/>
          <a:p>
            <a:pPr marL="0" indent="0">
              <a:buNone/>
            </a:pPr>
            <a:r>
              <a:rPr lang="en-GB" sz="2800" dirty="0">
                <a:latin typeface="Courier New" panose="02070309020205020404" pitchFamily="49" charset="0"/>
                <a:cs typeface="Courier New" panose="02070309020205020404" pitchFamily="49" charset="0"/>
              </a:rPr>
              <a:t>title1 “</a:t>
            </a:r>
            <a:r>
              <a:rPr lang="en-GB" sz="2800" dirty="0" err="1">
                <a:latin typeface="Courier New" panose="02070309020205020404" pitchFamily="49" charset="0"/>
                <a:cs typeface="Courier New" panose="02070309020205020404" pitchFamily="49" charset="0"/>
              </a:rPr>
              <a:t>QTc</a:t>
            </a:r>
            <a:r>
              <a:rPr lang="en-GB" sz="2800" dirty="0">
                <a:latin typeface="Courier New" panose="02070309020205020404" pitchFamily="49" charset="0"/>
                <a:cs typeface="Courier New" panose="02070309020205020404" pitchFamily="49" charset="0"/>
              </a:rPr>
              <a:t> Change from Baseline by Treatment and Week”;</a:t>
            </a:r>
          </a:p>
          <a:p>
            <a:pPr marL="0" indent="0">
              <a:buNone/>
            </a:pPr>
            <a:r>
              <a:rPr lang="en-GB" sz="2800" dirty="0">
                <a:latin typeface="Courier New" panose="02070309020205020404" pitchFamily="49" charset="0"/>
                <a:cs typeface="Courier New" panose="02070309020205020404" pitchFamily="49" charset="0"/>
              </a:rPr>
              <a:t>footnote1 j=1 “Note: Increase &lt; 30 </a:t>
            </a:r>
            <a:r>
              <a:rPr lang="en-GB" sz="2800" dirty="0" err="1">
                <a:latin typeface="Courier New" panose="02070309020205020404" pitchFamily="49" charset="0"/>
                <a:cs typeface="Courier New" panose="02070309020205020404" pitchFamily="49" charset="0"/>
              </a:rPr>
              <a:t>msec</a:t>
            </a:r>
            <a:r>
              <a:rPr lang="en-GB" sz="2800" dirty="0">
                <a:latin typeface="Courier New" panose="02070309020205020404" pitchFamily="49" charset="0"/>
                <a:cs typeface="Courier New" panose="02070309020205020404" pitchFamily="49" charset="0"/>
              </a:rPr>
              <a:t> ‘Normal’ , “30-60 </a:t>
            </a:r>
            <a:r>
              <a:rPr lang="en-GB" sz="2800" dirty="0" err="1">
                <a:latin typeface="Courier New" panose="02070309020205020404" pitchFamily="49" charset="0"/>
                <a:cs typeface="Courier New" panose="02070309020205020404" pitchFamily="49" charset="0"/>
              </a:rPr>
              <a:t>msec</a:t>
            </a:r>
            <a:r>
              <a:rPr lang="en-GB" sz="2800" dirty="0">
                <a:latin typeface="Courier New" panose="02070309020205020404" pitchFamily="49" charset="0"/>
                <a:cs typeface="Courier New" panose="02070309020205020404" pitchFamily="49" charset="0"/>
              </a:rPr>
              <a:t> ‘Concern’, &gt;60 </a:t>
            </a:r>
            <a:r>
              <a:rPr lang="en-GB" sz="2800" dirty="0" err="1">
                <a:latin typeface="Courier New" panose="02070309020205020404" pitchFamily="49" charset="0"/>
                <a:cs typeface="Courier New" panose="02070309020205020404" pitchFamily="49" charset="0"/>
              </a:rPr>
              <a:t>msec</a:t>
            </a:r>
            <a:r>
              <a:rPr lang="en-GB" sz="2800" dirty="0">
                <a:latin typeface="Courier New" panose="02070309020205020404" pitchFamily="49" charset="0"/>
                <a:cs typeface="Courier New" panose="02070309020205020404" pitchFamily="49" charset="0"/>
              </a:rPr>
              <a:t> ‘High’ “;</a:t>
            </a:r>
          </a:p>
          <a:p>
            <a:pPr marL="0" indent="0">
              <a:buNone/>
            </a:pPr>
            <a:r>
              <a:rPr lang="en-GB" sz="2800" dirty="0">
                <a:latin typeface="Courier New" panose="02070309020205020404" pitchFamily="49" charset="0"/>
                <a:cs typeface="Courier New" panose="02070309020205020404" pitchFamily="49" charset="0"/>
              </a:rPr>
              <a:t>proc </a:t>
            </a:r>
            <a:r>
              <a:rPr lang="en-GB" sz="2800" dirty="0" err="1">
                <a:latin typeface="Courier New" panose="02070309020205020404" pitchFamily="49" charset="0"/>
                <a:cs typeface="Courier New" panose="02070309020205020404" pitchFamily="49" charset="0"/>
              </a:rPr>
              <a:t>sgplot</a:t>
            </a:r>
            <a:r>
              <a:rPr lang="en-GB" sz="2800" dirty="0">
                <a:latin typeface="Courier New" panose="02070309020205020404" pitchFamily="49" charset="0"/>
                <a:cs typeface="Courier New" panose="02070309020205020404" pitchFamily="49" charset="0"/>
              </a:rPr>
              <a:t> data=</a:t>
            </a:r>
            <a:r>
              <a:rPr lang="en-GB" sz="2800" dirty="0" err="1">
                <a:latin typeface="Courier New" panose="02070309020205020404" pitchFamily="49" charset="0"/>
                <a:cs typeface="Courier New" panose="02070309020205020404" pitchFamily="49" charset="0"/>
              </a:rPr>
              <a:t>QTcData</a:t>
            </a:r>
            <a:r>
              <a:rPr lang="en-GB" sz="2800" dirty="0">
                <a:latin typeface="Courier New" panose="02070309020205020404" pitchFamily="49" charset="0"/>
                <a:cs typeface="Courier New" panose="02070309020205020404" pitchFamily="49" charset="0"/>
              </a:rPr>
              <a:t>;</a:t>
            </a:r>
          </a:p>
          <a:p>
            <a:pPr marL="0" indent="0">
              <a:buNone/>
            </a:pPr>
            <a:r>
              <a:rPr lang="en-GB" sz="2800" dirty="0">
                <a:latin typeface="Courier New" panose="02070309020205020404" pitchFamily="49" charset="0"/>
                <a:cs typeface="Courier New" panose="02070309020205020404" pitchFamily="49" charset="0"/>
              </a:rPr>
              <a:t>  format week </a:t>
            </a:r>
            <a:r>
              <a:rPr lang="en-GB" sz="2800" dirty="0" err="1">
                <a:latin typeface="Courier New" panose="02070309020205020404" pitchFamily="49" charset="0"/>
                <a:cs typeface="Courier New" panose="02070309020205020404" pitchFamily="49" charset="0"/>
              </a:rPr>
              <a:t>qtcweek</a:t>
            </a:r>
            <a:r>
              <a:rPr lang="en-GB" sz="2800" dirty="0">
                <a:latin typeface="Courier New" panose="02070309020205020404" pitchFamily="49" charset="0"/>
                <a:cs typeface="Courier New" panose="02070309020205020404" pitchFamily="49" charset="0"/>
              </a:rPr>
              <a:t>.;</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vbox</a:t>
            </a: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qtc</a:t>
            </a:r>
            <a:r>
              <a:rPr lang="en-GB" sz="2800" dirty="0">
                <a:latin typeface="Courier New" panose="02070309020205020404" pitchFamily="49" charset="0"/>
                <a:cs typeface="Courier New" panose="02070309020205020404" pitchFamily="49" charset="0"/>
              </a:rPr>
              <a:t> / category=week group=drug </a:t>
            </a:r>
            <a:r>
              <a:rPr lang="en-GB" sz="2800" dirty="0" err="1">
                <a:latin typeface="Courier New" panose="02070309020205020404" pitchFamily="49" charset="0"/>
                <a:cs typeface="Courier New" panose="02070309020205020404" pitchFamily="49" charset="0"/>
              </a:rPr>
              <a:t>groupdisplay</a:t>
            </a:r>
            <a:r>
              <a:rPr lang="en-GB" sz="2800" dirty="0">
                <a:latin typeface="Courier New" panose="02070309020205020404" pitchFamily="49" charset="0"/>
                <a:cs typeface="Courier New" panose="02070309020205020404" pitchFamily="49" charset="0"/>
              </a:rPr>
              <a:t>=cluster </a:t>
            </a:r>
            <a:r>
              <a:rPr lang="en-GB" sz="2800" dirty="0" err="1">
                <a:latin typeface="Courier New" panose="02070309020205020404" pitchFamily="49" charset="0"/>
                <a:cs typeface="Courier New" panose="02070309020205020404" pitchFamily="49" charset="0"/>
              </a:rPr>
              <a:t>nofill</a:t>
            </a:r>
            <a:r>
              <a:rPr lang="en-GB" sz="2800" dirty="0">
                <a:latin typeface="Courier New" panose="02070309020205020404" pitchFamily="49" charset="0"/>
                <a:cs typeface="Courier New" panose="02070309020205020404" pitchFamily="49" charset="0"/>
              </a:rPr>
              <a:t>;</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xaxistable</a:t>
            </a:r>
            <a:r>
              <a:rPr lang="en-GB" sz="2800" dirty="0">
                <a:latin typeface="Courier New" panose="02070309020205020404" pitchFamily="49" charset="0"/>
                <a:cs typeface="Courier New" panose="02070309020205020404" pitchFamily="49" charset="0"/>
              </a:rPr>
              <a:t> risk / class=drug </a:t>
            </a:r>
            <a:r>
              <a:rPr lang="en-GB" sz="2800" dirty="0" err="1">
                <a:latin typeface="Courier New" panose="02070309020205020404" pitchFamily="49" charset="0"/>
                <a:cs typeface="Courier New" panose="02070309020205020404" pitchFamily="49" charset="0"/>
              </a:rPr>
              <a:t>colordrug</a:t>
            </a:r>
            <a:r>
              <a:rPr lang="en-GB" sz="2800" dirty="0">
                <a:latin typeface="Courier New" panose="02070309020205020404" pitchFamily="49" charset="0"/>
                <a:cs typeface="Courier New" panose="02070309020205020404" pitchFamily="49" charset="0"/>
              </a:rPr>
              <a:t>=drug location=inside;</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refline</a:t>
            </a:r>
            <a:r>
              <a:rPr lang="en-GB" sz="2800" dirty="0">
                <a:latin typeface="Courier New" panose="02070309020205020404" pitchFamily="49" charset="0"/>
                <a:cs typeface="Courier New" panose="02070309020205020404" pitchFamily="49" charset="0"/>
              </a:rPr>
              <a:t> 26 / axis=x;</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refline</a:t>
            </a:r>
            <a:r>
              <a:rPr lang="en-GB" sz="2800" dirty="0">
                <a:latin typeface="Courier New" panose="02070309020205020404" pitchFamily="49" charset="0"/>
                <a:cs typeface="Courier New" panose="02070309020205020404" pitchFamily="49" charset="0"/>
              </a:rPr>
              <a:t> 0 30 60 / axis=y </a:t>
            </a:r>
            <a:r>
              <a:rPr lang="en-GB" sz="2800" dirty="0" err="1">
                <a:latin typeface="Courier New" panose="02070309020205020404" pitchFamily="49" charset="0"/>
                <a:cs typeface="Courier New" panose="02070309020205020404" pitchFamily="49" charset="0"/>
              </a:rPr>
              <a:t>lineattrs</a:t>
            </a:r>
            <a:r>
              <a:rPr lang="en-GB" sz="2800" dirty="0">
                <a:latin typeface="Courier New" panose="02070309020205020404" pitchFamily="49" charset="0"/>
                <a:cs typeface="Courier New" panose="02070309020205020404" pitchFamily="49" charset="0"/>
              </a:rPr>
              <a:t>=(pattern=</a:t>
            </a:r>
            <a:r>
              <a:rPr lang="en-GB" sz="2800" dirty="0" err="1">
                <a:latin typeface="Courier New" panose="02070309020205020404" pitchFamily="49" charset="0"/>
                <a:cs typeface="Courier New" panose="02070309020205020404" pitchFamily="49" charset="0"/>
              </a:rPr>
              <a:t>shortdash</a:t>
            </a:r>
            <a:r>
              <a:rPr lang="en-GB" sz="2800" dirty="0">
                <a:latin typeface="Courier New" panose="02070309020205020404" pitchFamily="49" charset="0"/>
                <a:cs typeface="Courier New" panose="02070309020205020404" pitchFamily="49" charset="0"/>
              </a:rPr>
              <a:t>);</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keylegend</a:t>
            </a:r>
            <a:r>
              <a:rPr lang="en-GB" sz="2800" dirty="0">
                <a:latin typeface="Courier New" panose="02070309020205020404" pitchFamily="49" charset="0"/>
                <a:cs typeface="Courier New" panose="02070309020205020404" pitchFamily="49" charset="0"/>
              </a:rPr>
              <a:t> / title=‘’</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linelength</a:t>
            </a:r>
            <a:r>
              <a:rPr lang="en-GB" sz="2800" dirty="0">
                <a:latin typeface="Courier New" panose="02070309020205020404" pitchFamily="49" charset="0"/>
                <a:cs typeface="Courier New" panose="02070309020205020404" pitchFamily="49" charset="0"/>
              </a:rPr>
              <a:t>=20;</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xaxis</a:t>
            </a:r>
            <a:r>
              <a:rPr lang="en-GB" sz="2800" dirty="0">
                <a:latin typeface="Courier New" panose="02070309020205020404" pitchFamily="49" charset="0"/>
                <a:cs typeface="Courier New" panose="02070309020205020404" pitchFamily="49" charset="0"/>
              </a:rPr>
              <a:t> type=linear values=(1 2 4 8 12 16 20 24 28) max=29</a:t>
            </a:r>
          </a:p>
          <a:p>
            <a:pPr marL="0" indent="0">
              <a:buNone/>
            </a:pPr>
            <a:r>
              <a:rPr lang="en-GB" sz="2800" dirty="0">
                <a:latin typeface="Courier New" panose="02070309020205020404" pitchFamily="49" charset="0"/>
                <a:cs typeface="Courier New" panose="02070309020205020404" pitchFamily="49" charset="0"/>
              </a:rPr>
              <a:t>        display=(</a:t>
            </a:r>
            <a:r>
              <a:rPr lang="en-GB" sz="2800" dirty="0" err="1">
                <a:latin typeface="Courier New" panose="02070309020205020404" pitchFamily="49" charset="0"/>
                <a:cs typeface="Courier New" panose="02070309020205020404" pitchFamily="49" charset="0"/>
              </a:rPr>
              <a:t>nolabel</a:t>
            </a:r>
            <a:r>
              <a:rPr lang="en-GB" sz="2800" dirty="0">
                <a:latin typeface="Courier New" panose="02070309020205020404" pitchFamily="49" charset="0"/>
                <a:cs typeface="Courier New" panose="02070309020205020404" pitchFamily="49" charset="0"/>
              </a:rPr>
              <a:t>);</a:t>
            </a:r>
          </a:p>
          <a:p>
            <a:pPr marL="0" indent="0">
              <a:buNone/>
            </a:pPr>
            <a:r>
              <a:rPr lang="en-GB" sz="2800" dirty="0">
                <a:latin typeface="Courier New" panose="02070309020205020404" pitchFamily="49" charset="0"/>
                <a:cs typeface="Courier New" panose="02070309020205020404" pitchFamily="49" charset="0"/>
              </a:rPr>
              <a:t>run;</a:t>
            </a:r>
          </a:p>
          <a:p>
            <a:pPr marL="0" indent="0">
              <a:buNone/>
            </a:pPr>
            <a:endParaRPr lang="en-GB"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30881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Shading regions of the display area</a:t>
            </a:r>
          </a:p>
        </p:txBody>
      </p:sp>
      <p:sp>
        <p:nvSpPr>
          <p:cNvPr id="3" name="Content Placeholder 2"/>
          <p:cNvSpPr>
            <a:spLocks noGrp="1"/>
          </p:cNvSpPr>
          <p:nvPr>
            <p:ph idx="1"/>
          </p:nvPr>
        </p:nvSpPr>
        <p:spPr/>
        <p:txBody>
          <a:bodyPr>
            <a:normAutofit/>
          </a:bodyPr>
          <a:lstStyle/>
          <a:p>
            <a:pPr marL="0" indent="0">
              <a:buNone/>
            </a:pPr>
            <a:endParaRPr lang="en-GB" sz="2800" dirty="0">
              <a:cs typeface="Courier New" panose="02070309020205020404" pitchFamily="49" charset="0"/>
            </a:endParaRPr>
          </a:p>
          <a:p>
            <a:pPr marL="1543050" lvl="2" indent="-742950">
              <a:buFont typeface="+mj-lt"/>
              <a:buAutoNum type="arabicPeriod"/>
            </a:pPr>
            <a:endParaRPr lang="en-GB" sz="2800" dirty="0">
              <a:cs typeface="Courier New" panose="02070309020205020404" pitchFamily="49" charset="0"/>
            </a:endParaRPr>
          </a:p>
        </p:txBody>
      </p:sp>
      <p:sp>
        <p:nvSpPr>
          <p:cNvPr id="5" name="Content Placeholder 2"/>
          <p:cNvSpPr txBox="1">
            <a:spLocks/>
          </p:cNvSpPr>
          <p:nvPr/>
        </p:nvSpPr>
        <p:spPr>
          <a:xfrm>
            <a:off x="762000" y="1752601"/>
            <a:ext cx="1097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cs typeface="Courier New" panose="02070309020205020404" pitchFamily="49" charset="0"/>
              </a:rPr>
              <a:t>Regions of the graph can be shaded using BAND plot statements:</a:t>
            </a:r>
          </a:p>
          <a:p>
            <a:pPr marL="0" indent="0">
              <a:buNone/>
            </a:pPr>
            <a:r>
              <a:rPr lang="en-GB" sz="2800" dirty="0">
                <a:latin typeface="Courier New" panose="02070309020205020404" pitchFamily="49" charset="0"/>
                <a:cs typeface="Courier New" panose="02070309020205020404" pitchFamily="49" charset="0"/>
              </a:rPr>
              <a:t>  band x=</a:t>
            </a:r>
            <a:r>
              <a:rPr lang="en-GB" sz="2800" dirty="0" err="1">
                <a:latin typeface="Courier New" panose="02070309020205020404" pitchFamily="49" charset="0"/>
                <a:cs typeface="Courier New" panose="02070309020205020404" pitchFamily="49" charset="0"/>
              </a:rPr>
              <a:t>wk</a:t>
            </a:r>
            <a:r>
              <a:rPr lang="en-GB" sz="2800" dirty="0">
                <a:latin typeface="Courier New" panose="02070309020205020404" pitchFamily="49" charset="0"/>
                <a:cs typeface="Courier New" panose="02070309020205020404" pitchFamily="49" charset="0"/>
              </a:rPr>
              <a:t> y=L0 / fill </a:t>
            </a:r>
            <a:r>
              <a:rPr lang="en-GB" sz="2800" dirty="0" err="1">
                <a:latin typeface="Courier New" panose="02070309020205020404" pitchFamily="49" charset="0"/>
                <a:cs typeface="Courier New" panose="02070309020205020404" pitchFamily="49" charset="0"/>
              </a:rPr>
              <a:t>legendlabel</a:t>
            </a:r>
            <a:r>
              <a:rPr lang="en-GB" sz="2800" dirty="0">
                <a:latin typeface="Courier New" panose="02070309020205020404" pitchFamily="49" charset="0"/>
                <a:cs typeface="Courier New" panose="02070309020205020404" pitchFamily="49" charset="0"/>
              </a:rPr>
              <a:t>=‘Normal’</a:t>
            </a:r>
          </a:p>
          <a:p>
            <a:pPr marL="0" indent="0">
              <a:buNone/>
            </a:pPr>
            <a:r>
              <a:rPr lang="en-GB" sz="2800" dirty="0">
                <a:latin typeface="Courier New" panose="02070309020205020404" pitchFamily="49" charset="0"/>
                <a:cs typeface="Courier New" panose="02070309020205020404" pitchFamily="49" charset="0"/>
              </a:rPr>
              <a:t>    name=‘a’ </a:t>
            </a:r>
            <a:r>
              <a:rPr lang="en-GB" sz="2800" dirty="0" err="1">
                <a:latin typeface="Courier New" panose="02070309020205020404" pitchFamily="49" charset="0"/>
                <a:cs typeface="Courier New" panose="02070309020205020404" pitchFamily="49" charset="0"/>
              </a:rPr>
              <a:t>fillattrs</a:t>
            </a:r>
            <a:r>
              <a:rPr lang="en-GB" sz="2800" dirty="0">
                <a:latin typeface="Courier New" panose="02070309020205020404" pitchFamily="49" charset="0"/>
                <a:cs typeface="Courier New" panose="02070309020205020404" pitchFamily="49" charset="0"/>
              </a:rPr>
              <a:t>=(</a:t>
            </a:r>
            <a:r>
              <a:rPr lang="en-GB" sz="2800" dirty="0" err="1">
                <a:latin typeface="Courier New" panose="02070309020205020404" pitchFamily="49" charset="0"/>
                <a:cs typeface="Courier New" panose="02070309020205020404" pitchFamily="49" charset="0"/>
              </a:rPr>
              <a:t>color</a:t>
            </a:r>
            <a:r>
              <a:rPr lang="en-GB" sz="2800" dirty="0">
                <a:latin typeface="Courier New" panose="02070309020205020404" pitchFamily="49" charset="0"/>
                <a:cs typeface="Courier New" panose="02070309020205020404" pitchFamily="49" charset="0"/>
              </a:rPr>
              <a:t>=white</a:t>
            </a:r>
          </a:p>
          <a:p>
            <a:pPr marL="0" indent="0">
              <a:buNone/>
            </a:pPr>
            <a:r>
              <a:rPr lang="en-GB" sz="2800" dirty="0">
                <a:latin typeface="Courier New" panose="02070309020205020404" pitchFamily="49" charset="0"/>
                <a:cs typeface="Courier New" panose="02070309020205020404" pitchFamily="49" charset="0"/>
              </a:rPr>
              <a:t>    transparency=0.6);</a:t>
            </a:r>
          </a:p>
          <a:p>
            <a:pPr marL="0" indent="0">
              <a:buFont typeface="Arial" pitchFamily="34" charset="0"/>
              <a:buNone/>
            </a:pPr>
            <a:endParaRPr lang="en-GB" sz="2800" dirty="0">
              <a:cs typeface="Courier New" panose="02070309020205020404" pitchFamily="49" charset="0"/>
            </a:endParaRPr>
          </a:p>
          <a:p>
            <a:pPr marL="0" indent="0">
              <a:buFont typeface="Arial" pitchFamily="34" charset="0"/>
              <a:buNone/>
            </a:pPr>
            <a:r>
              <a:rPr lang="en-GB" sz="2800" dirty="0">
                <a:cs typeface="Courier New" panose="02070309020205020404" pitchFamily="49" charset="0"/>
              </a:rPr>
              <a:t>(Use the QTCBAND dataset : </a:t>
            </a:r>
            <a:r>
              <a:rPr lang="en-GB" sz="2800" dirty="0">
                <a:latin typeface="Courier New" panose="02070309020205020404" pitchFamily="49" charset="0"/>
                <a:cs typeface="Courier New" panose="02070309020205020404" pitchFamily="49" charset="0"/>
              </a:rPr>
              <a:t>L0</a:t>
            </a:r>
            <a:r>
              <a:rPr lang="en-GB" sz="2800" dirty="0">
                <a:cs typeface="Courier New" panose="02070309020205020404" pitchFamily="49" charset="0"/>
              </a:rPr>
              <a:t> is a variable in the dataset)</a:t>
            </a:r>
          </a:p>
        </p:txBody>
      </p:sp>
    </p:spTree>
    <p:extLst>
      <p:ext uri="{BB962C8B-B14F-4D97-AF65-F5344CB8AC3E}">
        <p14:creationId xmlns:p14="http://schemas.microsoft.com/office/powerpoint/2010/main" val="1849434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Adding text to the graph</a:t>
            </a:r>
          </a:p>
        </p:txBody>
      </p:sp>
      <p:sp>
        <p:nvSpPr>
          <p:cNvPr id="3" name="Content Placeholder 2"/>
          <p:cNvSpPr>
            <a:spLocks noGrp="1"/>
          </p:cNvSpPr>
          <p:nvPr>
            <p:ph idx="1"/>
          </p:nvPr>
        </p:nvSpPr>
        <p:spPr/>
        <p:txBody>
          <a:bodyPr>
            <a:normAutofit/>
          </a:bodyPr>
          <a:lstStyle/>
          <a:p>
            <a:pPr marL="0" indent="0">
              <a:buNone/>
            </a:pPr>
            <a:endParaRPr lang="en-GB" sz="2800" dirty="0">
              <a:cs typeface="Courier New" panose="02070309020205020404" pitchFamily="49" charset="0"/>
            </a:endParaRPr>
          </a:p>
          <a:p>
            <a:pPr marL="1543050" lvl="2" indent="-742950">
              <a:buFont typeface="+mj-lt"/>
              <a:buAutoNum type="arabicPeriod"/>
            </a:pPr>
            <a:endParaRPr lang="en-GB" sz="2800" dirty="0">
              <a:cs typeface="Courier New" panose="02070309020205020404" pitchFamily="49" charset="0"/>
            </a:endParaRPr>
          </a:p>
        </p:txBody>
      </p:sp>
      <p:sp>
        <p:nvSpPr>
          <p:cNvPr id="5" name="Content Placeholder 2"/>
          <p:cNvSpPr txBox="1">
            <a:spLocks/>
          </p:cNvSpPr>
          <p:nvPr/>
        </p:nvSpPr>
        <p:spPr>
          <a:xfrm>
            <a:off x="762000" y="1752601"/>
            <a:ext cx="1097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cs typeface="Courier New" panose="02070309020205020404" pitchFamily="49" charset="0"/>
              </a:rPr>
              <a:t>Text can be added using the TEXT plot statement:</a:t>
            </a:r>
          </a:p>
          <a:p>
            <a:pPr marL="0" indent="0">
              <a:buNone/>
            </a:pPr>
            <a:r>
              <a:rPr lang="en-GB" sz="2800" dirty="0">
                <a:latin typeface="Courier New" panose="02070309020205020404" pitchFamily="49" charset="0"/>
                <a:cs typeface="Courier New" panose="02070309020205020404" pitchFamily="49" charset="0"/>
              </a:rPr>
              <a:t>  text x=</a:t>
            </a:r>
            <a:r>
              <a:rPr lang="en-GB" sz="2800" dirty="0" err="1">
                <a:latin typeface="Courier New" panose="02070309020205020404" pitchFamily="49" charset="0"/>
                <a:cs typeface="Courier New" panose="02070309020205020404" pitchFamily="49" charset="0"/>
              </a:rPr>
              <a:t>wk</a:t>
            </a:r>
            <a:r>
              <a:rPr lang="en-GB" sz="2800" dirty="0">
                <a:latin typeface="Courier New" panose="02070309020205020404" pitchFamily="49" charset="0"/>
                <a:cs typeface="Courier New" panose="02070309020205020404" pitchFamily="49" charset="0"/>
              </a:rPr>
              <a:t> y=</a:t>
            </a:r>
            <a:r>
              <a:rPr lang="en-GB" sz="2800" dirty="0" err="1">
                <a:latin typeface="Courier New" panose="02070309020205020404" pitchFamily="49" charset="0"/>
                <a:cs typeface="Courier New" panose="02070309020205020404" pitchFamily="49" charset="0"/>
              </a:rPr>
              <a:t>ylabel</a:t>
            </a:r>
            <a:r>
              <a:rPr lang="en-GB" sz="2800" dirty="0">
                <a:latin typeface="Courier New" panose="02070309020205020404" pitchFamily="49" charset="0"/>
                <a:cs typeface="Courier New" panose="02070309020205020404" pitchFamily="49" charset="0"/>
              </a:rPr>
              <a:t> text=label;</a:t>
            </a:r>
          </a:p>
          <a:p>
            <a:pPr marL="0" indent="0">
              <a:buFont typeface="Arial" pitchFamily="34" charset="0"/>
              <a:buNone/>
            </a:pPr>
            <a:endParaRPr lang="en-GB" sz="2800" dirty="0">
              <a:cs typeface="Courier New" panose="02070309020205020404" pitchFamily="49" charset="0"/>
            </a:endParaRPr>
          </a:p>
        </p:txBody>
      </p:sp>
    </p:spTree>
    <p:extLst>
      <p:ext uri="{BB962C8B-B14F-4D97-AF65-F5344CB8AC3E}">
        <p14:creationId xmlns:p14="http://schemas.microsoft.com/office/powerpoint/2010/main" val="10992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Exercise 2. Creating a box plot of </a:t>
            </a:r>
            <a:r>
              <a:rPr lang="en-GB" dirty="0" err="1"/>
              <a:t>QTc</a:t>
            </a:r>
            <a:endParaRPr lang="en-GB" dirty="0"/>
          </a:p>
        </p:txBody>
      </p:sp>
      <p:sp>
        <p:nvSpPr>
          <p:cNvPr id="4" name="TextBox 3"/>
          <p:cNvSpPr txBox="1"/>
          <p:nvPr/>
        </p:nvSpPr>
        <p:spPr>
          <a:xfrm>
            <a:off x="2508737" y="1036131"/>
            <a:ext cx="7174523" cy="369332"/>
          </a:xfrm>
          <a:prstGeom prst="rect">
            <a:avLst/>
          </a:prstGeom>
          <a:noFill/>
        </p:spPr>
        <p:txBody>
          <a:bodyPr wrap="square" rtlCol="0">
            <a:spAutoFit/>
          </a:bodyPr>
          <a:lstStyle/>
          <a:p>
            <a:pPr algn="ctr"/>
            <a:r>
              <a:rPr lang="en-GB" dirty="0"/>
              <a:t>with </a:t>
            </a:r>
            <a:r>
              <a:rPr lang="en-GB" dirty="0" err="1"/>
              <a:t>xaxistable</a:t>
            </a:r>
            <a:r>
              <a:rPr lang="en-GB" dirty="0"/>
              <a:t> option (location=inside) and shading and text added</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4724" y="1405463"/>
            <a:ext cx="8062547" cy="4837529"/>
          </a:xfrm>
          <a:prstGeom prst="rect">
            <a:avLst/>
          </a:prstGeom>
        </p:spPr>
      </p:pic>
    </p:spTree>
    <p:extLst>
      <p:ext uri="{BB962C8B-B14F-4D97-AF65-F5344CB8AC3E}">
        <p14:creationId xmlns:p14="http://schemas.microsoft.com/office/powerpoint/2010/main" val="772826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3. Creating a line plot of mean </a:t>
            </a:r>
            <a:r>
              <a:rPr lang="en-GB" dirty="0" err="1"/>
              <a:t>QTc</a:t>
            </a:r>
            <a:endParaRPr lang="en-GB" dirty="0"/>
          </a:p>
        </p:txBody>
      </p:sp>
      <p:sp>
        <p:nvSpPr>
          <p:cNvPr id="3" name="Content Placeholder 2"/>
          <p:cNvSpPr>
            <a:spLocks noGrp="1"/>
          </p:cNvSpPr>
          <p:nvPr>
            <p:ph idx="1"/>
          </p:nvPr>
        </p:nvSpPr>
        <p:spPr/>
        <p:txBody>
          <a:bodyPr>
            <a:normAutofit fontScale="77500" lnSpcReduction="20000"/>
          </a:bodyPr>
          <a:lstStyle/>
          <a:p>
            <a:pPr marL="0" indent="0">
              <a:buNone/>
            </a:pPr>
            <a:r>
              <a:rPr lang="en-GB" dirty="0">
                <a:cs typeface="Courier New" panose="02070309020205020404" pitchFamily="49" charset="0"/>
              </a:rPr>
              <a:t>Using the dataset </a:t>
            </a:r>
            <a:r>
              <a:rPr lang="en-GB" dirty="0" err="1">
                <a:cs typeface="Courier New" panose="02070309020205020404" pitchFamily="49" charset="0"/>
              </a:rPr>
              <a:t>QTc_Mean_Group</a:t>
            </a:r>
            <a:r>
              <a:rPr lang="en-GB" dirty="0">
                <a:cs typeface="Courier New" panose="02070309020205020404" pitchFamily="49" charset="0"/>
              </a:rPr>
              <a:t>, create a plot showing the mean values of  </a:t>
            </a:r>
            <a:r>
              <a:rPr lang="en-GB" dirty="0" err="1">
                <a:cs typeface="Courier New" panose="02070309020205020404" pitchFamily="49" charset="0"/>
              </a:rPr>
              <a:t>qtc</a:t>
            </a:r>
            <a:r>
              <a:rPr lang="en-GB" dirty="0">
                <a:cs typeface="Courier New" panose="02070309020205020404" pitchFamily="49" charset="0"/>
              </a:rPr>
              <a:t> change from baseline variable (</a:t>
            </a:r>
            <a:r>
              <a:rPr lang="en-GB" dirty="0" err="1">
                <a:cs typeface="Courier New" panose="02070309020205020404" pitchFamily="49" charset="0"/>
              </a:rPr>
              <a:t>qtc</a:t>
            </a:r>
            <a:r>
              <a:rPr lang="en-GB" dirty="0">
                <a:cs typeface="Courier New" panose="02070309020205020404" pitchFamily="49" charset="0"/>
              </a:rPr>
              <a:t>), split by visit and treatment group. Format the graph as follows:</a:t>
            </a:r>
          </a:p>
          <a:p>
            <a:pPr marL="1543050" lvl="2" indent="-742950">
              <a:buFont typeface="+mj-lt"/>
              <a:buAutoNum type="arabicPeriod"/>
            </a:pPr>
            <a:r>
              <a:rPr lang="en-GB" sz="2800" dirty="0">
                <a:cs typeface="Courier New" panose="02070309020205020404" pitchFamily="49" charset="0"/>
              </a:rPr>
              <a:t>Display the last </a:t>
            </a:r>
            <a:r>
              <a:rPr lang="en-GB" sz="2800" dirty="0" err="1">
                <a:cs typeface="Courier New" panose="02070309020205020404" pitchFamily="49" charset="0"/>
              </a:rPr>
              <a:t>QTc</a:t>
            </a:r>
            <a:r>
              <a:rPr lang="en-GB" sz="2800" dirty="0">
                <a:cs typeface="Courier New" panose="02070309020205020404" pitchFamily="49" charset="0"/>
              </a:rPr>
              <a:t> value (LOCF) for each subject at the RHS of the graph (stored in rows where week=28), adding a vertical reference line before the maximum. </a:t>
            </a:r>
          </a:p>
          <a:p>
            <a:pPr marL="1543050" lvl="2" indent="-742950">
              <a:buFont typeface="+mj-lt"/>
              <a:buAutoNum type="arabicPeriod"/>
            </a:pPr>
            <a:r>
              <a:rPr lang="en-GB" sz="2800" dirty="0">
                <a:cs typeface="Courier New" panose="02070309020205020404" pitchFamily="49" charset="0"/>
              </a:rPr>
              <a:t>A line should join all weeks within a treatment group EXCEPT the LOCF week (hint: check “mean” vs “mean2” variables)</a:t>
            </a:r>
          </a:p>
          <a:p>
            <a:pPr marL="1543050" lvl="2" indent="-742950">
              <a:buFont typeface="+mj-lt"/>
              <a:buAutoNum type="arabicPeriod"/>
            </a:pPr>
            <a:r>
              <a:rPr lang="en-GB" sz="2800" dirty="0">
                <a:cs typeface="Courier New" panose="02070309020205020404" pitchFamily="49" charset="0"/>
              </a:rPr>
              <a:t>A symbol should represent treatment group at each visit (with an appropriate legend)</a:t>
            </a:r>
          </a:p>
          <a:p>
            <a:pPr marL="1543050" lvl="2" indent="-742950">
              <a:buFont typeface="+mj-lt"/>
              <a:buAutoNum type="arabicPeriod"/>
            </a:pPr>
            <a:r>
              <a:rPr lang="en-GB" sz="2800" dirty="0">
                <a:cs typeface="Courier New" panose="02070309020205020404" pitchFamily="49" charset="0"/>
              </a:rPr>
              <a:t>Error bars should be present (use variables “high” and “low”)</a:t>
            </a:r>
          </a:p>
          <a:p>
            <a:pPr marL="1543050" lvl="2" indent="-742950">
              <a:buFont typeface="+mj-lt"/>
              <a:buAutoNum type="arabicPeriod"/>
            </a:pPr>
            <a:r>
              <a:rPr lang="en-GB" sz="2800" dirty="0">
                <a:cs typeface="Courier New" panose="02070309020205020404" pitchFamily="49" charset="0"/>
              </a:rPr>
              <a:t>Ensure the visits are spread linearly with time on the x-axis</a:t>
            </a:r>
          </a:p>
          <a:p>
            <a:pPr marL="1543050" lvl="2" indent="-742950">
              <a:buFont typeface="+mj-lt"/>
              <a:buAutoNum type="arabicPeriod"/>
            </a:pPr>
            <a:r>
              <a:rPr lang="en-GB" sz="2800" dirty="0">
                <a:cs typeface="Courier New" panose="02070309020205020404" pitchFamily="49" charset="0"/>
              </a:rPr>
              <a:t>Add a horizontal reference line at 0</a:t>
            </a:r>
          </a:p>
          <a:p>
            <a:pPr marL="1543050" lvl="2" indent="-742950">
              <a:buFont typeface="+mj-lt"/>
              <a:buAutoNum type="arabicPeriod"/>
            </a:pPr>
            <a:r>
              <a:rPr lang="en-GB" sz="2800" dirty="0">
                <a:cs typeface="Courier New" panose="02070309020205020404" pitchFamily="49" charset="0"/>
              </a:rPr>
              <a:t>Label the axes appropriately (x-axis does not need a label)</a:t>
            </a:r>
          </a:p>
          <a:p>
            <a:pPr marL="1543050" lvl="2" indent="-742950">
              <a:buFont typeface="+mj-lt"/>
              <a:buAutoNum type="arabicPeriod"/>
            </a:pPr>
            <a:r>
              <a:rPr lang="en-GB" sz="2800" dirty="0">
                <a:cs typeface="Courier New" panose="02070309020205020404" pitchFamily="49" charset="0"/>
              </a:rPr>
              <a:t>Include the number of subjects included in the analysis (inside the x axis)</a:t>
            </a:r>
          </a:p>
        </p:txBody>
      </p:sp>
    </p:spTree>
    <p:extLst>
      <p:ext uri="{BB962C8B-B14F-4D97-AF65-F5344CB8AC3E}">
        <p14:creationId xmlns:p14="http://schemas.microsoft.com/office/powerpoint/2010/main" val="38536317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3. Creating a line plot of mean </a:t>
            </a:r>
            <a:r>
              <a:rPr lang="en-GB" dirty="0" err="1"/>
              <a:t>QTc</a:t>
            </a:r>
            <a:endParaRPr lang="en-GB"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90346" y="1248508"/>
            <a:ext cx="8411307" cy="5046785"/>
          </a:xfrm>
          <a:prstGeom prst="rect">
            <a:avLst/>
          </a:prstGeom>
        </p:spPr>
      </p:pic>
    </p:spTree>
    <p:extLst>
      <p:ext uri="{BB962C8B-B14F-4D97-AF65-F5344CB8AC3E}">
        <p14:creationId xmlns:p14="http://schemas.microsoft.com/office/powerpoint/2010/main" val="689316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3: example code</a:t>
            </a:r>
          </a:p>
        </p:txBody>
      </p:sp>
      <p:sp>
        <p:nvSpPr>
          <p:cNvPr id="3" name="Content Placeholder 2"/>
          <p:cNvSpPr>
            <a:spLocks noGrp="1"/>
          </p:cNvSpPr>
          <p:nvPr>
            <p:ph idx="1"/>
          </p:nvPr>
        </p:nvSpPr>
        <p:spPr/>
        <p:txBody>
          <a:bodyPr>
            <a:normAutofit fontScale="55000" lnSpcReduction="20000"/>
          </a:bodyPr>
          <a:lstStyle/>
          <a:p>
            <a:pPr marL="0" indent="0">
              <a:buNone/>
            </a:pPr>
            <a:r>
              <a:rPr lang="en-GB" sz="2800" dirty="0">
                <a:latin typeface="Courier New" panose="02070309020205020404" pitchFamily="49" charset="0"/>
                <a:cs typeface="Courier New" panose="02070309020205020404" pitchFamily="49" charset="0"/>
              </a:rPr>
              <a:t>title1 “Mean </a:t>
            </a:r>
            <a:r>
              <a:rPr lang="en-GB" sz="2800" dirty="0" err="1">
                <a:latin typeface="Courier New" panose="02070309020205020404" pitchFamily="49" charset="0"/>
                <a:cs typeface="Courier New" panose="02070309020205020404" pitchFamily="49" charset="0"/>
              </a:rPr>
              <a:t>QTc</a:t>
            </a:r>
            <a:r>
              <a:rPr lang="en-GB" sz="2800" dirty="0">
                <a:latin typeface="Courier New" panose="02070309020205020404" pitchFamily="49" charset="0"/>
                <a:cs typeface="Courier New" panose="02070309020205020404" pitchFamily="49" charset="0"/>
              </a:rPr>
              <a:t> Change by Treatment and Week”;</a:t>
            </a:r>
          </a:p>
          <a:p>
            <a:pPr marL="0" indent="0">
              <a:buNone/>
            </a:pPr>
            <a:r>
              <a:rPr lang="en-GB" sz="2800" dirty="0">
                <a:latin typeface="Courier New" panose="02070309020205020404" pitchFamily="49" charset="0"/>
                <a:cs typeface="Courier New" panose="02070309020205020404" pitchFamily="49" charset="0"/>
              </a:rPr>
              <a:t>proc </a:t>
            </a:r>
            <a:r>
              <a:rPr lang="en-GB" sz="2800" dirty="0" err="1">
                <a:latin typeface="Courier New" panose="02070309020205020404" pitchFamily="49" charset="0"/>
                <a:cs typeface="Courier New" panose="02070309020205020404" pitchFamily="49" charset="0"/>
              </a:rPr>
              <a:t>sgplot</a:t>
            </a:r>
            <a:r>
              <a:rPr lang="en-GB" sz="2800" dirty="0">
                <a:latin typeface="Courier New" panose="02070309020205020404" pitchFamily="49" charset="0"/>
                <a:cs typeface="Courier New" panose="02070309020205020404" pitchFamily="49" charset="0"/>
              </a:rPr>
              <a:t> data=</a:t>
            </a:r>
            <a:r>
              <a:rPr lang="en-GB" sz="2800" dirty="0" err="1">
                <a:latin typeface="Courier New" panose="02070309020205020404" pitchFamily="49" charset="0"/>
                <a:cs typeface="Courier New" panose="02070309020205020404" pitchFamily="49" charset="0"/>
              </a:rPr>
              <a:t>QTc_Mean_Group</a:t>
            </a:r>
            <a:r>
              <a:rPr lang="en-GB" sz="2800" dirty="0">
                <a:latin typeface="Courier New" panose="02070309020205020404" pitchFamily="49" charset="0"/>
                <a:cs typeface="Courier New" panose="02070309020205020404" pitchFamily="49" charset="0"/>
              </a:rPr>
              <a:t>;</a:t>
            </a:r>
          </a:p>
          <a:p>
            <a:pPr marL="0" indent="0">
              <a:buNone/>
            </a:pPr>
            <a:r>
              <a:rPr lang="en-GB" sz="2800" dirty="0">
                <a:latin typeface="Courier New" panose="02070309020205020404" pitchFamily="49" charset="0"/>
                <a:cs typeface="Courier New" panose="02070309020205020404" pitchFamily="49" charset="0"/>
              </a:rPr>
              <a:t>  format week </a:t>
            </a:r>
            <a:r>
              <a:rPr lang="en-GB" sz="2800" dirty="0" err="1">
                <a:latin typeface="Courier New" panose="02070309020205020404" pitchFamily="49" charset="0"/>
                <a:cs typeface="Courier New" panose="02070309020205020404" pitchFamily="49" charset="0"/>
              </a:rPr>
              <a:t>qtcweek</a:t>
            </a:r>
            <a:r>
              <a:rPr lang="en-GB" sz="2800" dirty="0">
                <a:latin typeface="Courier New" panose="02070309020205020404" pitchFamily="49" charset="0"/>
                <a:cs typeface="Courier New" panose="02070309020205020404" pitchFamily="49" charset="0"/>
              </a:rPr>
              <a:t>.;</a:t>
            </a:r>
          </a:p>
          <a:p>
            <a:pPr marL="0" indent="0">
              <a:buNone/>
            </a:pPr>
            <a:r>
              <a:rPr lang="en-GB" sz="2800" dirty="0">
                <a:latin typeface="Courier New" panose="02070309020205020404" pitchFamily="49" charset="0"/>
                <a:cs typeface="Courier New" panose="02070309020205020404" pitchFamily="49" charset="0"/>
              </a:rPr>
              <a:t>  scatter x=week y=mean / </a:t>
            </a:r>
            <a:r>
              <a:rPr lang="en-GB" sz="2800" dirty="0" err="1">
                <a:latin typeface="Courier New" panose="02070309020205020404" pitchFamily="49" charset="0"/>
                <a:cs typeface="Courier New" panose="02070309020205020404" pitchFamily="49" charset="0"/>
              </a:rPr>
              <a:t>yerrorupper</a:t>
            </a:r>
            <a:r>
              <a:rPr lang="en-GB" sz="2800" dirty="0">
                <a:latin typeface="Courier New" panose="02070309020205020404" pitchFamily="49" charset="0"/>
                <a:cs typeface="Courier New" panose="02070309020205020404" pitchFamily="49" charset="0"/>
              </a:rPr>
              <a:t>=high </a:t>
            </a:r>
            <a:r>
              <a:rPr lang="en-GB" sz="2800" dirty="0" err="1">
                <a:latin typeface="Courier New" panose="02070309020205020404" pitchFamily="49" charset="0"/>
                <a:cs typeface="Courier New" panose="02070309020205020404" pitchFamily="49" charset="0"/>
              </a:rPr>
              <a:t>yerrorlower</a:t>
            </a:r>
            <a:r>
              <a:rPr lang="en-GB" sz="2800" dirty="0">
                <a:latin typeface="Courier New" panose="02070309020205020404" pitchFamily="49" charset="0"/>
                <a:cs typeface="Courier New" panose="02070309020205020404" pitchFamily="49" charset="0"/>
              </a:rPr>
              <a:t>=low</a:t>
            </a:r>
          </a:p>
          <a:p>
            <a:pPr marL="0" indent="0">
              <a:buNone/>
            </a:pPr>
            <a:r>
              <a:rPr lang="en-GB" sz="2800" dirty="0">
                <a:latin typeface="Courier New" panose="02070309020205020404" pitchFamily="49" charset="0"/>
                <a:cs typeface="Courier New" panose="02070309020205020404" pitchFamily="49" charset="0"/>
              </a:rPr>
              <a:t>    group=drug </a:t>
            </a:r>
            <a:r>
              <a:rPr lang="en-GB" sz="2800" dirty="0" err="1">
                <a:latin typeface="Courier New" panose="02070309020205020404" pitchFamily="49" charset="0"/>
                <a:cs typeface="Courier New" panose="02070309020205020404" pitchFamily="49" charset="0"/>
              </a:rPr>
              <a:t>groupdisplay</a:t>
            </a:r>
            <a:r>
              <a:rPr lang="en-GB" sz="2800" dirty="0">
                <a:latin typeface="Courier New" panose="02070309020205020404" pitchFamily="49" charset="0"/>
                <a:cs typeface="Courier New" panose="02070309020205020404" pitchFamily="49" charset="0"/>
              </a:rPr>
              <a:t>=cluster </a:t>
            </a:r>
            <a:r>
              <a:rPr lang="en-GB" sz="2800" dirty="0" err="1">
                <a:latin typeface="Courier New" panose="02070309020205020404" pitchFamily="49" charset="0"/>
                <a:cs typeface="Courier New" panose="02070309020205020404" pitchFamily="49" charset="0"/>
              </a:rPr>
              <a:t>clusterwidth</a:t>
            </a:r>
            <a:r>
              <a:rPr lang="en-GB" sz="2800" dirty="0">
                <a:latin typeface="Courier New" panose="02070309020205020404" pitchFamily="49" charset="0"/>
                <a:cs typeface="Courier New" panose="02070309020205020404" pitchFamily="49" charset="0"/>
              </a:rPr>
              <a:t>=0.5 </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markerattrs</a:t>
            </a:r>
            <a:r>
              <a:rPr lang="en-GB" sz="2800" dirty="0">
                <a:latin typeface="Courier New" panose="02070309020205020404" pitchFamily="49" charset="0"/>
                <a:cs typeface="Courier New" panose="02070309020205020404" pitchFamily="49" charset="0"/>
              </a:rPr>
              <a:t>=(size=7 symbol=</a:t>
            </a:r>
            <a:r>
              <a:rPr lang="en-GB" sz="2800" dirty="0" err="1">
                <a:latin typeface="Courier New" panose="02070309020205020404" pitchFamily="49" charset="0"/>
                <a:cs typeface="Courier New" panose="02070309020205020404" pitchFamily="49" charset="0"/>
              </a:rPr>
              <a:t>circlefilled</a:t>
            </a:r>
            <a:r>
              <a:rPr lang="en-GB" sz="2800" dirty="0">
                <a:latin typeface="Courier New" panose="02070309020205020404" pitchFamily="49" charset="0"/>
                <a:cs typeface="Courier New" panose="02070309020205020404" pitchFamily="49" charset="0"/>
              </a:rPr>
              <a:t>) name=‘a’;</a:t>
            </a:r>
          </a:p>
          <a:p>
            <a:pPr marL="0" indent="0">
              <a:buNone/>
            </a:pPr>
            <a:r>
              <a:rPr lang="en-GB" sz="2800" dirty="0">
                <a:latin typeface="Courier New" panose="02070309020205020404" pitchFamily="49" charset="0"/>
                <a:cs typeface="Courier New" panose="02070309020205020404" pitchFamily="49" charset="0"/>
              </a:rPr>
              <a:t>  series x=week y=mean2 / group=drug </a:t>
            </a:r>
            <a:r>
              <a:rPr lang="en-GB" sz="2800" dirty="0" err="1">
                <a:latin typeface="Courier New" panose="02070309020205020404" pitchFamily="49" charset="0"/>
                <a:cs typeface="Courier New" panose="02070309020205020404" pitchFamily="49" charset="0"/>
              </a:rPr>
              <a:t>groupdisplay</a:t>
            </a:r>
            <a:r>
              <a:rPr lang="en-GB" sz="2800" dirty="0">
                <a:latin typeface="Courier New" panose="02070309020205020404" pitchFamily="49" charset="0"/>
                <a:cs typeface="Courier New" panose="02070309020205020404" pitchFamily="49" charset="0"/>
              </a:rPr>
              <a:t>=cluster </a:t>
            </a:r>
            <a:r>
              <a:rPr lang="en-GB" sz="2800" dirty="0" err="1">
                <a:latin typeface="Courier New" panose="02070309020205020404" pitchFamily="49" charset="0"/>
                <a:cs typeface="Courier New" panose="02070309020205020404" pitchFamily="49" charset="0"/>
              </a:rPr>
              <a:t>clusterwidth</a:t>
            </a:r>
            <a:r>
              <a:rPr lang="en-GB" sz="2800" dirty="0">
                <a:latin typeface="Courier New" panose="02070309020205020404" pitchFamily="49" charset="0"/>
                <a:cs typeface="Courier New" panose="02070309020205020404" pitchFamily="49" charset="0"/>
              </a:rPr>
              <a:t>=0.5;</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xaxistable</a:t>
            </a:r>
            <a:r>
              <a:rPr lang="en-GB" sz="2800" dirty="0">
                <a:latin typeface="Courier New" panose="02070309020205020404" pitchFamily="49" charset="0"/>
                <a:cs typeface="Courier New" panose="02070309020205020404" pitchFamily="49" charset="0"/>
              </a:rPr>
              <a:t> n / class=drug </a:t>
            </a:r>
            <a:r>
              <a:rPr lang="en-GB" sz="2800" dirty="0" err="1">
                <a:latin typeface="Courier New" panose="02070309020205020404" pitchFamily="49" charset="0"/>
                <a:cs typeface="Courier New" panose="02070309020205020404" pitchFamily="49" charset="0"/>
              </a:rPr>
              <a:t>colorgroup</a:t>
            </a:r>
            <a:r>
              <a:rPr lang="en-GB" sz="2800" dirty="0">
                <a:latin typeface="Courier New" panose="02070309020205020404" pitchFamily="49" charset="0"/>
                <a:cs typeface="Courier New" panose="02070309020205020404" pitchFamily="49" charset="0"/>
              </a:rPr>
              <a:t>=drug location=inside</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valueattrs</a:t>
            </a:r>
            <a:r>
              <a:rPr lang="en-GB" sz="2800" dirty="0">
                <a:latin typeface="Courier New" panose="02070309020205020404" pitchFamily="49" charset="0"/>
                <a:cs typeface="Courier New" panose="02070309020205020404" pitchFamily="49" charset="0"/>
              </a:rPr>
              <a:t>=(size=5 weight=bold)</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labelattrs</a:t>
            </a:r>
            <a:r>
              <a:rPr lang="en-GB" sz="2800" dirty="0">
                <a:latin typeface="Courier New" panose="02070309020205020404" pitchFamily="49" charset="0"/>
                <a:cs typeface="Courier New" panose="02070309020205020404" pitchFamily="49" charset="0"/>
              </a:rPr>
              <a:t>=(size=6 weight=bold) separator</a:t>
            </a:r>
          </a:p>
          <a:p>
            <a:pPr marL="0" indent="0">
              <a:buNone/>
            </a:pPr>
            <a:r>
              <a:rPr lang="en-GB" sz="2800" dirty="0">
                <a:latin typeface="Courier New" panose="02070309020205020404" pitchFamily="49" charset="0"/>
                <a:cs typeface="Courier New" panose="02070309020205020404" pitchFamily="49" charset="0"/>
              </a:rPr>
              <a:t>                 title=“Number of Subjects at Visit” </a:t>
            </a:r>
            <a:r>
              <a:rPr lang="en-GB" sz="2800" dirty="0" err="1">
                <a:latin typeface="Courier New" panose="02070309020205020404" pitchFamily="49" charset="0"/>
                <a:cs typeface="Courier New" panose="02070309020205020404" pitchFamily="49" charset="0"/>
              </a:rPr>
              <a:t>titleattrs</a:t>
            </a:r>
            <a:r>
              <a:rPr lang="en-GB" sz="2800" dirty="0">
                <a:latin typeface="Courier New" panose="02070309020205020404" pitchFamily="49" charset="0"/>
                <a:cs typeface="Courier New" panose="02070309020205020404" pitchFamily="49" charset="0"/>
              </a:rPr>
              <a:t>=(size=8);</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refline</a:t>
            </a:r>
            <a:r>
              <a:rPr lang="en-GB" sz="2800" dirty="0">
                <a:latin typeface="Courier New" panose="02070309020205020404" pitchFamily="49" charset="0"/>
                <a:cs typeface="Courier New" panose="02070309020205020404" pitchFamily="49" charset="0"/>
              </a:rPr>
              <a:t> 26 / axis=x;</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refline</a:t>
            </a:r>
            <a:r>
              <a:rPr lang="en-GB" sz="2800" dirty="0">
                <a:latin typeface="Courier New" panose="02070309020205020404" pitchFamily="49" charset="0"/>
                <a:cs typeface="Courier New" panose="02070309020205020404" pitchFamily="49" charset="0"/>
              </a:rPr>
              <a:t> 0 / axis=y </a:t>
            </a:r>
            <a:r>
              <a:rPr lang="en-GB" sz="2800" dirty="0" err="1">
                <a:latin typeface="Courier New" panose="02070309020205020404" pitchFamily="49" charset="0"/>
                <a:cs typeface="Courier New" panose="02070309020205020404" pitchFamily="49" charset="0"/>
              </a:rPr>
              <a:t>lineattrs</a:t>
            </a:r>
            <a:r>
              <a:rPr lang="en-GB" sz="2800" dirty="0">
                <a:latin typeface="Courier New" panose="02070309020205020404" pitchFamily="49" charset="0"/>
                <a:cs typeface="Courier New" panose="02070309020205020404" pitchFamily="49" charset="0"/>
              </a:rPr>
              <a:t>=(pattern=</a:t>
            </a:r>
            <a:r>
              <a:rPr lang="en-GB" sz="2800" dirty="0" err="1">
                <a:latin typeface="Courier New" panose="02070309020205020404" pitchFamily="49" charset="0"/>
                <a:cs typeface="Courier New" panose="02070309020205020404" pitchFamily="49" charset="0"/>
              </a:rPr>
              <a:t>shortdash</a:t>
            </a:r>
            <a:r>
              <a:rPr lang="en-GB" sz="2800" dirty="0">
                <a:latin typeface="Courier New" panose="02070309020205020404" pitchFamily="49" charset="0"/>
                <a:cs typeface="Courier New" panose="02070309020205020404" pitchFamily="49" charset="0"/>
              </a:rPr>
              <a:t>);</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keylegend</a:t>
            </a:r>
            <a:r>
              <a:rPr lang="en-GB" sz="2800" dirty="0">
                <a:latin typeface="Courier New" panose="02070309020205020404" pitchFamily="49" charset="0"/>
                <a:cs typeface="Courier New" panose="02070309020205020404" pitchFamily="49" charset="0"/>
              </a:rPr>
              <a:t> ‘a’ / title=‘Drug: ’ location=inside position=top;</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xaxis</a:t>
            </a:r>
            <a:r>
              <a:rPr lang="en-GB" sz="2800" dirty="0">
                <a:latin typeface="Courier New" panose="02070309020205020404" pitchFamily="49" charset="0"/>
                <a:cs typeface="Courier New" panose="02070309020205020404" pitchFamily="49" charset="0"/>
              </a:rPr>
              <a:t> type=linear values=(1 2 4 8 12 16 20 24 28) max=29</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valueshint</a:t>
            </a:r>
            <a:r>
              <a:rPr lang="en-GB" sz="2800" dirty="0">
                <a:latin typeface="Courier New" panose="02070309020205020404" pitchFamily="49" charset="0"/>
                <a:cs typeface="Courier New" panose="02070309020205020404" pitchFamily="49" charset="0"/>
              </a:rPr>
              <a:t> display=(</a:t>
            </a:r>
            <a:r>
              <a:rPr lang="en-GB" sz="2800" dirty="0" err="1">
                <a:latin typeface="Courier New" panose="02070309020205020404" pitchFamily="49" charset="0"/>
                <a:cs typeface="Courier New" panose="02070309020205020404" pitchFamily="49" charset="0"/>
              </a:rPr>
              <a:t>nolabel</a:t>
            </a:r>
            <a:r>
              <a:rPr lang="en-GB" sz="2800" dirty="0">
                <a:latin typeface="Courier New" panose="02070309020205020404" pitchFamily="49" charset="0"/>
                <a:cs typeface="Courier New" panose="02070309020205020404" pitchFamily="49" charset="0"/>
              </a:rPr>
              <a:t>);</a:t>
            </a:r>
          </a:p>
          <a:p>
            <a:pPr marL="0" indent="0">
              <a:buNone/>
            </a:pPr>
            <a:r>
              <a:rPr lang="en-GB" sz="2800" dirty="0">
                <a:latin typeface="Courier New" panose="02070309020205020404" pitchFamily="49" charset="0"/>
                <a:cs typeface="Courier New" panose="02070309020205020404" pitchFamily="49" charset="0"/>
              </a:rPr>
              <a:t>  </a:t>
            </a:r>
            <a:r>
              <a:rPr lang="en-GB" sz="2800" dirty="0" err="1">
                <a:latin typeface="Courier New" panose="02070309020205020404" pitchFamily="49" charset="0"/>
                <a:cs typeface="Courier New" panose="02070309020205020404" pitchFamily="49" charset="0"/>
              </a:rPr>
              <a:t>yaxis</a:t>
            </a:r>
            <a:r>
              <a:rPr lang="en-GB" sz="2800" dirty="0">
                <a:latin typeface="Courier New" panose="02070309020205020404" pitchFamily="49" charset="0"/>
                <a:cs typeface="Courier New" panose="02070309020205020404" pitchFamily="49" charset="0"/>
              </a:rPr>
              <a:t> label=“Mean change (</a:t>
            </a:r>
            <a:r>
              <a:rPr lang="en-GB" sz="2800" dirty="0" err="1">
                <a:latin typeface="Courier New" panose="02070309020205020404" pitchFamily="49" charset="0"/>
                <a:cs typeface="Courier New" panose="02070309020205020404" pitchFamily="49" charset="0"/>
              </a:rPr>
              <a:t>msec</a:t>
            </a:r>
            <a:r>
              <a:rPr lang="en-GB" sz="2800" dirty="0">
                <a:latin typeface="Courier New" panose="02070309020205020404" pitchFamily="49" charset="0"/>
                <a:cs typeface="Courier New" panose="02070309020205020404" pitchFamily="49" charset="0"/>
              </a:rPr>
              <a:t>)” values=-6 to 3 by 1;</a:t>
            </a:r>
          </a:p>
          <a:p>
            <a:pPr marL="0" indent="0">
              <a:buNone/>
            </a:pPr>
            <a:r>
              <a:rPr lang="en-GB" sz="2800" dirty="0">
                <a:latin typeface="Courier New" panose="02070309020205020404" pitchFamily="49" charset="0"/>
                <a:cs typeface="Courier New" panose="02070309020205020404" pitchFamily="49" charset="0"/>
              </a:rPr>
              <a:t>run;</a:t>
            </a:r>
          </a:p>
          <a:p>
            <a:pPr marL="0" indent="0">
              <a:buNone/>
            </a:pPr>
            <a:endParaRPr lang="en-GB"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19182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63C4C7C-166D-49E7-BF47-20073E195A7D}"/>
              </a:ext>
            </a:extLst>
          </p:cNvPr>
          <p:cNvPicPr>
            <a:picLocks noGrp="1" noChangeAspect="1"/>
          </p:cNvPicPr>
          <p:nvPr>
            <p:ph idx="1"/>
          </p:nvPr>
        </p:nvPicPr>
        <p:blipFill>
          <a:blip r:embed="rId2"/>
          <a:stretch>
            <a:fillRect/>
          </a:stretch>
        </p:blipFill>
        <p:spPr>
          <a:xfrm>
            <a:off x="2497873" y="335753"/>
            <a:ext cx="7780080" cy="5890771"/>
          </a:xfrm>
          <a:prstGeom prst="rect">
            <a:avLst/>
          </a:prstGeom>
        </p:spPr>
      </p:pic>
    </p:spTree>
    <p:extLst>
      <p:ext uri="{BB962C8B-B14F-4D97-AF65-F5344CB8AC3E}">
        <p14:creationId xmlns:p14="http://schemas.microsoft.com/office/powerpoint/2010/main" val="37728963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71D0A-993E-44B3-A571-69C4CE6545EF}"/>
              </a:ext>
            </a:extLst>
          </p:cNvPr>
          <p:cNvSpPr>
            <a:spLocks noGrp="1"/>
          </p:cNvSpPr>
          <p:nvPr>
            <p:ph type="title"/>
          </p:nvPr>
        </p:nvSpPr>
        <p:spPr/>
        <p:txBody>
          <a:bodyPr/>
          <a:lstStyle/>
          <a:p>
            <a:endParaRPr lang="en-GB" dirty="0"/>
          </a:p>
        </p:txBody>
      </p:sp>
      <p:pic>
        <p:nvPicPr>
          <p:cNvPr id="4" name="Content Placeholder 3">
            <a:extLst>
              <a:ext uri="{FF2B5EF4-FFF2-40B4-BE49-F238E27FC236}">
                <a16:creationId xmlns:a16="http://schemas.microsoft.com/office/drawing/2014/main" id="{66CACA67-F402-48CC-9706-259888840C2B}"/>
              </a:ext>
            </a:extLst>
          </p:cNvPr>
          <p:cNvPicPr>
            <a:picLocks noGrp="1" noChangeAspect="1"/>
          </p:cNvPicPr>
          <p:nvPr>
            <p:ph idx="1"/>
          </p:nvPr>
        </p:nvPicPr>
        <p:blipFill>
          <a:blip r:embed="rId2"/>
          <a:stretch>
            <a:fillRect/>
          </a:stretch>
        </p:blipFill>
        <p:spPr>
          <a:xfrm>
            <a:off x="1024474" y="1606346"/>
            <a:ext cx="11078316" cy="3645307"/>
          </a:xfrm>
          <a:prstGeom prst="rect">
            <a:avLst/>
          </a:prstGeom>
        </p:spPr>
      </p:pic>
    </p:spTree>
    <p:extLst>
      <p:ext uri="{BB962C8B-B14F-4D97-AF65-F5344CB8AC3E}">
        <p14:creationId xmlns:p14="http://schemas.microsoft.com/office/powerpoint/2010/main" val="12755710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Exercise 4. Survival Plot</a:t>
            </a:r>
          </a:p>
        </p:txBody>
      </p:sp>
      <p:sp>
        <p:nvSpPr>
          <p:cNvPr id="3" name="Content Placeholder 2"/>
          <p:cNvSpPr>
            <a:spLocks noGrp="1"/>
          </p:cNvSpPr>
          <p:nvPr>
            <p:ph idx="1"/>
          </p:nvPr>
        </p:nvSpPr>
        <p:spPr/>
        <p:txBody>
          <a:bodyPr>
            <a:normAutofit/>
          </a:bodyPr>
          <a:lstStyle/>
          <a:p>
            <a:pPr marL="0" indent="0">
              <a:buNone/>
            </a:pPr>
            <a:r>
              <a:rPr lang="en-GB" dirty="0">
                <a:cs typeface="Courier New" panose="02070309020205020404" pitchFamily="49" charset="0"/>
              </a:rPr>
              <a:t>Note: it’s possible to create survival plots using PROC LIFETEST with PLOTS = </a:t>
            </a:r>
            <a:r>
              <a:rPr lang="en-GB" i="1" dirty="0">
                <a:cs typeface="Courier New" panose="02070309020205020404" pitchFamily="49" charset="0"/>
              </a:rPr>
              <a:t>survival</a:t>
            </a:r>
            <a:r>
              <a:rPr lang="en-GB" dirty="0">
                <a:cs typeface="Courier New" panose="02070309020205020404" pitchFamily="49" charset="0"/>
              </a:rPr>
              <a:t> option. PROC SGPLOT should only be used where the PROC LIFETEST graph needs to be customised more than is allowable in PROC LIFETEST.</a:t>
            </a:r>
          </a:p>
          <a:p>
            <a:pPr marL="0" indent="0">
              <a:buNone/>
            </a:pPr>
            <a:endParaRPr lang="en-GB" sz="2800" dirty="0">
              <a:cs typeface="Courier New" panose="02070309020205020404" pitchFamily="49" charset="0"/>
            </a:endParaRPr>
          </a:p>
          <a:p>
            <a:pPr marL="0" indent="0">
              <a:buNone/>
            </a:pPr>
            <a:r>
              <a:rPr lang="en-GB" sz="2800" dirty="0">
                <a:cs typeface="Courier New" panose="02070309020205020404" pitchFamily="49" charset="0"/>
              </a:rPr>
              <a:t>Using the dataset “</a:t>
            </a:r>
            <a:r>
              <a:rPr lang="en-GB" sz="2800" dirty="0" err="1">
                <a:cs typeface="Courier New" panose="02070309020205020404" pitchFamily="49" charset="0"/>
              </a:rPr>
              <a:t>SurvivalPlotData</a:t>
            </a:r>
            <a:r>
              <a:rPr lang="en-GB" sz="2800" dirty="0">
                <a:cs typeface="Courier New" panose="02070309020205020404" pitchFamily="49" charset="0"/>
              </a:rPr>
              <a:t>”, create a step plot of the survival times by strata, overlaying censored patients using symbols. Display the number of patients at risk inside the x-axis (hint: use STEP statement).</a:t>
            </a:r>
          </a:p>
        </p:txBody>
      </p:sp>
    </p:spTree>
    <p:extLst>
      <p:ext uri="{BB962C8B-B14F-4D97-AF65-F5344CB8AC3E}">
        <p14:creationId xmlns:p14="http://schemas.microsoft.com/office/powerpoint/2010/main" val="1443600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SAS ODS Graphics </a:t>
            </a:r>
          </a:p>
        </p:txBody>
      </p:sp>
      <p:sp>
        <p:nvSpPr>
          <p:cNvPr id="3" name="Content Placeholder 2"/>
          <p:cNvSpPr>
            <a:spLocks noGrp="1"/>
          </p:cNvSpPr>
          <p:nvPr>
            <p:ph idx="1"/>
          </p:nvPr>
        </p:nvSpPr>
        <p:spPr>
          <a:xfrm>
            <a:off x="609600" y="1447061"/>
            <a:ext cx="10972800" cy="4679104"/>
          </a:xfrm>
        </p:spPr>
        <p:txBody>
          <a:bodyPr>
            <a:normAutofit/>
          </a:bodyPr>
          <a:lstStyle/>
          <a:p>
            <a:pPr marL="360000" lvl="1">
              <a:buFont typeface="Arial" pitchFamily="34" charset="0"/>
              <a:buChar char="•"/>
            </a:pPr>
            <a:r>
              <a:rPr lang="en-GB" dirty="0"/>
              <a:t>Statistical Graphics (SG) procedure was first introduced in SAS 9.2</a:t>
            </a:r>
          </a:p>
          <a:p>
            <a:pPr marL="360000" lvl="1">
              <a:buFont typeface="Arial" pitchFamily="34" charset="0"/>
              <a:buChar char="•"/>
            </a:pPr>
            <a:r>
              <a:rPr lang="en-GB" dirty="0"/>
              <a:t>Part of SAS/GRAPH</a:t>
            </a:r>
          </a:p>
          <a:p>
            <a:pPr marL="360000" lvl="1">
              <a:buFont typeface="Arial" pitchFamily="34" charset="0"/>
              <a:buChar char="•"/>
            </a:pPr>
            <a:r>
              <a:rPr lang="en-GB" dirty="0"/>
              <a:t>SG was rebranded as ODS Graphics in SAS 9.3 and became part of Base SAS®. SAS/GRAPH is now called traditional SAS Graphics (hereafter TG)</a:t>
            </a:r>
          </a:p>
          <a:p>
            <a:pPr marL="360000" lvl="1">
              <a:buFont typeface="Arial" pitchFamily="34" charset="0"/>
              <a:buChar char="•"/>
            </a:pPr>
            <a:r>
              <a:rPr lang="en-GB" dirty="0"/>
              <a:t>Significant enhancements made in SAS 9.4 release</a:t>
            </a:r>
          </a:p>
          <a:p>
            <a:pPr marL="360000" lvl="1">
              <a:buFont typeface="Arial" pitchFamily="34" charset="0"/>
              <a:buChar char="•"/>
            </a:pPr>
            <a:r>
              <a:rPr lang="en-GB" dirty="0"/>
              <a:t>SG is relatively easier to use and produces high quality graphs with less effort. But it is not yet supersede TG</a:t>
            </a:r>
          </a:p>
          <a:p>
            <a:pPr marL="360000" lvl="1">
              <a:buFont typeface="Arial" pitchFamily="34" charset="0"/>
              <a:buChar char="•"/>
            </a:pPr>
            <a:r>
              <a:rPr lang="en-GB" dirty="0"/>
              <a:t>SAS® is still supporting TG but more emphasis are on SG in future.</a:t>
            </a:r>
          </a:p>
          <a:p>
            <a:pPr marL="360000" lvl="1">
              <a:buFont typeface="Arial" pitchFamily="34" charset="0"/>
              <a:buChar char="•"/>
            </a:pPr>
            <a:endParaRPr lang="en-GB" dirty="0"/>
          </a:p>
          <a:p>
            <a:pPr marL="360000" lvl="1">
              <a:buFont typeface="Arial" pitchFamily="34" charset="0"/>
              <a:buChar char="•"/>
            </a:pPr>
            <a:endParaRPr lang="en-GB" dirty="0"/>
          </a:p>
          <a:p>
            <a:pPr marL="360000" lvl="1">
              <a:buFont typeface="Arial" pitchFamily="34" charset="0"/>
              <a:buChar char="•"/>
            </a:pPr>
            <a:endParaRPr lang="en-GB" dirty="0"/>
          </a:p>
        </p:txBody>
      </p:sp>
    </p:spTree>
    <p:extLst>
      <p:ext uri="{BB962C8B-B14F-4D97-AF65-F5344CB8AC3E}">
        <p14:creationId xmlns:p14="http://schemas.microsoft.com/office/powerpoint/2010/main" val="40092337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Exercise 4. Survival Plot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1" y="1186961"/>
            <a:ext cx="8381998" cy="5029200"/>
          </a:xfrm>
          <a:prstGeom prst="rect">
            <a:avLst/>
          </a:prstGeom>
        </p:spPr>
      </p:pic>
    </p:spTree>
    <p:extLst>
      <p:ext uri="{BB962C8B-B14F-4D97-AF65-F5344CB8AC3E}">
        <p14:creationId xmlns:p14="http://schemas.microsoft.com/office/powerpoint/2010/main" val="16997931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4: example code</a:t>
            </a:r>
          </a:p>
        </p:txBody>
      </p:sp>
      <p:sp>
        <p:nvSpPr>
          <p:cNvPr id="3" name="Content Placeholder 2"/>
          <p:cNvSpPr>
            <a:spLocks noGrp="1"/>
          </p:cNvSpPr>
          <p:nvPr>
            <p:ph idx="1"/>
          </p:nvPr>
        </p:nvSpPr>
        <p:spPr/>
        <p:txBody>
          <a:bodyPr>
            <a:normAutofit fontScale="92500"/>
          </a:bodyPr>
          <a:lstStyle/>
          <a:p>
            <a:pPr marL="0" indent="0">
              <a:buNone/>
            </a:pPr>
            <a:r>
              <a:rPr lang="en-GB" sz="2200" dirty="0">
                <a:latin typeface="Courier New" panose="02070309020205020404" pitchFamily="49" charset="0"/>
                <a:cs typeface="Courier New" panose="02070309020205020404" pitchFamily="49" charset="0"/>
              </a:rPr>
              <a:t>title1 “Proportion of Subjects Surviving”;</a:t>
            </a:r>
          </a:p>
          <a:p>
            <a:pPr marL="0" indent="0">
              <a:buNone/>
            </a:pPr>
            <a:r>
              <a:rPr lang="en-GB" sz="2200" dirty="0">
                <a:latin typeface="Courier New" panose="02070309020205020404" pitchFamily="49" charset="0"/>
                <a:cs typeface="Courier New" panose="02070309020205020404" pitchFamily="49" charset="0"/>
              </a:rPr>
              <a:t>proc </a:t>
            </a:r>
            <a:r>
              <a:rPr lang="en-GB" sz="2200" dirty="0" err="1">
                <a:latin typeface="Courier New" panose="02070309020205020404" pitchFamily="49" charset="0"/>
                <a:cs typeface="Courier New" panose="02070309020205020404" pitchFamily="49" charset="0"/>
              </a:rPr>
              <a:t>sgplot</a:t>
            </a:r>
            <a:r>
              <a:rPr lang="en-GB" sz="2200" dirty="0">
                <a:latin typeface="Courier New" panose="02070309020205020404" pitchFamily="49" charset="0"/>
                <a:cs typeface="Courier New" panose="02070309020205020404" pitchFamily="49" charset="0"/>
              </a:rPr>
              <a:t> data=</a:t>
            </a:r>
            <a:r>
              <a:rPr lang="en-GB" sz="2200" dirty="0" err="1">
                <a:latin typeface="Courier New" panose="02070309020205020404" pitchFamily="49" charset="0"/>
                <a:cs typeface="Courier New" panose="02070309020205020404" pitchFamily="49" charset="0"/>
              </a:rPr>
              <a:t>SurvivalPlotData</a:t>
            </a:r>
            <a:r>
              <a:rPr lang="en-GB" sz="2200" dirty="0">
                <a:latin typeface="Courier New" panose="02070309020205020404" pitchFamily="49" charset="0"/>
                <a:cs typeface="Courier New" panose="02070309020205020404" pitchFamily="49" charset="0"/>
              </a:rPr>
              <a:t>;</a:t>
            </a:r>
          </a:p>
          <a:p>
            <a:pPr marL="0" indent="0">
              <a:buNone/>
            </a:pPr>
            <a:r>
              <a:rPr lang="en-GB" sz="2200" dirty="0">
                <a:latin typeface="Courier New" panose="02070309020205020404" pitchFamily="49" charset="0"/>
                <a:cs typeface="Courier New" panose="02070309020205020404" pitchFamily="49" charset="0"/>
              </a:rPr>
              <a:t>  step x=time y=survival / group=stratum </a:t>
            </a:r>
            <a:r>
              <a:rPr lang="en-GB" sz="2200" dirty="0" err="1">
                <a:latin typeface="Courier New" panose="02070309020205020404" pitchFamily="49" charset="0"/>
                <a:cs typeface="Courier New" panose="02070309020205020404" pitchFamily="49" charset="0"/>
              </a:rPr>
              <a:t>lineattrs</a:t>
            </a:r>
            <a:r>
              <a:rPr lang="en-GB" sz="2200" dirty="0">
                <a:latin typeface="Courier New" panose="02070309020205020404" pitchFamily="49" charset="0"/>
                <a:cs typeface="Courier New" panose="02070309020205020404" pitchFamily="49" charset="0"/>
              </a:rPr>
              <a:t>=(pattern=solid)</a:t>
            </a:r>
          </a:p>
          <a:p>
            <a:pPr marL="0" indent="0">
              <a:buNone/>
            </a:pPr>
            <a:r>
              <a:rPr lang="en-GB" sz="2200" dirty="0">
                <a:latin typeface="Courier New" panose="02070309020205020404" pitchFamily="49" charset="0"/>
                <a:cs typeface="Courier New" panose="02070309020205020404" pitchFamily="49" charset="0"/>
              </a:rPr>
              <a:t>    name=“s”;</a:t>
            </a:r>
          </a:p>
          <a:p>
            <a:pPr marL="0" indent="0">
              <a:buNone/>
            </a:pPr>
            <a:r>
              <a:rPr lang="en-GB" sz="2200" dirty="0">
                <a:latin typeface="Courier New" panose="02070309020205020404" pitchFamily="49" charset="0"/>
                <a:cs typeface="Courier New" panose="02070309020205020404" pitchFamily="49" charset="0"/>
              </a:rPr>
              <a:t>  scatter x=time y=censored / </a:t>
            </a:r>
            <a:r>
              <a:rPr lang="en-GB" sz="2200" dirty="0" err="1">
                <a:latin typeface="Courier New" panose="02070309020205020404" pitchFamily="49" charset="0"/>
                <a:cs typeface="Courier New" panose="02070309020205020404" pitchFamily="49" charset="0"/>
              </a:rPr>
              <a:t>markerattrs</a:t>
            </a:r>
            <a:r>
              <a:rPr lang="en-GB" sz="2200" dirty="0">
                <a:latin typeface="Courier New" panose="02070309020205020404" pitchFamily="49" charset="0"/>
                <a:cs typeface="Courier New" panose="02070309020205020404" pitchFamily="49" charset="0"/>
              </a:rPr>
              <a:t>=(symbol=plus) name=‘c’;</a:t>
            </a:r>
          </a:p>
          <a:p>
            <a:pPr marL="0" indent="0">
              <a:buNone/>
            </a:pPr>
            <a:r>
              <a:rPr lang="en-GB" sz="2200" dirty="0">
                <a:latin typeface="Courier New" panose="02070309020205020404" pitchFamily="49" charset="0"/>
                <a:cs typeface="Courier New" panose="02070309020205020404" pitchFamily="49" charset="0"/>
              </a:rPr>
              <a:t>  scatter x=time y=censored / </a:t>
            </a:r>
            <a:r>
              <a:rPr lang="en-GB" sz="2200" dirty="0" err="1">
                <a:latin typeface="Courier New" panose="02070309020205020404" pitchFamily="49" charset="0"/>
                <a:cs typeface="Courier New" panose="02070309020205020404" pitchFamily="49" charset="0"/>
              </a:rPr>
              <a:t>markerattrs</a:t>
            </a:r>
            <a:r>
              <a:rPr lang="en-GB" sz="2200" dirty="0">
                <a:latin typeface="Courier New" panose="02070309020205020404" pitchFamily="49" charset="0"/>
                <a:cs typeface="Courier New" panose="02070309020205020404" pitchFamily="49" charset="0"/>
              </a:rPr>
              <a:t>=(symbol=plus) group=stratum;</a:t>
            </a:r>
          </a:p>
          <a:p>
            <a:pPr marL="0" indent="0">
              <a:buNone/>
            </a:pP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xaxistable</a:t>
            </a: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atrisk</a:t>
            </a:r>
            <a:r>
              <a:rPr lang="en-GB" sz="2200" dirty="0">
                <a:latin typeface="Courier New" panose="02070309020205020404" pitchFamily="49" charset="0"/>
                <a:cs typeface="Courier New" panose="02070309020205020404" pitchFamily="49" charset="0"/>
              </a:rPr>
              <a:t> / x=</a:t>
            </a:r>
            <a:r>
              <a:rPr lang="en-GB" sz="2200" dirty="0" err="1">
                <a:latin typeface="Courier New" panose="02070309020205020404" pitchFamily="49" charset="0"/>
                <a:cs typeface="Courier New" panose="02070309020205020404" pitchFamily="49" charset="0"/>
              </a:rPr>
              <a:t>tatrisk</a:t>
            </a:r>
            <a:r>
              <a:rPr lang="en-GB" sz="2200" dirty="0">
                <a:latin typeface="Courier New" panose="02070309020205020404" pitchFamily="49" charset="0"/>
                <a:cs typeface="Courier New" panose="02070309020205020404" pitchFamily="49" charset="0"/>
              </a:rPr>
              <a:t> class=stratum </a:t>
            </a:r>
            <a:r>
              <a:rPr lang="en-GB" sz="2200" dirty="0" err="1">
                <a:latin typeface="Courier New" panose="02070309020205020404" pitchFamily="49" charset="0"/>
                <a:cs typeface="Courier New" panose="02070309020205020404" pitchFamily="49" charset="0"/>
              </a:rPr>
              <a:t>colorgroup</a:t>
            </a:r>
            <a:r>
              <a:rPr lang="en-GB" sz="2200" dirty="0">
                <a:latin typeface="Courier New" panose="02070309020205020404" pitchFamily="49" charset="0"/>
                <a:cs typeface="Courier New" panose="02070309020205020404" pitchFamily="49" charset="0"/>
              </a:rPr>
              <a:t>=stratum</a:t>
            </a:r>
          </a:p>
          <a:p>
            <a:pPr marL="0" indent="0">
              <a:buNone/>
            </a:pPr>
            <a:r>
              <a:rPr lang="en-GB" sz="2200" dirty="0">
                <a:latin typeface="Courier New" panose="02070309020205020404" pitchFamily="49" charset="0"/>
                <a:cs typeface="Courier New" panose="02070309020205020404" pitchFamily="49" charset="0"/>
              </a:rPr>
              <a:t>    location=outside;</a:t>
            </a:r>
          </a:p>
          <a:p>
            <a:pPr marL="0" indent="0">
              <a:buNone/>
            </a:pP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keylegend</a:t>
            </a:r>
            <a:r>
              <a:rPr lang="en-GB" sz="2200" dirty="0">
                <a:latin typeface="Courier New" panose="02070309020205020404" pitchFamily="49" charset="0"/>
                <a:cs typeface="Courier New" panose="02070309020205020404" pitchFamily="49" charset="0"/>
              </a:rPr>
              <a:t> ‘c’ / location=inside position=</a:t>
            </a:r>
            <a:r>
              <a:rPr lang="en-GB" sz="2200" dirty="0" err="1">
                <a:latin typeface="Courier New" panose="02070309020205020404" pitchFamily="49" charset="0"/>
                <a:cs typeface="Courier New" panose="02070309020205020404" pitchFamily="49" charset="0"/>
              </a:rPr>
              <a:t>topright</a:t>
            </a:r>
            <a:r>
              <a:rPr lang="en-GB" sz="2200" dirty="0">
                <a:latin typeface="Courier New" panose="02070309020205020404" pitchFamily="49" charset="0"/>
                <a:cs typeface="Courier New" panose="02070309020205020404" pitchFamily="49" charset="0"/>
              </a:rPr>
              <a:t>;</a:t>
            </a:r>
          </a:p>
          <a:p>
            <a:pPr marL="0" indent="0">
              <a:buNone/>
            </a:pP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keylegend</a:t>
            </a:r>
            <a:r>
              <a:rPr lang="en-GB" sz="2200" dirty="0">
                <a:latin typeface="Courier New" panose="02070309020205020404" pitchFamily="49" charset="0"/>
                <a:cs typeface="Courier New" panose="02070309020205020404" pitchFamily="49" charset="0"/>
              </a:rPr>
              <a:t> ‘s’ ;</a:t>
            </a:r>
          </a:p>
          <a:p>
            <a:pPr marL="0" indent="0">
              <a:buNone/>
            </a:pPr>
            <a:r>
              <a:rPr lang="en-GB" sz="2200" dirty="0">
                <a:latin typeface="Courier New" panose="02070309020205020404" pitchFamily="49" charset="0"/>
                <a:cs typeface="Courier New" panose="02070309020205020404" pitchFamily="49" charset="0"/>
              </a:rPr>
              <a:t>run;</a:t>
            </a:r>
          </a:p>
          <a:p>
            <a:pPr marL="0" indent="0">
              <a:buNone/>
            </a:pPr>
            <a:endParaRPr lang="en-GB"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13146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Exercise 5. Forest Plot</a:t>
            </a:r>
          </a:p>
        </p:txBody>
      </p:sp>
      <p:sp>
        <p:nvSpPr>
          <p:cNvPr id="3" name="Content Placeholder 2"/>
          <p:cNvSpPr>
            <a:spLocks noGrp="1"/>
          </p:cNvSpPr>
          <p:nvPr>
            <p:ph idx="1"/>
          </p:nvPr>
        </p:nvSpPr>
        <p:spPr/>
        <p:txBody>
          <a:bodyPr>
            <a:normAutofit/>
          </a:bodyPr>
          <a:lstStyle/>
          <a:p>
            <a:pPr marL="0" indent="0">
              <a:buNone/>
            </a:pPr>
            <a:r>
              <a:rPr lang="en-GB" sz="2800" dirty="0">
                <a:cs typeface="Courier New" panose="02070309020205020404" pitchFamily="49" charset="0"/>
              </a:rPr>
              <a:t>Using the dataset “Forest”, create a forest plot showing all of the individual study results as well as an overall pooled result. Display the individual study and pooled results to the right of the forest plot.</a:t>
            </a:r>
          </a:p>
          <a:p>
            <a:pPr marL="0" indent="0">
              <a:buNone/>
            </a:pPr>
            <a:endParaRPr lang="en-GB" sz="2800" dirty="0">
              <a:cs typeface="Courier New" panose="02070309020205020404" pitchFamily="49" charset="0"/>
            </a:endParaRPr>
          </a:p>
          <a:p>
            <a:pPr marL="0" indent="0">
              <a:buNone/>
            </a:pPr>
            <a:r>
              <a:rPr lang="en-GB" sz="2800" dirty="0">
                <a:cs typeface="Courier New" panose="02070309020205020404" pitchFamily="49" charset="0"/>
              </a:rPr>
              <a:t>Each study results comprises an odds ratio with a 95% confidence interval. An odds ratio of 1 means the drug works the same as placebo, less than 1 indicates that the drug is working as hoped.</a:t>
            </a:r>
          </a:p>
        </p:txBody>
      </p:sp>
    </p:spTree>
    <p:extLst>
      <p:ext uri="{BB962C8B-B14F-4D97-AF65-F5344CB8AC3E}">
        <p14:creationId xmlns:p14="http://schemas.microsoft.com/office/powerpoint/2010/main" val="41623958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Exercise 5. Forest Plot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2762" y="1174651"/>
            <a:ext cx="8446476" cy="5067887"/>
          </a:xfrm>
          <a:prstGeom prst="rect">
            <a:avLst/>
          </a:prstGeom>
        </p:spPr>
      </p:pic>
    </p:spTree>
    <p:extLst>
      <p:ext uri="{BB962C8B-B14F-4D97-AF65-F5344CB8AC3E}">
        <p14:creationId xmlns:p14="http://schemas.microsoft.com/office/powerpoint/2010/main" val="33664583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5: example code</a:t>
            </a:r>
          </a:p>
        </p:txBody>
      </p:sp>
      <p:sp>
        <p:nvSpPr>
          <p:cNvPr id="3" name="Content Placeholder 2"/>
          <p:cNvSpPr>
            <a:spLocks noGrp="1"/>
          </p:cNvSpPr>
          <p:nvPr>
            <p:ph idx="1"/>
          </p:nvPr>
        </p:nvSpPr>
        <p:spPr/>
        <p:txBody>
          <a:bodyPr>
            <a:normAutofit fontScale="92500"/>
          </a:bodyPr>
          <a:lstStyle/>
          <a:p>
            <a:pPr marL="0" indent="0">
              <a:buNone/>
            </a:pPr>
            <a:r>
              <a:rPr lang="en-GB" sz="2200" dirty="0">
                <a:latin typeface="Courier New" panose="02070309020205020404" pitchFamily="49" charset="0"/>
                <a:cs typeface="Courier New" panose="02070309020205020404" pitchFamily="49" charset="0"/>
              </a:rPr>
              <a:t>title1 “Impact of Treatment by Mortality by Study”;</a:t>
            </a:r>
          </a:p>
          <a:p>
            <a:pPr marL="0" indent="0">
              <a:buNone/>
            </a:pPr>
            <a:r>
              <a:rPr lang="en-GB" sz="2200" dirty="0">
                <a:latin typeface="Courier New" panose="02070309020205020404" pitchFamily="49" charset="0"/>
                <a:cs typeface="Courier New" panose="02070309020205020404" pitchFamily="49" charset="0"/>
              </a:rPr>
              <a:t>proc </a:t>
            </a:r>
            <a:r>
              <a:rPr lang="en-GB" sz="2200" dirty="0" err="1">
                <a:latin typeface="Courier New" panose="02070309020205020404" pitchFamily="49" charset="0"/>
                <a:cs typeface="Courier New" panose="02070309020205020404" pitchFamily="49" charset="0"/>
              </a:rPr>
              <a:t>sgplot</a:t>
            </a:r>
            <a:r>
              <a:rPr lang="en-GB" sz="2200" dirty="0">
                <a:latin typeface="Courier New" panose="02070309020205020404" pitchFamily="49" charset="0"/>
                <a:cs typeface="Courier New" panose="02070309020205020404" pitchFamily="49" charset="0"/>
              </a:rPr>
              <a:t> data=forest </a:t>
            </a:r>
            <a:r>
              <a:rPr lang="en-GB" sz="2200" dirty="0" err="1">
                <a:latin typeface="Courier New" panose="02070309020205020404" pitchFamily="49" charset="0"/>
                <a:cs typeface="Courier New" panose="02070309020205020404" pitchFamily="49" charset="0"/>
              </a:rPr>
              <a:t>noautolegend</a:t>
            </a: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nocycleattrs</a:t>
            </a:r>
            <a:r>
              <a:rPr lang="en-GB" sz="2200" dirty="0">
                <a:latin typeface="Courier New" panose="02070309020205020404" pitchFamily="49" charset="0"/>
                <a:cs typeface="Courier New" panose="02070309020205020404" pitchFamily="49" charset="0"/>
              </a:rPr>
              <a:t>;</a:t>
            </a:r>
          </a:p>
          <a:p>
            <a:pPr marL="0" indent="0">
              <a:buNone/>
            </a:pP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styleattrs</a:t>
            </a: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datasymbols</a:t>
            </a:r>
            <a:r>
              <a:rPr lang="en-GB" sz="2200" dirty="0">
                <a:latin typeface="Courier New" panose="02070309020205020404" pitchFamily="49" charset="0"/>
                <a:cs typeface="Courier New" panose="02070309020205020404" pitchFamily="49" charset="0"/>
              </a:rPr>
              <a:t>=(</a:t>
            </a:r>
            <a:r>
              <a:rPr lang="en-GB" sz="2200" dirty="0" err="1">
                <a:latin typeface="Courier New" panose="02070309020205020404" pitchFamily="49" charset="0"/>
                <a:cs typeface="Courier New" panose="02070309020205020404" pitchFamily="49" charset="0"/>
              </a:rPr>
              <a:t>squarefilled</a:t>
            </a: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diamondfilled</a:t>
            </a:r>
            <a:r>
              <a:rPr lang="en-GB" sz="2200" dirty="0">
                <a:latin typeface="Courier New" panose="02070309020205020404" pitchFamily="49" charset="0"/>
                <a:cs typeface="Courier New" panose="02070309020205020404" pitchFamily="49" charset="0"/>
              </a:rPr>
              <a:t>);</a:t>
            </a:r>
          </a:p>
          <a:p>
            <a:pPr marL="0" indent="0">
              <a:buNone/>
            </a:pPr>
            <a:r>
              <a:rPr lang="en-GB" sz="2200" dirty="0">
                <a:latin typeface="Courier New" panose="02070309020205020404" pitchFamily="49" charset="0"/>
                <a:cs typeface="Courier New" panose="02070309020205020404" pitchFamily="49" charset="0"/>
              </a:rPr>
              <a:t>  scatter y=study x=or / </a:t>
            </a:r>
            <a:r>
              <a:rPr lang="en-GB" sz="2200" dirty="0" err="1">
                <a:latin typeface="Courier New" panose="02070309020205020404" pitchFamily="49" charset="0"/>
                <a:cs typeface="Courier New" panose="02070309020205020404" pitchFamily="49" charset="0"/>
              </a:rPr>
              <a:t>xerrorupper</a:t>
            </a:r>
            <a:r>
              <a:rPr lang="en-GB" sz="2200" dirty="0">
                <a:latin typeface="Courier New" panose="02070309020205020404" pitchFamily="49" charset="0"/>
                <a:cs typeface="Courier New" panose="02070309020205020404" pitchFamily="49" charset="0"/>
              </a:rPr>
              <a:t>=</a:t>
            </a:r>
            <a:r>
              <a:rPr lang="en-GB" sz="2200" dirty="0" err="1">
                <a:latin typeface="Courier New" panose="02070309020205020404" pitchFamily="49" charset="0"/>
                <a:cs typeface="Courier New" panose="02070309020205020404" pitchFamily="49" charset="0"/>
              </a:rPr>
              <a:t>ucl</a:t>
            </a: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xerrorlower</a:t>
            </a:r>
            <a:r>
              <a:rPr lang="en-GB" sz="2200" dirty="0">
                <a:latin typeface="Courier New" panose="02070309020205020404" pitchFamily="49" charset="0"/>
                <a:cs typeface="Courier New" panose="02070309020205020404" pitchFamily="49" charset="0"/>
              </a:rPr>
              <a:t>=</a:t>
            </a:r>
            <a:r>
              <a:rPr lang="en-GB" sz="2200" dirty="0" err="1">
                <a:latin typeface="Courier New" panose="02070309020205020404" pitchFamily="49" charset="0"/>
                <a:cs typeface="Courier New" panose="02070309020205020404" pitchFamily="49" charset="0"/>
              </a:rPr>
              <a:t>lcl</a:t>
            </a:r>
            <a:r>
              <a:rPr lang="en-GB" sz="2200" dirty="0">
                <a:latin typeface="Courier New" panose="02070309020205020404" pitchFamily="49" charset="0"/>
                <a:cs typeface="Courier New" panose="02070309020205020404" pitchFamily="49" charset="0"/>
              </a:rPr>
              <a:t> group=grp;</a:t>
            </a:r>
          </a:p>
          <a:p>
            <a:pPr marL="0" indent="0">
              <a:buNone/>
            </a:pP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yaxistable</a:t>
            </a:r>
            <a:r>
              <a:rPr lang="en-GB" sz="2200" dirty="0">
                <a:latin typeface="Courier New" panose="02070309020205020404" pitchFamily="49" charset="0"/>
                <a:cs typeface="Courier New" panose="02070309020205020404" pitchFamily="49" charset="0"/>
              </a:rPr>
              <a:t> or </a:t>
            </a:r>
            <a:r>
              <a:rPr lang="en-GB" sz="2200" dirty="0" err="1">
                <a:latin typeface="Courier New" panose="02070309020205020404" pitchFamily="49" charset="0"/>
                <a:cs typeface="Courier New" panose="02070309020205020404" pitchFamily="49" charset="0"/>
              </a:rPr>
              <a:t>lcl</a:t>
            </a: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ucl</a:t>
            </a: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wt</a:t>
            </a:r>
            <a:r>
              <a:rPr lang="en-GB" sz="2200" dirty="0">
                <a:latin typeface="Courier New" panose="02070309020205020404" pitchFamily="49" charset="0"/>
                <a:cs typeface="Courier New" panose="02070309020205020404" pitchFamily="49" charset="0"/>
              </a:rPr>
              <a:t> / y=study location=inside position=right;</a:t>
            </a:r>
          </a:p>
          <a:p>
            <a:pPr marL="0" indent="0">
              <a:buNone/>
            </a:pP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refline</a:t>
            </a:r>
            <a:r>
              <a:rPr lang="en-GB" sz="2200" dirty="0">
                <a:latin typeface="Courier New" panose="02070309020205020404" pitchFamily="49" charset="0"/>
                <a:cs typeface="Courier New" panose="02070309020205020404" pitchFamily="49" charset="0"/>
              </a:rPr>
              <a:t> 1 100/ axis=x </a:t>
            </a:r>
            <a:r>
              <a:rPr lang="en-GB" sz="2200" dirty="0" err="1">
                <a:latin typeface="Courier New" panose="02070309020205020404" pitchFamily="49" charset="0"/>
                <a:cs typeface="Courier New" panose="02070309020205020404" pitchFamily="49" charset="0"/>
              </a:rPr>
              <a:t>noclip</a:t>
            </a:r>
            <a:r>
              <a:rPr lang="en-GB" sz="2200" dirty="0">
                <a:latin typeface="Courier New" panose="02070309020205020404" pitchFamily="49" charset="0"/>
                <a:cs typeface="Courier New" panose="02070309020205020404" pitchFamily="49" charset="0"/>
              </a:rPr>
              <a:t>;</a:t>
            </a:r>
          </a:p>
          <a:p>
            <a:pPr marL="0" indent="0">
              <a:buNone/>
            </a:pP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refline</a:t>
            </a:r>
            <a:r>
              <a:rPr lang="en-GB" sz="2200" dirty="0">
                <a:latin typeface="Courier New" panose="02070309020205020404" pitchFamily="49" charset="0"/>
                <a:cs typeface="Courier New" panose="02070309020205020404" pitchFamily="49" charset="0"/>
              </a:rPr>
              <a:t> 0.01 0.1 10 / axis=x </a:t>
            </a:r>
            <a:r>
              <a:rPr lang="en-GB" sz="2200" dirty="0" err="1">
                <a:latin typeface="Courier New" panose="02070309020205020404" pitchFamily="49" charset="0"/>
                <a:cs typeface="Courier New" panose="02070309020205020404" pitchFamily="49" charset="0"/>
              </a:rPr>
              <a:t>lineattrs</a:t>
            </a:r>
            <a:r>
              <a:rPr lang="en-GB" sz="2200" dirty="0">
                <a:latin typeface="Courier New" panose="02070309020205020404" pitchFamily="49" charset="0"/>
                <a:cs typeface="Courier New" panose="02070309020205020404" pitchFamily="49" charset="0"/>
              </a:rPr>
              <a:t>=(pattern=</a:t>
            </a:r>
            <a:r>
              <a:rPr lang="en-GB" sz="2200" dirty="0" err="1">
                <a:latin typeface="Courier New" panose="02070309020205020404" pitchFamily="49" charset="0"/>
                <a:cs typeface="Courier New" panose="02070309020205020404" pitchFamily="49" charset="0"/>
              </a:rPr>
              <a:t>shortdash</a:t>
            </a: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noclip</a:t>
            </a:r>
            <a:r>
              <a:rPr lang="en-GB" sz="2200" dirty="0">
                <a:latin typeface="Courier New" panose="02070309020205020404" pitchFamily="49" charset="0"/>
                <a:cs typeface="Courier New" panose="02070309020205020404" pitchFamily="49" charset="0"/>
              </a:rPr>
              <a:t>;</a:t>
            </a:r>
          </a:p>
          <a:p>
            <a:pPr marL="0" indent="0">
              <a:buNone/>
            </a:pPr>
            <a:r>
              <a:rPr lang="en-GB" sz="2200" dirty="0">
                <a:latin typeface="Courier New" panose="02070309020205020404" pitchFamily="49" charset="0"/>
                <a:cs typeface="Courier New" panose="02070309020205020404" pitchFamily="49" charset="0"/>
              </a:rPr>
              <a:t>  text y=study x=</a:t>
            </a:r>
            <a:r>
              <a:rPr lang="en-GB" sz="2200" dirty="0" err="1">
                <a:latin typeface="Courier New" panose="02070309020205020404" pitchFamily="49" charset="0"/>
                <a:cs typeface="Courier New" panose="02070309020205020404" pitchFamily="49" charset="0"/>
              </a:rPr>
              <a:t>xlbl</a:t>
            </a:r>
            <a:r>
              <a:rPr lang="en-GB" sz="2200">
                <a:latin typeface="Courier New" panose="02070309020205020404" pitchFamily="49" charset="0"/>
                <a:cs typeface="Courier New" panose="02070309020205020404" pitchFamily="49" charset="0"/>
              </a:rPr>
              <a:t> text=</a:t>
            </a:r>
            <a:r>
              <a:rPr lang="en-GB" sz="2200" dirty="0" err="1">
                <a:latin typeface="Courier New" panose="02070309020205020404" pitchFamily="49" charset="0"/>
                <a:cs typeface="Courier New" panose="02070309020205020404" pitchFamily="49" charset="0"/>
              </a:rPr>
              <a:t>lbl</a:t>
            </a:r>
            <a:r>
              <a:rPr lang="en-GB" sz="2200" dirty="0">
                <a:latin typeface="Courier New" panose="02070309020205020404" pitchFamily="49" charset="0"/>
                <a:cs typeface="Courier New" panose="02070309020205020404" pitchFamily="49" charset="0"/>
              </a:rPr>
              <a:t> / position=</a:t>
            </a:r>
            <a:r>
              <a:rPr lang="en-GB" sz="2200" dirty="0" err="1">
                <a:latin typeface="Courier New" panose="02070309020205020404" pitchFamily="49" charset="0"/>
                <a:cs typeface="Courier New" panose="02070309020205020404" pitchFamily="49" charset="0"/>
              </a:rPr>
              <a:t>center</a:t>
            </a:r>
            <a:r>
              <a:rPr lang="en-GB" sz="2200" dirty="0">
                <a:latin typeface="Courier New" panose="02070309020205020404" pitchFamily="49" charset="0"/>
                <a:cs typeface="Courier New" panose="02070309020205020404" pitchFamily="49" charset="0"/>
              </a:rPr>
              <a:t>;</a:t>
            </a:r>
          </a:p>
          <a:p>
            <a:pPr marL="0" indent="0">
              <a:buNone/>
            </a:pP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xaxis</a:t>
            </a:r>
            <a:r>
              <a:rPr lang="en-GB" sz="2200" dirty="0">
                <a:latin typeface="Courier New" panose="02070309020205020404" pitchFamily="49" charset="0"/>
                <a:cs typeface="Courier New" panose="02070309020205020404" pitchFamily="49" charset="0"/>
              </a:rPr>
              <a:t> type=log max=100 minor display=(</a:t>
            </a:r>
            <a:r>
              <a:rPr lang="en-GB" sz="2200" dirty="0" err="1">
                <a:latin typeface="Courier New" panose="02070309020205020404" pitchFamily="49" charset="0"/>
                <a:cs typeface="Courier New" panose="02070309020205020404" pitchFamily="49" charset="0"/>
              </a:rPr>
              <a:t>nolabel</a:t>
            </a: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valueattrs</a:t>
            </a:r>
            <a:r>
              <a:rPr lang="en-GB" sz="2200" dirty="0">
                <a:latin typeface="Courier New" panose="02070309020205020404" pitchFamily="49" charset="0"/>
                <a:cs typeface="Courier New" panose="02070309020205020404" pitchFamily="49" charset="0"/>
              </a:rPr>
              <a:t>=(size=7);</a:t>
            </a:r>
          </a:p>
          <a:p>
            <a:pPr marL="0" indent="0">
              <a:buNone/>
            </a:pP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yaxis</a:t>
            </a:r>
            <a:r>
              <a:rPr lang="en-GB" sz="2200" dirty="0">
                <a:latin typeface="Courier New" panose="02070309020205020404" pitchFamily="49" charset="0"/>
                <a:cs typeface="Courier New" panose="02070309020205020404" pitchFamily="49" charset="0"/>
              </a:rPr>
              <a:t> display=(</a:t>
            </a:r>
            <a:r>
              <a:rPr lang="en-GB" sz="2200" dirty="0" err="1">
                <a:latin typeface="Courier New" panose="02070309020205020404" pitchFamily="49" charset="0"/>
                <a:cs typeface="Courier New" panose="02070309020205020404" pitchFamily="49" charset="0"/>
              </a:rPr>
              <a:t>noticks</a:t>
            </a: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nolabel</a:t>
            </a: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fitpolicy</a:t>
            </a:r>
            <a:r>
              <a:rPr lang="en-GB" sz="2200" dirty="0">
                <a:latin typeface="Courier New" panose="02070309020205020404" pitchFamily="49" charset="0"/>
                <a:cs typeface="Courier New" panose="02070309020205020404" pitchFamily="49" charset="0"/>
              </a:rPr>
              <a:t>=none reverse </a:t>
            </a:r>
          </a:p>
          <a:p>
            <a:pPr marL="0" indent="0">
              <a:buNone/>
            </a:pP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valueshalign</a:t>
            </a:r>
            <a:r>
              <a:rPr lang="en-GB" sz="2200" dirty="0">
                <a:latin typeface="Courier New" panose="02070309020205020404" pitchFamily="49" charset="0"/>
                <a:cs typeface="Courier New" panose="02070309020205020404" pitchFamily="49" charset="0"/>
              </a:rPr>
              <a:t>=left </a:t>
            </a:r>
            <a:r>
              <a:rPr lang="en-GB" sz="2200" dirty="0" err="1">
                <a:latin typeface="Courier New" panose="02070309020205020404" pitchFamily="49" charset="0"/>
                <a:cs typeface="Courier New" panose="02070309020205020404" pitchFamily="49" charset="0"/>
              </a:rPr>
              <a:t>colorbands</a:t>
            </a:r>
            <a:r>
              <a:rPr lang="en-GB" sz="2200" dirty="0">
                <a:latin typeface="Courier New" panose="02070309020205020404" pitchFamily="49" charset="0"/>
                <a:cs typeface="Courier New" panose="02070309020205020404" pitchFamily="49" charset="0"/>
              </a:rPr>
              <a:t>=even </a:t>
            </a:r>
            <a:r>
              <a:rPr lang="en-GB" sz="2200" dirty="0" err="1">
                <a:latin typeface="Courier New" panose="02070309020205020404" pitchFamily="49" charset="0"/>
                <a:cs typeface="Courier New" panose="02070309020205020404" pitchFamily="49" charset="0"/>
              </a:rPr>
              <a:t>valueattrs</a:t>
            </a:r>
            <a:r>
              <a:rPr lang="en-GB" sz="2200" dirty="0">
                <a:latin typeface="Courier New" panose="02070309020205020404" pitchFamily="49" charset="0"/>
                <a:cs typeface="Courier New" panose="02070309020205020404" pitchFamily="49" charset="0"/>
              </a:rPr>
              <a:t>=(size=7);</a:t>
            </a:r>
          </a:p>
          <a:p>
            <a:pPr marL="0" indent="0">
              <a:buNone/>
            </a:pPr>
            <a:r>
              <a:rPr lang="en-GB" sz="2200" dirty="0">
                <a:latin typeface="Courier New" panose="02070309020205020404" pitchFamily="49" charset="0"/>
                <a:cs typeface="Courier New" panose="02070309020205020404" pitchFamily="49" charset="0"/>
              </a:rPr>
              <a:t>run;</a:t>
            </a:r>
          </a:p>
        </p:txBody>
      </p:sp>
    </p:spTree>
    <p:extLst>
      <p:ext uri="{BB962C8B-B14F-4D97-AF65-F5344CB8AC3E}">
        <p14:creationId xmlns:p14="http://schemas.microsoft.com/office/powerpoint/2010/main" val="21397968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Exercise 6. Waterfall Plot</a:t>
            </a:r>
          </a:p>
        </p:txBody>
      </p:sp>
      <p:sp>
        <p:nvSpPr>
          <p:cNvPr id="3" name="Content Placeholder 2"/>
          <p:cNvSpPr>
            <a:spLocks noGrp="1"/>
          </p:cNvSpPr>
          <p:nvPr>
            <p:ph idx="1"/>
          </p:nvPr>
        </p:nvSpPr>
        <p:spPr/>
        <p:txBody>
          <a:bodyPr>
            <a:normAutofit/>
          </a:bodyPr>
          <a:lstStyle/>
          <a:p>
            <a:pPr marL="0" indent="0">
              <a:buNone/>
            </a:pPr>
            <a:r>
              <a:rPr lang="en-GB" sz="2800" dirty="0">
                <a:cs typeface="Courier New" panose="02070309020205020404" pitchFamily="49" charset="0"/>
              </a:rPr>
              <a:t>Using the dataset “</a:t>
            </a:r>
            <a:r>
              <a:rPr lang="en-GB" sz="2800" dirty="0" err="1">
                <a:cs typeface="Courier New" panose="02070309020205020404" pitchFamily="49" charset="0"/>
              </a:rPr>
              <a:t>TumorSize</a:t>
            </a:r>
            <a:r>
              <a:rPr lang="en-GB" sz="2800" dirty="0">
                <a:cs typeface="Courier New" panose="02070309020205020404" pitchFamily="49" charset="0"/>
              </a:rPr>
              <a:t>”, create a waterfall plot showing bars for individual patient changes in tumour size. Order the bars by the change in tumour size. Patients from different treatment groups should have their bar shaded in a different colour. Place a letter at the top of each bar indicating tumour response category.</a:t>
            </a:r>
          </a:p>
        </p:txBody>
      </p:sp>
    </p:spTree>
    <p:extLst>
      <p:ext uri="{BB962C8B-B14F-4D97-AF65-F5344CB8AC3E}">
        <p14:creationId xmlns:p14="http://schemas.microsoft.com/office/powerpoint/2010/main" val="3378839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Exercise 6. Waterfall Plot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6981" y="1266095"/>
            <a:ext cx="8338037" cy="5002823"/>
          </a:xfrm>
          <a:prstGeom prst="rect">
            <a:avLst/>
          </a:prstGeom>
        </p:spPr>
      </p:pic>
    </p:spTree>
    <p:extLst>
      <p:ext uri="{BB962C8B-B14F-4D97-AF65-F5344CB8AC3E}">
        <p14:creationId xmlns:p14="http://schemas.microsoft.com/office/powerpoint/2010/main" val="11234798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6: example code</a:t>
            </a:r>
          </a:p>
        </p:txBody>
      </p:sp>
      <p:sp>
        <p:nvSpPr>
          <p:cNvPr id="3" name="Content Placeholder 2"/>
          <p:cNvSpPr>
            <a:spLocks noGrp="1"/>
          </p:cNvSpPr>
          <p:nvPr>
            <p:ph idx="1"/>
          </p:nvPr>
        </p:nvSpPr>
        <p:spPr/>
        <p:txBody>
          <a:bodyPr>
            <a:normAutofit fontScale="85000" lnSpcReduction="10000"/>
          </a:bodyPr>
          <a:lstStyle/>
          <a:p>
            <a:pPr marL="0" indent="0">
              <a:buNone/>
            </a:pPr>
            <a:r>
              <a:rPr lang="en-GB" sz="2200" dirty="0">
                <a:latin typeface="Courier New" panose="02070309020205020404" pitchFamily="49" charset="0"/>
                <a:cs typeface="Courier New" panose="02070309020205020404" pitchFamily="49" charset="0"/>
              </a:rPr>
              <a:t>title1 “Change in Tumour Size”;</a:t>
            </a:r>
          </a:p>
          <a:p>
            <a:pPr marL="0" indent="0">
              <a:buNone/>
            </a:pPr>
            <a:r>
              <a:rPr lang="en-GB" sz="2200" dirty="0">
                <a:latin typeface="Courier New" panose="02070309020205020404" pitchFamily="49" charset="0"/>
                <a:cs typeface="Courier New" panose="02070309020205020404" pitchFamily="49" charset="0"/>
              </a:rPr>
              <a:t>title2 “ITT Population”;</a:t>
            </a:r>
          </a:p>
          <a:p>
            <a:pPr marL="0" indent="0">
              <a:buNone/>
            </a:pPr>
            <a:r>
              <a:rPr lang="en-GB" sz="2200" dirty="0">
                <a:latin typeface="Courier New" panose="02070309020205020404" pitchFamily="49" charset="0"/>
                <a:cs typeface="Courier New" panose="02070309020205020404" pitchFamily="49" charset="0"/>
              </a:rPr>
              <a:t>proc </a:t>
            </a:r>
            <a:r>
              <a:rPr lang="en-GB" sz="2200" dirty="0" err="1">
                <a:latin typeface="Courier New" panose="02070309020205020404" pitchFamily="49" charset="0"/>
                <a:cs typeface="Courier New" panose="02070309020205020404" pitchFamily="49" charset="0"/>
              </a:rPr>
              <a:t>sgplot</a:t>
            </a:r>
            <a:r>
              <a:rPr lang="en-GB" sz="2200" dirty="0">
                <a:latin typeface="Courier New" panose="02070309020205020404" pitchFamily="49" charset="0"/>
                <a:cs typeface="Courier New" panose="02070309020205020404" pitchFamily="49" charset="0"/>
              </a:rPr>
              <a:t> data=</a:t>
            </a:r>
            <a:r>
              <a:rPr lang="en-GB" sz="2200" dirty="0" err="1">
                <a:latin typeface="Courier New" panose="02070309020205020404" pitchFamily="49" charset="0"/>
                <a:cs typeface="Courier New" panose="02070309020205020404" pitchFamily="49" charset="0"/>
              </a:rPr>
              <a:t>tumorsize</a:t>
            </a: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nowall</a:t>
            </a: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noborder</a:t>
            </a:r>
            <a:r>
              <a:rPr lang="en-GB" sz="2200" dirty="0">
                <a:latin typeface="Courier New" panose="02070309020205020404" pitchFamily="49" charset="0"/>
                <a:cs typeface="Courier New" panose="02070309020205020404" pitchFamily="49" charset="0"/>
              </a:rPr>
              <a:t>;</a:t>
            </a:r>
          </a:p>
          <a:p>
            <a:pPr marL="0" indent="0">
              <a:buNone/>
            </a:pP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styleattrs</a:t>
            </a: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datacolors</a:t>
            </a:r>
            <a:r>
              <a:rPr lang="en-GB" sz="2200" dirty="0">
                <a:latin typeface="Courier New" panose="02070309020205020404" pitchFamily="49" charset="0"/>
                <a:cs typeface="Courier New" panose="02070309020205020404" pitchFamily="49" charset="0"/>
              </a:rPr>
              <a:t>=(cxbf0000 cx4f4f4f) </a:t>
            </a:r>
            <a:r>
              <a:rPr lang="en-GB" sz="2200" dirty="0" err="1">
                <a:latin typeface="Courier New" panose="02070309020205020404" pitchFamily="49" charset="0"/>
                <a:cs typeface="Courier New" panose="02070309020205020404" pitchFamily="49" charset="0"/>
              </a:rPr>
              <a:t>datacontrastcolors</a:t>
            </a:r>
            <a:r>
              <a:rPr lang="en-GB" sz="2200" dirty="0">
                <a:latin typeface="Courier New" panose="02070309020205020404" pitchFamily="49" charset="0"/>
                <a:cs typeface="Courier New" panose="02070309020205020404" pitchFamily="49" charset="0"/>
              </a:rPr>
              <a:t>=(black);</a:t>
            </a:r>
          </a:p>
          <a:p>
            <a:pPr marL="0" indent="0">
              <a:buNone/>
            </a:pP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vbar</a:t>
            </a: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cid</a:t>
            </a:r>
            <a:r>
              <a:rPr lang="en-GB" sz="2200" dirty="0">
                <a:latin typeface="Courier New" panose="02070309020205020404" pitchFamily="49" charset="0"/>
                <a:cs typeface="Courier New" panose="02070309020205020404" pitchFamily="49" charset="0"/>
              </a:rPr>
              <a:t> / response=change group=group </a:t>
            </a:r>
            <a:r>
              <a:rPr lang="en-GB" sz="2200" dirty="0" err="1">
                <a:latin typeface="Courier New" panose="02070309020205020404" pitchFamily="49" charset="0"/>
                <a:cs typeface="Courier New" panose="02070309020205020404" pitchFamily="49" charset="0"/>
              </a:rPr>
              <a:t>categoryorder</a:t>
            </a:r>
            <a:r>
              <a:rPr lang="en-GB" sz="2200" dirty="0">
                <a:latin typeface="Courier New" panose="02070309020205020404" pitchFamily="49" charset="0"/>
                <a:cs typeface="Courier New" panose="02070309020205020404" pitchFamily="49" charset="0"/>
              </a:rPr>
              <a:t>=</a:t>
            </a:r>
            <a:r>
              <a:rPr lang="en-GB" sz="2200" dirty="0" err="1">
                <a:latin typeface="Courier New" panose="02070309020205020404" pitchFamily="49" charset="0"/>
                <a:cs typeface="Courier New" panose="02070309020205020404" pitchFamily="49" charset="0"/>
              </a:rPr>
              <a:t>respdesc</a:t>
            </a:r>
            <a:endParaRPr lang="en-GB" sz="2200" dirty="0">
              <a:latin typeface="Courier New" panose="02070309020205020404" pitchFamily="49" charset="0"/>
              <a:cs typeface="Courier New" panose="02070309020205020404" pitchFamily="49" charset="0"/>
            </a:endParaRPr>
          </a:p>
          <a:p>
            <a:pPr marL="0" indent="0">
              <a:buNone/>
            </a:pP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datalabel</a:t>
            </a:r>
            <a:r>
              <a:rPr lang="en-GB" sz="2200" dirty="0">
                <a:latin typeface="Courier New" panose="02070309020205020404" pitchFamily="49" charset="0"/>
                <a:cs typeface="Courier New" panose="02070309020205020404" pitchFamily="49" charset="0"/>
              </a:rPr>
              <a:t>=label </a:t>
            </a:r>
            <a:r>
              <a:rPr lang="en-GB" sz="2200" dirty="0" err="1">
                <a:latin typeface="Courier New" panose="02070309020205020404" pitchFamily="49" charset="0"/>
                <a:cs typeface="Courier New" panose="02070309020205020404" pitchFamily="49" charset="0"/>
              </a:rPr>
              <a:t>datalabelattrs</a:t>
            </a:r>
            <a:r>
              <a:rPr lang="en-GB" sz="2200" dirty="0">
                <a:latin typeface="Courier New" panose="02070309020205020404" pitchFamily="49" charset="0"/>
                <a:cs typeface="Courier New" panose="02070309020205020404" pitchFamily="49" charset="0"/>
              </a:rPr>
              <a:t>=(size=5) </a:t>
            </a:r>
            <a:r>
              <a:rPr lang="en-GB" sz="2200" dirty="0" err="1">
                <a:latin typeface="Courier New" panose="02070309020205020404" pitchFamily="49" charset="0"/>
                <a:cs typeface="Courier New" panose="02070309020205020404" pitchFamily="49" charset="0"/>
              </a:rPr>
              <a:t>groupdisplay</a:t>
            </a:r>
            <a:r>
              <a:rPr lang="en-GB" sz="2200" dirty="0">
                <a:latin typeface="Courier New" panose="02070309020205020404" pitchFamily="49" charset="0"/>
                <a:cs typeface="Courier New" panose="02070309020205020404" pitchFamily="49" charset="0"/>
              </a:rPr>
              <a:t>=cluster</a:t>
            </a:r>
          </a:p>
          <a:p>
            <a:pPr marL="0" indent="0">
              <a:buNone/>
            </a:pP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clusterwidth</a:t>
            </a:r>
            <a:r>
              <a:rPr lang="en-GB" sz="2200" dirty="0">
                <a:latin typeface="Courier New" panose="02070309020205020404" pitchFamily="49" charset="0"/>
                <a:cs typeface="Courier New" panose="02070309020205020404" pitchFamily="49" charset="0"/>
              </a:rPr>
              <a:t>=1;</a:t>
            </a:r>
          </a:p>
          <a:p>
            <a:pPr marL="0" indent="0">
              <a:buNone/>
            </a:pP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refline</a:t>
            </a:r>
            <a:r>
              <a:rPr lang="en-GB" sz="2200" dirty="0">
                <a:latin typeface="Courier New" panose="02070309020205020404" pitchFamily="49" charset="0"/>
                <a:cs typeface="Courier New" panose="02070309020205020404" pitchFamily="49" charset="0"/>
              </a:rPr>
              <a:t> 20 -30 / </a:t>
            </a:r>
            <a:r>
              <a:rPr lang="en-GB" sz="2200" dirty="0" err="1">
                <a:latin typeface="Courier New" panose="02070309020205020404" pitchFamily="49" charset="0"/>
                <a:cs typeface="Courier New" panose="02070309020205020404" pitchFamily="49" charset="0"/>
              </a:rPr>
              <a:t>lineattrs</a:t>
            </a:r>
            <a:r>
              <a:rPr lang="en-GB" sz="2200" dirty="0">
                <a:latin typeface="Courier New" panose="02070309020205020404" pitchFamily="49" charset="0"/>
                <a:cs typeface="Courier New" panose="02070309020205020404" pitchFamily="49" charset="0"/>
              </a:rPr>
              <a:t>=(pattern=</a:t>
            </a:r>
            <a:r>
              <a:rPr lang="en-GB" sz="2200" dirty="0" err="1">
                <a:latin typeface="Courier New" panose="02070309020205020404" pitchFamily="49" charset="0"/>
                <a:cs typeface="Courier New" panose="02070309020205020404" pitchFamily="49" charset="0"/>
              </a:rPr>
              <a:t>shortdash</a:t>
            </a:r>
            <a:r>
              <a:rPr lang="en-GB" sz="2200" dirty="0">
                <a:latin typeface="Courier New" panose="02070309020205020404" pitchFamily="49" charset="0"/>
                <a:cs typeface="Courier New" panose="02070309020205020404" pitchFamily="49" charset="0"/>
              </a:rPr>
              <a:t>);</a:t>
            </a:r>
          </a:p>
          <a:p>
            <a:pPr marL="0" indent="0">
              <a:buNone/>
            </a:pP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xaxis</a:t>
            </a:r>
            <a:r>
              <a:rPr lang="en-GB" sz="2200" dirty="0">
                <a:latin typeface="Courier New" panose="02070309020205020404" pitchFamily="49" charset="0"/>
                <a:cs typeface="Courier New" panose="02070309020205020404" pitchFamily="49" charset="0"/>
              </a:rPr>
              <a:t> display=none;</a:t>
            </a:r>
          </a:p>
          <a:p>
            <a:pPr marL="0" indent="0">
              <a:buNone/>
            </a:pP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yaxis</a:t>
            </a:r>
            <a:r>
              <a:rPr lang="en-GB" sz="2200" dirty="0">
                <a:latin typeface="Courier New" panose="02070309020205020404" pitchFamily="49" charset="0"/>
                <a:cs typeface="Courier New" panose="02070309020205020404" pitchFamily="49" charset="0"/>
              </a:rPr>
              <a:t> values=60 to -100 by -20;</a:t>
            </a:r>
          </a:p>
          <a:p>
            <a:pPr marL="0" indent="0">
              <a:buNone/>
            </a:pPr>
            <a:r>
              <a:rPr lang="en-GB" sz="2200" dirty="0">
                <a:latin typeface="Courier New" panose="02070309020205020404" pitchFamily="49" charset="0"/>
                <a:cs typeface="Courier New" panose="02070309020205020404" pitchFamily="49" charset="0"/>
              </a:rPr>
              <a:t>  inset (“C=”=“CR” “R=”=“PR” “S=”=“SD” “P=“=“PD” “N=“=“NE”) / title=‘BCR’</a:t>
            </a:r>
          </a:p>
          <a:p>
            <a:pPr marL="0" indent="0">
              <a:buNone/>
            </a:pPr>
            <a:r>
              <a:rPr lang="en-GB" sz="2200" dirty="0">
                <a:latin typeface="Courier New" panose="02070309020205020404" pitchFamily="49" charset="0"/>
                <a:cs typeface="Courier New" panose="02070309020205020404" pitchFamily="49" charset="0"/>
              </a:rPr>
              <a:t>    position=</a:t>
            </a:r>
            <a:r>
              <a:rPr lang="en-GB" sz="2200" dirty="0" err="1">
                <a:latin typeface="Courier New" panose="02070309020205020404" pitchFamily="49" charset="0"/>
                <a:cs typeface="Courier New" panose="02070309020205020404" pitchFamily="49" charset="0"/>
              </a:rPr>
              <a:t>bottomleft</a:t>
            </a:r>
            <a:r>
              <a:rPr lang="en-GB" sz="2200" dirty="0">
                <a:latin typeface="Courier New" panose="02070309020205020404" pitchFamily="49" charset="0"/>
                <a:cs typeface="Courier New" panose="02070309020205020404" pitchFamily="49" charset="0"/>
              </a:rPr>
              <a:t> border </a:t>
            </a:r>
            <a:r>
              <a:rPr lang="en-GB" sz="2200" dirty="0" err="1">
                <a:latin typeface="Courier New" panose="02070309020205020404" pitchFamily="49" charset="0"/>
                <a:cs typeface="Courier New" panose="02070309020205020404" pitchFamily="49" charset="0"/>
              </a:rPr>
              <a:t>textattrs</a:t>
            </a:r>
            <a:r>
              <a:rPr lang="en-GB" sz="2200" dirty="0">
                <a:latin typeface="Courier New" panose="02070309020205020404" pitchFamily="49" charset="0"/>
                <a:cs typeface="Courier New" panose="02070309020205020404" pitchFamily="49" charset="0"/>
              </a:rPr>
              <a:t>=(size=6) </a:t>
            </a:r>
            <a:r>
              <a:rPr lang="en-GB" sz="2200" dirty="0" err="1">
                <a:latin typeface="Courier New" panose="02070309020205020404" pitchFamily="49" charset="0"/>
                <a:cs typeface="Courier New" panose="02070309020205020404" pitchFamily="49" charset="0"/>
              </a:rPr>
              <a:t>titleattrs</a:t>
            </a:r>
            <a:r>
              <a:rPr lang="en-GB" sz="2200" dirty="0">
                <a:latin typeface="Courier New" panose="02070309020205020404" pitchFamily="49" charset="0"/>
                <a:cs typeface="Courier New" panose="02070309020205020404" pitchFamily="49" charset="0"/>
              </a:rPr>
              <a:t>=(size=7);</a:t>
            </a:r>
          </a:p>
          <a:p>
            <a:pPr marL="0" indent="0">
              <a:buNone/>
            </a:pP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keylegend</a:t>
            </a:r>
            <a:r>
              <a:rPr lang="en-GB" sz="2200" dirty="0">
                <a:latin typeface="Courier New" panose="02070309020205020404" pitchFamily="49" charset="0"/>
                <a:cs typeface="Courier New" panose="02070309020205020404" pitchFamily="49" charset="0"/>
              </a:rPr>
              <a:t> / title=‘’ location=inside position=</a:t>
            </a:r>
            <a:r>
              <a:rPr lang="en-GB" sz="2200" dirty="0" err="1">
                <a:latin typeface="Courier New" panose="02070309020205020404" pitchFamily="49" charset="0"/>
                <a:cs typeface="Courier New" panose="02070309020205020404" pitchFamily="49" charset="0"/>
              </a:rPr>
              <a:t>topright</a:t>
            </a:r>
            <a:r>
              <a:rPr lang="en-GB" sz="2200" dirty="0">
                <a:latin typeface="Courier New" panose="02070309020205020404" pitchFamily="49" charset="0"/>
                <a:cs typeface="Courier New" panose="02070309020205020404" pitchFamily="49" charset="0"/>
              </a:rPr>
              <a:t> across=1 border;</a:t>
            </a:r>
          </a:p>
          <a:p>
            <a:pPr marL="0" indent="0">
              <a:buNone/>
            </a:pPr>
            <a:r>
              <a:rPr lang="en-GB" sz="2200" dirty="0">
                <a:latin typeface="Courier New" panose="02070309020205020404" pitchFamily="49" charset="0"/>
                <a:cs typeface="Courier New" panose="02070309020205020404" pitchFamily="49" charset="0"/>
              </a:rPr>
              <a:t>run;</a:t>
            </a:r>
          </a:p>
        </p:txBody>
      </p:sp>
    </p:spTree>
    <p:extLst>
      <p:ext uri="{BB962C8B-B14F-4D97-AF65-F5344CB8AC3E}">
        <p14:creationId xmlns:p14="http://schemas.microsoft.com/office/powerpoint/2010/main" val="2920049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7053"/>
            <a:ext cx="10972800" cy="1143000"/>
          </a:xfrm>
        </p:spPr>
        <p:txBody>
          <a:bodyPr>
            <a:normAutofit/>
          </a:bodyPr>
          <a:lstStyle/>
          <a:p>
            <a:r>
              <a:rPr lang="en-GB" dirty="0"/>
              <a:t>PROC SGPANEL</a:t>
            </a:r>
          </a:p>
        </p:txBody>
      </p:sp>
      <p:sp>
        <p:nvSpPr>
          <p:cNvPr id="3" name="Content Placeholder 2"/>
          <p:cNvSpPr>
            <a:spLocks noGrp="1"/>
          </p:cNvSpPr>
          <p:nvPr>
            <p:ph idx="1"/>
          </p:nvPr>
        </p:nvSpPr>
        <p:spPr/>
        <p:txBody>
          <a:bodyPr>
            <a:normAutofit/>
          </a:bodyPr>
          <a:lstStyle/>
          <a:p>
            <a:pPr marL="0" indent="0">
              <a:buNone/>
            </a:pPr>
            <a:r>
              <a:rPr lang="en-GB" sz="2800" dirty="0">
                <a:cs typeface="Courier New" panose="02070309020205020404" pitchFamily="49" charset="0"/>
              </a:rPr>
              <a:t>PROC SGPANEL produces multi-cell graphs. Plots are split by one or more class variables.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2491578"/>
            <a:ext cx="4966109" cy="372458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9088" y="2491578"/>
            <a:ext cx="4964727" cy="3723546"/>
          </a:xfrm>
          <a:prstGeom prst="rect">
            <a:avLst/>
          </a:prstGeom>
        </p:spPr>
      </p:pic>
    </p:spTree>
    <p:extLst>
      <p:ext uri="{BB962C8B-B14F-4D97-AF65-F5344CB8AC3E}">
        <p14:creationId xmlns:p14="http://schemas.microsoft.com/office/powerpoint/2010/main" val="25248631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SGPANEL Syntax</a:t>
            </a:r>
          </a:p>
        </p:txBody>
      </p:sp>
      <p:sp>
        <p:nvSpPr>
          <p:cNvPr id="3" name="Content Placeholder 2"/>
          <p:cNvSpPr>
            <a:spLocks noGrp="1"/>
          </p:cNvSpPr>
          <p:nvPr>
            <p:ph idx="1"/>
          </p:nvPr>
        </p:nvSpPr>
        <p:spPr/>
        <p:txBody>
          <a:bodyPr>
            <a:normAutofit/>
          </a:bodyPr>
          <a:lstStyle/>
          <a:p>
            <a:pPr marL="0" indent="0">
              <a:buNone/>
            </a:pPr>
            <a:r>
              <a:rPr lang="en-GB" sz="2400" dirty="0">
                <a:latin typeface="Courier New" panose="02070309020205020404" pitchFamily="49" charset="0"/>
                <a:cs typeface="Courier New" panose="02070309020205020404" pitchFamily="49" charset="0"/>
              </a:rPr>
              <a:t>proc </a:t>
            </a:r>
            <a:r>
              <a:rPr lang="en-GB" sz="2400" dirty="0" err="1">
                <a:latin typeface="Courier New" panose="02070309020205020404" pitchFamily="49" charset="0"/>
                <a:cs typeface="Courier New" panose="02070309020205020404" pitchFamily="49" charset="0"/>
              </a:rPr>
              <a:t>sgpanel</a:t>
            </a:r>
            <a:r>
              <a:rPr lang="en-GB" sz="2400" dirty="0">
                <a:latin typeface="Courier New" panose="02070309020205020404" pitchFamily="49" charset="0"/>
                <a:cs typeface="Courier New" panose="02070309020205020404" pitchFamily="49" charset="0"/>
              </a:rPr>
              <a:t> data=&lt;dataset&gt; &lt;options&gt;;</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panelby</a:t>
            </a:r>
            <a:r>
              <a:rPr lang="en-GB" sz="2400" dirty="0">
                <a:latin typeface="Courier New" panose="02070309020205020404" pitchFamily="49" charset="0"/>
                <a:cs typeface="Courier New" panose="02070309020205020404" pitchFamily="49" charset="0"/>
              </a:rPr>
              <a:t> classvar1 &lt;classvar2 classvar3…&gt; / &lt;options&gt;;</a:t>
            </a:r>
          </a:p>
          <a:p>
            <a:pPr marL="0" indent="0">
              <a:buNone/>
            </a:pPr>
            <a:r>
              <a:rPr lang="en-GB" sz="2400" dirty="0">
                <a:latin typeface="Courier New" panose="02070309020205020404" pitchFamily="49" charset="0"/>
                <a:cs typeface="Courier New" panose="02070309020205020404" pitchFamily="49" charset="0"/>
              </a:rPr>
              <a:t>  plot statement(s) required parameters &lt;/options&gt;;</a:t>
            </a:r>
          </a:p>
          <a:p>
            <a:pPr marL="0" indent="0">
              <a:buNone/>
            </a:pPr>
            <a:r>
              <a:rPr lang="en-GB" sz="2400" dirty="0">
                <a:latin typeface="Courier New" panose="02070309020205020404" pitchFamily="49" charset="0"/>
                <a:cs typeface="Courier New" panose="02070309020205020404" pitchFamily="49" charset="0"/>
              </a:rPr>
              <a:t>  &lt;</a:t>
            </a:r>
            <a:r>
              <a:rPr lang="en-GB" sz="2400" dirty="0" err="1">
                <a:latin typeface="Courier New" panose="02070309020205020404" pitchFamily="49" charset="0"/>
                <a:cs typeface="Courier New" panose="02070309020205020404" pitchFamily="49" charset="0"/>
              </a:rPr>
              <a:t>styleattrs</a:t>
            </a:r>
            <a:r>
              <a:rPr lang="en-GB" sz="2400" dirty="0">
                <a:latin typeface="Courier New" panose="02070309020205020404" pitchFamily="49" charset="0"/>
                <a:cs typeface="Courier New" panose="02070309020205020404" pitchFamily="49" charset="0"/>
              </a:rPr>
              <a:t> statements&gt;;</a:t>
            </a:r>
          </a:p>
          <a:p>
            <a:pPr marL="0" indent="0">
              <a:buNone/>
            </a:pPr>
            <a:r>
              <a:rPr lang="en-GB" sz="2400" dirty="0">
                <a:latin typeface="Courier New" panose="02070309020205020404" pitchFamily="49" charset="0"/>
                <a:cs typeface="Courier New" panose="02070309020205020404" pitchFamily="49" charset="0"/>
              </a:rPr>
              <a:t>  &lt;</a:t>
            </a:r>
            <a:r>
              <a:rPr lang="en-GB" sz="2400" dirty="0" err="1">
                <a:latin typeface="Courier New" panose="02070309020205020404" pitchFamily="49" charset="0"/>
                <a:cs typeface="Courier New" panose="02070309020205020404" pitchFamily="49" charset="0"/>
              </a:rPr>
              <a:t>refline</a:t>
            </a:r>
            <a:r>
              <a:rPr lang="en-GB" sz="2400" dirty="0">
                <a:latin typeface="Courier New" panose="02070309020205020404" pitchFamily="49" charset="0"/>
                <a:cs typeface="Courier New" panose="02070309020205020404" pitchFamily="49" charset="0"/>
              </a:rPr>
              <a:t> statements&gt;;</a:t>
            </a:r>
          </a:p>
          <a:p>
            <a:pPr marL="0" indent="0">
              <a:buNone/>
            </a:pPr>
            <a:r>
              <a:rPr lang="en-GB" sz="2400" dirty="0">
                <a:latin typeface="Courier New" panose="02070309020205020404" pitchFamily="49" charset="0"/>
                <a:cs typeface="Courier New" panose="02070309020205020404" pitchFamily="49" charset="0"/>
              </a:rPr>
              <a:t>  &lt;axis statements&gt;;  </a:t>
            </a:r>
          </a:p>
          <a:p>
            <a:pPr marL="0" indent="0">
              <a:buNone/>
            </a:pPr>
            <a:r>
              <a:rPr lang="en-GB" sz="2400" dirty="0">
                <a:latin typeface="Courier New" panose="02070309020205020404" pitchFamily="49" charset="0"/>
                <a:cs typeface="Courier New" panose="02070309020205020404" pitchFamily="49" charset="0"/>
              </a:rPr>
              <a:t>  &lt;inset statements&gt;;</a:t>
            </a:r>
          </a:p>
          <a:p>
            <a:pPr marL="0" indent="0">
              <a:buNone/>
            </a:pPr>
            <a:r>
              <a:rPr lang="en-GB" sz="2400" dirty="0">
                <a:latin typeface="Courier New" panose="02070309020205020404" pitchFamily="49" charset="0"/>
                <a:cs typeface="Courier New" panose="02070309020205020404" pitchFamily="49" charset="0"/>
              </a:rPr>
              <a:t>  &lt;</a:t>
            </a:r>
            <a:r>
              <a:rPr lang="en-GB" sz="2400" dirty="0" err="1">
                <a:latin typeface="Courier New" panose="02070309020205020404" pitchFamily="49" charset="0"/>
                <a:cs typeface="Courier New" panose="02070309020205020404" pitchFamily="49" charset="0"/>
              </a:rPr>
              <a:t>keylegend</a:t>
            </a:r>
            <a:r>
              <a:rPr lang="en-GB" sz="2400" dirty="0">
                <a:latin typeface="Courier New" panose="02070309020205020404" pitchFamily="49" charset="0"/>
                <a:cs typeface="Courier New" panose="02070309020205020404" pitchFamily="49" charset="0"/>
              </a:rPr>
              <a:t> statements&gt;;</a:t>
            </a:r>
          </a:p>
          <a:p>
            <a:pPr marL="0" indent="0">
              <a:buNone/>
            </a:pPr>
            <a:r>
              <a:rPr lang="en-GB" sz="2400" dirty="0">
                <a:latin typeface="Courier New" panose="02070309020205020404" pitchFamily="49" charset="0"/>
                <a:cs typeface="Courier New" panose="02070309020205020404" pitchFamily="49" charset="0"/>
              </a:rPr>
              <a:t>run;</a:t>
            </a:r>
          </a:p>
          <a:p>
            <a:pPr marL="0" indent="0">
              <a:buNone/>
            </a:pPr>
            <a:endParaRPr lang="en-GB"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8925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SAS ODS Graphics (cont.) </a:t>
            </a:r>
          </a:p>
        </p:txBody>
      </p:sp>
      <p:sp>
        <p:nvSpPr>
          <p:cNvPr id="3" name="Content Placeholder 2"/>
          <p:cNvSpPr>
            <a:spLocks noGrp="1"/>
          </p:cNvSpPr>
          <p:nvPr>
            <p:ph idx="1"/>
          </p:nvPr>
        </p:nvSpPr>
        <p:spPr/>
        <p:txBody>
          <a:bodyPr>
            <a:normAutofit fontScale="62500" lnSpcReduction="20000"/>
          </a:bodyPr>
          <a:lstStyle/>
          <a:p>
            <a:r>
              <a:rPr lang="en-GB" dirty="0"/>
              <a:t>Automatic graphs from procedures. </a:t>
            </a:r>
          </a:p>
          <a:p>
            <a:pPr lvl="1"/>
            <a:r>
              <a:rPr lang="en-GB" dirty="0"/>
              <a:t>No knowledge of graph syntax required</a:t>
            </a:r>
          </a:p>
          <a:p>
            <a:pPr lvl="1"/>
            <a:r>
              <a:rPr lang="en-GB" dirty="0"/>
              <a:t>No need to “twist” the data as the same procedure is producing analyses and graphs</a:t>
            </a:r>
          </a:p>
          <a:p>
            <a:pPr lvl="1"/>
            <a:r>
              <a:rPr lang="en-GB" dirty="0"/>
              <a:t>Internal messages within the procedure are not lost</a:t>
            </a:r>
          </a:p>
          <a:p>
            <a:endParaRPr lang="en-GB" dirty="0"/>
          </a:p>
          <a:p>
            <a:r>
              <a:rPr lang="en-GB" dirty="0"/>
              <a:t>Graphics Template Language (GTL new in SAS 9.2)</a:t>
            </a:r>
          </a:p>
          <a:p>
            <a:pPr lvl="1"/>
            <a:r>
              <a:rPr lang="en-GB" dirty="0"/>
              <a:t>Comprehensive syntax to define the structure of a graph</a:t>
            </a:r>
          </a:p>
          <a:p>
            <a:pPr lvl="1"/>
            <a:r>
              <a:rPr lang="en-GB" dirty="0"/>
              <a:t>Complex / high level of features</a:t>
            </a:r>
          </a:p>
          <a:p>
            <a:pPr lvl="1"/>
            <a:r>
              <a:rPr lang="en-GB" dirty="0"/>
              <a:t>Use in combination with PROC TEMPLATE</a:t>
            </a:r>
          </a:p>
          <a:p>
            <a:pPr lvl="1"/>
            <a:endParaRPr lang="en-GB" dirty="0"/>
          </a:p>
          <a:p>
            <a:r>
              <a:rPr lang="en-GB" dirty="0"/>
              <a:t>New SG procedures</a:t>
            </a:r>
          </a:p>
          <a:p>
            <a:pPr lvl="1"/>
            <a:r>
              <a:rPr lang="en-GB" dirty="0"/>
              <a:t>Easy to use procedure syntax to access GTL functionality</a:t>
            </a:r>
          </a:p>
          <a:p>
            <a:pPr lvl="1"/>
            <a:r>
              <a:rPr lang="en-GB" dirty="0"/>
              <a:t>SGPLOT: single cell graphics</a:t>
            </a:r>
          </a:p>
          <a:p>
            <a:pPr lvl="1"/>
            <a:r>
              <a:rPr lang="en-GB" dirty="0"/>
              <a:t>SGPANEL: create multiple classification panels</a:t>
            </a:r>
          </a:p>
          <a:p>
            <a:pPr lvl="1"/>
            <a:r>
              <a:rPr lang="en-GB" dirty="0"/>
              <a:t>SGSCATTER: comparative scatter plots and matrices</a:t>
            </a:r>
          </a:p>
        </p:txBody>
      </p:sp>
    </p:spTree>
    <p:extLst>
      <p:ext uri="{BB962C8B-B14F-4D97-AF65-F5344CB8AC3E}">
        <p14:creationId xmlns:p14="http://schemas.microsoft.com/office/powerpoint/2010/main" val="40092337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SGPANEL Syntax</a:t>
            </a:r>
          </a:p>
        </p:txBody>
      </p:sp>
      <p:sp>
        <p:nvSpPr>
          <p:cNvPr id="3" name="Content Placeholder 2"/>
          <p:cNvSpPr>
            <a:spLocks noGrp="1"/>
          </p:cNvSpPr>
          <p:nvPr>
            <p:ph idx="1"/>
          </p:nvPr>
        </p:nvSpPr>
        <p:spPr/>
        <p:txBody>
          <a:bodyPr>
            <a:normAutofit/>
          </a:bodyPr>
          <a:lstStyle/>
          <a:p>
            <a:pPr marL="0" indent="0">
              <a:buNone/>
            </a:pPr>
            <a:r>
              <a:rPr lang="en-GB" sz="2400" dirty="0">
                <a:latin typeface="Courier New" panose="02070309020205020404" pitchFamily="49" charset="0"/>
                <a:cs typeface="Courier New" panose="02070309020205020404" pitchFamily="49" charset="0"/>
              </a:rPr>
              <a:t>proc </a:t>
            </a:r>
            <a:r>
              <a:rPr lang="en-GB" sz="2400" dirty="0" err="1">
                <a:latin typeface="Courier New" panose="02070309020205020404" pitchFamily="49" charset="0"/>
                <a:cs typeface="Courier New" panose="02070309020205020404" pitchFamily="49" charset="0"/>
              </a:rPr>
              <a:t>sgpanel</a:t>
            </a:r>
            <a:r>
              <a:rPr lang="en-GB" sz="2400" dirty="0">
                <a:latin typeface="Courier New" panose="02070309020205020404" pitchFamily="49" charset="0"/>
                <a:cs typeface="Courier New" panose="02070309020205020404" pitchFamily="49" charset="0"/>
              </a:rPr>
              <a:t> data=&lt;dataset&gt; &lt;options&gt;;</a:t>
            </a:r>
          </a:p>
          <a:p>
            <a:pPr marL="0" indent="0">
              <a:buNone/>
            </a:pPr>
            <a:r>
              <a:rPr lang="en-GB" sz="2400" dirty="0">
                <a:latin typeface="Courier New" panose="02070309020205020404" pitchFamily="49" charset="0"/>
                <a:cs typeface="Courier New" panose="02070309020205020404" pitchFamily="49" charset="0"/>
              </a:rPr>
              <a:t>  </a:t>
            </a:r>
            <a:r>
              <a:rPr lang="en-GB" sz="2400" b="1" dirty="0" err="1">
                <a:latin typeface="Courier New" panose="02070309020205020404" pitchFamily="49" charset="0"/>
                <a:cs typeface="Courier New" panose="02070309020205020404" pitchFamily="49" charset="0"/>
              </a:rPr>
              <a:t>panelby</a:t>
            </a:r>
            <a:r>
              <a:rPr lang="en-GB" sz="2400" b="1" dirty="0">
                <a:latin typeface="Courier New" panose="02070309020205020404" pitchFamily="49" charset="0"/>
                <a:cs typeface="Courier New" panose="02070309020205020404" pitchFamily="49" charset="0"/>
              </a:rPr>
              <a:t> classvar1 </a:t>
            </a:r>
            <a:r>
              <a:rPr lang="en-GB" sz="2400" dirty="0">
                <a:latin typeface="Courier New" panose="02070309020205020404" pitchFamily="49" charset="0"/>
                <a:cs typeface="Courier New" panose="02070309020205020404" pitchFamily="49" charset="0"/>
              </a:rPr>
              <a:t>&lt;classvar2 classvar3…&gt; / &lt;options&gt;;</a:t>
            </a:r>
          </a:p>
          <a:p>
            <a:pPr marL="0" indent="0">
              <a:buNone/>
            </a:pPr>
            <a:r>
              <a:rPr lang="en-GB" sz="2400" dirty="0">
                <a:latin typeface="Courier New" panose="02070309020205020404" pitchFamily="49" charset="0"/>
                <a:cs typeface="Courier New" panose="02070309020205020404" pitchFamily="49" charset="0"/>
              </a:rPr>
              <a:t>  plot statement(s) required parameters &lt;/options&gt;;</a:t>
            </a:r>
          </a:p>
          <a:p>
            <a:pPr marL="0" indent="0">
              <a:buNone/>
            </a:pPr>
            <a:r>
              <a:rPr lang="en-GB" sz="2400" dirty="0">
                <a:latin typeface="Courier New" panose="02070309020205020404" pitchFamily="49" charset="0"/>
                <a:cs typeface="Courier New" panose="02070309020205020404" pitchFamily="49" charset="0"/>
              </a:rPr>
              <a:t>  &lt;</a:t>
            </a:r>
            <a:r>
              <a:rPr lang="en-GB" sz="2400" dirty="0" err="1">
                <a:latin typeface="Courier New" panose="02070309020205020404" pitchFamily="49" charset="0"/>
                <a:cs typeface="Courier New" panose="02070309020205020404" pitchFamily="49" charset="0"/>
              </a:rPr>
              <a:t>styleattrs</a:t>
            </a:r>
            <a:r>
              <a:rPr lang="en-GB" sz="2400" dirty="0">
                <a:latin typeface="Courier New" panose="02070309020205020404" pitchFamily="49" charset="0"/>
                <a:cs typeface="Courier New" panose="02070309020205020404" pitchFamily="49" charset="0"/>
              </a:rPr>
              <a:t> statements&gt;;</a:t>
            </a:r>
          </a:p>
          <a:p>
            <a:pPr marL="0" indent="0">
              <a:buNone/>
            </a:pPr>
            <a:r>
              <a:rPr lang="en-GB" sz="2400" dirty="0">
                <a:latin typeface="Courier New" panose="02070309020205020404" pitchFamily="49" charset="0"/>
                <a:cs typeface="Courier New" panose="02070309020205020404" pitchFamily="49" charset="0"/>
              </a:rPr>
              <a:t>  &lt;</a:t>
            </a:r>
            <a:r>
              <a:rPr lang="en-GB" sz="2400" dirty="0" err="1">
                <a:latin typeface="Courier New" panose="02070309020205020404" pitchFamily="49" charset="0"/>
                <a:cs typeface="Courier New" panose="02070309020205020404" pitchFamily="49" charset="0"/>
              </a:rPr>
              <a:t>refline</a:t>
            </a:r>
            <a:r>
              <a:rPr lang="en-GB" sz="2400" dirty="0">
                <a:latin typeface="Courier New" panose="02070309020205020404" pitchFamily="49" charset="0"/>
                <a:cs typeface="Courier New" panose="02070309020205020404" pitchFamily="49" charset="0"/>
              </a:rPr>
              <a:t> statements&gt;;</a:t>
            </a:r>
          </a:p>
          <a:p>
            <a:pPr marL="0" indent="0">
              <a:buNone/>
            </a:pPr>
            <a:r>
              <a:rPr lang="en-GB" sz="2400" dirty="0">
                <a:latin typeface="Courier New" panose="02070309020205020404" pitchFamily="49" charset="0"/>
                <a:cs typeface="Courier New" panose="02070309020205020404" pitchFamily="49" charset="0"/>
              </a:rPr>
              <a:t>  &lt;axis statements&gt;;  </a:t>
            </a:r>
          </a:p>
          <a:p>
            <a:pPr marL="0" indent="0">
              <a:buNone/>
            </a:pPr>
            <a:r>
              <a:rPr lang="en-GB" sz="2400" dirty="0">
                <a:latin typeface="Courier New" panose="02070309020205020404" pitchFamily="49" charset="0"/>
                <a:cs typeface="Courier New" panose="02070309020205020404" pitchFamily="49" charset="0"/>
              </a:rPr>
              <a:t>  &lt;inset statements&gt;;</a:t>
            </a:r>
          </a:p>
          <a:p>
            <a:pPr marL="0" indent="0">
              <a:buNone/>
            </a:pPr>
            <a:r>
              <a:rPr lang="en-GB" sz="2400" dirty="0">
                <a:latin typeface="Courier New" panose="02070309020205020404" pitchFamily="49" charset="0"/>
                <a:cs typeface="Courier New" panose="02070309020205020404" pitchFamily="49" charset="0"/>
              </a:rPr>
              <a:t>  &lt;</a:t>
            </a:r>
            <a:r>
              <a:rPr lang="en-GB" sz="2400" dirty="0" err="1">
                <a:latin typeface="Courier New" panose="02070309020205020404" pitchFamily="49" charset="0"/>
                <a:cs typeface="Courier New" panose="02070309020205020404" pitchFamily="49" charset="0"/>
              </a:rPr>
              <a:t>keylegend</a:t>
            </a:r>
            <a:r>
              <a:rPr lang="en-GB" sz="2400" dirty="0">
                <a:latin typeface="Courier New" panose="02070309020205020404" pitchFamily="49" charset="0"/>
                <a:cs typeface="Courier New" panose="02070309020205020404" pitchFamily="49" charset="0"/>
              </a:rPr>
              <a:t> statements&gt;;</a:t>
            </a:r>
          </a:p>
          <a:p>
            <a:pPr marL="0" indent="0">
              <a:buNone/>
            </a:pPr>
            <a:r>
              <a:rPr lang="en-GB" sz="2400" dirty="0">
                <a:latin typeface="Courier New" panose="02070309020205020404" pitchFamily="49" charset="0"/>
                <a:cs typeface="Courier New" panose="02070309020205020404" pitchFamily="49" charset="0"/>
              </a:rPr>
              <a:t>run;</a:t>
            </a:r>
          </a:p>
          <a:p>
            <a:pPr marL="0" indent="0">
              <a:buNone/>
            </a:pPr>
            <a:endParaRPr lang="en-GB" sz="2400" dirty="0">
              <a:latin typeface="Courier New" panose="02070309020205020404" pitchFamily="49" charset="0"/>
              <a:cs typeface="Courier New" panose="02070309020205020404" pitchFamily="49" charset="0"/>
            </a:endParaRPr>
          </a:p>
        </p:txBody>
      </p:sp>
      <p:sp>
        <p:nvSpPr>
          <p:cNvPr id="4" name="TextBox 3"/>
          <p:cNvSpPr txBox="1"/>
          <p:nvPr/>
        </p:nvSpPr>
        <p:spPr>
          <a:xfrm>
            <a:off x="5732585" y="3174023"/>
            <a:ext cx="5952392" cy="2585323"/>
          </a:xfrm>
          <a:prstGeom prst="rect">
            <a:avLst/>
          </a:prstGeom>
          <a:noFill/>
          <a:ln w="38100">
            <a:solidFill>
              <a:srgbClr val="C00000"/>
            </a:solidFill>
          </a:ln>
        </p:spPr>
        <p:txBody>
          <a:bodyPr wrap="square" rtlCol="0">
            <a:spAutoFit/>
          </a:bodyPr>
          <a:lstStyle/>
          <a:p>
            <a:r>
              <a:rPr lang="en-GB" dirty="0"/>
              <a:t>The PANELBY statement is required and must be before any of the plot, </a:t>
            </a:r>
            <a:r>
              <a:rPr lang="en-GB" dirty="0" err="1"/>
              <a:t>refline</a:t>
            </a:r>
            <a:r>
              <a:rPr lang="en-GB" dirty="0"/>
              <a:t>, inset, axis or legend statements. The statement is used to set the layout type. The following options are supported:</a:t>
            </a:r>
          </a:p>
          <a:p>
            <a:pPr marL="285750" indent="-285750">
              <a:buFont typeface="Arial" panose="020B0604020202020204" pitchFamily="34" charset="0"/>
              <a:buChar char="•"/>
            </a:pPr>
            <a:r>
              <a:rPr lang="en-GB" dirty="0"/>
              <a:t>PANEL (default)</a:t>
            </a:r>
          </a:p>
          <a:p>
            <a:pPr marL="285750" indent="-285750">
              <a:buFont typeface="Arial" panose="020B0604020202020204" pitchFamily="34" charset="0"/>
              <a:buChar char="•"/>
            </a:pPr>
            <a:r>
              <a:rPr lang="en-GB" dirty="0"/>
              <a:t>LATTICE – creates a panel with rows and columns</a:t>
            </a:r>
          </a:p>
          <a:p>
            <a:pPr marL="285750" indent="-285750">
              <a:buFont typeface="Arial" panose="020B0604020202020204" pitchFamily="34" charset="0"/>
              <a:buChar char="•"/>
            </a:pPr>
            <a:r>
              <a:rPr lang="en-GB" dirty="0"/>
              <a:t>COLUMNLATTICE – creates a one row panel with columns</a:t>
            </a:r>
          </a:p>
          <a:p>
            <a:pPr marL="285750" indent="-285750">
              <a:buFont typeface="Arial" panose="020B0604020202020204" pitchFamily="34" charset="0"/>
              <a:buChar char="•"/>
            </a:pPr>
            <a:r>
              <a:rPr lang="en-GB" dirty="0"/>
              <a:t>ROWLATTICE – creates a one column panel with rows</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5311018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7: Simple panel graph</a:t>
            </a:r>
          </a:p>
        </p:txBody>
      </p:sp>
      <p:sp>
        <p:nvSpPr>
          <p:cNvPr id="3" name="Content Placeholder 2"/>
          <p:cNvSpPr>
            <a:spLocks noGrp="1"/>
          </p:cNvSpPr>
          <p:nvPr>
            <p:ph idx="1"/>
          </p:nvPr>
        </p:nvSpPr>
        <p:spPr/>
        <p:txBody>
          <a:bodyPr>
            <a:normAutofit/>
          </a:bodyPr>
          <a:lstStyle/>
          <a:p>
            <a:pPr marL="0" indent="0">
              <a:buNone/>
            </a:pPr>
            <a:r>
              <a:rPr lang="en-GB" dirty="0">
                <a:cs typeface="Courier New" panose="02070309020205020404" pitchFamily="49" charset="0"/>
              </a:rPr>
              <a:t>Using the dataset SASHELP.HEART, created a panel of histograms of systolic blood pressure, split by the variable “</a:t>
            </a:r>
            <a:r>
              <a:rPr lang="en-GB" dirty="0" err="1">
                <a:cs typeface="Courier New" panose="02070309020205020404" pitchFamily="49" charset="0"/>
              </a:rPr>
              <a:t>weight_status</a:t>
            </a:r>
            <a:r>
              <a:rPr lang="en-GB" dirty="0">
                <a:cs typeface="Courier New" panose="02070309020205020404" pitchFamily="49" charset="0"/>
              </a:rPr>
              <a:t>”.</a:t>
            </a:r>
          </a:p>
          <a:p>
            <a:pPr marL="0" indent="0">
              <a:buNone/>
            </a:pPr>
            <a:endParaRPr lang="en-GB" dirty="0">
              <a:cs typeface="Courier New" panose="02070309020205020404" pitchFamily="49"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9841" y="2686769"/>
            <a:ext cx="8798175" cy="3519269"/>
          </a:xfrm>
          <a:prstGeom prst="rect">
            <a:avLst/>
          </a:prstGeom>
        </p:spPr>
      </p:pic>
    </p:spTree>
    <p:extLst>
      <p:ext uri="{BB962C8B-B14F-4D97-AF65-F5344CB8AC3E}">
        <p14:creationId xmlns:p14="http://schemas.microsoft.com/office/powerpoint/2010/main" val="7438810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7: Example code</a:t>
            </a:r>
          </a:p>
        </p:txBody>
      </p:sp>
      <p:sp>
        <p:nvSpPr>
          <p:cNvPr id="3" name="Content Placeholder 2"/>
          <p:cNvSpPr>
            <a:spLocks noGrp="1"/>
          </p:cNvSpPr>
          <p:nvPr>
            <p:ph idx="1"/>
          </p:nvPr>
        </p:nvSpPr>
        <p:spPr/>
        <p:txBody>
          <a:bodyPr>
            <a:normAutofit/>
          </a:bodyPr>
          <a:lstStyle/>
          <a:p>
            <a:pPr marL="0" indent="0">
              <a:buNone/>
            </a:pPr>
            <a:r>
              <a:rPr lang="en-GB" dirty="0">
                <a:latin typeface="Courier New" panose="02070309020205020404" pitchFamily="49" charset="0"/>
                <a:cs typeface="Courier New" panose="02070309020205020404" pitchFamily="49" charset="0"/>
              </a:rPr>
              <a:t>title “Distribution of Systolic Blood Pressure by Weight Status”;</a:t>
            </a:r>
          </a:p>
          <a:p>
            <a:pPr marL="0" indent="0">
              <a:buNone/>
            </a:pPr>
            <a:r>
              <a:rPr lang="en-GB" dirty="0">
                <a:latin typeface="Courier New" panose="02070309020205020404" pitchFamily="49" charset="0"/>
                <a:cs typeface="Courier New" panose="02070309020205020404" pitchFamily="49" charset="0"/>
              </a:rPr>
              <a:t>proc </a:t>
            </a:r>
            <a:r>
              <a:rPr lang="en-GB" dirty="0" err="1">
                <a:latin typeface="Courier New" panose="02070309020205020404" pitchFamily="49" charset="0"/>
                <a:cs typeface="Courier New" panose="02070309020205020404" pitchFamily="49" charset="0"/>
              </a:rPr>
              <a:t>sgpanel</a:t>
            </a:r>
            <a:r>
              <a:rPr lang="en-GB" dirty="0">
                <a:latin typeface="Courier New" panose="02070309020205020404" pitchFamily="49" charset="0"/>
                <a:cs typeface="Courier New" panose="02070309020205020404" pitchFamily="49" charset="0"/>
              </a:rPr>
              <a:t> data=</a:t>
            </a:r>
            <a:r>
              <a:rPr lang="en-GB" dirty="0" err="1">
                <a:latin typeface="Courier New" panose="02070309020205020404" pitchFamily="49" charset="0"/>
                <a:cs typeface="Courier New" panose="02070309020205020404" pitchFamily="49" charset="0"/>
              </a:rPr>
              <a:t>sashelp.heart</a:t>
            </a: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panelby</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weight_status</a:t>
            </a:r>
            <a:r>
              <a:rPr lang="en-GB"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histogram systolic;</a:t>
            </a:r>
          </a:p>
          <a:p>
            <a:pPr marL="0" indent="0">
              <a:buNone/>
            </a:pPr>
            <a:r>
              <a:rPr lang="en-GB" dirty="0">
                <a:latin typeface="Courier New" panose="02070309020205020404" pitchFamily="49" charset="0"/>
                <a:cs typeface="Courier New" panose="02070309020205020404" pitchFamily="49" charset="0"/>
              </a:rPr>
              <a:t>run;</a:t>
            </a:r>
          </a:p>
        </p:txBody>
      </p:sp>
    </p:spTree>
    <p:extLst>
      <p:ext uri="{BB962C8B-B14F-4D97-AF65-F5344CB8AC3E}">
        <p14:creationId xmlns:p14="http://schemas.microsoft.com/office/powerpoint/2010/main" val="147861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Exercise 8: Panel of LFT Shifts with Concern Levels</a:t>
            </a:r>
          </a:p>
        </p:txBody>
      </p:sp>
      <p:sp>
        <p:nvSpPr>
          <p:cNvPr id="3" name="Content Placeholder 2"/>
          <p:cNvSpPr>
            <a:spLocks noGrp="1"/>
          </p:cNvSpPr>
          <p:nvPr>
            <p:ph idx="1"/>
          </p:nvPr>
        </p:nvSpPr>
        <p:spPr/>
        <p:txBody>
          <a:bodyPr>
            <a:normAutofit fontScale="92500" lnSpcReduction="10000"/>
          </a:bodyPr>
          <a:lstStyle/>
          <a:p>
            <a:pPr marL="0" indent="0">
              <a:buNone/>
            </a:pPr>
            <a:r>
              <a:rPr lang="en-GB" dirty="0">
                <a:cs typeface="Courier New" panose="02070309020205020404" pitchFamily="49" charset="0"/>
              </a:rPr>
              <a:t>Using the dataset </a:t>
            </a:r>
            <a:r>
              <a:rPr lang="en-GB" dirty="0" err="1">
                <a:cs typeface="Courier New" panose="02070309020205020404" pitchFamily="49" charset="0"/>
              </a:rPr>
              <a:t>lftshiftnorm</a:t>
            </a:r>
            <a:r>
              <a:rPr lang="en-GB" dirty="0">
                <a:cs typeface="Courier New" panose="02070309020205020404" pitchFamily="49" charset="0"/>
              </a:rPr>
              <a:t>, created a panel of histograms of baseline versus maximum on-treatment value for the following test codes: ALAT, ALKPH, ASAT, BILTOT. Format according to the following:</a:t>
            </a:r>
          </a:p>
          <a:p>
            <a:r>
              <a:rPr lang="en-GB" dirty="0">
                <a:cs typeface="Courier New" panose="02070309020205020404" pitchFamily="49" charset="0"/>
              </a:rPr>
              <a:t>create all plots in 1 row</a:t>
            </a:r>
          </a:p>
          <a:p>
            <a:r>
              <a:rPr lang="en-GB" dirty="0">
                <a:cs typeface="Courier New" panose="02070309020205020404" pitchFamily="49" charset="0"/>
              </a:rPr>
              <a:t>add horizontal and vertical reference lines at 1, 1.5 and 2 times the upper limit of normal</a:t>
            </a:r>
          </a:p>
          <a:p>
            <a:r>
              <a:rPr lang="en-GB" dirty="0">
                <a:cs typeface="Courier New" panose="02070309020205020404" pitchFamily="49" charset="0"/>
              </a:rPr>
              <a:t>Ensure the counts of patients in the population are in the legend, along with treatment descriptors</a:t>
            </a:r>
          </a:p>
          <a:p>
            <a:r>
              <a:rPr lang="en-GB" dirty="0">
                <a:cs typeface="Courier New" panose="02070309020205020404" pitchFamily="49" charset="0"/>
              </a:rPr>
              <a:t>All graphs should use the same axis range</a:t>
            </a:r>
          </a:p>
        </p:txBody>
      </p:sp>
    </p:spTree>
    <p:extLst>
      <p:ext uri="{BB962C8B-B14F-4D97-AF65-F5344CB8AC3E}">
        <p14:creationId xmlns:p14="http://schemas.microsoft.com/office/powerpoint/2010/main" val="24896190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Exercise 8: Panel of LFT Shifts with Concern Levels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922" y="1327635"/>
            <a:ext cx="10492155" cy="4721470"/>
          </a:xfrm>
          <a:prstGeom prst="rect">
            <a:avLst/>
          </a:prstGeom>
        </p:spPr>
      </p:pic>
    </p:spTree>
    <p:extLst>
      <p:ext uri="{BB962C8B-B14F-4D97-AF65-F5344CB8AC3E}">
        <p14:creationId xmlns:p14="http://schemas.microsoft.com/office/powerpoint/2010/main" val="39238330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8: example code</a:t>
            </a:r>
          </a:p>
        </p:txBody>
      </p:sp>
      <p:sp>
        <p:nvSpPr>
          <p:cNvPr id="3" name="Content Placeholder 2"/>
          <p:cNvSpPr>
            <a:spLocks noGrp="1"/>
          </p:cNvSpPr>
          <p:nvPr>
            <p:ph idx="1"/>
          </p:nvPr>
        </p:nvSpPr>
        <p:spPr/>
        <p:txBody>
          <a:bodyPr>
            <a:normAutofit/>
          </a:bodyPr>
          <a:lstStyle/>
          <a:p>
            <a:pPr marL="0" indent="0">
              <a:buNone/>
            </a:pPr>
            <a:r>
              <a:rPr lang="en-GB" sz="2200" dirty="0">
                <a:latin typeface="Courier New" panose="02070309020205020404" pitchFamily="49" charset="0"/>
                <a:cs typeface="Courier New" panose="02070309020205020404" pitchFamily="49" charset="0"/>
              </a:rPr>
              <a:t>proc </a:t>
            </a:r>
            <a:r>
              <a:rPr lang="en-GB" sz="2200" dirty="0" err="1">
                <a:latin typeface="Courier New" panose="02070309020205020404" pitchFamily="49" charset="0"/>
                <a:cs typeface="Courier New" panose="02070309020205020404" pitchFamily="49" charset="0"/>
              </a:rPr>
              <a:t>sgpanel</a:t>
            </a:r>
            <a:r>
              <a:rPr lang="en-GB" sz="2200" dirty="0">
                <a:latin typeface="Courier New" panose="02070309020205020404" pitchFamily="49" charset="0"/>
                <a:cs typeface="Courier New" panose="02070309020205020404" pitchFamily="49" charset="0"/>
              </a:rPr>
              <a:t> data=</a:t>
            </a:r>
            <a:r>
              <a:rPr lang="en-GB" sz="2200" dirty="0" err="1">
                <a:latin typeface="Courier New" panose="02070309020205020404" pitchFamily="49" charset="0"/>
                <a:cs typeface="Courier New" panose="02070309020205020404" pitchFamily="49" charset="0"/>
              </a:rPr>
              <a:t>lftshiftnorm</a:t>
            </a:r>
            <a:r>
              <a:rPr lang="en-GB" sz="2200" dirty="0">
                <a:latin typeface="Courier New" panose="02070309020205020404" pitchFamily="49" charset="0"/>
                <a:cs typeface="Courier New" panose="02070309020205020404" pitchFamily="49" charset="0"/>
              </a:rPr>
              <a:t>;</a:t>
            </a:r>
          </a:p>
          <a:p>
            <a:pPr marL="0" indent="0">
              <a:buNone/>
            </a:pP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panelby</a:t>
            </a:r>
            <a:r>
              <a:rPr lang="en-GB" sz="2200" dirty="0">
                <a:latin typeface="Courier New" panose="02070309020205020404" pitchFamily="49" charset="0"/>
                <a:cs typeface="Courier New" panose="02070309020205020404" pitchFamily="49" charset="0"/>
              </a:rPr>
              <a:t> test / layout=panel columns=4 spacing=10 </a:t>
            </a:r>
            <a:r>
              <a:rPr lang="en-GB" sz="2200" dirty="0" err="1">
                <a:latin typeface="Courier New" panose="02070309020205020404" pitchFamily="49" charset="0"/>
                <a:cs typeface="Courier New" panose="02070309020205020404" pitchFamily="49" charset="0"/>
              </a:rPr>
              <a:t>novarname</a:t>
            </a:r>
            <a:r>
              <a:rPr lang="en-GB" sz="2200" dirty="0">
                <a:latin typeface="Courier New" panose="02070309020205020404" pitchFamily="49" charset="0"/>
                <a:cs typeface="Courier New" panose="02070309020205020404" pitchFamily="49" charset="0"/>
              </a:rPr>
              <a:t>;</a:t>
            </a:r>
          </a:p>
          <a:p>
            <a:pPr marL="0" indent="0">
              <a:buNone/>
            </a:pPr>
            <a:r>
              <a:rPr lang="en-GB" sz="2200" dirty="0">
                <a:latin typeface="Courier New" panose="02070309020205020404" pitchFamily="49" charset="0"/>
                <a:cs typeface="Courier New" panose="02070309020205020404" pitchFamily="49" charset="0"/>
              </a:rPr>
              <a:t>  scatter x=base y=max / group=drug;</a:t>
            </a:r>
          </a:p>
          <a:p>
            <a:pPr marL="0" indent="0">
              <a:buNone/>
            </a:pP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refline</a:t>
            </a:r>
            <a:r>
              <a:rPr lang="en-GB" sz="2200" dirty="0">
                <a:latin typeface="Courier New" panose="02070309020205020404" pitchFamily="49" charset="0"/>
                <a:cs typeface="Courier New" panose="02070309020205020404" pitchFamily="49" charset="0"/>
              </a:rPr>
              <a:t> 1 1.5 2 / axis=y </a:t>
            </a:r>
            <a:r>
              <a:rPr lang="en-GB" sz="2200" dirty="0" err="1">
                <a:latin typeface="Courier New" panose="02070309020205020404" pitchFamily="49" charset="0"/>
                <a:cs typeface="Courier New" panose="02070309020205020404" pitchFamily="49" charset="0"/>
              </a:rPr>
              <a:t>lineattrs</a:t>
            </a:r>
            <a:r>
              <a:rPr lang="en-GB" sz="2200" dirty="0">
                <a:latin typeface="Courier New" panose="02070309020205020404" pitchFamily="49" charset="0"/>
                <a:cs typeface="Courier New" panose="02070309020205020404" pitchFamily="49" charset="0"/>
              </a:rPr>
              <a:t>=(pattern=dash);</a:t>
            </a:r>
          </a:p>
          <a:p>
            <a:pPr marL="0" indent="0">
              <a:buNone/>
            </a:pP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refline</a:t>
            </a:r>
            <a:r>
              <a:rPr lang="en-GB" sz="2200" dirty="0">
                <a:latin typeface="Courier New" panose="02070309020205020404" pitchFamily="49" charset="0"/>
                <a:cs typeface="Courier New" panose="02070309020205020404" pitchFamily="49" charset="0"/>
              </a:rPr>
              <a:t> 1 1.5 2 / axis=x </a:t>
            </a:r>
            <a:r>
              <a:rPr lang="en-GB" sz="2200" dirty="0" err="1">
                <a:latin typeface="Courier New" panose="02070309020205020404" pitchFamily="49" charset="0"/>
                <a:cs typeface="Courier New" panose="02070309020205020404" pitchFamily="49" charset="0"/>
              </a:rPr>
              <a:t>lineattrs</a:t>
            </a:r>
            <a:r>
              <a:rPr lang="en-GB" sz="2200" dirty="0">
                <a:latin typeface="Courier New" panose="02070309020205020404" pitchFamily="49" charset="0"/>
                <a:cs typeface="Courier New" panose="02070309020205020404" pitchFamily="49" charset="0"/>
              </a:rPr>
              <a:t>=(pattern=dash);</a:t>
            </a:r>
          </a:p>
          <a:p>
            <a:pPr marL="0" indent="0">
              <a:buNone/>
            </a:pP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rowaxis</a:t>
            </a:r>
            <a:r>
              <a:rPr lang="en-GB" sz="2200" dirty="0">
                <a:latin typeface="Courier New" panose="02070309020205020404" pitchFamily="49" charset="0"/>
                <a:cs typeface="Courier New" panose="02070309020205020404" pitchFamily="49" charset="0"/>
              </a:rPr>
              <a:t> integer min=0 max=4;</a:t>
            </a:r>
          </a:p>
          <a:p>
            <a:pPr marL="0" indent="0">
              <a:buNone/>
            </a:pP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colaxis</a:t>
            </a:r>
            <a:r>
              <a:rPr lang="en-GB" sz="2200" dirty="0">
                <a:latin typeface="Courier New" panose="02070309020205020404" pitchFamily="49" charset="0"/>
                <a:cs typeface="Courier New" panose="02070309020205020404" pitchFamily="49" charset="0"/>
              </a:rPr>
              <a:t> integer min=0 max=4;</a:t>
            </a:r>
          </a:p>
          <a:p>
            <a:pPr marL="0" indent="0">
              <a:buNone/>
            </a:pPr>
            <a:r>
              <a:rPr lang="en-GB" sz="2200" dirty="0">
                <a:latin typeface="Courier New" panose="02070309020205020404" pitchFamily="49" charset="0"/>
                <a:cs typeface="Courier New" panose="02070309020205020404" pitchFamily="49" charset="0"/>
              </a:rPr>
              <a:t>  </a:t>
            </a:r>
            <a:r>
              <a:rPr lang="en-GB" sz="2200" dirty="0" err="1">
                <a:latin typeface="Courier New" panose="02070309020205020404" pitchFamily="49" charset="0"/>
                <a:cs typeface="Courier New" panose="02070309020205020404" pitchFamily="49" charset="0"/>
              </a:rPr>
              <a:t>keylegend</a:t>
            </a:r>
            <a:r>
              <a:rPr lang="en-GB" sz="2200" dirty="0">
                <a:latin typeface="Courier New" panose="02070309020205020404" pitchFamily="49" charset="0"/>
                <a:cs typeface="Courier New" panose="02070309020205020404" pitchFamily="49" charset="0"/>
              </a:rPr>
              <a:t> / title=“” </a:t>
            </a:r>
            <a:r>
              <a:rPr lang="en-GB" sz="2200" dirty="0" err="1">
                <a:latin typeface="Courier New" panose="02070309020205020404" pitchFamily="49" charset="0"/>
                <a:cs typeface="Courier New" panose="02070309020205020404" pitchFamily="49" charset="0"/>
              </a:rPr>
              <a:t>noborder</a:t>
            </a:r>
            <a:r>
              <a:rPr lang="en-GB" sz="2200" dirty="0">
                <a:latin typeface="Courier New" panose="02070309020205020404" pitchFamily="49" charset="0"/>
                <a:cs typeface="Courier New" panose="02070309020205020404" pitchFamily="49" charset="0"/>
              </a:rPr>
              <a:t> ;</a:t>
            </a:r>
          </a:p>
          <a:p>
            <a:pPr marL="0" indent="0">
              <a:buNone/>
            </a:pPr>
            <a:r>
              <a:rPr lang="en-GB" sz="2200" dirty="0">
                <a:latin typeface="Courier New" panose="02070309020205020404" pitchFamily="49" charset="0"/>
                <a:cs typeface="Courier New" panose="02070309020205020404" pitchFamily="49" charset="0"/>
              </a:rPr>
              <a:t>run;</a:t>
            </a:r>
          </a:p>
          <a:p>
            <a:pPr marL="0" indent="0">
              <a:buNone/>
            </a:pPr>
            <a:endParaRPr lang="en-GB"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90439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ODS Graphics options</a:t>
            </a:r>
          </a:p>
        </p:txBody>
      </p:sp>
      <p:sp>
        <p:nvSpPr>
          <p:cNvPr id="3" name="Content Placeholder 2"/>
          <p:cNvSpPr>
            <a:spLocks noGrp="1"/>
          </p:cNvSpPr>
          <p:nvPr>
            <p:ph idx="1"/>
          </p:nvPr>
        </p:nvSpPr>
        <p:spPr/>
        <p:txBody>
          <a:bodyPr>
            <a:normAutofit/>
          </a:bodyPr>
          <a:lstStyle/>
          <a:p>
            <a:r>
              <a:rPr lang="en-GB" sz="2400" dirty="0"/>
              <a:t>Using ODS GRAPHICS statement many aspects of the graphics files can be controlled. This includes the image format, name, height and width.</a:t>
            </a:r>
          </a:p>
          <a:p>
            <a:r>
              <a:rPr lang="en-GB" sz="2400" dirty="0"/>
              <a:t>This is equivalent to GOPTIONS in traditional SAS/GRAPH</a:t>
            </a:r>
          </a:p>
          <a:p>
            <a:r>
              <a:rPr lang="en-GB" sz="2400" dirty="0"/>
              <a:t>ODS LISTING destination supports maximum number of image formats (default PNG)</a:t>
            </a:r>
          </a:p>
          <a:p>
            <a:r>
              <a:rPr lang="en-GB" sz="2400" dirty="0"/>
              <a:t>Default size 640 x 480 pixels. Specify only one dimension, SAS will maintain default aspect ratio 4:3. </a:t>
            </a:r>
          </a:p>
          <a:p>
            <a:r>
              <a:rPr lang="en-GB" sz="2400" dirty="0"/>
              <a:t>Specify height and width in these units: CM, IN, MM, FT, PX</a:t>
            </a:r>
          </a:p>
          <a:p>
            <a:pPr>
              <a:buNone/>
            </a:pPr>
            <a:endParaRPr lang="en-GB" sz="2400" dirty="0"/>
          </a:p>
          <a:p>
            <a:endParaRPr lang="en-GB"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ODS Graphics options (example)</a:t>
            </a:r>
          </a:p>
        </p:txBody>
      </p:sp>
      <p:sp>
        <p:nvSpPr>
          <p:cNvPr id="3" name="Content Placeholder 2"/>
          <p:cNvSpPr>
            <a:spLocks noGrp="1"/>
          </p:cNvSpPr>
          <p:nvPr>
            <p:ph idx="1"/>
          </p:nvPr>
        </p:nvSpPr>
        <p:spPr/>
        <p:txBody>
          <a:bodyPr/>
          <a:lstStyle/>
          <a:p>
            <a:pPr>
              <a:buNone/>
            </a:pPr>
            <a:r>
              <a:rPr lang="en-GB" b="1" dirty="0"/>
              <a:t>Option                   Description                       Example</a:t>
            </a:r>
          </a:p>
          <a:p>
            <a:pPr>
              <a:buNone/>
            </a:pPr>
            <a:r>
              <a:rPr lang="en-GB" sz="2000" dirty="0"/>
              <a:t>OUTPUTFMT=                        specifies image format                              OUTPUTFMT = JPEG</a:t>
            </a:r>
          </a:p>
          <a:p>
            <a:pPr>
              <a:buNone/>
            </a:pPr>
            <a:r>
              <a:rPr lang="en-GB" sz="2000" dirty="0"/>
              <a:t>IMAGENAME=                       specifies base filename for image            IMAGENAME = '</a:t>
            </a:r>
            <a:r>
              <a:rPr lang="en-GB" sz="2000" dirty="0" err="1"/>
              <a:t>MyGraph</a:t>
            </a:r>
            <a:r>
              <a:rPr lang="en-GB" sz="2000" dirty="0"/>
              <a:t>'</a:t>
            </a:r>
          </a:p>
          <a:p>
            <a:pPr>
              <a:buNone/>
            </a:pPr>
            <a:r>
              <a:rPr lang="en-GB" sz="2000" dirty="0"/>
              <a:t>HEIGHT=                                 specifies height                                            </a:t>
            </a:r>
            <a:r>
              <a:rPr lang="en-GB" sz="2000" dirty="0" err="1"/>
              <a:t>HEIGHT</a:t>
            </a:r>
            <a:r>
              <a:rPr lang="en-GB" sz="2000" dirty="0"/>
              <a:t> = 4IN</a:t>
            </a:r>
          </a:p>
          <a:p>
            <a:pPr>
              <a:buNone/>
            </a:pPr>
            <a:r>
              <a:rPr lang="en-GB" sz="2000" dirty="0"/>
              <a:t>WIDTH=                                  specifies width                                             </a:t>
            </a:r>
            <a:r>
              <a:rPr lang="en-GB" sz="2000" dirty="0" err="1"/>
              <a:t>WIDTH</a:t>
            </a:r>
            <a:r>
              <a:rPr lang="en-GB" sz="2000" dirty="0"/>
              <a:t> = 8CM</a:t>
            </a:r>
          </a:p>
          <a:p>
            <a:pPr>
              <a:buNone/>
            </a:pPr>
            <a:r>
              <a:rPr lang="en-GB" sz="2000" dirty="0"/>
              <a:t>RESET                                      resets any preceding options to                RESET</a:t>
            </a:r>
          </a:p>
          <a:p>
            <a:pPr>
              <a:buNone/>
            </a:pPr>
            <a:r>
              <a:rPr lang="en-GB" sz="2000" dirty="0"/>
              <a:t>                                                 default values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ODS destination and styles</a:t>
            </a:r>
          </a:p>
        </p:txBody>
      </p:sp>
      <p:sp>
        <p:nvSpPr>
          <p:cNvPr id="3" name="Content Placeholder 2"/>
          <p:cNvSpPr>
            <a:spLocks noGrp="1"/>
          </p:cNvSpPr>
          <p:nvPr>
            <p:ph idx="1"/>
          </p:nvPr>
        </p:nvSpPr>
        <p:spPr/>
        <p:txBody>
          <a:bodyPr/>
          <a:lstStyle/>
          <a:p>
            <a:pPr>
              <a:buNone/>
            </a:pPr>
            <a:r>
              <a:rPr lang="en-GB" dirty="0"/>
              <a:t>Some commonly used destination</a:t>
            </a:r>
          </a:p>
          <a:p>
            <a:pPr>
              <a:buNone/>
            </a:pPr>
            <a:endParaRPr lang="en-GB" dirty="0"/>
          </a:p>
          <a:p>
            <a:r>
              <a:rPr lang="en-GB" sz="2800" dirty="0"/>
              <a:t>Listing (default up to SAS 9.2)</a:t>
            </a:r>
          </a:p>
          <a:p>
            <a:r>
              <a:rPr lang="en-GB" sz="2800" dirty="0"/>
              <a:t>HTML (default in SAS 9.3)</a:t>
            </a:r>
          </a:p>
          <a:p>
            <a:r>
              <a:rPr lang="en-GB" sz="2800" dirty="0"/>
              <a:t>RTF</a:t>
            </a:r>
          </a:p>
          <a:p>
            <a:r>
              <a:rPr lang="en-GB" sz="2800" dirty="0"/>
              <a:t>PDF</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ODS destination and styles (RTF)</a:t>
            </a:r>
          </a:p>
        </p:txBody>
      </p:sp>
      <p:sp>
        <p:nvSpPr>
          <p:cNvPr id="3" name="Content Placeholder 2"/>
          <p:cNvSpPr>
            <a:spLocks noGrp="1"/>
          </p:cNvSpPr>
          <p:nvPr>
            <p:ph idx="1"/>
          </p:nvPr>
        </p:nvSpPr>
        <p:spPr/>
        <p:txBody>
          <a:bodyPr>
            <a:normAutofit/>
          </a:bodyPr>
          <a:lstStyle/>
          <a:p>
            <a:r>
              <a:rPr lang="en-GB" sz="2800" dirty="0"/>
              <a:t>Widely used in clinical data reporting</a:t>
            </a:r>
          </a:p>
          <a:p>
            <a:r>
              <a:rPr lang="en-GB" sz="2800" dirty="0"/>
              <a:t>Creates Rich Text Format (RTF) files. Compatible with MS Word. Graphics images will be embedded in the file.</a:t>
            </a:r>
          </a:p>
          <a:p>
            <a:r>
              <a:rPr lang="en-GB" sz="2800" dirty="0"/>
              <a:t>Graphics options to ODS RTF</a:t>
            </a:r>
          </a:p>
          <a:p>
            <a:pPr marL="1800000" indent="-514350">
              <a:buFont typeface="+mj-lt"/>
              <a:buAutoNum type="arabicPeriod"/>
            </a:pPr>
            <a:r>
              <a:rPr lang="en-GB" sz="2800" dirty="0"/>
              <a:t>FILE = “filename”</a:t>
            </a:r>
          </a:p>
          <a:p>
            <a:pPr marL="1800000" indent="-514350">
              <a:buFont typeface="+mj-lt"/>
              <a:buAutoNum type="arabicPeriod"/>
            </a:pPr>
            <a:r>
              <a:rPr lang="en-GB" sz="2800" dirty="0"/>
              <a:t>IMAGE_DPI = </a:t>
            </a:r>
            <a:r>
              <a:rPr lang="en-GB" sz="2800" i="1" dirty="0"/>
              <a:t>number</a:t>
            </a:r>
            <a:r>
              <a:rPr lang="en-GB" sz="2800" dirty="0"/>
              <a:t>. Specifies image resolution, default 100</a:t>
            </a:r>
          </a:p>
          <a:p>
            <a:pPr marL="1800000" indent="-514350">
              <a:buFont typeface="+mj-lt"/>
              <a:buAutoNum type="arabicPeriod"/>
            </a:pPr>
            <a:r>
              <a:rPr lang="en-GB" sz="2800" dirty="0"/>
              <a:t>STYLE = </a:t>
            </a:r>
            <a:r>
              <a:rPr lang="en-GB" sz="2800" i="1" dirty="0"/>
              <a:t>style name. </a:t>
            </a:r>
            <a:r>
              <a:rPr lang="en-GB" sz="2800" dirty="0"/>
              <a:t>Default RTF. </a:t>
            </a:r>
          </a:p>
          <a:p>
            <a:pPr marL="360000" indent="-514350"/>
            <a:r>
              <a:rPr lang="en-GB" sz="2800" dirty="0"/>
              <a:t>Support PNG</a:t>
            </a:r>
            <a:r>
              <a:rPr lang="en-GB" sz="2800"/>
              <a:t>, EMF and </a:t>
            </a:r>
            <a:r>
              <a:rPr lang="en-GB" sz="2800" dirty="0"/>
              <a:t>JPEG images. Does not support GIF.</a:t>
            </a:r>
          </a:p>
          <a:p>
            <a:pPr marL="504000" indent="-514350"/>
            <a:endParaRPr lang="en-GB" sz="2800" dirty="0"/>
          </a:p>
          <a:p>
            <a:pPr marL="514350" indent="-514350">
              <a:buFont typeface="+mj-lt"/>
              <a:buAutoNum type="arabicPeriod"/>
            </a:pPr>
            <a:endParaRPr lang="en-GB"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SAS ODS Graphics (cont.) </a:t>
            </a:r>
          </a:p>
        </p:txBody>
      </p:sp>
      <p:sp>
        <p:nvSpPr>
          <p:cNvPr id="3" name="Content Placeholder 2"/>
          <p:cNvSpPr>
            <a:spLocks noGrp="1"/>
          </p:cNvSpPr>
          <p:nvPr>
            <p:ph idx="1"/>
          </p:nvPr>
        </p:nvSpPr>
        <p:spPr/>
        <p:txBody>
          <a:bodyPr>
            <a:normAutofit/>
          </a:bodyPr>
          <a:lstStyle/>
          <a:p>
            <a:pPr>
              <a:lnSpc>
                <a:spcPct val="80000"/>
              </a:lnSpc>
            </a:pPr>
            <a:r>
              <a:rPr lang="en-GB" sz="2000" dirty="0"/>
              <a:t>ODS Graphics Designer</a:t>
            </a:r>
          </a:p>
          <a:p>
            <a:pPr lvl="1">
              <a:lnSpc>
                <a:spcPct val="80000"/>
              </a:lnSpc>
            </a:pPr>
            <a:r>
              <a:rPr lang="en-GB" sz="2000" dirty="0"/>
              <a:t>Point and Click interface</a:t>
            </a:r>
          </a:p>
          <a:p>
            <a:pPr lvl="1">
              <a:lnSpc>
                <a:spcPct val="80000"/>
              </a:lnSpc>
            </a:pPr>
            <a:r>
              <a:rPr lang="en-GB" sz="2000" dirty="0"/>
              <a:t>Create graphs using zero programming</a:t>
            </a:r>
          </a:p>
          <a:p>
            <a:pPr lvl="1">
              <a:lnSpc>
                <a:spcPct val="80000"/>
              </a:lnSpc>
            </a:pPr>
            <a:r>
              <a:rPr lang="en-GB" sz="2000" dirty="0"/>
              <a:t>Sometimes very useful to create complex graphics</a:t>
            </a:r>
          </a:p>
          <a:p>
            <a:pPr lvl="1">
              <a:lnSpc>
                <a:spcPct val="80000"/>
              </a:lnSpc>
            </a:pPr>
            <a:r>
              <a:rPr lang="en-GB" sz="2000" dirty="0"/>
              <a:t>Generates GTL code: useful learning tool</a:t>
            </a:r>
          </a:p>
          <a:p>
            <a:pPr marL="457200" lvl="1" indent="0">
              <a:lnSpc>
                <a:spcPct val="80000"/>
              </a:lnSpc>
              <a:buFont typeface="Arial" pitchFamily="34" charset="0"/>
              <a:buNone/>
            </a:pPr>
            <a:endParaRPr lang="en-GB" sz="2000" dirty="0"/>
          </a:p>
          <a:p>
            <a:pPr>
              <a:lnSpc>
                <a:spcPct val="80000"/>
              </a:lnSpc>
            </a:pPr>
            <a:r>
              <a:rPr lang="en-GB" sz="2000" dirty="0"/>
              <a:t>ODS Graphics Editor</a:t>
            </a:r>
          </a:p>
          <a:p>
            <a:pPr lvl="1">
              <a:lnSpc>
                <a:spcPct val="80000"/>
              </a:lnSpc>
            </a:pPr>
            <a:r>
              <a:rPr lang="en-GB" sz="2000" dirty="0"/>
              <a:t>Interactive graphical application used to edit and annotate ODS Graphics</a:t>
            </a:r>
          </a:p>
          <a:p>
            <a:pPr lvl="1">
              <a:lnSpc>
                <a:spcPct val="80000"/>
              </a:lnSpc>
            </a:pPr>
            <a:r>
              <a:rPr lang="en-GB" sz="2000" dirty="0"/>
              <a:t>Clever way to work around GTL</a:t>
            </a:r>
          </a:p>
          <a:p>
            <a:pPr lvl="1">
              <a:lnSpc>
                <a:spcPct val="80000"/>
              </a:lnSpc>
            </a:pPr>
            <a:r>
              <a:rPr lang="en-GB" sz="2000" dirty="0"/>
              <a:t>Allows annotation on the graph</a:t>
            </a:r>
          </a:p>
          <a:p>
            <a:pPr lvl="1">
              <a:lnSpc>
                <a:spcPct val="80000"/>
              </a:lnSpc>
            </a:pPr>
            <a:r>
              <a:rPr lang="en-GB" sz="2000" dirty="0"/>
              <a:t>Only ODS Graphics Editor (SGE) files and Portable Network Graphics (PNG) files are editable</a:t>
            </a:r>
          </a:p>
          <a:p>
            <a:pPr lvl="1"/>
            <a:endParaRPr lang="en-GB" dirty="0"/>
          </a:p>
          <a:p>
            <a:pPr marL="0" indent="0">
              <a:buNone/>
            </a:pPr>
            <a:endParaRPr lang="en-GB" dirty="0"/>
          </a:p>
          <a:p>
            <a:pPr marL="457200" lvl="1" indent="0">
              <a:buNone/>
            </a:pPr>
            <a:endParaRPr lang="en-GB" dirty="0"/>
          </a:p>
          <a:p>
            <a:pPr lvl="1"/>
            <a:endParaRPr lang="en-GB" dirty="0"/>
          </a:p>
          <a:p>
            <a:pPr marL="457200" lvl="1" indent="0">
              <a:buNone/>
            </a:pPr>
            <a:endParaRPr lang="en-GB" dirty="0"/>
          </a:p>
        </p:txBody>
      </p:sp>
    </p:spTree>
    <p:extLst>
      <p:ext uri="{BB962C8B-B14F-4D97-AF65-F5344CB8AC3E}">
        <p14:creationId xmlns:p14="http://schemas.microsoft.com/office/powerpoint/2010/main" val="30152103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normAutofit/>
          </a:bodyPr>
          <a:lstStyle/>
          <a:p>
            <a:pPr marL="0" indent="0">
              <a:buNone/>
            </a:pPr>
            <a:r>
              <a:rPr lang="en-GB" dirty="0">
                <a:cs typeface="Courier New" panose="02070309020205020404" pitchFamily="49" charset="0"/>
              </a:rPr>
              <a:t>Create a RTF file on your desktop using the plot generated in </a:t>
            </a:r>
            <a:r>
              <a:rPr lang="en-GB">
                <a:cs typeface="Courier New" panose="02070309020205020404" pitchFamily="49" charset="0"/>
              </a:rPr>
              <a:t>exercise 1. </a:t>
            </a:r>
            <a:endParaRPr lang="en-GB" dirty="0">
              <a:cs typeface="Courier New" panose="02070309020205020404" pitchFamily="49" charset="0"/>
            </a:endParaRPr>
          </a:p>
          <a:p>
            <a:r>
              <a:rPr lang="en-GB" dirty="0">
                <a:cs typeface="Courier New" panose="02070309020205020404" pitchFamily="49" charset="0"/>
              </a:rPr>
              <a:t>Use grayscale visual display. </a:t>
            </a:r>
          </a:p>
          <a:p>
            <a:r>
              <a:rPr lang="en-GB" sz="2800" dirty="0">
                <a:cs typeface="Courier New" panose="02070309020205020404" pitchFamily="49" charset="0"/>
              </a:rPr>
              <a:t>Use output format PNG </a:t>
            </a:r>
          </a:p>
          <a:p>
            <a:r>
              <a:rPr lang="en-GB" sz="2800" dirty="0">
                <a:cs typeface="Courier New" panose="02070309020205020404" pitchFamily="49" charset="0"/>
              </a:rPr>
              <a:t>Height 8 inch, width 9 inch</a:t>
            </a:r>
          </a:p>
          <a:p>
            <a:r>
              <a:rPr lang="en-GB" sz="2800" dirty="0">
                <a:cs typeface="Courier New" panose="02070309020205020404" pitchFamily="49" charset="0"/>
              </a:rPr>
              <a:t>No external border for the image</a:t>
            </a:r>
          </a:p>
        </p:txBody>
      </p:sp>
      <p:sp>
        <p:nvSpPr>
          <p:cNvPr id="6" name="Title 1"/>
          <p:cNvSpPr>
            <a:spLocks noGrp="1"/>
          </p:cNvSpPr>
          <p:nvPr>
            <p:ph type="title"/>
          </p:nvPr>
        </p:nvSpPr>
        <p:spPr>
          <a:xfrm>
            <a:off x="609600" y="274638"/>
            <a:ext cx="10972800" cy="1143000"/>
          </a:xfrm>
        </p:spPr>
        <p:txBody>
          <a:bodyPr>
            <a:normAutofit/>
          </a:bodyPr>
          <a:lstStyle/>
          <a:p>
            <a:r>
              <a:rPr lang="en-GB" dirty="0"/>
              <a:t>Exercise 9: ODS Graphics and Styles</a:t>
            </a:r>
          </a:p>
        </p:txBody>
      </p:sp>
    </p:spTree>
    <p:extLst>
      <p:ext uri="{BB962C8B-B14F-4D97-AF65-F5344CB8AC3E}">
        <p14:creationId xmlns:p14="http://schemas.microsoft.com/office/powerpoint/2010/main" val="7195782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normAutofit lnSpcReduction="10000"/>
          </a:bodyPr>
          <a:lstStyle/>
          <a:p>
            <a:pPr marL="0" indent="0">
              <a:buNone/>
            </a:pPr>
            <a:r>
              <a:rPr lang="en-GB" dirty="0">
                <a:cs typeface="Courier New" panose="02070309020205020404" pitchFamily="49" charset="0"/>
              </a:rPr>
              <a:t>ODS GRAPHICS / HEIGHT=8in</a:t>
            </a:r>
          </a:p>
          <a:p>
            <a:pPr marL="0" indent="0">
              <a:buNone/>
            </a:pPr>
            <a:r>
              <a:rPr lang="en-GB" sz="2800" dirty="0">
                <a:cs typeface="Courier New" panose="02070309020205020404" pitchFamily="49" charset="0"/>
              </a:rPr>
              <a:t>			WIDTH=9in</a:t>
            </a:r>
          </a:p>
          <a:p>
            <a:pPr marL="0" indent="0">
              <a:buNone/>
            </a:pPr>
            <a:r>
              <a:rPr lang="en-GB" sz="2800" dirty="0">
                <a:cs typeface="Courier New" panose="02070309020205020404" pitchFamily="49" charset="0"/>
              </a:rPr>
              <a:t>			NOBORDER</a:t>
            </a:r>
          </a:p>
          <a:p>
            <a:pPr marL="0" indent="0">
              <a:buNone/>
            </a:pPr>
            <a:r>
              <a:rPr lang="en-GB" sz="2800" dirty="0">
                <a:cs typeface="Courier New" panose="02070309020205020404" pitchFamily="49" charset="0"/>
              </a:rPr>
              <a:t>			OUTPUTFMT=</a:t>
            </a:r>
            <a:r>
              <a:rPr lang="en-GB" sz="2800" dirty="0" err="1">
                <a:cs typeface="Courier New" panose="02070309020205020404" pitchFamily="49" charset="0"/>
              </a:rPr>
              <a:t>png</a:t>
            </a:r>
            <a:endParaRPr lang="en-GB" sz="2800" dirty="0">
              <a:cs typeface="Courier New" panose="02070309020205020404" pitchFamily="49" charset="0"/>
            </a:endParaRPr>
          </a:p>
          <a:p>
            <a:pPr marL="0" indent="0">
              <a:buNone/>
            </a:pPr>
            <a:r>
              <a:rPr lang="en-GB" sz="2800" dirty="0">
                <a:cs typeface="Courier New" panose="02070309020205020404" pitchFamily="49" charset="0"/>
              </a:rPr>
              <a:t>			IMAGENAME=“test”;</a:t>
            </a:r>
          </a:p>
          <a:p>
            <a:pPr marL="0" indent="0">
              <a:buNone/>
            </a:pPr>
            <a:r>
              <a:rPr lang="en-GB" sz="2800" dirty="0">
                <a:cs typeface="Courier New" panose="02070309020205020404" pitchFamily="49" charset="0"/>
              </a:rPr>
              <a:t>ODS RTF FILE=“test.rtf”</a:t>
            </a:r>
          </a:p>
          <a:p>
            <a:pPr marL="0" indent="0">
              <a:buNone/>
            </a:pPr>
            <a:r>
              <a:rPr lang="en-GB" sz="2800" dirty="0">
                <a:cs typeface="Courier New" panose="02070309020205020404" pitchFamily="49" charset="0"/>
              </a:rPr>
              <a:t>			IMAGE_DPI=300</a:t>
            </a:r>
          </a:p>
          <a:p>
            <a:pPr marL="0" indent="0">
              <a:buNone/>
            </a:pPr>
            <a:r>
              <a:rPr lang="en-GB" sz="2800" dirty="0">
                <a:cs typeface="Courier New" panose="02070309020205020404" pitchFamily="49" charset="0"/>
              </a:rPr>
              <a:t>			STYLE=JOURNAL;</a:t>
            </a:r>
          </a:p>
          <a:p>
            <a:pPr marL="0" indent="0">
              <a:buNone/>
            </a:pPr>
            <a:r>
              <a:rPr lang="en-GB" sz="2800" dirty="0">
                <a:cs typeface="Courier New" panose="02070309020205020404" pitchFamily="49" charset="0"/>
              </a:rPr>
              <a:t>ODS RTF CLOSE;</a:t>
            </a:r>
          </a:p>
        </p:txBody>
      </p:sp>
      <p:sp>
        <p:nvSpPr>
          <p:cNvPr id="6" name="Title 1"/>
          <p:cNvSpPr>
            <a:spLocks noGrp="1"/>
          </p:cNvSpPr>
          <p:nvPr>
            <p:ph type="title"/>
          </p:nvPr>
        </p:nvSpPr>
        <p:spPr>
          <a:xfrm>
            <a:off x="609600" y="274638"/>
            <a:ext cx="10972800" cy="1143000"/>
          </a:xfrm>
        </p:spPr>
        <p:txBody>
          <a:bodyPr>
            <a:normAutofit/>
          </a:bodyPr>
          <a:lstStyle/>
          <a:p>
            <a:r>
              <a:rPr lang="en-GB" dirty="0"/>
              <a:t>Exercise 9: ODS Graphics and Styles</a:t>
            </a:r>
          </a:p>
        </p:txBody>
      </p:sp>
    </p:spTree>
    <p:extLst>
      <p:ext uri="{BB962C8B-B14F-4D97-AF65-F5344CB8AC3E}">
        <p14:creationId xmlns:p14="http://schemas.microsoft.com/office/powerpoint/2010/main" val="8825271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Further reading</a:t>
            </a:r>
          </a:p>
        </p:txBody>
      </p:sp>
      <p:sp>
        <p:nvSpPr>
          <p:cNvPr id="3" name="Content Placeholder 2"/>
          <p:cNvSpPr>
            <a:spLocks noGrp="1"/>
          </p:cNvSpPr>
          <p:nvPr>
            <p:ph idx="1"/>
          </p:nvPr>
        </p:nvSpPr>
        <p:spPr/>
        <p:txBody>
          <a:bodyPr>
            <a:normAutofit/>
          </a:bodyPr>
          <a:lstStyle/>
          <a:p>
            <a:r>
              <a:rPr lang="en-GB" sz="2200" dirty="0">
                <a:cs typeface="Courier New" panose="02070309020205020404" pitchFamily="49" charset="0"/>
              </a:rPr>
              <a:t>SAS help : </a:t>
            </a:r>
            <a:r>
              <a:rPr lang="en-GB" sz="2200" dirty="0">
                <a:cs typeface="Courier New" panose="02070309020205020404" pitchFamily="49" charset="0"/>
                <a:hlinkClick r:id="rId2"/>
              </a:rPr>
              <a:t>http://support.sas.com/documentation/94/</a:t>
            </a:r>
            <a:endParaRPr lang="en-GB" sz="2200" dirty="0">
              <a:cs typeface="Courier New" panose="02070309020205020404" pitchFamily="49" charset="0"/>
            </a:endParaRPr>
          </a:p>
          <a:p>
            <a:r>
              <a:rPr lang="en-GB" sz="2200" dirty="0">
                <a:cs typeface="Courier New" panose="02070309020205020404" pitchFamily="49" charset="0"/>
                <a:hlinkClick r:id="rId3"/>
              </a:rPr>
              <a:t>Statistical Graphics Using ODS</a:t>
            </a:r>
            <a:r>
              <a:rPr lang="en-GB" sz="2200" dirty="0">
                <a:cs typeface="Courier New" panose="02070309020205020404" pitchFamily="49" charset="0"/>
              </a:rPr>
              <a:t> (SAS 9.2)</a:t>
            </a:r>
          </a:p>
          <a:p>
            <a:r>
              <a:rPr lang="en-GB" sz="2200" dirty="0">
                <a:cs typeface="Courier New" panose="02070309020205020404" pitchFamily="49" charset="0"/>
              </a:rPr>
              <a:t>Book: “Clinical Graphs Using SAS” by Sanjay </a:t>
            </a:r>
            <a:r>
              <a:rPr lang="en-GB" sz="2200" dirty="0" err="1">
                <a:cs typeface="Courier New" panose="02070309020205020404" pitchFamily="49" charset="0"/>
              </a:rPr>
              <a:t>Matange</a:t>
            </a:r>
            <a:endParaRPr lang="en-GB" sz="2200" dirty="0">
              <a:cs typeface="Courier New" panose="02070309020205020404" pitchFamily="49" charset="0"/>
            </a:endParaRPr>
          </a:p>
          <a:p>
            <a:r>
              <a:rPr lang="en-GB" sz="2400" dirty="0" err="1"/>
              <a:t>Matange</a:t>
            </a:r>
            <a:r>
              <a:rPr lang="en-GB" sz="2400" dirty="0"/>
              <a:t>, Sanjay. "Graphically Speaking." Available at </a:t>
            </a:r>
            <a:r>
              <a:rPr lang="en-GB" sz="2400" dirty="0">
                <a:hlinkClick r:id="rId4"/>
              </a:rPr>
              <a:t>http://blogs.sas.com/content/graphicallyspeaking/ </a:t>
            </a:r>
            <a:endParaRPr lang="en-GB" sz="2200" dirty="0">
              <a:cs typeface="Courier New" panose="02070309020205020404" pitchFamily="49" charset="0"/>
            </a:endParaRPr>
          </a:p>
          <a:p>
            <a:r>
              <a:rPr lang="en-GB" sz="2200" dirty="0">
                <a:cs typeface="Courier New" panose="02070309020205020404" pitchFamily="49" charset="0"/>
              </a:rPr>
              <a:t>More examples from John McDade: </a:t>
            </a:r>
            <a:r>
              <a:rPr lang="en-GB" sz="2200" dirty="0">
                <a:cs typeface="Courier New" panose="02070309020205020404" pitchFamily="49" charset="0"/>
                <a:hlinkClick r:id="rId5" action="ppaction://hlinkfile"/>
              </a:rPr>
              <a:t>click here</a:t>
            </a:r>
            <a:endParaRPr lang="en-GB" sz="2200" dirty="0">
              <a:cs typeface="Courier New" panose="02070309020205020404" pitchFamily="49" charset="0"/>
            </a:endParaRPr>
          </a:p>
          <a:p>
            <a:pPr lvl="1"/>
            <a:endParaRPr lang="en-GB" sz="1800" dirty="0">
              <a:cs typeface="Courier New" panose="02070309020205020404" pitchFamily="49" charset="0"/>
            </a:endParaRPr>
          </a:p>
          <a:p>
            <a:pPr marL="0" indent="0">
              <a:buNone/>
            </a:pPr>
            <a:endParaRPr lang="en-GB"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669946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80506"/>
            <a:ext cx="10972800" cy="1568002"/>
          </a:xfrm>
        </p:spPr>
        <p:txBody>
          <a:bodyPr>
            <a:normAutofit/>
          </a:bodyPr>
          <a:lstStyle/>
          <a:p>
            <a:pPr marL="0" indent="0" algn="ctr">
              <a:buNone/>
            </a:pPr>
            <a:r>
              <a:rPr lang="en-GB" sz="8000" dirty="0"/>
              <a:t>THANK YOU</a:t>
            </a:r>
          </a:p>
        </p:txBody>
      </p:sp>
    </p:spTree>
    <p:extLst>
      <p:ext uri="{BB962C8B-B14F-4D97-AF65-F5344CB8AC3E}">
        <p14:creationId xmlns:p14="http://schemas.microsoft.com/office/powerpoint/2010/main" val="284295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Comparison with Traditional SAS/GRAPH</a:t>
            </a:r>
          </a:p>
        </p:txBody>
      </p:sp>
      <p:sp>
        <p:nvSpPr>
          <p:cNvPr id="4" name="Text Placeholder 3"/>
          <p:cNvSpPr>
            <a:spLocks noGrp="1"/>
          </p:cNvSpPr>
          <p:nvPr>
            <p:ph type="body" idx="1"/>
          </p:nvPr>
        </p:nvSpPr>
        <p:spPr>
          <a:xfrm>
            <a:off x="627356" y="1322049"/>
            <a:ext cx="5386917" cy="639762"/>
          </a:xfrm>
        </p:spPr>
        <p:txBody>
          <a:bodyPr>
            <a:normAutofit/>
          </a:bodyPr>
          <a:lstStyle/>
          <a:p>
            <a:pPr algn="ctr"/>
            <a:r>
              <a:rPr lang="en-GB" sz="2800" dirty="0"/>
              <a:t>Traditional SAS/GRAPH</a:t>
            </a:r>
          </a:p>
        </p:txBody>
      </p:sp>
      <p:sp>
        <p:nvSpPr>
          <p:cNvPr id="3" name="Content Placeholder 2"/>
          <p:cNvSpPr>
            <a:spLocks noGrp="1"/>
          </p:cNvSpPr>
          <p:nvPr>
            <p:ph sz="half" idx="2"/>
          </p:nvPr>
        </p:nvSpPr>
        <p:spPr/>
        <p:txBody>
          <a:bodyPr/>
          <a:lstStyle/>
          <a:p>
            <a:r>
              <a:rPr lang="en-GB" dirty="0"/>
              <a:t>Device based (GIF, PNG, EMF etc)</a:t>
            </a:r>
          </a:p>
          <a:p>
            <a:r>
              <a:rPr lang="en-GB" dirty="0"/>
              <a:t>Produces GRSEG entries in SAS graphic </a:t>
            </a:r>
            <a:r>
              <a:rPr lang="en-GB" dirty="0" err="1"/>
              <a:t>catalogs</a:t>
            </a:r>
            <a:r>
              <a:rPr lang="en-GB" dirty="0"/>
              <a:t> that can be rendered in standard formats (PNG, JPEG)</a:t>
            </a:r>
          </a:p>
          <a:p>
            <a:r>
              <a:rPr lang="en-GB" dirty="0"/>
              <a:t>Graphs are viewed in graph window</a:t>
            </a:r>
          </a:p>
          <a:p>
            <a:r>
              <a:rPr lang="en-GB" dirty="0"/>
              <a:t>GOPTIONS to control appearance of graph</a:t>
            </a:r>
          </a:p>
          <a:p>
            <a:r>
              <a:rPr lang="en-GB" dirty="0"/>
              <a:t>Graphs are not produced automatically</a:t>
            </a:r>
          </a:p>
        </p:txBody>
      </p:sp>
      <p:sp>
        <p:nvSpPr>
          <p:cNvPr id="5" name="Text Placeholder 4"/>
          <p:cNvSpPr>
            <a:spLocks noGrp="1"/>
          </p:cNvSpPr>
          <p:nvPr>
            <p:ph type="body" sz="quarter" idx="3"/>
          </p:nvPr>
        </p:nvSpPr>
        <p:spPr>
          <a:xfrm>
            <a:off x="6220001" y="1339804"/>
            <a:ext cx="5389033" cy="639762"/>
          </a:xfrm>
        </p:spPr>
        <p:txBody>
          <a:bodyPr>
            <a:normAutofit/>
          </a:bodyPr>
          <a:lstStyle/>
          <a:p>
            <a:pPr algn="ctr"/>
            <a:r>
              <a:rPr lang="en-GB" sz="2800" dirty="0"/>
              <a:t>ODS Graphics</a:t>
            </a:r>
          </a:p>
        </p:txBody>
      </p:sp>
      <p:sp>
        <p:nvSpPr>
          <p:cNvPr id="6" name="Content Placeholder 5"/>
          <p:cNvSpPr>
            <a:spLocks noGrp="1"/>
          </p:cNvSpPr>
          <p:nvPr>
            <p:ph sz="quarter" idx="4"/>
          </p:nvPr>
        </p:nvSpPr>
        <p:spPr/>
        <p:txBody>
          <a:bodyPr/>
          <a:lstStyle/>
          <a:p>
            <a:r>
              <a:rPr lang="en-GB" dirty="0"/>
              <a:t>Graphs are template based</a:t>
            </a:r>
          </a:p>
          <a:p>
            <a:r>
              <a:rPr lang="en-GB" dirty="0"/>
              <a:t>Produces graphs in standard formats such as JPEG and PNG</a:t>
            </a:r>
          </a:p>
          <a:p>
            <a:r>
              <a:rPr lang="en-GB" dirty="0"/>
              <a:t>Graphs are viewed in standard viewers (HTML, PDF, RTF)</a:t>
            </a:r>
          </a:p>
          <a:p>
            <a:r>
              <a:rPr lang="en-GB" dirty="0"/>
              <a:t>Can use ODS GRAPHICS statement to control appearance of graph</a:t>
            </a:r>
          </a:p>
          <a:p>
            <a:r>
              <a:rPr lang="en-GB" dirty="0"/>
              <a:t>Statistical procedures produce graph automatically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GB" dirty="0"/>
              <a:t>Comparison with Traditional SAS/GRAPH</a:t>
            </a:r>
          </a:p>
        </p:txBody>
      </p:sp>
      <p:sp>
        <p:nvSpPr>
          <p:cNvPr id="11" name="Content Placeholder 10"/>
          <p:cNvSpPr>
            <a:spLocks noGrp="1"/>
          </p:cNvSpPr>
          <p:nvPr>
            <p:ph sz="half" idx="2"/>
          </p:nvPr>
        </p:nvSpPr>
        <p:spPr/>
        <p:txBody>
          <a:bodyPr/>
          <a:lstStyle/>
          <a:p>
            <a:r>
              <a:rPr lang="en-GB" dirty="0"/>
              <a:t>Global statements AXIS, LEGEND, SYMBOL, PATTERN, NOTE, GOPTIONS are valid</a:t>
            </a:r>
          </a:p>
          <a:p>
            <a:r>
              <a:rPr lang="en-GB" dirty="0"/>
              <a:t>Does not support transparency, gloss</a:t>
            </a:r>
          </a:p>
          <a:p>
            <a:r>
              <a:rPr lang="en-GB" dirty="0"/>
              <a:t>Does not support scaling and anti aliasing </a:t>
            </a:r>
          </a:p>
          <a:p>
            <a:r>
              <a:rPr lang="en-GB" dirty="0"/>
              <a:t>TG supports annotate facility, although it is programmatically intensive</a:t>
            </a:r>
          </a:p>
          <a:p>
            <a:endParaRPr lang="en-GB" dirty="0"/>
          </a:p>
        </p:txBody>
      </p:sp>
      <p:sp>
        <p:nvSpPr>
          <p:cNvPr id="13" name="Content Placeholder 12"/>
          <p:cNvSpPr>
            <a:spLocks noGrp="1"/>
          </p:cNvSpPr>
          <p:nvPr>
            <p:ph sz="quarter" idx="4"/>
          </p:nvPr>
        </p:nvSpPr>
        <p:spPr/>
        <p:txBody>
          <a:bodyPr/>
          <a:lstStyle/>
          <a:p>
            <a:r>
              <a:rPr lang="en-GB" dirty="0"/>
              <a:t>These statements are of no use </a:t>
            </a:r>
          </a:p>
          <a:p>
            <a:r>
              <a:rPr lang="en-GB" dirty="0"/>
              <a:t>Support transparency and gloss (9.3)</a:t>
            </a:r>
          </a:p>
          <a:p>
            <a:r>
              <a:rPr lang="en-GB" dirty="0"/>
              <a:t>Supports both</a:t>
            </a:r>
          </a:p>
          <a:p>
            <a:r>
              <a:rPr lang="en-GB" dirty="0"/>
              <a:t>Since SAS 9.3, SG supports annotate facility with some restrictions. This annotation facility is different from SAS/GRAPH annotation</a:t>
            </a:r>
          </a:p>
        </p:txBody>
      </p:sp>
      <p:sp>
        <p:nvSpPr>
          <p:cNvPr id="14" name="Text Placeholder 4"/>
          <p:cNvSpPr>
            <a:spLocks noGrp="1"/>
          </p:cNvSpPr>
          <p:nvPr>
            <p:ph type="body" sz="quarter" idx="3"/>
          </p:nvPr>
        </p:nvSpPr>
        <p:spPr>
          <a:xfrm>
            <a:off x="6193368" y="1339804"/>
            <a:ext cx="5389033" cy="639762"/>
          </a:xfrm>
        </p:spPr>
        <p:txBody>
          <a:bodyPr>
            <a:normAutofit/>
          </a:bodyPr>
          <a:lstStyle/>
          <a:p>
            <a:pPr algn="ctr"/>
            <a:r>
              <a:rPr lang="en-GB" sz="2800" dirty="0"/>
              <a:t>ODS Graphics</a:t>
            </a:r>
          </a:p>
        </p:txBody>
      </p:sp>
      <p:sp>
        <p:nvSpPr>
          <p:cNvPr id="15" name="Text Placeholder 3"/>
          <p:cNvSpPr txBox="1">
            <a:spLocks/>
          </p:cNvSpPr>
          <p:nvPr/>
        </p:nvSpPr>
        <p:spPr>
          <a:xfrm>
            <a:off x="645111" y="1339831"/>
            <a:ext cx="5386917" cy="639762"/>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800" b="1" i="0" u="none" strike="noStrike" kern="1200" cap="none" spc="0" normalizeH="0" baseline="0" noProof="0" dirty="0">
                <a:ln>
                  <a:noFill/>
                </a:ln>
                <a:solidFill>
                  <a:schemeClr val="tx1"/>
                </a:solidFill>
                <a:effectLst/>
                <a:uLnTx/>
                <a:uFillTx/>
                <a:latin typeface="+mn-lt"/>
                <a:ea typeface="+mn-ea"/>
                <a:cs typeface="+mn-cs"/>
              </a:rPr>
              <a:t>Traditional SAS/GRAPH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GB" dirty="0"/>
              <a:t>Many SAS procedures support ODS Graphics</a:t>
            </a:r>
          </a:p>
          <a:p>
            <a:r>
              <a:rPr lang="en-GB" dirty="0"/>
              <a:t>Use PLOTS = option</a:t>
            </a:r>
          </a:p>
          <a:p>
            <a:r>
              <a:rPr lang="en-GB" dirty="0"/>
              <a:t>Very handy to create quick graphs from SAS procedures</a:t>
            </a:r>
          </a:p>
          <a:p>
            <a:r>
              <a:rPr lang="en-GB" dirty="0"/>
              <a:t>Statistical procedures include  FREQ, GENMOD, GLM, LIFETEST </a:t>
            </a:r>
          </a:p>
          <a:p>
            <a:r>
              <a:rPr lang="en-GB" dirty="0"/>
              <a:t>For full list </a:t>
            </a:r>
            <a:r>
              <a:rPr lang="en-GB" dirty="0">
                <a:hlinkClick r:id="rId2"/>
              </a:rPr>
              <a:t>SAS procedures supporting ODS Graphics</a:t>
            </a:r>
            <a:endParaRPr lang="en-GB" dirty="0"/>
          </a:p>
        </p:txBody>
      </p:sp>
      <p:sp>
        <p:nvSpPr>
          <p:cNvPr id="9" name="Title 8"/>
          <p:cNvSpPr>
            <a:spLocks noGrp="1"/>
          </p:cNvSpPr>
          <p:nvPr>
            <p:ph type="title"/>
          </p:nvPr>
        </p:nvSpPr>
        <p:spPr/>
        <p:txBody>
          <a:bodyPr>
            <a:normAutofit fontScale="90000"/>
          </a:bodyPr>
          <a:lstStyle/>
          <a:p>
            <a:r>
              <a:rPr lang="en-GB" dirty="0"/>
              <a:t>Statistical graph using SAS analytical procedures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4174</TotalTime>
  <Words>4097</Words>
  <Application>Microsoft Office PowerPoint</Application>
  <PresentationFormat>Widescreen</PresentationFormat>
  <Paragraphs>444</Paragraphs>
  <Slides>63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Calibri</vt:lpstr>
      <vt:lpstr>Courier New</vt:lpstr>
      <vt:lpstr>Custom Design</vt:lpstr>
      <vt:lpstr> Fundamental of ODS Graphics  Kevin Kane October 2017 </vt:lpstr>
      <vt:lpstr>Agenda</vt:lpstr>
      <vt:lpstr>Agenda</vt:lpstr>
      <vt:lpstr>Introduction to SAS ODS Graphics </vt:lpstr>
      <vt:lpstr>Introduction to SAS ODS Graphics (cont.) </vt:lpstr>
      <vt:lpstr>Introduction to SAS ODS Graphics (cont.) </vt:lpstr>
      <vt:lpstr>Comparison with Traditional SAS/GRAPH</vt:lpstr>
      <vt:lpstr>Comparison with Traditional SAS/GRAPH</vt:lpstr>
      <vt:lpstr>Statistical graph using SAS analytical procedures</vt:lpstr>
      <vt:lpstr>Example using PROC FREQ</vt:lpstr>
      <vt:lpstr>Example using PROC FREQ</vt:lpstr>
      <vt:lpstr>PROC SGPLOT Basics</vt:lpstr>
      <vt:lpstr>PROC SGPLOT Example: Single Cell Graphics</vt:lpstr>
      <vt:lpstr>SGPLOT Syntax</vt:lpstr>
      <vt:lpstr>SGPLOT Syntax</vt:lpstr>
      <vt:lpstr>SGPLOT Syntax</vt:lpstr>
      <vt:lpstr>Plot Statements</vt:lpstr>
      <vt:lpstr>Plot Layering</vt:lpstr>
      <vt:lpstr>Exercise 1</vt:lpstr>
      <vt:lpstr>Exercise 1 shell</vt:lpstr>
      <vt:lpstr>Exercise 1: example code</vt:lpstr>
      <vt:lpstr>XAXISTABLE / YAXISTABLE</vt:lpstr>
      <vt:lpstr>Exercise 2. Creating a box plot of QTc</vt:lpstr>
      <vt:lpstr>Exercise 2. Creating a box plot of QTc</vt:lpstr>
      <vt:lpstr>Exercise 2: example code</vt:lpstr>
      <vt:lpstr>Exercise 2: example code</vt:lpstr>
      <vt:lpstr>Exercise 2: example code</vt:lpstr>
      <vt:lpstr>Placement of X/YAXISTABLE data</vt:lpstr>
      <vt:lpstr>Exercise 2. Creating a box plot of QTc</vt:lpstr>
      <vt:lpstr>Exercise 2: example code</vt:lpstr>
      <vt:lpstr>Shading regions of the display area</vt:lpstr>
      <vt:lpstr>Adding text to the graph</vt:lpstr>
      <vt:lpstr>Exercise 2. Creating a box plot of QTc</vt:lpstr>
      <vt:lpstr>Exercise 3. Creating a line plot of mean QTc</vt:lpstr>
      <vt:lpstr>Exercise 3. Creating a line plot of mean QTc</vt:lpstr>
      <vt:lpstr>Exercise 3: example code</vt:lpstr>
      <vt:lpstr>PowerPoint Presentation</vt:lpstr>
      <vt:lpstr>PowerPoint Presentation</vt:lpstr>
      <vt:lpstr>Exercise 4. Survival Plot</vt:lpstr>
      <vt:lpstr>Exercise 4. Survival Plot</vt:lpstr>
      <vt:lpstr>Exercise 4: example code</vt:lpstr>
      <vt:lpstr>Exercise 5. Forest Plot</vt:lpstr>
      <vt:lpstr>Exercise 5. Forest Plot</vt:lpstr>
      <vt:lpstr>Exercise 5: example code</vt:lpstr>
      <vt:lpstr>Exercise 6. Waterfall Plot</vt:lpstr>
      <vt:lpstr>Exercise 6. Waterfall Plot</vt:lpstr>
      <vt:lpstr>Exercise 6: example code</vt:lpstr>
      <vt:lpstr>PROC SGPANEL</vt:lpstr>
      <vt:lpstr>SGPANEL Syntax</vt:lpstr>
      <vt:lpstr>SGPANEL Syntax</vt:lpstr>
      <vt:lpstr>Exercise 7: Simple panel graph</vt:lpstr>
      <vt:lpstr>Exercise 7: Example code</vt:lpstr>
      <vt:lpstr>Exercise 8: Panel of LFT Shifts with Concern Levels</vt:lpstr>
      <vt:lpstr>Exercise 8: Panel of LFT Shifts with Concern Levels</vt:lpstr>
      <vt:lpstr>Exercise 8: example code</vt:lpstr>
      <vt:lpstr>ODS Graphics options</vt:lpstr>
      <vt:lpstr>ODS Graphics options (example)</vt:lpstr>
      <vt:lpstr>ODS destination and styles</vt:lpstr>
      <vt:lpstr>ODS destination and styles (RTF)</vt:lpstr>
      <vt:lpstr>Exercise 9: ODS Graphics and Styles</vt:lpstr>
      <vt:lpstr>Exercise 9: ODS Graphics and Styles</vt:lpstr>
      <vt:lpstr>Further reading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Introduction to SG Graphics  Kevin Kane January 2017</dc:title>
  <dc:creator>Kevin Kane</dc:creator>
  <cp:lastModifiedBy>John McDade</cp:lastModifiedBy>
  <cp:revision>171</cp:revision>
  <dcterms:created xsi:type="dcterms:W3CDTF">2017-01-15T12:03:34Z</dcterms:created>
  <dcterms:modified xsi:type="dcterms:W3CDTF">2019-10-30T08:08:54Z</dcterms:modified>
</cp:coreProperties>
</file>