
<file path=[Content_Types].xml><?xml version="1.0" encoding="utf-8"?>
<Types xmlns="http://schemas.openxmlformats.org/package/2006/content-types">
  <Default Extension="fntdata" ContentType="application/x-fontdata"/>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36"/>
  </p:notesMasterIdLst>
  <p:sldIdLst>
    <p:sldId id="298" r:id="rId2"/>
    <p:sldId id="296" r:id="rId3"/>
    <p:sldId id="473" r:id="rId4"/>
    <p:sldId id="322" r:id="rId5"/>
    <p:sldId id="444" r:id="rId6"/>
    <p:sldId id="445" r:id="rId7"/>
    <p:sldId id="446" r:id="rId8"/>
    <p:sldId id="449" r:id="rId9"/>
    <p:sldId id="448" r:id="rId10"/>
    <p:sldId id="450" r:id="rId11"/>
    <p:sldId id="451" r:id="rId12"/>
    <p:sldId id="452" r:id="rId13"/>
    <p:sldId id="463" r:id="rId14"/>
    <p:sldId id="453" r:id="rId15"/>
    <p:sldId id="454" r:id="rId16"/>
    <p:sldId id="458" r:id="rId17"/>
    <p:sldId id="459" r:id="rId18"/>
    <p:sldId id="460" r:id="rId19"/>
    <p:sldId id="457" r:id="rId20"/>
    <p:sldId id="456" r:id="rId21"/>
    <p:sldId id="461" r:id="rId22"/>
    <p:sldId id="455" r:id="rId23"/>
    <p:sldId id="464" r:id="rId24"/>
    <p:sldId id="462" r:id="rId25"/>
    <p:sldId id="465" r:id="rId26"/>
    <p:sldId id="466" r:id="rId27"/>
    <p:sldId id="467" r:id="rId28"/>
    <p:sldId id="468" r:id="rId29"/>
    <p:sldId id="469" r:id="rId30"/>
    <p:sldId id="470" r:id="rId31"/>
    <p:sldId id="472" r:id="rId32"/>
    <p:sldId id="471" r:id="rId33"/>
    <p:sldId id="474" r:id="rId34"/>
    <p:sldId id="308" r:id="rId35"/>
  </p:sldIdLst>
  <p:sldSz cx="9144000" cy="6858000" type="screen4x3"/>
  <p:notesSz cx="6858000" cy="9686925"/>
  <p:embeddedFontLst>
    <p:embeddedFont>
      <p:font typeface="Calibri" panose="020F0502020204030204" pitchFamily="34" charset="0"/>
      <p:regular r:id="rId37"/>
      <p:bold r:id="rId38"/>
      <p:italic r:id="rId39"/>
      <p:boldItalic r:id="rId40"/>
    </p:embeddedFont>
    <p:embeddedFont>
      <p:font typeface="Garamond" panose="02020404030301010803" pitchFamily="18" charset="0"/>
      <p:regular r:id="rId41"/>
      <p:bold r:id="rId42"/>
      <p:italic r:id="rId43"/>
    </p:embeddedFont>
    <p:embeddedFont>
      <p:font typeface="Haettenschweiler" panose="020B0706040902060204" pitchFamily="34" charset="0"/>
      <p:regular r:id="rId44"/>
    </p:embeddedFont>
  </p:embeddedFontLst>
  <p:defaultTextStyle>
    <a:defPPr>
      <a:defRPr lang="en-GB"/>
    </a:defPPr>
    <a:lvl1pPr algn="ctr" rtl="0" fontAlgn="base">
      <a:spcBef>
        <a:spcPct val="0"/>
      </a:spcBef>
      <a:spcAft>
        <a:spcPct val="0"/>
      </a:spcAft>
      <a:defRPr sz="3200" i="1" kern="1200">
        <a:solidFill>
          <a:schemeClr val="tx2"/>
        </a:solidFill>
        <a:latin typeface="Haettenschweiler" pitchFamily="34" charset="0"/>
        <a:ea typeface="+mn-ea"/>
        <a:cs typeface="+mn-cs"/>
      </a:defRPr>
    </a:lvl1pPr>
    <a:lvl2pPr marL="457200" algn="ctr" rtl="0" fontAlgn="base">
      <a:spcBef>
        <a:spcPct val="0"/>
      </a:spcBef>
      <a:spcAft>
        <a:spcPct val="0"/>
      </a:spcAft>
      <a:defRPr sz="3200" i="1" kern="1200">
        <a:solidFill>
          <a:schemeClr val="tx2"/>
        </a:solidFill>
        <a:latin typeface="Haettenschweiler" pitchFamily="34" charset="0"/>
        <a:ea typeface="+mn-ea"/>
        <a:cs typeface="+mn-cs"/>
      </a:defRPr>
    </a:lvl2pPr>
    <a:lvl3pPr marL="914400" algn="ctr" rtl="0" fontAlgn="base">
      <a:spcBef>
        <a:spcPct val="0"/>
      </a:spcBef>
      <a:spcAft>
        <a:spcPct val="0"/>
      </a:spcAft>
      <a:defRPr sz="3200" i="1" kern="1200">
        <a:solidFill>
          <a:schemeClr val="tx2"/>
        </a:solidFill>
        <a:latin typeface="Haettenschweiler" pitchFamily="34" charset="0"/>
        <a:ea typeface="+mn-ea"/>
        <a:cs typeface="+mn-cs"/>
      </a:defRPr>
    </a:lvl3pPr>
    <a:lvl4pPr marL="1371600" algn="ctr" rtl="0" fontAlgn="base">
      <a:spcBef>
        <a:spcPct val="0"/>
      </a:spcBef>
      <a:spcAft>
        <a:spcPct val="0"/>
      </a:spcAft>
      <a:defRPr sz="3200" i="1" kern="1200">
        <a:solidFill>
          <a:schemeClr val="tx2"/>
        </a:solidFill>
        <a:latin typeface="Haettenschweiler" pitchFamily="34" charset="0"/>
        <a:ea typeface="+mn-ea"/>
        <a:cs typeface="+mn-cs"/>
      </a:defRPr>
    </a:lvl4pPr>
    <a:lvl5pPr marL="1828800" algn="ctr" rtl="0" fontAlgn="base">
      <a:spcBef>
        <a:spcPct val="0"/>
      </a:spcBef>
      <a:spcAft>
        <a:spcPct val="0"/>
      </a:spcAft>
      <a:defRPr sz="3200" i="1" kern="1200">
        <a:solidFill>
          <a:schemeClr val="tx2"/>
        </a:solidFill>
        <a:latin typeface="Haettenschweiler" pitchFamily="34" charset="0"/>
        <a:ea typeface="+mn-ea"/>
        <a:cs typeface="+mn-cs"/>
      </a:defRPr>
    </a:lvl5pPr>
    <a:lvl6pPr marL="2286000" algn="l" defTabSz="914400" rtl="0" eaLnBrk="1" latinLnBrk="0" hangingPunct="1">
      <a:defRPr sz="3200" i="1" kern="1200">
        <a:solidFill>
          <a:schemeClr val="tx2"/>
        </a:solidFill>
        <a:latin typeface="Haettenschweiler" pitchFamily="34" charset="0"/>
        <a:ea typeface="+mn-ea"/>
        <a:cs typeface="+mn-cs"/>
      </a:defRPr>
    </a:lvl6pPr>
    <a:lvl7pPr marL="2743200" algn="l" defTabSz="914400" rtl="0" eaLnBrk="1" latinLnBrk="0" hangingPunct="1">
      <a:defRPr sz="3200" i="1" kern="1200">
        <a:solidFill>
          <a:schemeClr val="tx2"/>
        </a:solidFill>
        <a:latin typeface="Haettenschweiler" pitchFamily="34" charset="0"/>
        <a:ea typeface="+mn-ea"/>
        <a:cs typeface="+mn-cs"/>
      </a:defRPr>
    </a:lvl7pPr>
    <a:lvl8pPr marL="3200400" algn="l" defTabSz="914400" rtl="0" eaLnBrk="1" latinLnBrk="0" hangingPunct="1">
      <a:defRPr sz="3200" i="1" kern="1200">
        <a:solidFill>
          <a:schemeClr val="tx2"/>
        </a:solidFill>
        <a:latin typeface="Haettenschweiler" pitchFamily="34" charset="0"/>
        <a:ea typeface="+mn-ea"/>
        <a:cs typeface="+mn-cs"/>
      </a:defRPr>
    </a:lvl8pPr>
    <a:lvl9pPr marL="3657600" algn="l" defTabSz="914400" rtl="0" eaLnBrk="1" latinLnBrk="0" hangingPunct="1">
      <a:defRPr sz="3200" i="1" kern="1200">
        <a:solidFill>
          <a:schemeClr val="tx2"/>
        </a:solidFill>
        <a:latin typeface="Haettenschweiler"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51">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wart Ellison" initials="SE"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7777"/>
    <a:srgbClr val="000000"/>
    <a:srgbClr val="D2D2D2"/>
    <a:srgbClr val="B2B2B2"/>
    <a:srgbClr val="632523"/>
    <a:srgbClr val="FFFF00"/>
    <a:srgbClr val="FFFFFF"/>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9" autoAdjust="0"/>
    <p:restoredTop sz="99822" autoAdjust="0"/>
  </p:normalViewPr>
  <p:slideViewPr>
    <p:cSldViewPr snapToGrid="0">
      <p:cViewPr varScale="1">
        <p:scale>
          <a:sx n="67" d="100"/>
          <a:sy n="67" d="100"/>
        </p:scale>
        <p:origin x="556" y="44"/>
      </p:cViewPr>
      <p:guideLst>
        <p:guide orient="horz" pos="2160"/>
        <p:guide pos="2880"/>
      </p:guideLst>
    </p:cSldViewPr>
  </p:slideViewPr>
  <p:outlineViewPr>
    <p:cViewPr>
      <p:scale>
        <a:sx n="33" d="100"/>
        <a:sy n="33" d="100"/>
      </p:scale>
      <p:origin x="0" y="16824"/>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3" d="100"/>
          <a:sy n="53" d="100"/>
        </p:scale>
        <p:origin x="-1878" y="-84"/>
      </p:cViewPr>
      <p:guideLst>
        <p:guide orient="horz" pos="3051"/>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8434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i="0">
                <a:solidFill>
                  <a:schemeClr val="tx1"/>
                </a:solidFill>
                <a:latin typeface="Garamond" pitchFamily="18" charset="0"/>
              </a:defRPr>
            </a:lvl1pPr>
          </a:lstStyle>
          <a:p>
            <a:endParaRPr lang="en-GB"/>
          </a:p>
        </p:txBody>
      </p:sp>
      <p:sp>
        <p:nvSpPr>
          <p:cNvPr id="3075" name="Rectangle 3"/>
          <p:cNvSpPr>
            <a:spLocks noGrp="1" noChangeArrowheads="1"/>
          </p:cNvSpPr>
          <p:nvPr>
            <p:ph type="dt" idx="1"/>
          </p:nvPr>
        </p:nvSpPr>
        <p:spPr bwMode="auto">
          <a:xfrm>
            <a:off x="3886200" y="0"/>
            <a:ext cx="2971800" cy="48434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solidFill>
                  <a:schemeClr val="tx1"/>
                </a:solidFill>
                <a:latin typeface="Garamond" pitchFamily="18" charset="0"/>
              </a:defRPr>
            </a:lvl1pPr>
          </a:lstStyle>
          <a:p>
            <a:endParaRPr lang="en-GB"/>
          </a:p>
        </p:txBody>
      </p:sp>
      <p:sp>
        <p:nvSpPr>
          <p:cNvPr id="3076" name="Rectangle 4"/>
          <p:cNvSpPr>
            <a:spLocks noGrp="1" noRot="1" noChangeAspect="1" noChangeArrowheads="1" noTextEdit="1"/>
          </p:cNvSpPr>
          <p:nvPr>
            <p:ph type="sldImg" idx="2"/>
          </p:nvPr>
        </p:nvSpPr>
        <p:spPr bwMode="auto">
          <a:xfrm>
            <a:off x="1008063" y="727075"/>
            <a:ext cx="4841875" cy="36322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914400" y="4601290"/>
            <a:ext cx="5029200" cy="435911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078" name="Rectangle 6"/>
          <p:cNvSpPr>
            <a:spLocks noGrp="1" noChangeArrowheads="1"/>
          </p:cNvSpPr>
          <p:nvPr>
            <p:ph type="ftr" sz="quarter" idx="4"/>
          </p:nvPr>
        </p:nvSpPr>
        <p:spPr bwMode="auto">
          <a:xfrm>
            <a:off x="0" y="9202579"/>
            <a:ext cx="2971800" cy="48434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i="0">
                <a:solidFill>
                  <a:schemeClr val="tx1"/>
                </a:solidFill>
                <a:latin typeface="Garamond" pitchFamily="18" charset="0"/>
              </a:defRPr>
            </a:lvl1pPr>
          </a:lstStyle>
          <a:p>
            <a:endParaRPr lang="en-GB"/>
          </a:p>
        </p:txBody>
      </p:sp>
      <p:sp>
        <p:nvSpPr>
          <p:cNvPr id="3079" name="Rectangle 7"/>
          <p:cNvSpPr>
            <a:spLocks noGrp="1" noChangeArrowheads="1"/>
          </p:cNvSpPr>
          <p:nvPr>
            <p:ph type="sldNum" sz="quarter" idx="5"/>
          </p:nvPr>
        </p:nvSpPr>
        <p:spPr bwMode="auto">
          <a:xfrm>
            <a:off x="3886200" y="9202579"/>
            <a:ext cx="2971800" cy="48434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solidFill>
                  <a:schemeClr val="tx1"/>
                </a:solidFill>
                <a:latin typeface="Garamond" pitchFamily="18" charset="0"/>
              </a:defRPr>
            </a:lvl1pPr>
          </a:lstStyle>
          <a:p>
            <a:fld id="{DD0BC517-F12B-4924-8FF3-5854364A0EA3}" type="slidenum">
              <a:rPr lang="en-GB"/>
              <a:pPr/>
              <a:t>‹#›</a:t>
            </a:fld>
            <a:endParaRPr lang="en-GB"/>
          </a:p>
        </p:txBody>
      </p:sp>
    </p:spTree>
    <p:extLst>
      <p:ext uri="{BB962C8B-B14F-4D97-AF65-F5344CB8AC3E}">
        <p14:creationId xmlns:p14="http://schemas.microsoft.com/office/powerpoint/2010/main" val="182228992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Garamond" pitchFamily="18" charset="0"/>
        <a:ea typeface="+mn-ea"/>
        <a:cs typeface="+mn-cs"/>
      </a:defRPr>
    </a:lvl1pPr>
    <a:lvl2pPr marL="457200" algn="l" rtl="0" fontAlgn="base">
      <a:spcBef>
        <a:spcPct val="30000"/>
      </a:spcBef>
      <a:spcAft>
        <a:spcPct val="0"/>
      </a:spcAft>
      <a:defRPr sz="1200" kern="1200">
        <a:solidFill>
          <a:schemeClr val="tx1"/>
        </a:solidFill>
        <a:latin typeface="Garamond" pitchFamily="18" charset="0"/>
        <a:ea typeface="+mn-ea"/>
        <a:cs typeface="+mn-cs"/>
      </a:defRPr>
    </a:lvl2pPr>
    <a:lvl3pPr marL="914400" algn="l" rtl="0" fontAlgn="base">
      <a:spcBef>
        <a:spcPct val="30000"/>
      </a:spcBef>
      <a:spcAft>
        <a:spcPct val="0"/>
      </a:spcAft>
      <a:defRPr sz="1200" kern="1200">
        <a:solidFill>
          <a:schemeClr val="tx1"/>
        </a:solidFill>
        <a:latin typeface="Garamond" pitchFamily="18" charset="0"/>
        <a:ea typeface="+mn-ea"/>
        <a:cs typeface="+mn-cs"/>
      </a:defRPr>
    </a:lvl3pPr>
    <a:lvl4pPr marL="1371600" algn="l" rtl="0" fontAlgn="base">
      <a:spcBef>
        <a:spcPct val="30000"/>
      </a:spcBef>
      <a:spcAft>
        <a:spcPct val="0"/>
      </a:spcAft>
      <a:defRPr sz="1200" kern="1200">
        <a:solidFill>
          <a:schemeClr val="tx1"/>
        </a:solidFill>
        <a:latin typeface="Garamond" pitchFamily="18" charset="0"/>
        <a:ea typeface="+mn-ea"/>
        <a:cs typeface="+mn-cs"/>
      </a:defRPr>
    </a:lvl4pPr>
    <a:lvl5pPr marL="1828800" algn="l" rtl="0" fontAlgn="base">
      <a:spcBef>
        <a:spcPct val="30000"/>
      </a:spcBef>
      <a:spcAft>
        <a:spcPct val="0"/>
      </a:spcAft>
      <a:defRPr sz="1200" kern="1200">
        <a:solidFill>
          <a:schemeClr val="tx1"/>
        </a:solidFill>
        <a:latin typeface="Garamond"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D0BC517-F12B-4924-8FF3-5854364A0EA3}"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0BC517-F12B-4924-8FF3-5854364A0EA3}" type="slidenum">
              <a:rPr lang="en-GB" smtClean="0"/>
              <a:pPr/>
              <a:t>12</a:t>
            </a:fld>
            <a:endParaRPr lang="en-GB"/>
          </a:p>
        </p:txBody>
      </p:sp>
    </p:spTree>
    <p:extLst>
      <p:ext uri="{BB962C8B-B14F-4D97-AF65-F5344CB8AC3E}">
        <p14:creationId xmlns:p14="http://schemas.microsoft.com/office/powerpoint/2010/main" val="269798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0BC517-F12B-4924-8FF3-5854364A0EA3}" type="slidenum">
              <a:rPr lang="en-GB" smtClean="0"/>
              <a:pPr/>
              <a:t>14</a:t>
            </a:fld>
            <a:endParaRPr lang="en-GB"/>
          </a:p>
        </p:txBody>
      </p:sp>
    </p:spTree>
    <p:extLst>
      <p:ext uri="{BB962C8B-B14F-4D97-AF65-F5344CB8AC3E}">
        <p14:creationId xmlns:p14="http://schemas.microsoft.com/office/powerpoint/2010/main" val="269798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0BC517-F12B-4924-8FF3-5854364A0EA3}" type="slidenum">
              <a:rPr lang="en-GB" smtClean="0"/>
              <a:pPr/>
              <a:t>15</a:t>
            </a:fld>
            <a:endParaRPr lang="en-GB"/>
          </a:p>
        </p:txBody>
      </p:sp>
    </p:spTree>
    <p:extLst>
      <p:ext uri="{BB962C8B-B14F-4D97-AF65-F5344CB8AC3E}">
        <p14:creationId xmlns:p14="http://schemas.microsoft.com/office/powerpoint/2010/main" val="269798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0BC517-F12B-4924-8FF3-5854364A0EA3}" type="slidenum">
              <a:rPr lang="en-GB" smtClean="0"/>
              <a:pPr/>
              <a:t>16</a:t>
            </a:fld>
            <a:endParaRPr lang="en-GB"/>
          </a:p>
        </p:txBody>
      </p:sp>
    </p:spTree>
    <p:extLst>
      <p:ext uri="{BB962C8B-B14F-4D97-AF65-F5344CB8AC3E}">
        <p14:creationId xmlns:p14="http://schemas.microsoft.com/office/powerpoint/2010/main" val="269798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0BC517-F12B-4924-8FF3-5854364A0EA3}" type="slidenum">
              <a:rPr lang="en-GB" smtClean="0"/>
              <a:pPr/>
              <a:t>17</a:t>
            </a:fld>
            <a:endParaRPr lang="en-GB"/>
          </a:p>
        </p:txBody>
      </p:sp>
    </p:spTree>
    <p:extLst>
      <p:ext uri="{BB962C8B-B14F-4D97-AF65-F5344CB8AC3E}">
        <p14:creationId xmlns:p14="http://schemas.microsoft.com/office/powerpoint/2010/main" val="269798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0BC517-F12B-4924-8FF3-5854364A0EA3}" type="slidenum">
              <a:rPr lang="en-GB" smtClean="0"/>
              <a:pPr/>
              <a:t>18</a:t>
            </a:fld>
            <a:endParaRPr lang="en-GB"/>
          </a:p>
        </p:txBody>
      </p:sp>
    </p:spTree>
    <p:extLst>
      <p:ext uri="{BB962C8B-B14F-4D97-AF65-F5344CB8AC3E}">
        <p14:creationId xmlns:p14="http://schemas.microsoft.com/office/powerpoint/2010/main" val="269798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0BC517-F12B-4924-8FF3-5854364A0EA3}" type="slidenum">
              <a:rPr lang="en-GB" smtClean="0"/>
              <a:pPr/>
              <a:t>19</a:t>
            </a:fld>
            <a:endParaRPr lang="en-GB"/>
          </a:p>
        </p:txBody>
      </p:sp>
    </p:spTree>
    <p:extLst>
      <p:ext uri="{BB962C8B-B14F-4D97-AF65-F5344CB8AC3E}">
        <p14:creationId xmlns:p14="http://schemas.microsoft.com/office/powerpoint/2010/main" val="2697980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0BC517-F12B-4924-8FF3-5854364A0EA3}" type="slidenum">
              <a:rPr lang="en-GB" smtClean="0"/>
              <a:pPr/>
              <a:t>20</a:t>
            </a:fld>
            <a:endParaRPr lang="en-GB"/>
          </a:p>
        </p:txBody>
      </p:sp>
    </p:spTree>
    <p:extLst>
      <p:ext uri="{BB962C8B-B14F-4D97-AF65-F5344CB8AC3E}">
        <p14:creationId xmlns:p14="http://schemas.microsoft.com/office/powerpoint/2010/main" val="2697980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0BC517-F12B-4924-8FF3-5854364A0EA3}" type="slidenum">
              <a:rPr lang="en-GB" smtClean="0"/>
              <a:pPr/>
              <a:t>21</a:t>
            </a:fld>
            <a:endParaRPr lang="en-GB"/>
          </a:p>
        </p:txBody>
      </p:sp>
    </p:spTree>
    <p:extLst>
      <p:ext uri="{BB962C8B-B14F-4D97-AF65-F5344CB8AC3E}">
        <p14:creationId xmlns:p14="http://schemas.microsoft.com/office/powerpoint/2010/main" val="269798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0BC517-F12B-4924-8FF3-5854364A0EA3}" type="slidenum">
              <a:rPr lang="en-GB" smtClean="0"/>
              <a:pPr/>
              <a:t>22</a:t>
            </a:fld>
            <a:endParaRPr lang="en-GB"/>
          </a:p>
        </p:txBody>
      </p:sp>
    </p:spTree>
    <p:extLst>
      <p:ext uri="{BB962C8B-B14F-4D97-AF65-F5344CB8AC3E}">
        <p14:creationId xmlns:p14="http://schemas.microsoft.com/office/powerpoint/2010/main" val="269798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0BC517-F12B-4924-8FF3-5854364A0EA3}" type="slidenum">
              <a:rPr lang="en-GB" smtClean="0"/>
              <a:pPr/>
              <a:t>4</a:t>
            </a:fld>
            <a:endParaRPr lang="en-GB"/>
          </a:p>
        </p:txBody>
      </p:sp>
    </p:spTree>
    <p:extLst>
      <p:ext uri="{BB962C8B-B14F-4D97-AF65-F5344CB8AC3E}">
        <p14:creationId xmlns:p14="http://schemas.microsoft.com/office/powerpoint/2010/main" val="2697980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0BC517-F12B-4924-8FF3-5854364A0EA3}" type="slidenum">
              <a:rPr lang="en-GB" smtClean="0"/>
              <a:pPr/>
              <a:t>24</a:t>
            </a:fld>
            <a:endParaRPr lang="en-GB"/>
          </a:p>
        </p:txBody>
      </p:sp>
    </p:spTree>
    <p:extLst>
      <p:ext uri="{BB962C8B-B14F-4D97-AF65-F5344CB8AC3E}">
        <p14:creationId xmlns:p14="http://schemas.microsoft.com/office/powerpoint/2010/main" val="2697980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0BC517-F12B-4924-8FF3-5854364A0EA3}" type="slidenum">
              <a:rPr lang="en-GB" smtClean="0"/>
              <a:pPr/>
              <a:t>25</a:t>
            </a:fld>
            <a:endParaRPr lang="en-GB"/>
          </a:p>
        </p:txBody>
      </p:sp>
    </p:spTree>
    <p:extLst>
      <p:ext uri="{BB962C8B-B14F-4D97-AF65-F5344CB8AC3E}">
        <p14:creationId xmlns:p14="http://schemas.microsoft.com/office/powerpoint/2010/main" val="269798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0BC517-F12B-4924-8FF3-5854364A0EA3}" type="slidenum">
              <a:rPr lang="en-GB" smtClean="0"/>
              <a:pPr/>
              <a:t>26</a:t>
            </a:fld>
            <a:endParaRPr lang="en-GB"/>
          </a:p>
        </p:txBody>
      </p:sp>
    </p:spTree>
    <p:extLst>
      <p:ext uri="{BB962C8B-B14F-4D97-AF65-F5344CB8AC3E}">
        <p14:creationId xmlns:p14="http://schemas.microsoft.com/office/powerpoint/2010/main" val="2697980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0BC517-F12B-4924-8FF3-5854364A0EA3}" type="slidenum">
              <a:rPr lang="en-GB" smtClean="0"/>
              <a:pPr/>
              <a:t>27</a:t>
            </a:fld>
            <a:endParaRPr lang="en-GB"/>
          </a:p>
        </p:txBody>
      </p:sp>
    </p:spTree>
    <p:extLst>
      <p:ext uri="{BB962C8B-B14F-4D97-AF65-F5344CB8AC3E}">
        <p14:creationId xmlns:p14="http://schemas.microsoft.com/office/powerpoint/2010/main" val="2697980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0BC517-F12B-4924-8FF3-5854364A0EA3}" type="slidenum">
              <a:rPr lang="en-GB" smtClean="0"/>
              <a:pPr/>
              <a:t>28</a:t>
            </a:fld>
            <a:endParaRPr lang="en-GB"/>
          </a:p>
        </p:txBody>
      </p:sp>
    </p:spTree>
    <p:extLst>
      <p:ext uri="{BB962C8B-B14F-4D97-AF65-F5344CB8AC3E}">
        <p14:creationId xmlns:p14="http://schemas.microsoft.com/office/powerpoint/2010/main" val="2697980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0BC517-F12B-4924-8FF3-5854364A0EA3}" type="slidenum">
              <a:rPr lang="en-GB" smtClean="0"/>
              <a:pPr/>
              <a:t>29</a:t>
            </a:fld>
            <a:endParaRPr lang="en-GB"/>
          </a:p>
        </p:txBody>
      </p:sp>
    </p:spTree>
    <p:extLst>
      <p:ext uri="{BB962C8B-B14F-4D97-AF65-F5344CB8AC3E}">
        <p14:creationId xmlns:p14="http://schemas.microsoft.com/office/powerpoint/2010/main" val="2697980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0BC517-F12B-4924-8FF3-5854364A0EA3}" type="slidenum">
              <a:rPr lang="en-GB" smtClean="0"/>
              <a:pPr/>
              <a:t>30</a:t>
            </a:fld>
            <a:endParaRPr lang="en-GB"/>
          </a:p>
        </p:txBody>
      </p:sp>
    </p:spTree>
    <p:extLst>
      <p:ext uri="{BB962C8B-B14F-4D97-AF65-F5344CB8AC3E}">
        <p14:creationId xmlns:p14="http://schemas.microsoft.com/office/powerpoint/2010/main" val="2697980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0BC517-F12B-4924-8FF3-5854364A0EA3}" type="slidenum">
              <a:rPr lang="en-GB" smtClean="0"/>
              <a:pPr/>
              <a:t>31</a:t>
            </a:fld>
            <a:endParaRPr lang="en-GB"/>
          </a:p>
        </p:txBody>
      </p:sp>
    </p:spTree>
    <p:extLst>
      <p:ext uri="{BB962C8B-B14F-4D97-AF65-F5344CB8AC3E}">
        <p14:creationId xmlns:p14="http://schemas.microsoft.com/office/powerpoint/2010/main" val="2697980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0BC517-F12B-4924-8FF3-5854364A0EA3}" type="slidenum">
              <a:rPr lang="en-GB" smtClean="0"/>
              <a:pPr/>
              <a:t>32</a:t>
            </a:fld>
            <a:endParaRPr lang="en-GB"/>
          </a:p>
        </p:txBody>
      </p:sp>
    </p:spTree>
    <p:extLst>
      <p:ext uri="{BB962C8B-B14F-4D97-AF65-F5344CB8AC3E}">
        <p14:creationId xmlns:p14="http://schemas.microsoft.com/office/powerpoint/2010/main" val="2697980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0BC517-F12B-4924-8FF3-5854364A0EA3}" type="slidenum">
              <a:rPr lang="en-GB" smtClean="0"/>
              <a:pPr/>
              <a:t>33</a:t>
            </a:fld>
            <a:endParaRPr lang="en-GB"/>
          </a:p>
        </p:txBody>
      </p:sp>
    </p:spTree>
    <p:extLst>
      <p:ext uri="{BB962C8B-B14F-4D97-AF65-F5344CB8AC3E}">
        <p14:creationId xmlns:p14="http://schemas.microsoft.com/office/powerpoint/2010/main" val="269798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0BC517-F12B-4924-8FF3-5854364A0EA3}" type="slidenum">
              <a:rPr lang="en-GB" smtClean="0"/>
              <a:pPr/>
              <a:t>5</a:t>
            </a:fld>
            <a:endParaRPr lang="en-GB"/>
          </a:p>
        </p:txBody>
      </p:sp>
    </p:spTree>
    <p:extLst>
      <p:ext uri="{BB962C8B-B14F-4D97-AF65-F5344CB8AC3E}">
        <p14:creationId xmlns:p14="http://schemas.microsoft.com/office/powerpoint/2010/main" val="269798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0BC517-F12B-4924-8FF3-5854364A0EA3}" type="slidenum">
              <a:rPr lang="en-GB" smtClean="0"/>
              <a:pPr/>
              <a:t>6</a:t>
            </a:fld>
            <a:endParaRPr lang="en-GB"/>
          </a:p>
        </p:txBody>
      </p:sp>
    </p:spTree>
    <p:extLst>
      <p:ext uri="{BB962C8B-B14F-4D97-AF65-F5344CB8AC3E}">
        <p14:creationId xmlns:p14="http://schemas.microsoft.com/office/powerpoint/2010/main" val="269798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0BC517-F12B-4924-8FF3-5854364A0EA3}" type="slidenum">
              <a:rPr lang="en-GB" smtClean="0"/>
              <a:pPr/>
              <a:t>7</a:t>
            </a:fld>
            <a:endParaRPr lang="en-GB"/>
          </a:p>
        </p:txBody>
      </p:sp>
    </p:spTree>
    <p:extLst>
      <p:ext uri="{BB962C8B-B14F-4D97-AF65-F5344CB8AC3E}">
        <p14:creationId xmlns:p14="http://schemas.microsoft.com/office/powerpoint/2010/main" val="269798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0BC517-F12B-4924-8FF3-5854364A0EA3}" type="slidenum">
              <a:rPr lang="en-GB" smtClean="0"/>
              <a:pPr/>
              <a:t>8</a:t>
            </a:fld>
            <a:endParaRPr lang="en-GB"/>
          </a:p>
        </p:txBody>
      </p:sp>
    </p:spTree>
    <p:extLst>
      <p:ext uri="{BB962C8B-B14F-4D97-AF65-F5344CB8AC3E}">
        <p14:creationId xmlns:p14="http://schemas.microsoft.com/office/powerpoint/2010/main" val="269798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0BC517-F12B-4924-8FF3-5854364A0EA3}" type="slidenum">
              <a:rPr lang="en-GB" smtClean="0"/>
              <a:pPr/>
              <a:t>9</a:t>
            </a:fld>
            <a:endParaRPr lang="en-GB"/>
          </a:p>
        </p:txBody>
      </p:sp>
    </p:spTree>
    <p:extLst>
      <p:ext uri="{BB962C8B-B14F-4D97-AF65-F5344CB8AC3E}">
        <p14:creationId xmlns:p14="http://schemas.microsoft.com/office/powerpoint/2010/main" val="269798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0BC517-F12B-4924-8FF3-5854364A0EA3}" type="slidenum">
              <a:rPr lang="en-GB" smtClean="0"/>
              <a:pPr/>
              <a:t>10</a:t>
            </a:fld>
            <a:endParaRPr lang="en-GB"/>
          </a:p>
        </p:txBody>
      </p:sp>
    </p:spTree>
    <p:extLst>
      <p:ext uri="{BB962C8B-B14F-4D97-AF65-F5344CB8AC3E}">
        <p14:creationId xmlns:p14="http://schemas.microsoft.com/office/powerpoint/2010/main" val="269798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0BC517-F12B-4924-8FF3-5854364A0EA3}" type="slidenum">
              <a:rPr lang="en-GB" smtClean="0"/>
              <a:pPr/>
              <a:t>11</a:t>
            </a:fld>
            <a:endParaRPr lang="en-GB"/>
          </a:p>
        </p:txBody>
      </p:sp>
    </p:spTree>
    <p:extLst>
      <p:ext uri="{BB962C8B-B14F-4D97-AF65-F5344CB8AC3E}">
        <p14:creationId xmlns:p14="http://schemas.microsoft.com/office/powerpoint/2010/main" val="269798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D89AC18-E16C-489F-9FF5-C1334550D35E}" type="datetime1">
              <a:rPr lang="en-GB" smtClean="0"/>
              <a:pPr/>
              <a:t>21/09/2020</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pPr/>
              <a:t>‹#›</a:t>
            </a:fld>
            <a:endParaRPr lang="en-GB"/>
          </a:p>
        </p:txBody>
      </p:sp>
    </p:spTree>
    <p:extLst>
      <p:ext uri="{BB962C8B-B14F-4D97-AF65-F5344CB8AC3E}">
        <p14:creationId xmlns:p14="http://schemas.microsoft.com/office/powerpoint/2010/main" val="1419585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58743E7-05DB-4353-A781-D88CFE9172E2}" type="datetime1">
              <a:rPr lang="en-GB" smtClean="0"/>
              <a:pPr/>
              <a:t>21/09/2020</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pPr/>
              <a:t>‹#›</a:t>
            </a:fld>
            <a:endParaRPr lang="en-GB"/>
          </a:p>
        </p:txBody>
      </p:sp>
    </p:spTree>
    <p:extLst>
      <p:ext uri="{BB962C8B-B14F-4D97-AF65-F5344CB8AC3E}">
        <p14:creationId xmlns:p14="http://schemas.microsoft.com/office/powerpoint/2010/main" val="494890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261FAF7-470A-42B8-87CF-BFFE3B837983}" type="datetime1">
              <a:rPr lang="en-GB" smtClean="0"/>
              <a:pPr/>
              <a:t>21/09/2020</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pPr/>
              <a:t>‹#›</a:t>
            </a:fld>
            <a:endParaRPr lang="en-GB"/>
          </a:p>
        </p:txBody>
      </p:sp>
    </p:spTree>
    <p:extLst>
      <p:ext uri="{BB962C8B-B14F-4D97-AF65-F5344CB8AC3E}">
        <p14:creationId xmlns:p14="http://schemas.microsoft.com/office/powerpoint/2010/main" val="1281480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2" descr="C:\Users\Stewart\Documents\Logo and design\Phastar High Res PRIN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1393" b="25034"/>
          <a:stretch/>
        </p:blipFill>
        <p:spPr bwMode="auto">
          <a:xfrm>
            <a:off x="7495835" y="6342184"/>
            <a:ext cx="1371600" cy="49237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userDrawn="1"/>
        </p:nvCxnSpPr>
        <p:spPr>
          <a:xfrm>
            <a:off x="82062" y="6342184"/>
            <a:ext cx="8932984" cy="0"/>
          </a:xfrm>
          <a:prstGeom prst="line">
            <a:avLst/>
          </a:prstGeom>
          <a:ln w="254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5477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52107B4-2FE1-481A-9C90-F23D94B694EA}" type="datetime1">
              <a:rPr lang="en-GB" smtClean="0"/>
              <a:pPr/>
              <a:t>21/09/2020</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pPr/>
              <a:t>‹#›</a:t>
            </a:fld>
            <a:endParaRPr lang="en-GB"/>
          </a:p>
        </p:txBody>
      </p:sp>
    </p:spTree>
    <p:extLst>
      <p:ext uri="{BB962C8B-B14F-4D97-AF65-F5344CB8AC3E}">
        <p14:creationId xmlns:p14="http://schemas.microsoft.com/office/powerpoint/2010/main" val="1091334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B10FF64-1546-452F-8850-6BF9CAC7DED6}" type="datetime1">
              <a:rPr lang="en-GB" smtClean="0"/>
              <a:pPr/>
              <a:t>21/09/2020</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pPr/>
              <a:t>‹#›</a:t>
            </a:fld>
            <a:endParaRPr lang="en-GB"/>
          </a:p>
        </p:txBody>
      </p:sp>
    </p:spTree>
    <p:extLst>
      <p:ext uri="{BB962C8B-B14F-4D97-AF65-F5344CB8AC3E}">
        <p14:creationId xmlns:p14="http://schemas.microsoft.com/office/powerpoint/2010/main" val="2206018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B1E56731-0347-43D0-B70C-32271EF23459}" type="datetime1">
              <a:rPr lang="en-GB" smtClean="0"/>
              <a:pPr/>
              <a:t>21/09/2020</a:t>
            </a:fld>
            <a:endParaRPr lang="en-GB"/>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pPr/>
              <a:t>‹#›</a:t>
            </a:fld>
            <a:endParaRPr lang="en-GB"/>
          </a:p>
        </p:txBody>
      </p:sp>
    </p:spTree>
    <p:extLst>
      <p:ext uri="{BB962C8B-B14F-4D97-AF65-F5344CB8AC3E}">
        <p14:creationId xmlns:p14="http://schemas.microsoft.com/office/powerpoint/2010/main" val="3254716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9CFCC1E-0BB4-46D6-A541-8F8146B79C6F}" type="datetime1">
              <a:rPr lang="en-GB" smtClean="0"/>
              <a:pPr/>
              <a:t>21/09/2020</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pPr/>
              <a:t>‹#›</a:t>
            </a:fld>
            <a:endParaRPr lang="en-GB"/>
          </a:p>
        </p:txBody>
      </p:sp>
    </p:spTree>
    <p:extLst>
      <p:ext uri="{BB962C8B-B14F-4D97-AF65-F5344CB8AC3E}">
        <p14:creationId xmlns:p14="http://schemas.microsoft.com/office/powerpoint/2010/main" val="1099960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E915FE49-67FB-4B24-B41A-4509433E9146}" type="datetime1">
              <a:rPr lang="en-GB" smtClean="0"/>
              <a:pPr/>
              <a:t>21/09/2020</a:t>
            </a:fld>
            <a:endParaRPr lang="en-GB"/>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pPr/>
              <a:t>‹#›</a:t>
            </a:fld>
            <a:endParaRPr lang="en-GB"/>
          </a:p>
        </p:txBody>
      </p:sp>
    </p:spTree>
    <p:extLst>
      <p:ext uri="{BB962C8B-B14F-4D97-AF65-F5344CB8AC3E}">
        <p14:creationId xmlns:p14="http://schemas.microsoft.com/office/powerpoint/2010/main" val="2545679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AFBDC3F-AF0F-446B-B179-E4F7F8B5E761}" type="datetime1">
              <a:rPr lang="en-GB" smtClean="0"/>
              <a:pPr/>
              <a:t>21/09/2020</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pPr/>
              <a:t>‹#›</a:t>
            </a:fld>
            <a:endParaRPr lang="en-GB"/>
          </a:p>
        </p:txBody>
      </p:sp>
    </p:spTree>
    <p:extLst>
      <p:ext uri="{BB962C8B-B14F-4D97-AF65-F5344CB8AC3E}">
        <p14:creationId xmlns:p14="http://schemas.microsoft.com/office/powerpoint/2010/main" val="271410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A2DB501-B6C5-4AE9-B0EE-358923E66C69}" type="datetime1">
              <a:rPr lang="en-GB" smtClean="0"/>
              <a:pPr/>
              <a:t>21/09/2020</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pPr/>
              <a:t>‹#›</a:t>
            </a:fld>
            <a:endParaRPr lang="en-GB"/>
          </a:p>
        </p:txBody>
      </p:sp>
    </p:spTree>
    <p:extLst>
      <p:ext uri="{BB962C8B-B14F-4D97-AF65-F5344CB8AC3E}">
        <p14:creationId xmlns:p14="http://schemas.microsoft.com/office/powerpoint/2010/main" val="4070646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768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3751" y="2411779"/>
            <a:ext cx="7772400" cy="1470025"/>
          </a:xfrm>
        </p:spPr>
        <p:txBody>
          <a:bodyPr/>
          <a:lstStyle/>
          <a:p>
            <a:r>
              <a:rPr lang="en-GB" dirty="0"/>
              <a:t>Clinical Trials : </a:t>
            </a:r>
            <a:br>
              <a:rPr lang="en-GB" dirty="0"/>
            </a:br>
            <a:r>
              <a:rPr lang="en-GB" dirty="0"/>
              <a:t>Background and Terminology</a:t>
            </a:r>
          </a:p>
        </p:txBody>
      </p:sp>
      <p:sp>
        <p:nvSpPr>
          <p:cNvPr id="3" name="Subtitle 2"/>
          <p:cNvSpPr>
            <a:spLocks noGrp="1"/>
          </p:cNvSpPr>
          <p:nvPr>
            <p:ph type="subTitle" idx="1"/>
          </p:nvPr>
        </p:nvSpPr>
        <p:spPr>
          <a:xfrm>
            <a:off x="1339551" y="3991707"/>
            <a:ext cx="6400800" cy="1963615"/>
          </a:xfrm>
        </p:spPr>
        <p:txBody>
          <a:bodyPr>
            <a:normAutofit/>
          </a:bodyPr>
          <a:lstStyle/>
          <a:p>
            <a:pPr algn="l"/>
            <a:endParaRPr lang="en-GB" sz="2400" b="1" dirty="0">
              <a:solidFill>
                <a:schemeClr val="accent2">
                  <a:lumMod val="50000"/>
                </a:schemeClr>
              </a:solidFill>
            </a:endParaRPr>
          </a:p>
          <a:p>
            <a:pPr algn="l"/>
            <a:r>
              <a:rPr lang="en-GB" sz="2400" b="1" dirty="0">
                <a:solidFill>
                  <a:schemeClr val="accent2">
                    <a:lumMod val="50000"/>
                  </a:schemeClr>
                </a:solidFill>
              </a:rPr>
              <a:t>Celine El Baou</a:t>
            </a:r>
            <a:br>
              <a:rPr lang="en-GB" sz="2400" b="1" dirty="0">
                <a:solidFill>
                  <a:schemeClr val="accent2">
                    <a:lumMod val="50000"/>
                  </a:schemeClr>
                </a:solidFill>
              </a:rPr>
            </a:br>
            <a:r>
              <a:rPr lang="en-GB" sz="2400" b="1" dirty="0">
                <a:solidFill>
                  <a:schemeClr val="accent2">
                    <a:lumMod val="50000"/>
                  </a:schemeClr>
                </a:solidFill>
              </a:rPr>
              <a:t>(prepared by Tal Otiker)</a:t>
            </a:r>
          </a:p>
          <a:p>
            <a:endParaRPr lang="en-GB" b="1" dirty="0">
              <a:solidFill>
                <a:schemeClr val="accent2">
                  <a:lumMod val="50000"/>
                </a:schemeClr>
              </a:solidFill>
            </a:endParaRPr>
          </a:p>
        </p:txBody>
      </p:sp>
      <p:pic>
        <p:nvPicPr>
          <p:cNvPr id="4" name="Picture 2" descr="C:\Users\Stewart\Documents\Logo and design\Phastar High Res PRINT.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1393" b="25034"/>
          <a:stretch/>
        </p:blipFill>
        <p:spPr bwMode="auto">
          <a:xfrm>
            <a:off x="2417240" y="750276"/>
            <a:ext cx="4245422" cy="15240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a:xfrm>
            <a:off x="398585" y="6356350"/>
            <a:ext cx="8288215" cy="365125"/>
          </a:xfrm>
        </p:spPr>
        <p:txBody>
          <a:bodyPr/>
          <a:lstStyle/>
          <a:p>
            <a:pPr algn="l"/>
            <a:fld id="{8CF0F80A-3393-4CD0-A4A9-053B67FDF258}" type="slidenum">
              <a:rPr lang="en-GB" sz="1800" i="0" smtClean="0">
                <a:solidFill>
                  <a:schemeClr val="tx1"/>
                </a:solidFill>
                <a:latin typeface="+mn-lt"/>
              </a:rPr>
              <a:pPr algn="l"/>
              <a:t>1</a:t>
            </a:fld>
            <a:endParaRPr lang="en-GB" sz="1800" i="0" dirty="0">
              <a:solidFill>
                <a:schemeClr val="tx1"/>
              </a:solidFill>
              <a:latin typeface="+mn-lt"/>
            </a:endParaRPr>
          </a:p>
        </p:txBody>
      </p:sp>
    </p:spTree>
    <p:extLst>
      <p:ext uri="{BB962C8B-B14F-4D97-AF65-F5344CB8AC3E}">
        <p14:creationId xmlns:p14="http://schemas.microsoft.com/office/powerpoint/2010/main" val="3914410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290846"/>
            <a:ext cx="9144000" cy="1143000"/>
          </a:xfrm>
        </p:spPr>
        <p:txBody>
          <a:bodyPr>
            <a:normAutofit/>
          </a:bodyPr>
          <a:lstStyle/>
          <a:p>
            <a:r>
              <a:rPr lang="en-GB" sz="4000" b="1" dirty="0">
                <a:solidFill>
                  <a:srgbClr val="632523"/>
                </a:solidFill>
                <a:latin typeface="Arial" pitchFamily="34" charset="0"/>
                <a:cs typeface="Arial" pitchFamily="34" charset="0"/>
              </a:rPr>
              <a:t>Study design</a:t>
            </a:r>
          </a:p>
        </p:txBody>
      </p:sp>
      <p:sp>
        <p:nvSpPr>
          <p:cNvPr id="2" name="Content Placeholder 1"/>
          <p:cNvSpPr>
            <a:spLocks noGrp="1"/>
          </p:cNvSpPr>
          <p:nvPr>
            <p:ph idx="1"/>
          </p:nvPr>
        </p:nvSpPr>
        <p:spPr>
          <a:xfrm>
            <a:off x="1078523" y="1342293"/>
            <a:ext cx="7444154" cy="4741984"/>
          </a:xfrm>
        </p:spPr>
        <p:txBody>
          <a:bodyPr>
            <a:noAutofit/>
          </a:bodyPr>
          <a:lstStyle/>
          <a:p>
            <a:r>
              <a:rPr lang="en-GB" sz="2400" b="1" dirty="0"/>
              <a:t>Parallel group </a:t>
            </a:r>
            <a:r>
              <a:rPr lang="en-GB" sz="2400" dirty="0"/>
              <a:t>– each patient is randomly assigned to a treatment arm, and all the patients in that arm receive the same treatment throughout the trial </a:t>
            </a:r>
          </a:p>
          <a:p>
            <a:endParaRPr lang="en-GB" sz="2400" dirty="0"/>
          </a:p>
          <a:p>
            <a:r>
              <a:rPr lang="en-GB" sz="2400" b="1" dirty="0"/>
              <a:t>Crossover</a:t>
            </a:r>
            <a:r>
              <a:rPr lang="en-GB" sz="2400" dirty="0"/>
              <a:t> – each patient receives two or more treatments throughout the trial, in a random sequence. Each subject serves as its own control, which reduces the variability in the data and therefore can be done on a smaller sample size. Usually there is a </a:t>
            </a:r>
            <a:r>
              <a:rPr lang="en-GB" sz="2400" b="1" dirty="0"/>
              <a:t>washout period</a:t>
            </a:r>
            <a:r>
              <a:rPr lang="en-GB" sz="2400" dirty="0"/>
              <a:t> between treatments to minimise </a:t>
            </a:r>
            <a:r>
              <a:rPr lang="en-GB" sz="2400" b="1" dirty="0"/>
              <a:t>carryover</a:t>
            </a:r>
            <a:r>
              <a:rPr lang="en-GB" sz="2400" dirty="0"/>
              <a:t>.  </a:t>
            </a:r>
          </a:p>
        </p:txBody>
      </p:sp>
      <p:sp>
        <p:nvSpPr>
          <p:cNvPr id="4" name="TextBox 3"/>
          <p:cNvSpPr txBox="1"/>
          <p:nvPr/>
        </p:nvSpPr>
        <p:spPr>
          <a:xfrm>
            <a:off x="128954" y="6383161"/>
            <a:ext cx="5076091" cy="369332"/>
          </a:xfrm>
          <a:prstGeom prst="rect">
            <a:avLst/>
          </a:prstGeom>
          <a:noFill/>
        </p:spPr>
        <p:txBody>
          <a:bodyPr wrap="square" rtlCol="0">
            <a:spAutoFit/>
          </a:bodyPr>
          <a:lstStyle/>
          <a:p>
            <a:r>
              <a:rPr lang="en-GB" sz="1800" i="0" dirty="0">
                <a:solidFill>
                  <a:schemeClr val="accent2">
                    <a:lumMod val="50000"/>
                  </a:schemeClr>
                </a:solidFill>
                <a:latin typeface="Arial" pitchFamily="34" charset="0"/>
                <a:cs typeface="Arial" pitchFamily="34" charset="0"/>
              </a:rPr>
              <a:t>Part 1: Definitions and concepts</a:t>
            </a:r>
          </a:p>
        </p:txBody>
      </p:sp>
    </p:spTree>
    <p:extLst>
      <p:ext uri="{BB962C8B-B14F-4D97-AF65-F5344CB8AC3E}">
        <p14:creationId xmlns:p14="http://schemas.microsoft.com/office/powerpoint/2010/main" val="1295404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290846"/>
            <a:ext cx="9144000" cy="1143000"/>
          </a:xfrm>
        </p:spPr>
        <p:txBody>
          <a:bodyPr>
            <a:normAutofit fontScale="90000"/>
          </a:bodyPr>
          <a:lstStyle/>
          <a:p>
            <a:r>
              <a:rPr lang="en-GB" sz="4000" b="1" dirty="0">
                <a:solidFill>
                  <a:srgbClr val="632523"/>
                </a:solidFill>
                <a:latin typeface="Arial" pitchFamily="34" charset="0"/>
                <a:cs typeface="Arial" pitchFamily="34" charset="0"/>
              </a:rPr>
              <a:t>Schematic diagram of 2-periods crossover trial</a:t>
            </a:r>
          </a:p>
        </p:txBody>
      </p:sp>
      <p:sp>
        <p:nvSpPr>
          <p:cNvPr id="4" name="TextBox 3"/>
          <p:cNvSpPr txBox="1"/>
          <p:nvPr/>
        </p:nvSpPr>
        <p:spPr>
          <a:xfrm>
            <a:off x="128954" y="6383161"/>
            <a:ext cx="5076091" cy="369332"/>
          </a:xfrm>
          <a:prstGeom prst="rect">
            <a:avLst/>
          </a:prstGeom>
          <a:noFill/>
        </p:spPr>
        <p:txBody>
          <a:bodyPr wrap="square" rtlCol="0">
            <a:spAutoFit/>
          </a:bodyPr>
          <a:lstStyle/>
          <a:p>
            <a:r>
              <a:rPr lang="en-GB" sz="1800" i="0" dirty="0">
                <a:solidFill>
                  <a:schemeClr val="accent2">
                    <a:lumMod val="50000"/>
                  </a:schemeClr>
                </a:solidFill>
                <a:latin typeface="Arial" pitchFamily="34" charset="0"/>
                <a:cs typeface="Arial" pitchFamily="34" charset="0"/>
              </a:rPr>
              <a:t>Part 1: Definitions and concepts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4769" y="1838325"/>
            <a:ext cx="8217877" cy="4245952"/>
          </a:xfrm>
          <a:prstGeom prst="rect">
            <a:avLst/>
          </a:prstGeom>
        </p:spPr>
      </p:pic>
    </p:spTree>
    <p:extLst>
      <p:ext uri="{BB962C8B-B14F-4D97-AF65-F5344CB8AC3E}">
        <p14:creationId xmlns:p14="http://schemas.microsoft.com/office/powerpoint/2010/main" val="368299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290846"/>
            <a:ext cx="9144000" cy="1143000"/>
          </a:xfrm>
        </p:spPr>
        <p:txBody>
          <a:bodyPr>
            <a:normAutofit/>
          </a:bodyPr>
          <a:lstStyle/>
          <a:p>
            <a:r>
              <a:rPr lang="en-GB" sz="4000" b="1" dirty="0">
                <a:solidFill>
                  <a:srgbClr val="632523"/>
                </a:solidFill>
                <a:latin typeface="Arial" pitchFamily="34" charset="0"/>
                <a:cs typeface="Arial" pitchFamily="34" charset="0"/>
              </a:rPr>
              <a:t>Study design</a:t>
            </a:r>
          </a:p>
        </p:txBody>
      </p:sp>
      <p:sp>
        <p:nvSpPr>
          <p:cNvPr id="2" name="Content Placeholder 1"/>
          <p:cNvSpPr>
            <a:spLocks noGrp="1"/>
          </p:cNvSpPr>
          <p:nvPr>
            <p:ph idx="1"/>
          </p:nvPr>
        </p:nvSpPr>
        <p:spPr>
          <a:xfrm>
            <a:off x="527538" y="1342293"/>
            <a:ext cx="7995139" cy="4741984"/>
          </a:xfrm>
        </p:spPr>
        <p:txBody>
          <a:bodyPr>
            <a:noAutofit/>
          </a:bodyPr>
          <a:lstStyle/>
          <a:p>
            <a:r>
              <a:rPr lang="en-GB" sz="2400" b="1" dirty="0"/>
              <a:t>Superiority </a:t>
            </a:r>
            <a:r>
              <a:rPr lang="en-GB" sz="2400" dirty="0"/>
              <a:t>– aims to demonstrate that one treatment is better than another (or placebo). Looks to find statistically significant and clinically relevant difference between treatments. Most clinical trials are of this type. </a:t>
            </a:r>
          </a:p>
          <a:p>
            <a:r>
              <a:rPr lang="en-GB" sz="2400" b="1" dirty="0"/>
              <a:t>Non inferiority </a:t>
            </a:r>
            <a:r>
              <a:rPr lang="en-GB" sz="2400" dirty="0"/>
              <a:t>– aims to show that one treatment is no worse than another treatment. Examples of use: when new treatment is believed to have a better safety profile</a:t>
            </a:r>
          </a:p>
          <a:p>
            <a:r>
              <a:rPr lang="en-GB" sz="2400" b="1" dirty="0"/>
              <a:t>Equivalence</a:t>
            </a:r>
            <a:r>
              <a:rPr lang="en-GB" sz="2400" dirty="0"/>
              <a:t> – aims to show that two treatments are equivalent, i.e. there is no difference between them. Examples: new formulation of existing treatment, generic treatments. </a:t>
            </a:r>
          </a:p>
        </p:txBody>
      </p:sp>
      <p:sp>
        <p:nvSpPr>
          <p:cNvPr id="4" name="TextBox 3"/>
          <p:cNvSpPr txBox="1"/>
          <p:nvPr/>
        </p:nvSpPr>
        <p:spPr>
          <a:xfrm>
            <a:off x="128954" y="6383161"/>
            <a:ext cx="5076091" cy="369332"/>
          </a:xfrm>
          <a:prstGeom prst="rect">
            <a:avLst/>
          </a:prstGeom>
          <a:noFill/>
        </p:spPr>
        <p:txBody>
          <a:bodyPr wrap="square" rtlCol="0">
            <a:spAutoFit/>
          </a:bodyPr>
          <a:lstStyle/>
          <a:p>
            <a:r>
              <a:rPr lang="en-GB" sz="1800" i="0" dirty="0">
                <a:solidFill>
                  <a:schemeClr val="accent2">
                    <a:lumMod val="50000"/>
                  </a:schemeClr>
                </a:solidFill>
                <a:latin typeface="Arial" pitchFamily="34" charset="0"/>
                <a:cs typeface="Arial" pitchFamily="34" charset="0"/>
              </a:rPr>
              <a:t>Part 1: Definitions and concepts</a:t>
            </a:r>
          </a:p>
        </p:txBody>
      </p:sp>
    </p:spTree>
    <p:extLst>
      <p:ext uri="{BB962C8B-B14F-4D97-AF65-F5344CB8AC3E}">
        <p14:creationId xmlns:p14="http://schemas.microsoft.com/office/powerpoint/2010/main" val="2518944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2367296"/>
            <a:ext cx="9144000" cy="1143000"/>
          </a:xfrm>
        </p:spPr>
        <p:txBody>
          <a:bodyPr/>
          <a:lstStyle/>
          <a:p>
            <a:r>
              <a:rPr lang="en-GB" sz="4000" b="1" dirty="0">
                <a:solidFill>
                  <a:schemeClr val="accent2">
                    <a:lumMod val="50000"/>
                  </a:schemeClr>
                </a:solidFill>
                <a:latin typeface="Arial" pitchFamily="34" charset="0"/>
                <a:cs typeface="Arial" pitchFamily="34" charset="0"/>
              </a:rPr>
              <a:t>Development process of a new drug</a:t>
            </a:r>
          </a:p>
        </p:txBody>
      </p:sp>
    </p:spTree>
    <p:extLst>
      <p:ext uri="{BB962C8B-B14F-4D97-AF65-F5344CB8AC3E}">
        <p14:creationId xmlns:p14="http://schemas.microsoft.com/office/powerpoint/2010/main" val="2111712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290846"/>
            <a:ext cx="9144000" cy="1143000"/>
          </a:xfrm>
        </p:spPr>
        <p:txBody>
          <a:bodyPr>
            <a:normAutofit/>
          </a:bodyPr>
          <a:lstStyle/>
          <a:p>
            <a:r>
              <a:rPr lang="en-GB" sz="4000" b="1" dirty="0">
                <a:solidFill>
                  <a:srgbClr val="632523"/>
                </a:solidFill>
                <a:latin typeface="Arial" pitchFamily="34" charset="0"/>
                <a:cs typeface="Arial" pitchFamily="34" charset="0"/>
              </a:rPr>
              <a:t>Development process</a:t>
            </a:r>
          </a:p>
        </p:txBody>
      </p:sp>
      <p:sp>
        <p:nvSpPr>
          <p:cNvPr id="2" name="Content Placeholder 1"/>
          <p:cNvSpPr>
            <a:spLocks noGrp="1"/>
          </p:cNvSpPr>
          <p:nvPr>
            <p:ph idx="1"/>
          </p:nvPr>
        </p:nvSpPr>
        <p:spPr>
          <a:xfrm>
            <a:off x="1078523" y="1342293"/>
            <a:ext cx="7444154" cy="4741984"/>
          </a:xfrm>
        </p:spPr>
        <p:txBody>
          <a:bodyPr>
            <a:noAutofit/>
          </a:bodyPr>
          <a:lstStyle/>
          <a:p>
            <a:pPr marL="0" indent="0">
              <a:buNone/>
            </a:pPr>
            <a:r>
              <a:rPr lang="en-GB" sz="2400" dirty="0"/>
              <a:t>Clinical trials are defined by the phase of the development process they belong to:</a:t>
            </a:r>
          </a:p>
          <a:p>
            <a:r>
              <a:rPr lang="en-GB" sz="2400" b="1" dirty="0"/>
              <a:t>Phase I: clinical pharmacology and toxicity </a:t>
            </a:r>
          </a:p>
          <a:p>
            <a:pPr lvl="1"/>
            <a:r>
              <a:rPr lang="en-GB" sz="2000" dirty="0"/>
              <a:t>N = 20 to 80</a:t>
            </a:r>
          </a:p>
          <a:p>
            <a:r>
              <a:rPr lang="en-GB" sz="2400" b="1" dirty="0"/>
              <a:t>Phase II: Initial investigation of efficacy</a:t>
            </a:r>
          </a:p>
          <a:p>
            <a:pPr lvl="1"/>
            <a:r>
              <a:rPr lang="en-GB" sz="2000" dirty="0"/>
              <a:t>N = 100 to 200</a:t>
            </a:r>
          </a:p>
          <a:p>
            <a:r>
              <a:rPr lang="en-GB" sz="2400" b="1" dirty="0"/>
              <a:t>Phase III: full scale evaluation of efficacy </a:t>
            </a:r>
          </a:p>
          <a:p>
            <a:pPr lvl="1"/>
            <a:r>
              <a:rPr lang="en-GB" sz="2000" dirty="0"/>
              <a:t>N could be 1000s</a:t>
            </a:r>
          </a:p>
          <a:p>
            <a:r>
              <a:rPr lang="en-GB" sz="2400" b="1" dirty="0"/>
              <a:t>Phase IV: </a:t>
            </a:r>
            <a:r>
              <a:rPr lang="en-GB" sz="2400" b="1" dirty="0" err="1"/>
              <a:t>postmarketing</a:t>
            </a:r>
            <a:r>
              <a:rPr lang="en-GB" sz="2400" b="1" dirty="0"/>
              <a:t> </a:t>
            </a:r>
          </a:p>
          <a:p>
            <a:endParaRPr lang="en-GB" sz="2400" dirty="0"/>
          </a:p>
        </p:txBody>
      </p:sp>
      <p:sp>
        <p:nvSpPr>
          <p:cNvPr id="4" name="TextBox 3"/>
          <p:cNvSpPr txBox="1"/>
          <p:nvPr/>
        </p:nvSpPr>
        <p:spPr>
          <a:xfrm>
            <a:off x="128954" y="6383161"/>
            <a:ext cx="5076091" cy="369332"/>
          </a:xfrm>
          <a:prstGeom prst="rect">
            <a:avLst/>
          </a:prstGeom>
          <a:noFill/>
        </p:spPr>
        <p:txBody>
          <a:bodyPr wrap="square" rtlCol="0">
            <a:spAutoFit/>
          </a:bodyPr>
          <a:lstStyle/>
          <a:p>
            <a:r>
              <a:rPr lang="en-GB" sz="1800" i="0" dirty="0">
                <a:solidFill>
                  <a:schemeClr val="accent2">
                    <a:lumMod val="50000"/>
                  </a:schemeClr>
                </a:solidFill>
                <a:latin typeface="Arial" pitchFamily="34" charset="0"/>
                <a:cs typeface="Arial" pitchFamily="34" charset="0"/>
              </a:rPr>
              <a:t>Part 2: Development of a new drug</a:t>
            </a:r>
          </a:p>
        </p:txBody>
      </p:sp>
    </p:spTree>
    <p:extLst>
      <p:ext uri="{BB962C8B-B14F-4D97-AF65-F5344CB8AC3E}">
        <p14:creationId xmlns:p14="http://schemas.microsoft.com/office/powerpoint/2010/main" val="1668794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290846"/>
            <a:ext cx="9144000" cy="1143000"/>
          </a:xfrm>
        </p:spPr>
        <p:txBody>
          <a:bodyPr>
            <a:normAutofit/>
          </a:bodyPr>
          <a:lstStyle/>
          <a:p>
            <a:r>
              <a:rPr lang="en-GB" sz="4000" b="1" dirty="0">
                <a:solidFill>
                  <a:srgbClr val="632523"/>
                </a:solidFill>
                <a:latin typeface="Arial" pitchFamily="34" charset="0"/>
                <a:cs typeface="Arial" pitchFamily="34" charset="0"/>
              </a:rPr>
              <a:t>Phase I trials</a:t>
            </a:r>
          </a:p>
        </p:txBody>
      </p:sp>
      <p:sp>
        <p:nvSpPr>
          <p:cNvPr id="2" name="Content Placeholder 1"/>
          <p:cNvSpPr>
            <a:spLocks noGrp="1"/>
          </p:cNvSpPr>
          <p:nvPr>
            <p:ph idx="1"/>
          </p:nvPr>
        </p:nvSpPr>
        <p:spPr>
          <a:xfrm>
            <a:off x="1078523" y="1342293"/>
            <a:ext cx="7444154" cy="4741984"/>
          </a:xfrm>
        </p:spPr>
        <p:txBody>
          <a:bodyPr>
            <a:noAutofit/>
          </a:bodyPr>
          <a:lstStyle/>
          <a:p>
            <a:pPr marL="0" indent="0">
              <a:buNone/>
            </a:pPr>
            <a:r>
              <a:rPr lang="en-GB" sz="2400" dirty="0"/>
              <a:t>Phase I trials are the first series of experiments in humans and are primarily concerned with safety, pharmacokinetics and </a:t>
            </a:r>
            <a:r>
              <a:rPr lang="en-GB" sz="2400" dirty="0" err="1"/>
              <a:t>pharmacodynamics</a:t>
            </a:r>
            <a:r>
              <a:rPr lang="en-GB" sz="2400" dirty="0"/>
              <a:t>. </a:t>
            </a:r>
          </a:p>
          <a:p>
            <a:r>
              <a:rPr lang="en-GB" sz="2400" b="1" dirty="0"/>
              <a:t>FTIH (First time in humans) </a:t>
            </a:r>
            <a:r>
              <a:rPr lang="en-GB" sz="2400" dirty="0"/>
              <a:t>– usually performed in healthy volunteers. Designed to determine acceptable (i.e. safe, non-toxic) dose. First for a </a:t>
            </a:r>
            <a:r>
              <a:rPr lang="en-GB" sz="2400" b="1" dirty="0"/>
              <a:t>single dose</a:t>
            </a:r>
            <a:r>
              <a:rPr lang="en-GB" sz="2400" dirty="0"/>
              <a:t>, then for </a:t>
            </a:r>
            <a:r>
              <a:rPr lang="en-GB" sz="2400" b="1" dirty="0"/>
              <a:t>repeated dose</a:t>
            </a:r>
            <a:r>
              <a:rPr lang="en-GB" sz="2400" dirty="0"/>
              <a:t>. </a:t>
            </a:r>
          </a:p>
          <a:p>
            <a:r>
              <a:rPr lang="en-GB" sz="2400" b="1" dirty="0"/>
              <a:t>Dose escalation study </a:t>
            </a:r>
            <a:r>
              <a:rPr lang="en-GB" sz="2400" dirty="0"/>
              <a:t>– volunteers are subjected to increasing doses of the new drug. </a:t>
            </a:r>
          </a:p>
          <a:p>
            <a:r>
              <a:rPr lang="en-GB" sz="2400" dirty="0"/>
              <a:t>Can sometimes be performed on patients as well</a:t>
            </a:r>
          </a:p>
          <a:p>
            <a:endParaRPr lang="en-GB" sz="2400" dirty="0"/>
          </a:p>
        </p:txBody>
      </p:sp>
      <p:sp>
        <p:nvSpPr>
          <p:cNvPr id="4" name="TextBox 3"/>
          <p:cNvSpPr txBox="1"/>
          <p:nvPr/>
        </p:nvSpPr>
        <p:spPr>
          <a:xfrm>
            <a:off x="128954" y="6383161"/>
            <a:ext cx="5076091" cy="369332"/>
          </a:xfrm>
          <a:prstGeom prst="rect">
            <a:avLst/>
          </a:prstGeom>
          <a:noFill/>
        </p:spPr>
        <p:txBody>
          <a:bodyPr wrap="square" rtlCol="0">
            <a:spAutoFit/>
          </a:bodyPr>
          <a:lstStyle/>
          <a:p>
            <a:r>
              <a:rPr lang="en-GB" sz="1800" i="0" dirty="0">
                <a:solidFill>
                  <a:schemeClr val="accent2">
                    <a:lumMod val="50000"/>
                  </a:schemeClr>
                </a:solidFill>
                <a:latin typeface="Arial" pitchFamily="34" charset="0"/>
                <a:cs typeface="Arial" pitchFamily="34" charset="0"/>
              </a:rPr>
              <a:t>Part 2: Development of a new drug</a:t>
            </a:r>
          </a:p>
        </p:txBody>
      </p:sp>
    </p:spTree>
    <p:extLst>
      <p:ext uri="{BB962C8B-B14F-4D97-AF65-F5344CB8AC3E}">
        <p14:creationId xmlns:p14="http://schemas.microsoft.com/office/powerpoint/2010/main" val="473322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290846"/>
            <a:ext cx="9144000" cy="1143000"/>
          </a:xfrm>
        </p:spPr>
        <p:txBody>
          <a:bodyPr>
            <a:normAutofit/>
          </a:bodyPr>
          <a:lstStyle/>
          <a:p>
            <a:r>
              <a:rPr lang="en-GB" sz="4000" b="1" dirty="0">
                <a:solidFill>
                  <a:srgbClr val="632523"/>
                </a:solidFill>
                <a:latin typeface="Arial" pitchFamily="34" charset="0"/>
                <a:cs typeface="Arial" pitchFamily="34" charset="0"/>
              </a:rPr>
              <a:t>Pharmacokinetics</a:t>
            </a:r>
          </a:p>
        </p:txBody>
      </p:sp>
      <p:sp>
        <p:nvSpPr>
          <p:cNvPr id="2" name="Content Placeholder 1"/>
          <p:cNvSpPr>
            <a:spLocks noGrp="1"/>
          </p:cNvSpPr>
          <p:nvPr>
            <p:ph idx="1"/>
          </p:nvPr>
        </p:nvSpPr>
        <p:spPr>
          <a:xfrm>
            <a:off x="691662" y="1342293"/>
            <a:ext cx="8159261" cy="5040868"/>
          </a:xfrm>
        </p:spPr>
        <p:txBody>
          <a:bodyPr>
            <a:noAutofit/>
          </a:bodyPr>
          <a:lstStyle/>
          <a:p>
            <a:pPr marL="0" indent="0">
              <a:buNone/>
            </a:pPr>
            <a:r>
              <a:rPr lang="en-GB" sz="2400" dirty="0"/>
              <a:t>Pharmacokinetics (PK) is the study of what happens to a substance from the moment it is administered up to the point at which it is completely eliminated from the body. Required for determining recommended doses and frequency.</a:t>
            </a:r>
          </a:p>
          <a:p>
            <a:r>
              <a:rPr lang="en-GB" sz="2400" b="1" dirty="0"/>
              <a:t>Bioavailability </a:t>
            </a:r>
            <a:r>
              <a:rPr lang="en-GB" sz="2400" dirty="0"/>
              <a:t>– rate and extent to which a drug is absorbed and becomes available to site of action (usually blood plasma). </a:t>
            </a:r>
          </a:p>
          <a:p>
            <a:pPr lvl="1"/>
            <a:r>
              <a:rPr lang="en-GB" sz="2000" b="1" dirty="0"/>
              <a:t>Absolute bioavailability </a:t>
            </a:r>
            <a:r>
              <a:rPr lang="en-GB" sz="2000" dirty="0"/>
              <a:t>- % absorbed by extravascular administration (e.g. oral, inhaled, subcutaneous) compared to intravenous administration</a:t>
            </a:r>
          </a:p>
          <a:p>
            <a:pPr lvl="1"/>
            <a:r>
              <a:rPr lang="en-GB" sz="2000" b="1" dirty="0"/>
              <a:t>Relative bioavailability </a:t>
            </a:r>
            <a:r>
              <a:rPr lang="en-GB" sz="2000" dirty="0"/>
              <a:t>- % absorbed orally from one dosage form compared to another oral dosage form (e.g. solution vs. capsule, tablet vs. capsule, fed vs. fasted). </a:t>
            </a:r>
            <a:r>
              <a:rPr lang="en-GB" sz="2400" dirty="0"/>
              <a:t> </a:t>
            </a:r>
          </a:p>
          <a:p>
            <a:endParaRPr lang="en-GB" sz="2400" dirty="0"/>
          </a:p>
        </p:txBody>
      </p:sp>
      <p:sp>
        <p:nvSpPr>
          <p:cNvPr id="4" name="TextBox 3"/>
          <p:cNvSpPr txBox="1"/>
          <p:nvPr/>
        </p:nvSpPr>
        <p:spPr>
          <a:xfrm>
            <a:off x="128954" y="6383161"/>
            <a:ext cx="5076091" cy="369332"/>
          </a:xfrm>
          <a:prstGeom prst="rect">
            <a:avLst/>
          </a:prstGeom>
          <a:noFill/>
        </p:spPr>
        <p:txBody>
          <a:bodyPr wrap="square" rtlCol="0">
            <a:spAutoFit/>
          </a:bodyPr>
          <a:lstStyle/>
          <a:p>
            <a:r>
              <a:rPr lang="en-GB" sz="1800" i="0" dirty="0">
                <a:solidFill>
                  <a:schemeClr val="accent2">
                    <a:lumMod val="50000"/>
                  </a:schemeClr>
                </a:solidFill>
                <a:latin typeface="Arial" pitchFamily="34" charset="0"/>
                <a:cs typeface="Arial" pitchFamily="34" charset="0"/>
              </a:rPr>
              <a:t>Part 2: Development of a new drug</a:t>
            </a:r>
          </a:p>
        </p:txBody>
      </p:sp>
    </p:spTree>
    <p:extLst>
      <p:ext uri="{BB962C8B-B14F-4D97-AF65-F5344CB8AC3E}">
        <p14:creationId xmlns:p14="http://schemas.microsoft.com/office/powerpoint/2010/main" val="525613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290846"/>
            <a:ext cx="9144000" cy="1143000"/>
          </a:xfrm>
        </p:spPr>
        <p:txBody>
          <a:bodyPr>
            <a:normAutofit/>
          </a:bodyPr>
          <a:lstStyle/>
          <a:p>
            <a:r>
              <a:rPr lang="en-GB" sz="4000" b="1" dirty="0">
                <a:solidFill>
                  <a:srgbClr val="632523"/>
                </a:solidFill>
                <a:latin typeface="Arial" pitchFamily="34" charset="0"/>
                <a:cs typeface="Arial" pitchFamily="34" charset="0"/>
              </a:rPr>
              <a:t>Pharmacokinetics</a:t>
            </a:r>
          </a:p>
        </p:txBody>
      </p:sp>
      <p:sp>
        <p:nvSpPr>
          <p:cNvPr id="2" name="Content Placeholder 1"/>
          <p:cNvSpPr>
            <a:spLocks noGrp="1"/>
          </p:cNvSpPr>
          <p:nvPr>
            <p:ph idx="1"/>
          </p:nvPr>
        </p:nvSpPr>
        <p:spPr>
          <a:xfrm>
            <a:off x="691662" y="1342293"/>
            <a:ext cx="8159261" cy="5040868"/>
          </a:xfrm>
        </p:spPr>
        <p:txBody>
          <a:bodyPr>
            <a:noAutofit/>
          </a:bodyPr>
          <a:lstStyle/>
          <a:p>
            <a:pPr marL="0" indent="0">
              <a:buNone/>
            </a:pPr>
            <a:r>
              <a:rPr lang="en-GB" sz="2400" dirty="0"/>
              <a:t>Additional types of PK studies (usually phase I): </a:t>
            </a:r>
          </a:p>
          <a:p>
            <a:r>
              <a:rPr lang="en-GB" sz="2400" b="1" dirty="0"/>
              <a:t>Food effect </a:t>
            </a:r>
            <a:r>
              <a:rPr lang="en-GB" sz="2400" dirty="0"/>
              <a:t>– aims to determine if there is an interaction between PK and the time in which food was consumed and the type of food (e.g. fatty meal vs. non-fatty). </a:t>
            </a:r>
          </a:p>
          <a:p>
            <a:r>
              <a:rPr lang="en-GB" sz="2400" b="1" dirty="0"/>
              <a:t>Drug-drug interaction </a:t>
            </a:r>
            <a:r>
              <a:rPr lang="en-GB" sz="2400" dirty="0"/>
              <a:t>– aims to determine if there is an interaction between the PK of one drug (usually the one being developed) and another drug (usually one which is expected to be taken in parallel with the new drug). </a:t>
            </a:r>
          </a:p>
          <a:p>
            <a:endParaRPr lang="en-GB" sz="2400" dirty="0"/>
          </a:p>
        </p:txBody>
      </p:sp>
      <p:sp>
        <p:nvSpPr>
          <p:cNvPr id="4" name="TextBox 3"/>
          <p:cNvSpPr txBox="1"/>
          <p:nvPr/>
        </p:nvSpPr>
        <p:spPr>
          <a:xfrm>
            <a:off x="128954" y="6383161"/>
            <a:ext cx="5076091" cy="369332"/>
          </a:xfrm>
          <a:prstGeom prst="rect">
            <a:avLst/>
          </a:prstGeom>
          <a:noFill/>
        </p:spPr>
        <p:txBody>
          <a:bodyPr wrap="square" rtlCol="0">
            <a:spAutoFit/>
          </a:bodyPr>
          <a:lstStyle/>
          <a:p>
            <a:r>
              <a:rPr lang="en-GB" sz="1800" i="0" dirty="0">
                <a:solidFill>
                  <a:schemeClr val="accent2">
                    <a:lumMod val="50000"/>
                  </a:schemeClr>
                </a:solidFill>
                <a:latin typeface="Arial" pitchFamily="34" charset="0"/>
                <a:cs typeface="Arial" pitchFamily="34" charset="0"/>
              </a:rPr>
              <a:t>Part 2: Development of a new drug</a:t>
            </a:r>
          </a:p>
        </p:txBody>
      </p:sp>
    </p:spTree>
    <p:extLst>
      <p:ext uri="{BB962C8B-B14F-4D97-AF65-F5344CB8AC3E}">
        <p14:creationId xmlns:p14="http://schemas.microsoft.com/office/powerpoint/2010/main" val="4293464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290846"/>
            <a:ext cx="9144000" cy="1143000"/>
          </a:xfrm>
        </p:spPr>
        <p:txBody>
          <a:bodyPr>
            <a:normAutofit/>
          </a:bodyPr>
          <a:lstStyle/>
          <a:p>
            <a:r>
              <a:rPr lang="en-GB" sz="4000" b="1" dirty="0">
                <a:solidFill>
                  <a:srgbClr val="632523"/>
                </a:solidFill>
                <a:latin typeface="Arial" pitchFamily="34" charset="0"/>
                <a:cs typeface="Arial" pitchFamily="34" charset="0"/>
              </a:rPr>
              <a:t>Pharmacodynamics</a:t>
            </a:r>
          </a:p>
        </p:txBody>
      </p:sp>
      <p:sp>
        <p:nvSpPr>
          <p:cNvPr id="2" name="Content Placeholder 1"/>
          <p:cNvSpPr>
            <a:spLocks noGrp="1"/>
          </p:cNvSpPr>
          <p:nvPr>
            <p:ph idx="1"/>
          </p:nvPr>
        </p:nvSpPr>
        <p:spPr>
          <a:xfrm>
            <a:off x="691662" y="1342293"/>
            <a:ext cx="8159261" cy="5040868"/>
          </a:xfrm>
        </p:spPr>
        <p:txBody>
          <a:bodyPr>
            <a:noAutofit/>
          </a:bodyPr>
          <a:lstStyle/>
          <a:p>
            <a:r>
              <a:rPr lang="en-GB" sz="2400" dirty="0"/>
              <a:t>Pharmacodynamics (PD) is the study of the biochemical and physiological effects of drugs on the body and the mechanisms of drug action. Required to determine whether the drug has a desired effect on the body.  </a:t>
            </a:r>
          </a:p>
          <a:p>
            <a:endParaRPr lang="en-GB" sz="2400" dirty="0"/>
          </a:p>
          <a:p>
            <a:r>
              <a:rPr lang="en-GB" sz="2400" dirty="0"/>
              <a:t>PK can be thought of as “what the body does to the drug”. PD is the study of “what the drug does to the body”.</a:t>
            </a:r>
          </a:p>
          <a:p>
            <a:endParaRPr lang="en-GB" sz="2400" dirty="0"/>
          </a:p>
          <a:p>
            <a:r>
              <a:rPr lang="en-GB" sz="2400" dirty="0"/>
              <a:t>The relationship between PK and PD is often of interest as well</a:t>
            </a:r>
          </a:p>
        </p:txBody>
      </p:sp>
      <p:sp>
        <p:nvSpPr>
          <p:cNvPr id="4" name="TextBox 3"/>
          <p:cNvSpPr txBox="1"/>
          <p:nvPr/>
        </p:nvSpPr>
        <p:spPr>
          <a:xfrm>
            <a:off x="128954" y="6383161"/>
            <a:ext cx="5076091" cy="369332"/>
          </a:xfrm>
          <a:prstGeom prst="rect">
            <a:avLst/>
          </a:prstGeom>
          <a:noFill/>
        </p:spPr>
        <p:txBody>
          <a:bodyPr wrap="square" rtlCol="0">
            <a:spAutoFit/>
          </a:bodyPr>
          <a:lstStyle/>
          <a:p>
            <a:r>
              <a:rPr lang="en-GB" sz="1800" i="0" dirty="0">
                <a:solidFill>
                  <a:schemeClr val="accent2">
                    <a:lumMod val="50000"/>
                  </a:schemeClr>
                </a:solidFill>
                <a:latin typeface="Arial" pitchFamily="34" charset="0"/>
                <a:cs typeface="Arial" pitchFamily="34" charset="0"/>
              </a:rPr>
              <a:t>Part 2: Development of a new drug</a:t>
            </a:r>
          </a:p>
        </p:txBody>
      </p:sp>
    </p:spTree>
    <p:extLst>
      <p:ext uri="{BB962C8B-B14F-4D97-AF65-F5344CB8AC3E}">
        <p14:creationId xmlns:p14="http://schemas.microsoft.com/office/powerpoint/2010/main" val="527397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290846"/>
            <a:ext cx="9144000" cy="1143000"/>
          </a:xfrm>
        </p:spPr>
        <p:txBody>
          <a:bodyPr>
            <a:normAutofit/>
          </a:bodyPr>
          <a:lstStyle/>
          <a:p>
            <a:r>
              <a:rPr lang="en-GB" sz="4000" b="1" dirty="0">
                <a:solidFill>
                  <a:srgbClr val="632523"/>
                </a:solidFill>
                <a:latin typeface="Arial" pitchFamily="34" charset="0"/>
                <a:cs typeface="Arial" pitchFamily="34" charset="0"/>
              </a:rPr>
              <a:t>Phase II trials</a:t>
            </a:r>
          </a:p>
        </p:txBody>
      </p:sp>
      <p:sp>
        <p:nvSpPr>
          <p:cNvPr id="2" name="Content Placeholder 1"/>
          <p:cNvSpPr>
            <a:spLocks noGrp="1"/>
          </p:cNvSpPr>
          <p:nvPr>
            <p:ph idx="1"/>
          </p:nvPr>
        </p:nvSpPr>
        <p:spPr>
          <a:xfrm>
            <a:off x="715108" y="1342293"/>
            <a:ext cx="8088923" cy="5040868"/>
          </a:xfrm>
        </p:spPr>
        <p:txBody>
          <a:bodyPr>
            <a:noAutofit/>
          </a:bodyPr>
          <a:lstStyle/>
          <a:p>
            <a:pPr marL="0" indent="0">
              <a:buNone/>
            </a:pPr>
            <a:r>
              <a:rPr lang="en-GB" sz="2400" dirty="0"/>
              <a:t>Larger scale trials, designed to finalise dose selection and test efficacy for the first time. Sometimes divided into ‘</a:t>
            </a:r>
            <a:r>
              <a:rPr lang="en-GB" sz="2400" b="1" dirty="0"/>
              <a:t>Phase </a:t>
            </a:r>
            <a:r>
              <a:rPr lang="en-GB" sz="2400" b="1" dirty="0" err="1"/>
              <a:t>IIa</a:t>
            </a:r>
            <a:r>
              <a:rPr lang="en-GB" sz="2400" dirty="0"/>
              <a:t>’ (usually associated with dose selection) and ‘</a:t>
            </a:r>
            <a:r>
              <a:rPr lang="en-GB" sz="2400" b="1" dirty="0"/>
              <a:t>Phase </a:t>
            </a:r>
            <a:r>
              <a:rPr lang="en-GB" sz="2400" b="1" dirty="0" err="1"/>
              <a:t>IIb</a:t>
            </a:r>
            <a:r>
              <a:rPr lang="en-GB" sz="2400" dirty="0"/>
              <a:t>’ (usually associated with efficacy). Performed on the relevant patient population (no healthy volunteers). Sometimes called ‘Proof of Concept studies’</a:t>
            </a:r>
          </a:p>
          <a:p>
            <a:pPr marL="0" indent="0">
              <a:buNone/>
            </a:pPr>
            <a:r>
              <a:rPr lang="en-GB" sz="2400" dirty="0"/>
              <a:t>Main objectives are:</a:t>
            </a:r>
          </a:p>
          <a:p>
            <a:r>
              <a:rPr lang="en-GB" sz="2400" dirty="0"/>
              <a:t>To decide whether to progress the drug to full phase III program </a:t>
            </a:r>
          </a:p>
          <a:p>
            <a:r>
              <a:rPr lang="en-GB" sz="2400" dirty="0"/>
              <a:t>If progressed, provide information about optimal dose (efficacy, safety) as well as potential magnitude of effect and variability (required to determine sample size in phase III study). </a:t>
            </a:r>
          </a:p>
          <a:p>
            <a:pPr marL="0" indent="0">
              <a:buNone/>
            </a:pPr>
            <a:endParaRPr lang="en-GB" sz="2400" dirty="0"/>
          </a:p>
          <a:p>
            <a:pPr marL="0" indent="0">
              <a:buNone/>
            </a:pPr>
            <a:endParaRPr lang="en-GB" sz="2400" dirty="0"/>
          </a:p>
        </p:txBody>
      </p:sp>
      <p:sp>
        <p:nvSpPr>
          <p:cNvPr id="4" name="TextBox 3"/>
          <p:cNvSpPr txBox="1"/>
          <p:nvPr/>
        </p:nvSpPr>
        <p:spPr>
          <a:xfrm>
            <a:off x="128954" y="6383161"/>
            <a:ext cx="5076091" cy="369332"/>
          </a:xfrm>
          <a:prstGeom prst="rect">
            <a:avLst/>
          </a:prstGeom>
          <a:noFill/>
        </p:spPr>
        <p:txBody>
          <a:bodyPr wrap="square" rtlCol="0">
            <a:spAutoFit/>
          </a:bodyPr>
          <a:lstStyle/>
          <a:p>
            <a:r>
              <a:rPr lang="en-GB" sz="1800" i="0" dirty="0">
                <a:solidFill>
                  <a:schemeClr val="accent2">
                    <a:lumMod val="50000"/>
                  </a:schemeClr>
                </a:solidFill>
                <a:latin typeface="Arial" pitchFamily="34" charset="0"/>
                <a:cs typeface="Arial" pitchFamily="34" charset="0"/>
              </a:rPr>
              <a:t>Part 2: Development of a new drug</a:t>
            </a:r>
          </a:p>
        </p:txBody>
      </p:sp>
    </p:spTree>
    <p:extLst>
      <p:ext uri="{BB962C8B-B14F-4D97-AF65-F5344CB8AC3E}">
        <p14:creationId xmlns:p14="http://schemas.microsoft.com/office/powerpoint/2010/main" val="3282445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290846"/>
            <a:ext cx="9144000" cy="1143000"/>
          </a:xfrm>
        </p:spPr>
        <p:txBody>
          <a:bodyPr/>
          <a:lstStyle/>
          <a:p>
            <a:r>
              <a:rPr lang="en-GB" sz="4000" b="1" dirty="0">
                <a:solidFill>
                  <a:srgbClr val="632523"/>
                </a:solidFill>
                <a:latin typeface="Arial" pitchFamily="34" charset="0"/>
                <a:cs typeface="Arial" pitchFamily="34" charset="0"/>
              </a:rPr>
              <a:t>Table of contents</a:t>
            </a:r>
          </a:p>
        </p:txBody>
      </p:sp>
      <p:sp>
        <p:nvSpPr>
          <p:cNvPr id="2" name="Content Placeholder 1"/>
          <p:cNvSpPr>
            <a:spLocks noGrp="1"/>
          </p:cNvSpPr>
          <p:nvPr>
            <p:ph idx="1"/>
          </p:nvPr>
        </p:nvSpPr>
        <p:spPr/>
        <p:txBody>
          <a:bodyPr>
            <a:normAutofit/>
          </a:bodyPr>
          <a:lstStyle/>
          <a:p>
            <a:pPr marL="457200" lvl="1" indent="0">
              <a:buNone/>
            </a:pPr>
            <a:r>
              <a:rPr lang="en-GB" sz="3000" dirty="0"/>
              <a:t>Part 1: Definitions and concepts</a:t>
            </a:r>
          </a:p>
          <a:p>
            <a:pPr marL="457200" lvl="1" indent="0">
              <a:buNone/>
            </a:pPr>
            <a:endParaRPr lang="en-GB" sz="3000" dirty="0"/>
          </a:p>
          <a:p>
            <a:pPr marL="457200" lvl="1" indent="0">
              <a:buNone/>
            </a:pPr>
            <a:r>
              <a:rPr lang="en-GB" sz="3000" dirty="0"/>
              <a:t>Part 2: Development process of a new drug</a:t>
            </a:r>
          </a:p>
          <a:p>
            <a:pPr marL="457200" lvl="1" indent="0">
              <a:buNone/>
            </a:pPr>
            <a:endParaRPr lang="en-GB" sz="3000" dirty="0"/>
          </a:p>
          <a:p>
            <a:pPr marL="457200" lvl="1" indent="0">
              <a:buNone/>
            </a:pPr>
            <a:r>
              <a:rPr lang="en-GB" sz="3000" dirty="0"/>
              <a:t>Part 3: “Typical” clinical trial – a closer look</a:t>
            </a:r>
          </a:p>
        </p:txBody>
      </p:sp>
    </p:spTree>
    <p:extLst>
      <p:ext uri="{BB962C8B-B14F-4D97-AF65-F5344CB8AC3E}">
        <p14:creationId xmlns:p14="http://schemas.microsoft.com/office/powerpoint/2010/main" val="3245566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290846"/>
            <a:ext cx="9144000" cy="1143000"/>
          </a:xfrm>
        </p:spPr>
        <p:txBody>
          <a:bodyPr>
            <a:normAutofit/>
          </a:bodyPr>
          <a:lstStyle/>
          <a:p>
            <a:r>
              <a:rPr lang="en-GB" sz="4000" b="1" dirty="0">
                <a:solidFill>
                  <a:srgbClr val="632523"/>
                </a:solidFill>
                <a:latin typeface="Arial" pitchFamily="34" charset="0"/>
                <a:cs typeface="Arial" pitchFamily="34" charset="0"/>
              </a:rPr>
              <a:t>Phase III trials</a:t>
            </a:r>
          </a:p>
        </p:txBody>
      </p:sp>
      <p:sp>
        <p:nvSpPr>
          <p:cNvPr id="2" name="Content Placeholder 1"/>
          <p:cNvSpPr>
            <a:spLocks noGrp="1"/>
          </p:cNvSpPr>
          <p:nvPr>
            <p:ph idx="1"/>
          </p:nvPr>
        </p:nvSpPr>
        <p:spPr>
          <a:xfrm>
            <a:off x="375138" y="1342293"/>
            <a:ext cx="8147539" cy="4741984"/>
          </a:xfrm>
        </p:spPr>
        <p:txBody>
          <a:bodyPr>
            <a:noAutofit/>
          </a:bodyPr>
          <a:lstStyle/>
          <a:p>
            <a:r>
              <a:rPr lang="en-GB" sz="2400" dirty="0"/>
              <a:t>Aim to provide definitive assessment of how effective the drug is, in comparison with current 'gold standard' treatment. Usually have strict criteria of success/failure and are multi-centre. </a:t>
            </a:r>
          </a:p>
          <a:p>
            <a:r>
              <a:rPr lang="en-GB" sz="2400" dirty="0"/>
              <a:t>For marketing approval, it is expected that there be at least two successful Phase III trials, demonstrating a drug's safety and efficacy. May be more than 2 studies, i.e. a whole program of phase III studies, sometimes on different patient populations. </a:t>
            </a:r>
          </a:p>
          <a:p>
            <a:r>
              <a:rPr lang="en-GB" sz="2400" dirty="0"/>
              <a:t>Many phase III studies have </a:t>
            </a:r>
            <a:r>
              <a:rPr lang="en-GB" sz="2400" b="1" dirty="0"/>
              <a:t>extension studies</a:t>
            </a:r>
            <a:r>
              <a:rPr lang="en-GB" sz="2400" dirty="0"/>
              <a:t>, where all or some of the study patients continue to receive the study drug to provide long term follow up data. </a:t>
            </a:r>
          </a:p>
        </p:txBody>
      </p:sp>
      <p:sp>
        <p:nvSpPr>
          <p:cNvPr id="4" name="TextBox 3"/>
          <p:cNvSpPr txBox="1"/>
          <p:nvPr/>
        </p:nvSpPr>
        <p:spPr>
          <a:xfrm>
            <a:off x="128954" y="6383161"/>
            <a:ext cx="5076091" cy="369332"/>
          </a:xfrm>
          <a:prstGeom prst="rect">
            <a:avLst/>
          </a:prstGeom>
          <a:noFill/>
        </p:spPr>
        <p:txBody>
          <a:bodyPr wrap="square" rtlCol="0">
            <a:spAutoFit/>
          </a:bodyPr>
          <a:lstStyle/>
          <a:p>
            <a:r>
              <a:rPr lang="en-GB" sz="1800" i="0" dirty="0">
                <a:solidFill>
                  <a:schemeClr val="accent2">
                    <a:lumMod val="50000"/>
                  </a:schemeClr>
                </a:solidFill>
                <a:latin typeface="Arial" pitchFamily="34" charset="0"/>
                <a:cs typeface="Arial" pitchFamily="34" charset="0"/>
              </a:rPr>
              <a:t>Part 2: Development of a new drug</a:t>
            </a:r>
          </a:p>
        </p:txBody>
      </p:sp>
    </p:spTree>
    <p:extLst>
      <p:ext uri="{BB962C8B-B14F-4D97-AF65-F5344CB8AC3E}">
        <p14:creationId xmlns:p14="http://schemas.microsoft.com/office/powerpoint/2010/main" val="34879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290846"/>
            <a:ext cx="9144000" cy="1143000"/>
          </a:xfrm>
        </p:spPr>
        <p:txBody>
          <a:bodyPr>
            <a:normAutofit/>
          </a:bodyPr>
          <a:lstStyle/>
          <a:p>
            <a:r>
              <a:rPr lang="en-GB" sz="4000" b="1" dirty="0">
                <a:solidFill>
                  <a:srgbClr val="632523"/>
                </a:solidFill>
                <a:latin typeface="Arial" pitchFamily="34" charset="0"/>
                <a:cs typeface="Arial" pitchFamily="34" charset="0"/>
              </a:rPr>
              <a:t>Submission</a:t>
            </a:r>
          </a:p>
        </p:txBody>
      </p:sp>
      <p:sp>
        <p:nvSpPr>
          <p:cNvPr id="2" name="Content Placeholder 1"/>
          <p:cNvSpPr>
            <a:spLocks noGrp="1"/>
          </p:cNvSpPr>
          <p:nvPr>
            <p:ph idx="1"/>
          </p:nvPr>
        </p:nvSpPr>
        <p:spPr>
          <a:xfrm>
            <a:off x="1078523" y="1342293"/>
            <a:ext cx="7444154" cy="4741984"/>
          </a:xfrm>
        </p:spPr>
        <p:txBody>
          <a:bodyPr>
            <a:noAutofit/>
          </a:bodyPr>
          <a:lstStyle/>
          <a:p>
            <a:pPr marL="0" indent="0">
              <a:buNone/>
            </a:pPr>
            <a:r>
              <a:rPr lang="en-GB" sz="2400" dirty="0"/>
              <a:t>A submission to a regulatory authority, such as the </a:t>
            </a:r>
            <a:r>
              <a:rPr lang="en-GB" sz="2400" b="1" dirty="0"/>
              <a:t>FDA</a:t>
            </a:r>
            <a:r>
              <a:rPr lang="en-GB" sz="2400" dirty="0"/>
              <a:t> or </a:t>
            </a:r>
            <a:r>
              <a:rPr lang="en-GB" sz="2400" b="1" dirty="0"/>
              <a:t>EMA</a:t>
            </a:r>
            <a:r>
              <a:rPr lang="en-GB" sz="2400" dirty="0"/>
              <a:t>, “regulatory submission”, will include the results of all clinical and pre-clinical trials and some additional analyses based on aggregated data from all trials – </a:t>
            </a:r>
          </a:p>
          <a:p>
            <a:pPr marL="0" indent="0">
              <a:buNone/>
            </a:pPr>
            <a:endParaRPr lang="en-GB" sz="2400" dirty="0"/>
          </a:p>
          <a:p>
            <a:r>
              <a:rPr lang="en-GB" sz="2400" b="1" dirty="0"/>
              <a:t>ISS</a:t>
            </a:r>
            <a:r>
              <a:rPr lang="en-GB" sz="2400" dirty="0"/>
              <a:t> = Integrated summary of safety</a:t>
            </a:r>
          </a:p>
          <a:p>
            <a:endParaRPr lang="en-GB" sz="2400" dirty="0"/>
          </a:p>
          <a:p>
            <a:r>
              <a:rPr lang="en-GB" sz="2400" b="1" dirty="0"/>
              <a:t>ISE</a:t>
            </a:r>
            <a:r>
              <a:rPr lang="en-GB" sz="2400" dirty="0"/>
              <a:t> = Integrated summary of efficacy</a:t>
            </a:r>
          </a:p>
        </p:txBody>
      </p:sp>
      <p:sp>
        <p:nvSpPr>
          <p:cNvPr id="4" name="TextBox 3"/>
          <p:cNvSpPr txBox="1"/>
          <p:nvPr/>
        </p:nvSpPr>
        <p:spPr>
          <a:xfrm>
            <a:off x="128954" y="6383161"/>
            <a:ext cx="5076091" cy="369332"/>
          </a:xfrm>
          <a:prstGeom prst="rect">
            <a:avLst/>
          </a:prstGeom>
          <a:noFill/>
        </p:spPr>
        <p:txBody>
          <a:bodyPr wrap="square" rtlCol="0">
            <a:spAutoFit/>
          </a:bodyPr>
          <a:lstStyle/>
          <a:p>
            <a:r>
              <a:rPr lang="en-GB" sz="1800" i="0" dirty="0">
                <a:solidFill>
                  <a:schemeClr val="accent2">
                    <a:lumMod val="50000"/>
                  </a:schemeClr>
                </a:solidFill>
                <a:latin typeface="Arial" pitchFamily="34" charset="0"/>
                <a:cs typeface="Arial" pitchFamily="34" charset="0"/>
              </a:rPr>
              <a:t>Part 2: Development of a new drug</a:t>
            </a:r>
          </a:p>
        </p:txBody>
      </p:sp>
    </p:spTree>
    <p:extLst>
      <p:ext uri="{BB962C8B-B14F-4D97-AF65-F5344CB8AC3E}">
        <p14:creationId xmlns:p14="http://schemas.microsoft.com/office/powerpoint/2010/main" val="2697733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290846"/>
            <a:ext cx="9144000" cy="1143000"/>
          </a:xfrm>
        </p:spPr>
        <p:txBody>
          <a:bodyPr>
            <a:normAutofit fontScale="90000"/>
          </a:bodyPr>
          <a:lstStyle/>
          <a:p>
            <a:r>
              <a:rPr lang="en-GB" sz="4000" b="1" dirty="0">
                <a:solidFill>
                  <a:srgbClr val="632523"/>
                </a:solidFill>
                <a:latin typeface="Arial" pitchFamily="34" charset="0"/>
                <a:cs typeface="Arial" pitchFamily="34" charset="0"/>
              </a:rPr>
              <a:t>Phase IV trials (</a:t>
            </a:r>
            <a:r>
              <a:rPr lang="en-GB" sz="4000" b="1" dirty="0" err="1">
                <a:solidFill>
                  <a:srgbClr val="632523"/>
                </a:solidFill>
                <a:latin typeface="Arial" pitchFamily="34" charset="0"/>
                <a:cs typeface="Arial" pitchFamily="34" charset="0"/>
              </a:rPr>
              <a:t>Postmarketing</a:t>
            </a:r>
            <a:r>
              <a:rPr lang="en-GB" sz="4000" b="1" dirty="0">
                <a:solidFill>
                  <a:srgbClr val="632523"/>
                </a:solidFill>
                <a:latin typeface="Arial" pitchFamily="34" charset="0"/>
                <a:cs typeface="Arial" pitchFamily="34" charset="0"/>
              </a:rPr>
              <a:t> surveillance)</a:t>
            </a:r>
          </a:p>
        </p:txBody>
      </p:sp>
      <p:sp>
        <p:nvSpPr>
          <p:cNvPr id="2" name="Content Placeholder 1"/>
          <p:cNvSpPr>
            <a:spLocks noGrp="1"/>
          </p:cNvSpPr>
          <p:nvPr>
            <p:ph idx="1"/>
          </p:nvPr>
        </p:nvSpPr>
        <p:spPr>
          <a:xfrm>
            <a:off x="1078523" y="1342293"/>
            <a:ext cx="7444154" cy="4741984"/>
          </a:xfrm>
        </p:spPr>
        <p:txBody>
          <a:bodyPr>
            <a:noAutofit/>
          </a:bodyPr>
          <a:lstStyle/>
          <a:p>
            <a:pPr marL="0" indent="0">
              <a:buNone/>
            </a:pPr>
            <a:endParaRPr lang="en-GB" sz="2400" dirty="0"/>
          </a:p>
          <a:p>
            <a:pPr marL="0" indent="0">
              <a:buNone/>
            </a:pPr>
            <a:r>
              <a:rPr lang="en-GB" sz="2400" dirty="0"/>
              <a:t>After a drug has been approved for marketing, it is common to conduct additional studies that will provide further information gathered from long term follow up on a large patient population. </a:t>
            </a:r>
          </a:p>
          <a:p>
            <a:pPr marL="0" indent="0">
              <a:buNone/>
            </a:pPr>
            <a:endParaRPr lang="en-GB" sz="2400" dirty="0"/>
          </a:p>
          <a:p>
            <a:pPr marL="0" indent="0">
              <a:buNone/>
            </a:pPr>
            <a:r>
              <a:rPr lang="en-GB" sz="2400" dirty="0"/>
              <a:t>Main interests are adverse events and morbidity/mortality rates, as well as health economics. </a:t>
            </a:r>
          </a:p>
          <a:p>
            <a:pPr marL="0" indent="0">
              <a:buNone/>
            </a:pPr>
            <a:endParaRPr lang="en-GB" sz="2400" dirty="0"/>
          </a:p>
        </p:txBody>
      </p:sp>
      <p:sp>
        <p:nvSpPr>
          <p:cNvPr id="4" name="TextBox 3"/>
          <p:cNvSpPr txBox="1"/>
          <p:nvPr/>
        </p:nvSpPr>
        <p:spPr>
          <a:xfrm>
            <a:off x="128954" y="6383161"/>
            <a:ext cx="5076091" cy="369332"/>
          </a:xfrm>
          <a:prstGeom prst="rect">
            <a:avLst/>
          </a:prstGeom>
          <a:noFill/>
        </p:spPr>
        <p:txBody>
          <a:bodyPr wrap="square" rtlCol="0">
            <a:spAutoFit/>
          </a:bodyPr>
          <a:lstStyle/>
          <a:p>
            <a:r>
              <a:rPr lang="en-GB" sz="1800" i="0" dirty="0">
                <a:solidFill>
                  <a:schemeClr val="accent2">
                    <a:lumMod val="50000"/>
                  </a:schemeClr>
                </a:solidFill>
                <a:latin typeface="Arial" pitchFamily="34" charset="0"/>
                <a:cs typeface="Arial" pitchFamily="34" charset="0"/>
              </a:rPr>
              <a:t>Part 2: Development of a new drug</a:t>
            </a:r>
          </a:p>
        </p:txBody>
      </p:sp>
    </p:spTree>
    <p:extLst>
      <p:ext uri="{BB962C8B-B14F-4D97-AF65-F5344CB8AC3E}">
        <p14:creationId xmlns:p14="http://schemas.microsoft.com/office/powerpoint/2010/main" val="2989666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2367296"/>
            <a:ext cx="9144000" cy="1143000"/>
          </a:xfrm>
        </p:spPr>
        <p:txBody>
          <a:bodyPr/>
          <a:lstStyle/>
          <a:p>
            <a:r>
              <a:rPr lang="en-GB" sz="4000" b="1" dirty="0">
                <a:solidFill>
                  <a:schemeClr val="accent2">
                    <a:lumMod val="50000"/>
                  </a:schemeClr>
                </a:solidFill>
                <a:latin typeface="Arial" pitchFamily="34" charset="0"/>
                <a:cs typeface="Arial" pitchFamily="34" charset="0"/>
              </a:rPr>
              <a:t>“Typical” clinical trial – a closer look</a:t>
            </a:r>
          </a:p>
        </p:txBody>
      </p:sp>
    </p:spTree>
    <p:extLst>
      <p:ext uri="{BB962C8B-B14F-4D97-AF65-F5344CB8AC3E}">
        <p14:creationId xmlns:p14="http://schemas.microsoft.com/office/powerpoint/2010/main" val="4133408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290846"/>
            <a:ext cx="9144000" cy="1143000"/>
          </a:xfrm>
        </p:spPr>
        <p:txBody>
          <a:bodyPr>
            <a:normAutofit/>
          </a:bodyPr>
          <a:lstStyle/>
          <a:p>
            <a:r>
              <a:rPr lang="en-GB" sz="4000" b="1" dirty="0">
                <a:solidFill>
                  <a:srgbClr val="632523"/>
                </a:solidFill>
                <a:latin typeface="Arial" pitchFamily="34" charset="0"/>
                <a:cs typeface="Arial" pitchFamily="34" charset="0"/>
              </a:rPr>
              <a:t>Study Protocol</a:t>
            </a:r>
          </a:p>
        </p:txBody>
      </p:sp>
      <p:sp>
        <p:nvSpPr>
          <p:cNvPr id="2" name="Content Placeholder 1"/>
          <p:cNvSpPr>
            <a:spLocks noGrp="1"/>
          </p:cNvSpPr>
          <p:nvPr>
            <p:ph idx="1"/>
          </p:nvPr>
        </p:nvSpPr>
        <p:spPr>
          <a:xfrm>
            <a:off x="1078523" y="1342293"/>
            <a:ext cx="7444154" cy="4741984"/>
          </a:xfrm>
        </p:spPr>
        <p:txBody>
          <a:bodyPr>
            <a:noAutofit/>
          </a:bodyPr>
          <a:lstStyle/>
          <a:p>
            <a:pPr marL="0" indent="0">
              <a:buNone/>
            </a:pPr>
            <a:r>
              <a:rPr lang="en-GB" sz="2400" dirty="0"/>
              <a:t>The most essential part of planning and setting up a clinical trial is writing the </a:t>
            </a:r>
            <a:r>
              <a:rPr lang="en-GB" sz="2400" b="1" dirty="0"/>
              <a:t>study protocol</a:t>
            </a:r>
            <a:r>
              <a:rPr lang="en-GB" sz="2400" dirty="0"/>
              <a:t>. This is a formal document that outlines the main features of the study. </a:t>
            </a:r>
          </a:p>
          <a:p>
            <a:pPr marL="0" indent="0">
              <a:buNone/>
            </a:pPr>
            <a:r>
              <a:rPr lang="en-GB" sz="2400" dirty="0"/>
              <a:t>It has two main functions – </a:t>
            </a:r>
          </a:p>
          <a:p>
            <a:r>
              <a:rPr lang="en-GB" sz="2400" dirty="0"/>
              <a:t>Provide detailed specifications of all procedures and assessments that each patient will undergo</a:t>
            </a:r>
          </a:p>
          <a:p>
            <a:r>
              <a:rPr lang="en-GB" sz="2400" dirty="0"/>
              <a:t>Provide the trial’s motivational background and scientific rationale</a:t>
            </a:r>
          </a:p>
        </p:txBody>
      </p:sp>
      <p:sp>
        <p:nvSpPr>
          <p:cNvPr id="4" name="TextBox 3"/>
          <p:cNvSpPr txBox="1"/>
          <p:nvPr/>
        </p:nvSpPr>
        <p:spPr>
          <a:xfrm>
            <a:off x="128954" y="6383161"/>
            <a:ext cx="5076091" cy="369332"/>
          </a:xfrm>
          <a:prstGeom prst="rect">
            <a:avLst/>
          </a:prstGeom>
          <a:noFill/>
        </p:spPr>
        <p:txBody>
          <a:bodyPr wrap="square" rtlCol="0">
            <a:spAutoFit/>
          </a:bodyPr>
          <a:lstStyle/>
          <a:p>
            <a:r>
              <a:rPr lang="en-GB" sz="1800" i="0" dirty="0">
                <a:solidFill>
                  <a:schemeClr val="accent2">
                    <a:lumMod val="50000"/>
                  </a:schemeClr>
                </a:solidFill>
                <a:latin typeface="Arial" pitchFamily="34" charset="0"/>
                <a:cs typeface="Arial" pitchFamily="34" charset="0"/>
              </a:rPr>
              <a:t>Part 3: Typical clinical trial – a closer look</a:t>
            </a:r>
          </a:p>
        </p:txBody>
      </p:sp>
    </p:spTree>
    <p:extLst>
      <p:ext uri="{BB962C8B-B14F-4D97-AF65-F5344CB8AC3E}">
        <p14:creationId xmlns:p14="http://schemas.microsoft.com/office/powerpoint/2010/main" val="3984699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290846"/>
            <a:ext cx="9144000" cy="1143000"/>
          </a:xfrm>
        </p:spPr>
        <p:txBody>
          <a:bodyPr>
            <a:normAutofit/>
          </a:bodyPr>
          <a:lstStyle/>
          <a:p>
            <a:r>
              <a:rPr lang="en-GB" sz="4000" b="1" dirty="0">
                <a:solidFill>
                  <a:srgbClr val="632523"/>
                </a:solidFill>
                <a:latin typeface="Arial" pitchFamily="34" charset="0"/>
                <a:cs typeface="Arial" pitchFamily="34" charset="0"/>
              </a:rPr>
              <a:t>Study Protocol</a:t>
            </a:r>
          </a:p>
        </p:txBody>
      </p:sp>
      <p:sp>
        <p:nvSpPr>
          <p:cNvPr id="2" name="Content Placeholder 1"/>
          <p:cNvSpPr>
            <a:spLocks noGrp="1"/>
          </p:cNvSpPr>
          <p:nvPr>
            <p:ph idx="1"/>
          </p:nvPr>
        </p:nvSpPr>
        <p:spPr>
          <a:xfrm>
            <a:off x="398585" y="1219200"/>
            <a:ext cx="8124092" cy="4970585"/>
          </a:xfrm>
        </p:spPr>
        <p:txBody>
          <a:bodyPr>
            <a:noAutofit/>
          </a:bodyPr>
          <a:lstStyle/>
          <a:p>
            <a:pPr marL="0" indent="0">
              <a:buNone/>
            </a:pPr>
            <a:r>
              <a:rPr lang="en-GB" sz="2400" dirty="0"/>
              <a:t>Typical sections of a study protocol: </a:t>
            </a:r>
          </a:p>
          <a:p>
            <a:r>
              <a:rPr lang="en-GB" sz="2400" dirty="0"/>
              <a:t>Introduction</a:t>
            </a:r>
          </a:p>
          <a:p>
            <a:pPr lvl="1"/>
            <a:r>
              <a:rPr lang="en-GB" sz="2000" dirty="0"/>
              <a:t>Background, including description of pre-clinical and previous clinical studies</a:t>
            </a:r>
          </a:p>
          <a:p>
            <a:r>
              <a:rPr lang="en-GB" sz="2400" dirty="0"/>
              <a:t>Investigational Plan</a:t>
            </a:r>
          </a:p>
          <a:p>
            <a:pPr lvl="1"/>
            <a:r>
              <a:rPr lang="en-GB" sz="2000" dirty="0"/>
              <a:t>Study rationale </a:t>
            </a:r>
          </a:p>
          <a:p>
            <a:pPr lvl="1"/>
            <a:r>
              <a:rPr lang="en-GB" sz="2000" dirty="0"/>
              <a:t>Objectives (primary, secondary, exploratory) </a:t>
            </a:r>
          </a:p>
          <a:p>
            <a:pPr lvl="1"/>
            <a:r>
              <a:rPr lang="en-GB" sz="2000" dirty="0"/>
              <a:t>Endpoints (primary, secondary, exploratory) </a:t>
            </a:r>
          </a:p>
          <a:p>
            <a:pPr lvl="1"/>
            <a:r>
              <a:rPr lang="en-GB" sz="2000" dirty="0"/>
              <a:t>Discussion of design</a:t>
            </a:r>
          </a:p>
          <a:p>
            <a:pPr lvl="1"/>
            <a:r>
              <a:rPr lang="en-GB" sz="2000" dirty="0"/>
              <a:t>Dose rationale</a:t>
            </a:r>
          </a:p>
          <a:p>
            <a:r>
              <a:rPr lang="en-GB" sz="2400" dirty="0"/>
              <a:t>Treatment Assignment </a:t>
            </a:r>
          </a:p>
          <a:p>
            <a:pPr lvl="1"/>
            <a:r>
              <a:rPr lang="en-GB" sz="2000" dirty="0"/>
              <a:t>Investigational product (IP) dosage and administration</a:t>
            </a:r>
          </a:p>
          <a:p>
            <a:pPr lvl="1"/>
            <a:r>
              <a:rPr lang="en-GB" sz="2000" dirty="0"/>
              <a:t>Dose adjustment/stopping criteria </a:t>
            </a:r>
          </a:p>
          <a:p>
            <a:pPr lvl="1"/>
            <a:endParaRPr lang="en-GB" sz="2000" dirty="0"/>
          </a:p>
        </p:txBody>
      </p:sp>
      <p:sp>
        <p:nvSpPr>
          <p:cNvPr id="4" name="TextBox 3"/>
          <p:cNvSpPr txBox="1"/>
          <p:nvPr/>
        </p:nvSpPr>
        <p:spPr>
          <a:xfrm>
            <a:off x="128954" y="6383161"/>
            <a:ext cx="5076091" cy="369332"/>
          </a:xfrm>
          <a:prstGeom prst="rect">
            <a:avLst/>
          </a:prstGeom>
          <a:noFill/>
        </p:spPr>
        <p:txBody>
          <a:bodyPr wrap="square" rtlCol="0">
            <a:spAutoFit/>
          </a:bodyPr>
          <a:lstStyle/>
          <a:p>
            <a:r>
              <a:rPr lang="en-GB" sz="1800" i="0" dirty="0">
                <a:solidFill>
                  <a:schemeClr val="accent2">
                    <a:lumMod val="50000"/>
                  </a:schemeClr>
                </a:solidFill>
                <a:latin typeface="Arial" pitchFamily="34" charset="0"/>
                <a:cs typeface="Arial" pitchFamily="34" charset="0"/>
              </a:rPr>
              <a:t>Part 3: Typical clinical trial – a closer look</a:t>
            </a:r>
          </a:p>
        </p:txBody>
      </p:sp>
    </p:spTree>
    <p:extLst>
      <p:ext uri="{BB962C8B-B14F-4D97-AF65-F5344CB8AC3E}">
        <p14:creationId xmlns:p14="http://schemas.microsoft.com/office/powerpoint/2010/main" val="823550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290846"/>
            <a:ext cx="9144000" cy="1143000"/>
          </a:xfrm>
        </p:spPr>
        <p:txBody>
          <a:bodyPr>
            <a:normAutofit/>
          </a:bodyPr>
          <a:lstStyle/>
          <a:p>
            <a:r>
              <a:rPr lang="en-GB" sz="4000" b="1" dirty="0">
                <a:solidFill>
                  <a:srgbClr val="632523"/>
                </a:solidFill>
                <a:latin typeface="Arial" pitchFamily="34" charset="0"/>
                <a:cs typeface="Arial" pitchFamily="34" charset="0"/>
              </a:rPr>
              <a:t>Study Protocol</a:t>
            </a:r>
          </a:p>
        </p:txBody>
      </p:sp>
      <p:sp>
        <p:nvSpPr>
          <p:cNvPr id="2" name="Content Placeholder 1"/>
          <p:cNvSpPr>
            <a:spLocks noGrp="1"/>
          </p:cNvSpPr>
          <p:nvPr>
            <p:ph idx="1"/>
          </p:nvPr>
        </p:nvSpPr>
        <p:spPr>
          <a:xfrm>
            <a:off x="539262" y="1219200"/>
            <a:ext cx="7983415" cy="4970585"/>
          </a:xfrm>
        </p:spPr>
        <p:txBody>
          <a:bodyPr>
            <a:noAutofit/>
          </a:bodyPr>
          <a:lstStyle/>
          <a:p>
            <a:r>
              <a:rPr lang="en-GB" sz="2400" dirty="0"/>
              <a:t>Time and Events Table</a:t>
            </a:r>
          </a:p>
          <a:p>
            <a:r>
              <a:rPr lang="en-GB" sz="2400" dirty="0"/>
              <a:t>Study Population</a:t>
            </a:r>
          </a:p>
          <a:p>
            <a:pPr lvl="1"/>
            <a:r>
              <a:rPr lang="en-GB" sz="2000" dirty="0"/>
              <a:t>Number of subjects</a:t>
            </a:r>
          </a:p>
          <a:p>
            <a:pPr lvl="1"/>
            <a:r>
              <a:rPr lang="en-GB" sz="2000" dirty="0"/>
              <a:t>Eligibility criteria (inclusion, exclusion)</a:t>
            </a:r>
          </a:p>
          <a:p>
            <a:r>
              <a:rPr lang="en-GB" sz="2400" dirty="0"/>
              <a:t>Data Analysis and Statistical Considerations</a:t>
            </a:r>
          </a:p>
          <a:p>
            <a:pPr lvl="1"/>
            <a:r>
              <a:rPr lang="en-GB" sz="2000" dirty="0"/>
              <a:t>Hypotheses and treatment comparisons</a:t>
            </a:r>
          </a:p>
          <a:p>
            <a:pPr lvl="1"/>
            <a:r>
              <a:rPr lang="en-GB" sz="2000" dirty="0"/>
              <a:t>Sample size considerations </a:t>
            </a:r>
          </a:p>
          <a:p>
            <a:pPr lvl="1"/>
            <a:r>
              <a:rPr lang="en-GB" sz="2000" dirty="0"/>
              <a:t>Analysis considerations (interim/final, safety, primary efficacy)</a:t>
            </a:r>
          </a:p>
          <a:p>
            <a:r>
              <a:rPr lang="en-GB" sz="2400" dirty="0"/>
              <a:t>Study Assessments and Procedures</a:t>
            </a:r>
          </a:p>
          <a:p>
            <a:r>
              <a:rPr lang="en-GB" sz="2400" dirty="0"/>
              <a:t>Concomitant and Prohibited Medications</a:t>
            </a:r>
          </a:p>
          <a:p>
            <a:r>
              <a:rPr lang="en-GB" sz="2400" dirty="0"/>
              <a:t>Completion or Early Withdrawal</a:t>
            </a:r>
          </a:p>
        </p:txBody>
      </p:sp>
      <p:sp>
        <p:nvSpPr>
          <p:cNvPr id="4" name="TextBox 3"/>
          <p:cNvSpPr txBox="1"/>
          <p:nvPr/>
        </p:nvSpPr>
        <p:spPr>
          <a:xfrm>
            <a:off x="128954" y="6383161"/>
            <a:ext cx="5076091" cy="369332"/>
          </a:xfrm>
          <a:prstGeom prst="rect">
            <a:avLst/>
          </a:prstGeom>
          <a:noFill/>
        </p:spPr>
        <p:txBody>
          <a:bodyPr wrap="square" rtlCol="0">
            <a:spAutoFit/>
          </a:bodyPr>
          <a:lstStyle/>
          <a:p>
            <a:r>
              <a:rPr lang="en-GB" sz="1800" i="0" dirty="0">
                <a:solidFill>
                  <a:schemeClr val="accent2">
                    <a:lumMod val="50000"/>
                  </a:schemeClr>
                </a:solidFill>
                <a:latin typeface="Arial" pitchFamily="34" charset="0"/>
                <a:cs typeface="Arial" pitchFamily="34" charset="0"/>
              </a:rPr>
              <a:t>Part 3: Typical clinical trial – a closer look</a:t>
            </a:r>
          </a:p>
        </p:txBody>
      </p:sp>
    </p:spTree>
    <p:extLst>
      <p:ext uri="{BB962C8B-B14F-4D97-AF65-F5344CB8AC3E}">
        <p14:creationId xmlns:p14="http://schemas.microsoft.com/office/powerpoint/2010/main" val="2041504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290846"/>
            <a:ext cx="9144000" cy="1143000"/>
          </a:xfrm>
        </p:spPr>
        <p:txBody>
          <a:bodyPr>
            <a:normAutofit fontScale="90000"/>
          </a:bodyPr>
          <a:lstStyle/>
          <a:p>
            <a:r>
              <a:rPr lang="en-GB" sz="4000" b="1" dirty="0">
                <a:solidFill>
                  <a:srgbClr val="632523"/>
                </a:solidFill>
                <a:latin typeface="Arial" pitchFamily="34" charset="0"/>
                <a:cs typeface="Arial" pitchFamily="34" charset="0"/>
              </a:rPr>
              <a:t>Ethics Committee &amp; Informed Consent</a:t>
            </a:r>
          </a:p>
        </p:txBody>
      </p:sp>
      <p:sp>
        <p:nvSpPr>
          <p:cNvPr id="2" name="Content Placeholder 1"/>
          <p:cNvSpPr>
            <a:spLocks noGrp="1"/>
          </p:cNvSpPr>
          <p:nvPr>
            <p:ph idx="1"/>
          </p:nvPr>
        </p:nvSpPr>
        <p:spPr>
          <a:xfrm>
            <a:off x="539262" y="1219200"/>
            <a:ext cx="7983415" cy="4970585"/>
          </a:xfrm>
        </p:spPr>
        <p:txBody>
          <a:bodyPr>
            <a:noAutofit/>
          </a:bodyPr>
          <a:lstStyle/>
          <a:p>
            <a:r>
              <a:rPr lang="en-GB" sz="2400" dirty="0"/>
              <a:t>The general ethical requirements of clinical research world wide are outlined in the </a:t>
            </a:r>
            <a:r>
              <a:rPr lang="en-GB" sz="2400" b="1" dirty="0"/>
              <a:t>Declaration of Helsinki</a:t>
            </a:r>
            <a:r>
              <a:rPr lang="en-GB" sz="2400" dirty="0"/>
              <a:t> issued in 1960 and revised in 1975.  </a:t>
            </a:r>
          </a:p>
          <a:p>
            <a:r>
              <a:rPr lang="en-GB" sz="2400" dirty="0"/>
              <a:t>Every hospital / research institution in which clinical trials are taking place has an </a:t>
            </a:r>
            <a:r>
              <a:rPr lang="en-GB" sz="2400" b="1" dirty="0"/>
              <a:t>Ethics Committee</a:t>
            </a:r>
            <a:r>
              <a:rPr lang="en-GB" sz="2400" dirty="0"/>
              <a:t>, responsible for determining if it is ethically acceptable to enrol patients into a new trial. </a:t>
            </a:r>
          </a:p>
          <a:p>
            <a:r>
              <a:rPr lang="en-GB" sz="2400" dirty="0"/>
              <a:t>Every subject enrolled into a clinical trial (or guardian / family member) needs to sign an </a:t>
            </a:r>
            <a:r>
              <a:rPr lang="en-GB" sz="2400" b="1" dirty="0"/>
              <a:t>Informed Consent Form</a:t>
            </a:r>
            <a:r>
              <a:rPr lang="en-GB" sz="2400" dirty="0"/>
              <a:t>. </a:t>
            </a:r>
          </a:p>
          <a:p>
            <a:endParaRPr lang="en-GB" sz="2400" dirty="0"/>
          </a:p>
        </p:txBody>
      </p:sp>
      <p:sp>
        <p:nvSpPr>
          <p:cNvPr id="4" name="TextBox 3"/>
          <p:cNvSpPr txBox="1"/>
          <p:nvPr/>
        </p:nvSpPr>
        <p:spPr>
          <a:xfrm>
            <a:off x="128954" y="6383161"/>
            <a:ext cx="5076091" cy="369332"/>
          </a:xfrm>
          <a:prstGeom prst="rect">
            <a:avLst/>
          </a:prstGeom>
          <a:noFill/>
        </p:spPr>
        <p:txBody>
          <a:bodyPr wrap="square" rtlCol="0">
            <a:spAutoFit/>
          </a:bodyPr>
          <a:lstStyle/>
          <a:p>
            <a:r>
              <a:rPr lang="en-GB" sz="1800" i="0" dirty="0">
                <a:solidFill>
                  <a:schemeClr val="accent2">
                    <a:lumMod val="50000"/>
                  </a:schemeClr>
                </a:solidFill>
                <a:latin typeface="Arial" pitchFamily="34" charset="0"/>
                <a:cs typeface="Arial" pitchFamily="34" charset="0"/>
              </a:rPr>
              <a:t>Part 3: Typical clinical trial – a closer look</a:t>
            </a:r>
          </a:p>
        </p:txBody>
      </p:sp>
    </p:spTree>
    <p:extLst>
      <p:ext uri="{BB962C8B-B14F-4D97-AF65-F5344CB8AC3E}">
        <p14:creationId xmlns:p14="http://schemas.microsoft.com/office/powerpoint/2010/main" val="2041504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290846"/>
            <a:ext cx="9144000" cy="1143000"/>
          </a:xfrm>
        </p:spPr>
        <p:txBody>
          <a:bodyPr>
            <a:normAutofit/>
          </a:bodyPr>
          <a:lstStyle/>
          <a:p>
            <a:r>
              <a:rPr lang="en-GB" sz="4000" b="1" dirty="0">
                <a:solidFill>
                  <a:srgbClr val="632523"/>
                </a:solidFill>
                <a:latin typeface="Arial" pitchFamily="34" charset="0"/>
                <a:cs typeface="Arial" pitchFamily="34" charset="0"/>
              </a:rPr>
              <a:t>Data Management</a:t>
            </a:r>
          </a:p>
        </p:txBody>
      </p:sp>
      <p:sp>
        <p:nvSpPr>
          <p:cNvPr id="2" name="Content Placeholder 1"/>
          <p:cNvSpPr>
            <a:spLocks noGrp="1"/>
          </p:cNvSpPr>
          <p:nvPr>
            <p:ph idx="1"/>
          </p:nvPr>
        </p:nvSpPr>
        <p:spPr>
          <a:xfrm>
            <a:off x="539262" y="1219199"/>
            <a:ext cx="7983415" cy="5348627"/>
          </a:xfrm>
        </p:spPr>
        <p:txBody>
          <a:bodyPr>
            <a:noAutofit/>
          </a:bodyPr>
          <a:lstStyle/>
          <a:p>
            <a:r>
              <a:rPr lang="en-GB" sz="2200" dirty="0"/>
              <a:t>Data management is a general term for the recording, processing and cleaning of patient data. </a:t>
            </a:r>
          </a:p>
          <a:p>
            <a:r>
              <a:rPr lang="en-GB" sz="2200" dirty="0"/>
              <a:t>The first stage is Case Report Form (</a:t>
            </a:r>
            <a:r>
              <a:rPr lang="en-GB" sz="2200" b="1" dirty="0"/>
              <a:t>CRF</a:t>
            </a:r>
            <a:r>
              <a:rPr lang="en-GB" sz="2200" dirty="0"/>
              <a:t>) design. </a:t>
            </a:r>
          </a:p>
          <a:p>
            <a:pPr lvl="1"/>
            <a:r>
              <a:rPr lang="en-GB" sz="2000" dirty="0"/>
              <a:t>Every CRF is comprised of various forms, each form corresponds to a data “domain” (e.g. AE, Demographics), which will later corresponds to a dataset. </a:t>
            </a:r>
          </a:p>
          <a:p>
            <a:pPr lvl="1"/>
            <a:r>
              <a:rPr lang="en-GB" sz="2000" dirty="0"/>
              <a:t>Paper CRF vs. electronic CRF (</a:t>
            </a:r>
            <a:r>
              <a:rPr lang="en-GB" sz="2000" b="1" dirty="0" err="1"/>
              <a:t>eCRF</a:t>
            </a:r>
            <a:r>
              <a:rPr lang="en-GB" sz="2000" dirty="0"/>
              <a:t>). </a:t>
            </a:r>
          </a:p>
          <a:p>
            <a:r>
              <a:rPr lang="en-GB" sz="2200" dirty="0"/>
              <a:t>Once data entry has started, DM are responsible for </a:t>
            </a:r>
            <a:r>
              <a:rPr lang="en-GB" sz="2200" dirty="0" err="1"/>
              <a:t>ongoing</a:t>
            </a:r>
            <a:r>
              <a:rPr lang="en-GB" sz="2200" dirty="0"/>
              <a:t> checks of the data (e.g. logical checks, range checks, missing data etc..). DM can issue </a:t>
            </a:r>
            <a:r>
              <a:rPr lang="en-GB" sz="2200" b="1" dirty="0"/>
              <a:t>queries</a:t>
            </a:r>
            <a:r>
              <a:rPr lang="en-GB" sz="2200" dirty="0"/>
              <a:t> to the site to clarify data issues. </a:t>
            </a:r>
          </a:p>
          <a:p>
            <a:r>
              <a:rPr lang="en-GB" sz="2200" dirty="0"/>
              <a:t>After all queries have been resolved and the database is clean, it is officially released for analysis (</a:t>
            </a:r>
            <a:r>
              <a:rPr lang="en-GB" sz="2200" b="1" dirty="0"/>
              <a:t>Database Freeze / Database Lock</a:t>
            </a:r>
            <a:r>
              <a:rPr lang="en-GB" sz="2200" dirty="0"/>
              <a:t>). Only then the study is unblinded. </a:t>
            </a:r>
          </a:p>
        </p:txBody>
      </p:sp>
      <p:sp>
        <p:nvSpPr>
          <p:cNvPr id="4" name="TextBox 3"/>
          <p:cNvSpPr txBox="1"/>
          <p:nvPr/>
        </p:nvSpPr>
        <p:spPr>
          <a:xfrm>
            <a:off x="128954" y="6383161"/>
            <a:ext cx="5076091" cy="369332"/>
          </a:xfrm>
          <a:prstGeom prst="rect">
            <a:avLst/>
          </a:prstGeom>
          <a:noFill/>
        </p:spPr>
        <p:txBody>
          <a:bodyPr wrap="square" rtlCol="0">
            <a:spAutoFit/>
          </a:bodyPr>
          <a:lstStyle/>
          <a:p>
            <a:r>
              <a:rPr lang="en-GB" sz="1800" i="0" dirty="0">
                <a:solidFill>
                  <a:schemeClr val="accent2">
                    <a:lumMod val="50000"/>
                  </a:schemeClr>
                </a:solidFill>
                <a:latin typeface="Arial" pitchFamily="34" charset="0"/>
                <a:cs typeface="Arial" pitchFamily="34" charset="0"/>
              </a:rPr>
              <a:t>Part 3: Typical clinical trial – a closer look</a:t>
            </a:r>
          </a:p>
        </p:txBody>
      </p:sp>
    </p:spTree>
    <p:extLst>
      <p:ext uri="{BB962C8B-B14F-4D97-AF65-F5344CB8AC3E}">
        <p14:creationId xmlns:p14="http://schemas.microsoft.com/office/powerpoint/2010/main" val="20415047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290846"/>
            <a:ext cx="9144000" cy="1143000"/>
          </a:xfrm>
        </p:spPr>
        <p:txBody>
          <a:bodyPr>
            <a:normAutofit/>
          </a:bodyPr>
          <a:lstStyle/>
          <a:p>
            <a:r>
              <a:rPr lang="en-GB" sz="4000" b="1" dirty="0">
                <a:solidFill>
                  <a:srgbClr val="632523"/>
                </a:solidFill>
                <a:latin typeface="Arial" pitchFamily="34" charset="0"/>
                <a:cs typeface="Arial" pitchFamily="34" charset="0"/>
              </a:rPr>
              <a:t>Statistical Analysis Plan (SAP)</a:t>
            </a:r>
          </a:p>
        </p:txBody>
      </p:sp>
      <p:sp>
        <p:nvSpPr>
          <p:cNvPr id="2" name="Content Placeholder 1"/>
          <p:cNvSpPr>
            <a:spLocks noGrp="1"/>
          </p:cNvSpPr>
          <p:nvPr>
            <p:ph idx="1"/>
          </p:nvPr>
        </p:nvSpPr>
        <p:spPr>
          <a:xfrm>
            <a:off x="539262" y="1219200"/>
            <a:ext cx="7983415" cy="4970585"/>
          </a:xfrm>
        </p:spPr>
        <p:txBody>
          <a:bodyPr>
            <a:noAutofit/>
          </a:bodyPr>
          <a:lstStyle/>
          <a:p>
            <a:r>
              <a:rPr lang="en-GB" sz="2400" dirty="0"/>
              <a:t>A document that contains a more technical and detailed elaboration of the principal features of the analysis described in the protocol, and includes detailed procedures for executing the statistical analysis of the primary and secondary variables and other data.</a:t>
            </a:r>
          </a:p>
          <a:p>
            <a:r>
              <a:rPr lang="en-GB" sz="2400" dirty="0"/>
              <a:t>Provide details of data handling rules and statistical analysis methods used for efficacy and safety reporting</a:t>
            </a:r>
          </a:p>
          <a:p>
            <a:r>
              <a:rPr lang="en-GB" sz="2400" dirty="0"/>
              <a:t>Identify all tables, listings, and figures to be used for the reports</a:t>
            </a:r>
          </a:p>
          <a:p>
            <a:r>
              <a:rPr lang="en-GB" sz="2400" dirty="0"/>
              <a:t>Needs to be signed off prior to DBL/DBF, i.e. before study is unblinded. </a:t>
            </a:r>
          </a:p>
        </p:txBody>
      </p:sp>
      <p:sp>
        <p:nvSpPr>
          <p:cNvPr id="4" name="TextBox 3"/>
          <p:cNvSpPr txBox="1"/>
          <p:nvPr/>
        </p:nvSpPr>
        <p:spPr>
          <a:xfrm>
            <a:off x="128954" y="6383161"/>
            <a:ext cx="5076091" cy="369332"/>
          </a:xfrm>
          <a:prstGeom prst="rect">
            <a:avLst/>
          </a:prstGeom>
          <a:noFill/>
        </p:spPr>
        <p:txBody>
          <a:bodyPr wrap="square" rtlCol="0">
            <a:spAutoFit/>
          </a:bodyPr>
          <a:lstStyle/>
          <a:p>
            <a:r>
              <a:rPr lang="en-GB" sz="1800" i="0" dirty="0">
                <a:solidFill>
                  <a:schemeClr val="accent2">
                    <a:lumMod val="50000"/>
                  </a:schemeClr>
                </a:solidFill>
                <a:latin typeface="Arial" pitchFamily="34" charset="0"/>
                <a:cs typeface="Arial" pitchFamily="34" charset="0"/>
              </a:rPr>
              <a:t>Part 3: Typical clinical trial – a closer look</a:t>
            </a:r>
          </a:p>
        </p:txBody>
      </p:sp>
    </p:spTree>
    <p:extLst>
      <p:ext uri="{BB962C8B-B14F-4D97-AF65-F5344CB8AC3E}">
        <p14:creationId xmlns:p14="http://schemas.microsoft.com/office/powerpoint/2010/main" val="2041504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2367296"/>
            <a:ext cx="9144000" cy="1143000"/>
          </a:xfrm>
        </p:spPr>
        <p:txBody>
          <a:bodyPr/>
          <a:lstStyle/>
          <a:p>
            <a:r>
              <a:rPr lang="en-GB" sz="4000" b="1" dirty="0">
                <a:solidFill>
                  <a:schemeClr val="accent2">
                    <a:lumMod val="50000"/>
                  </a:schemeClr>
                </a:solidFill>
                <a:latin typeface="Arial" pitchFamily="34" charset="0"/>
                <a:cs typeface="Arial" pitchFamily="34" charset="0"/>
              </a:rPr>
              <a:t>Definitions and concepts</a:t>
            </a:r>
          </a:p>
        </p:txBody>
      </p:sp>
    </p:spTree>
    <p:extLst>
      <p:ext uri="{BB962C8B-B14F-4D97-AF65-F5344CB8AC3E}">
        <p14:creationId xmlns:p14="http://schemas.microsoft.com/office/powerpoint/2010/main" val="37514584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290846"/>
            <a:ext cx="9144000" cy="1143000"/>
          </a:xfrm>
        </p:spPr>
        <p:txBody>
          <a:bodyPr>
            <a:normAutofit/>
          </a:bodyPr>
          <a:lstStyle/>
          <a:p>
            <a:r>
              <a:rPr lang="en-GB" sz="4000" b="1">
                <a:solidFill>
                  <a:srgbClr val="632523"/>
                </a:solidFill>
                <a:latin typeface="Arial" pitchFamily="34" charset="0"/>
                <a:cs typeface="Arial" pitchFamily="34" charset="0"/>
              </a:rPr>
              <a:t>Interim Analysis</a:t>
            </a:r>
            <a:endParaRPr lang="en-GB" sz="4000" b="1" dirty="0">
              <a:solidFill>
                <a:srgbClr val="632523"/>
              </a:solidFill>
              <a:latin typeface="Arial" pitchFamily="34" charset="0"/>
              <a:cs typeface="Arial" pitchFamily="34" charset="0"/>
            </a:endParaRPr>
          </a:p>
        </p:txBody>
      </p:sp>
      <p:sp>
        <p:nvSpPr>
          <p:cNvPr id="2" name="Content Placeholder 1"/>
          <p:cNvSpPr>
            <a:spLocks noGrp="1"/>
          </p:cNvSpPr>
          <p:nvPr>
            <p:ph idx="1"/>
          </p:nvPr>
        </p:nvSpPr>
        <p:spPr>
          <a:xfrm>
            <a:off x="539262" y="1219200"/>
            <a:ext cx="7983415" cy="4970585"/>
          </a:xfrm>
        </p:spPr>
        <p:txBody>
          <a:bodyPr>
            <a:noAutofit/>
          </a:bodyPr>
          <a:lstStyle/>
          <a:p>
            <a:r>
              <a:rPr lang="en-GB" sz="2000" dirty="0"/>
              <a:t>Any assessment of study endpoints (safety, efficacy) while the study is still </a:t>
            </a:r>
            <a:r>
              <a:rPr lang="en-GB" sz="2000" dirty="0" err="1"/>
              <a:t>ongoing</a:t>
            </a:r>
            <a:r>
              <a:rPr lang="en-GB" sz="2000" dirty="0"/>
              <a:t> (i.e. subjects are still being treated / recruited).</a:t>
            </a:r>
          </a:p>
          <a:p>
            <a:r>
              <a:rPr lang="en-GB" sz="2000" dirty="0"/>
              <a:t>Could be blinded or unblinded. </a:t>
            </a:r>
          </a:p>
          <a:p>
            <a:r>
              <a:rPr lang="en-GB" sz="2000" dirty="0"/>
              <a:t>May be performed by the sponsor or by an </a:t>
            </a:r>
            <a:r>
              <a:rPr lang="en-GB" sz="2000" b="1" dirty="0"/>
              <a:t>Independent Data Monitoring Committee</a:t>
            </a:r>
            <a:r>
              <a:rPr lang="en-GB" sz="2000" dirty="0"/>
              <a:t> (IDMC). If IDMC is concerned only with safety, it is sometimes called </a:t>
            </a:r>
            <a:r>
              <a:rPr lang="en-GB" sz="2000" b="1" dirty="0"/>
              <a:t>Data Safety Monitoring Board</a:t>
            </a:r>
            <a:r>
              <a:rPr lang="en-GB" sz="2000" dirty="0"/>
              <a:t> (DSMB). These bodies include experts in the therapeutic area of the study that are not associated with the sponsor.   </a:t>
            </a:r>
          </a:p>
          <a:p>
            <a:r>
              <a:rPr lang="en-GB" sz="2000" dirty="0"/>
              <a:t>Actions to be taken after interim analysis: </a:t>
            </a:r>
          </a:p>
          <a:p>
            <a:pPr lvl="1"/>
            <a:r>
              <a:rPr lang="en-GB" sz="2000" dirty="0"/>
              <a:t>Stop study due to :</a:t>
            </a:r>
          </a:p>
          <a:p>
            <a:pPr lvl="2"/>
            <a:r>
              <a:rPr lang="en-GB" sz="1600" dirty="0"/>
              <a:t>overwhelming evidence of efficacy / Stop study due to futility / Stop study due to safety issues</a:t>
            </a:r>
          </a:p>
          <a:p>
            <a:pPr lvl="1"/>
            <a:r>
              <a:rPr lang="en-GB" sz="2000" dirty="0"/>
              <a:t>Adjust sample size</a:t>
            </a:r>
          </a:p>
          <a:p>
            <a:pPr lvl="1"/>
            <a:r>
              <a:rPr lang="en-GB" sz="2000" dirty="0"/>
              <a:t>Increase / decrease dosage</a:t>
            </a:r>
          </a:p>
          <a:p>
            <a:pPr lvl="1"/>
            <a:r>
              <a:rPr lang="en-GB" sz="2000" dirty="0"/>
              <a:t>Change entry criteria</a:t>
            </a:r>
          </a:p>
          <a:p>
            <a:pPr lvl="1"/>
            <a:endParaRPr lang="en-GB" sz="2000" dirty="0"/>
          </a:p>
          <a:p>
            <a:endParaRPr lang="en-GB" sz="2400" dirty="0"/>
          </a:p>
        </p:txBody>
      </p:sp>
      <p:sp>
        <p:nvSpPr>
          <p:cNvPr id="4" name="TextBox 3"/>
          <p:cNvSpPr txBox="1"/>
          <p:nvPr/>
        </p:nvSpPr>
        <p:spPr>
          <a:xfrm>
            <a:off x="128954" y="6383161"/>
            <a:ext cx="5076091" cy="369332"/>
          </a:xfrm>
          <a:prstGeom prst="rect">
            <a:avLst/>
          </a:prstGeom>
          <a:noFill/>
        </p:spPr>
        <p:txBody>
          <a:bodyPr wrap="square" rtlCol="0">
            <a:spAutoFit/>
          </a:bodyPr>
          <a:lstStyle/>
          <a:p>
            <a:r>
              <a:rPr lang="en-GB" sz="1800" i="0" dirty="0">
                <a:solidFill>
                  <a:schemeClr val="accent2">
                    <a:lumMod val="50000"/>
                  </a:schemeClr>
                </a:solidFill>
                <a:latin typeface="Arial" pitchFamily="34" charset="0"/>
                <a:cs typeface="Arial" pitchFamily="34" charset="0"/>
              </a:rPr>
              <a:t>Part 3: Typical clinical trial – a closer look</a:t>
            </a:r>
          </a:p>
        </p:txBody>
      </p:sp>
    </p:spTree>
    <p:extLst>
      <p:ext uri="{BB962C8B-B14F-4D97-AF65-F5344CB8AC3E}">
        <p14:creationId xmlns:p14="http://schemas.microsoft.com/office/powerpoint/2010/main" val="2041504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290846"/>
            <a:ext cx="9144000" cy="1143000"/>
          </a:xfrm>
        </p:spPr>
        <p:txBody>
          <a:bodyPr>
            <a:normAutofit/>
          </a:bodyPr>
          <a:lstStyle/>
          <a:p>
            <a:r>
              <a:rPr lang="en-GB" sz="4000" b="1" dirty="0">
                <a:solidFill>
                  <a:srgbClr val="632523"/>
                </a:solidFill>
                <a:latin typeface="Arial" pitchFamily="34" charset="0"/>
                <a:cs typeface="Arial" pitchFamily="34" charset="0"/>
              </a:rPr>
              <a:t>Protocol Deviations</a:t>
            </a:r>
          </a:p>
        </p:txBody>
      </p:sp>
      <p:sp>
        <p:nvSpPr>
          <p:cNvPr id="2" name="Content Placeholder 1"/>
          <p:cNvSpPr>
            <a:spLocks noGrp="1"/>
          </p:cNvSpPr>
          <p:nvPr>
            <p:ph idx="1"/>
          </p:nvPr>
        </p:nvSpPr>
        <p:spPr>
          <a:xfrm>
            <a:off x="539262" y="1219200"/>
            <a:ext cx="7983415" cy="4970585"/>
          </a:xfrm>
        </p:spPr>
        <p:txBody>
          <a:bodyPr>
            <a:noAutofit/>
          </a:bodyPr>
          <a:lstStyle/>
          <a:p>
            <a:r>
              <a:rPr lang="en-GB" sz="2400" dirty="0"/>
              <a:t>Arise from non-compliance of patients or study sites with the protocol.</a:t>
            </a:r>
          </a:p>
          <a:p>
            <a:r>
              <a:rPr lang="en-GB" sz="2400" dirty="0"/>
              <a:t>Some distinguish between protocol violations (materially affect study results) and major/minor protocol deviations</a:t>
            </a:r>
          </a:p>
          <a:p>
            <a:r>
              <a:rPr lang="en-GB" sz="2400" dirty="0"/>
              <a:t>Examples:  </a:t>
            </a:r>
          </a:p>
          <a:p>
            <a:pPr lvl="1"/>
            <a:r>
              <a:rPr lang="en-GB" sz="2000" dirty="0"/>
              <a:t>Inclusion of ineligible patients</a:t>
            </a:r>
          </a:p>
          <a:p>
            <a:pPr lvl="1"/>
            <a:r>
              <a:rPr lang="en-GB" sz="2000" dirty="0"/>
              <a:t>Patient not compliant with dosing instructions</a:t>
            </a:r>
          </a:p>
          <a:p>
            <a:pPr lvl="1"/>
            <a:r>
              <a:rPr lang="en-GB" sz="2000" dirty="0"/>
              <a:t>Patient receiving incorrect medication</a:t>
            </a:r>
          </a:p>
          <a:p>
            <a:r>
              <a:rPr lang="en-GB" sz="2400" dirty="0"/>
              <a:t>Can be handled in the analysis by using a ‘</a:t>
            </a:r>
            <a:r>
              <a:rPr lang="en-GB" sz="2400" b="1" dirty="0"/>
              <a:t>Per Protocol</a:t>
            </a:r>
            <a:r>
              <a:rPr lang="en-GB" sz="2400" dirty="0"/>
              <a:t>’ (PP) population. </a:t>
            </a:r>
          </a:p>
          <a:p>
            <a:endParaRPr lang="en-GB" sz="2400" dirty="0"/>
          </a:p>
        </p:txBody>
      </p:sp>
      <p:sp>
        <p:nvSpPr>
          <p:cNvPr id="4" name="TextBox 3"/>
          <p:cNvSpPr txBox="1"/>
          <p:nvPr/>
        </p:nvSpPr>
        <p:spPr>
          <a:xfrm>
            <a:off x="128954" y="6383161"/>
            <a:ext cx="5076091" cy="369332"/>
          </a:xfrm>
          <a:prstGeom prst="rect">
            <a:avLst/>
          </a:prstGeom>
          <a:noFill/>
        </p:spPr>
        <p:txBody>
          <a:bodyPr wrap="square" rtlCol="0">
            <a:spAutoFit/>
          </a:bodyPr>
          <a:lstStyle/>
          <a:p>
            <a:r>
              <a:rPr lang="en-GB" sz="1800" i="0" dirty="0">
                <a:solidFill>
                  <a:schemeClr val="accent2">
                    <a:lumMod val="50000"/>
                  </a:schemeClr>
                </a:solidFill>
                <a:latin typeface="Arial" pitchFamily="34" charset="0"/>
                <a:cs typeface="Arial" pitchFamily="34" charset="0"/>
              </a:rPr>
              <a:t>Part 3: Typical clinical trial – a closer look</a:t>
            </a:r>
          </a:p>
        </p:txBody>
      </p:sp>
    </p:spTree>
    <p:extLst>
      <p:ext uri="{BB962C8B-B14F-4D97-AF65-F5344CB8AC3E}">
        <p14:creationId xmlns:p14="http://schemas.microsoft.com/office/powerpoint/2010/main" val="29001201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290846"/>
            <a:ext cx="9144000" cy="1143000"/>
          </a:xfrm>
        </p:spPr>
        <p:txBody>
          <a:bodyPr>
            <a:normAutofit fontScale="90000"/>
          </a:bodyPr>
          <a:lstStyle/>
          <a:p>
            <a:r>
              <a:rPr lang="en-GB" sz="4000" b="1" dirty="0">
                <a:solidFill>
                  <a:srgbClr val="632523"/>
                </a:solidFill>
                <a:latin typeface="Arial" pitchFamily="34" charset="0"/>
                <a:cs typeface="Arial" pitchFamily="34" charset="0"/>
              </a:rPr>
              <a:t>Reporting the results of a clinical trial</a:t>
            </a:r>
          </a:p>
        </p:txBody>
      </p:sp>
      <p:sp>
        <p:nvSpPr>
          <p:cNvPr id="2" name="Content Placeholder 1"/>
          <p:cNvSpPr>
            <a:spLocks noGrp="1"/>
          </p:cNvSpPr>
          <p:nvPr>
            <p:ph idx="1"/>
          </p:nvPr>
        </p:nvSpPr>
        <p:spPr>
          <a:xfrm>
            <a:off x="539262" y="1219200"/>
            <a:ext cx="7983415" cy="4970585"/>
          </a:xfrm>
        </p:spPr>
        <p:txBody>
          <a:bodyPr>
            <a:noAutofit/>
          </a:bodyPr>
          <a:lstStyle/>
          <a:p>
            <a:r>
              <a:rPr lang="en-GB" sz="2400" dirty="0"/>
              <a:t>The final programming and statistical analysis of results is performed after DBL/DBF. </a:t>
            </a:r>
          </a:p>
          <a:p>
            <a:endParaRPr lang="en-GB" sz="2400" dirty="0"/>
          </a:p>
          <a:p>
            <a:r>
              <a:rPr lang="en-GB" sz="2400" dirty="0"/>
              <a:t>The results are summarised in a </a:t>
            </a:r>
            <a:r>
              <a:rPr lang="en-GB" sz="2400" b="1" dirty="0"/>
              <a:t>Clinical Study Report</a:t>
            </a:r>
            <a:r>
              <a:rPr lang="en-GB" sz="2400" dirty="0"/>
              <a:t> (CSR) which also includes a ‘Conclusions’ sections. CSRs are usually written by </a:t>
            </a:r>
            <a:r>
              <a:rPr lang="en-GB" sz="2400" b="1" dirty="0"/>
              <a:t>Medical Writers</a:t>
            </a:r>
            <a:r>
              <a:rPr lang="en-GB" sz="2400" dirty="0"/>
              <a:t>. </a:t>
            </a:r>
          </a:p>
          <a:p>
            <a:endParaRPr lang="en-GB" sz="2400" dirty="0"/>
          </a:p>
          <a:p>
            <a:r>
              <a:rPr lang="en-GB" sz="2400" dirty="0"/>
              <a:t>In addition, results will usually be published in a scientific paper. </a:t>
            </a:r>
          </a:p>
          <a:p>
            <a:endParaRPr lang="en-GB" sz="2400" dirty="0"/>
          </a:p>
        </p:txBody>
      </p:sp>
      <p:sp>
        <p:nvSpPr>
          <p:cNvPr id="4" name="TextBox 3"/>
          <p:cNvSpPr txBox="1"/>
          <p:nvPr/>
        </p:nvSpPr>
        <p:spPr>
          <a:xfrm>
            <a:off x="128954" y="6383161"/>
            <a:ext cx="5076091" cy="369332"/>
          </a:xfrm>
          <a:prstGeom prst="rect">
            <a:avLst/>
          </a:prstGeom>
          <a:noFill/>
        </p:spPr>
        <p:txBody>
          <a:bodyPr wrap="square" rtlCol="0">
            <a:spAutoFit/>
          </a:bodyPr>
          <a:lstStyle/>
          <a:p>
            <a:r>
              <a:rPr lang="en-GB" sz="1800" i="0" dirty="0">
                <a:solidFill>
                  <a:schemeClr val="accent2">
                    <a:lumMod val="50000"/>
                  </a:schemeClr>
                </a:solidFill>
                <a:latin typeface="Arial" pitchFamily="34" charset="0"/>
                <a:cs typeface="Arial" pitchFamily="34" charset="0"/>
              </a:rPr>
              <a:t>Part 3: Typical clinical trial – a closer look</a:t>
            </a:r>
          </a:p>
        </p:txBody>
      </p:sp>
    </p:spTree>
    <p:extLst>
      <p:ext uri="{BB962C8B-B14F-4D97-AF65-F5344CB8AC3E}">
        <p14:creationId xmlns:p14="http://schemas.microsoft.com/office/powerpoint/2010/main" val="3444793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290846"/>
            <a:ext cx="9144000" cy="1143000"/>
          </a:xfrm>
        </p:spPr>
        <p:txBody>
          <a:bodyPr>
            <a:normAutofit/>
          </a:bodyPr>
          <a:lstStyle/>
          <a:p>
            <a:r>
              <a:rPr lang="en-GB" sz="4000" b="1" dirty="0">
                <a:solidFill>
                  <a:srgbClr val="632523"/>
                </a:solidFill>
                <a:latin typeface="Arial" pitchFamily="34" charset="0"/>
                <a:cs typeface="Arial" pitchFamily="34" charset="0"/>
              </a:rPr>
              <a:t>Further reading</a:t>
            </a:r>
          </a:p>
        </p:txBody>
      </p:sp>
      <p:sp>
        <p:nvSpPr>
          <p:cNvPr id="2" name="Content Placeholder 1"/>
          <p:cNvSpPr>
            <a:spLocks noGrp="1"/>
          </p:cNvSpPr>
          <p:nvPr>
            <p:ph idx="1"/>
          </p:nvPr>
        </p:nvSpPr>
        <p:spPr>
          <a:xfrm>
            <a:off x="539262" y="1219200"/>
            <a:ext cx="7983415" cy="4970585"/>
          </a:xfrm>
        </p:spPr>
        <p:txBody>
          <a:bodyPr>
            <a:noAutofit/>
          </a:bodyPr>
          <a:lstStyle/>
          <a:p>
            <a:endParaRPr lang="en-GB" sz="2400" dirty="0"/>
          </a:p>
          <a:p>
            <a:r>
              <a:rPr lang="en-GB" sz="2400" dirty="0"/>
              <a:t>Clinical Trials – A Practical Approach, S. </a:t>
            </a:r>
            <a:r>
              <a:rPr lang="en-GB" sz="2400" dirty="0" err="1"/>
              <a:t>Pocock</a:t>
            </a:r>
            <a:endParaRPr lang="en-GB" sz="2400" dirty="0"/>
          </a:p>
          <a:p>
            <a:pPr>
              <a:buNone/>
            </a:pPr>
            <a:endParaRPr lang="en-GB" sz="2400" dirty="0"/>
          </a:p>
          <a:p>
            <a:r>
              <a:rPr lang="en-GB" sz="2400" dirty="0"/>
              <a:t>ICH E9 – Statistical Principles for Clinical Trials (available online) </a:t>
            </a:r>
          </a:p>
          <a:p>
            <a:endParaRPr lang="en-GB" sz="2400" dirty="0"/>
          </a:p>
          <a:p>
            <a:r>
              <a:rPr lang="en-GB" sz="2400" dirty="0"/>
              <a:t>World Wide Web</a:t>
            </a:r>
          </a:p>
          <a:p>
            <a:endParaRPr lang="en-GB" sz="2400" dirty="0"/>
          </a:p>
        </p:txBody>
      </p:sp>
      <p:sp>
        <p:nvSpPr>
          <p:cNvPr id="4" name="TextBox 3"/>
          <p:cNvSpPr txBox="1"/>
          <p:nvPr/>
        </p:nvSpPr>
        <p:spPr>
          <a:xfrm>
            <a:off x="128954" y="6383161"/>
            <a:ext cx="5076091" cy="369332"/>
          </a:xfrm>
          <a:prstGeom prst="rect">
            <a:avLst/>
          </a:prstGeom>
          <a:noFill/>
        </p:spPr>
        <p:txBody>
          <a:bodyPr wrap="square" rtlCol="0">
            <a:spAutoFit/>
          </a:bodyPr>
          <a:lstStyle/>
          <a:p>
            <a:r>
              <a:rPr lang="en-GB" sz="1800" i="0" dirty="0">
                <a:solidFill>
                  <a:schemeClr val="accent2">
                    <a:lumMod val="50000"/>
                  </a:schemeClr>
                </a:solidFill>
                <a:latin typeface="Arial" pitchFamily="34" charset="0"/>
                <a:cs typeface="Arial" pitchFamily="34" charset="0"/>
              </a:rPr>
              <a:t>Part 3: Typical clinical trial – a closer look</a:t>
            </a:r>
          </a:p>
        </p:txBody>
      </p:sp>
    </p:spTree>
    <p:extLst>
      <p:ext uri="{BB962C8B-B14F-4D97-AF65-F5344CB8AC3E}">
        <p14:creationId xmlns:p14="http://schemas.microsoft.com/office/powerpoint/2010/main" val="21408255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2367296"/>
            <a:ext cx="9144000" cy="1143000"/>
          </a:xfrm>
        </p:spPr>
        <p:txBody>
          <a:bodyPr/>
          <a:lstStyle/>
          <a:p>
            <a:r>
              <a:rPr lang="en-GB" sz="4000" b="1" dirty="0">
                <a:solidFill>
                  <a:schemeClr val="accent2">
                    <a:lumMod val="50000"/>
                  </a:schemeClr>
                </a:solidFill>
                <a:latin typeface="Arial" pitchFamily="34" charset="0"/>
                <a:cs typeface="Arial" pitchFamily="34" charset="0"/>
              </a:rPr>
              <a:t>Thank you</a:t>
            </a:r>
          </a:p>
        </p:txBody>
      </p:sp>
      <p:sp>
        <p:nvSpPr>
          <p:cNvPr id="2" name="Content Placeholder 1"/>
          <p:cNvSpPr>
            <a:spLocks noGrp="1"/>
          </p:cNvSpPr>
          <p:nvPr>
            <p:ph idx="1"/>
          </p:nvPr>
        </p:nvSpPr>
        <p:spPr>
          <a:xfrm>
            <a:off x="539262" y="1787769"/>
            <a:ext cx="8229600" cy="2233245"/>
          </a:xfrm>
        </p:spPr>
        <p:txBody>
          <a:bodyPr>
            <a:normAutofit/>
          </a:bodyPr>
          <a:lstStyle/>
          <a:p>
            <a:pPr lvl="1"/>
            <a:endParaRPr lang="en-GB" dirty="0"/>
          </a:p>
          <a:p>
            <a:pPr marL="457200" lvl="1" indent="0">
              <a:buNone/>
            </a:pPr>
            <a:endParaRPr lang="en-GB" dirty="0"/>
          </a:p>
        </p:txBody>
      </p:sp>
    </p:spTree>
    <p:extLst>
      <p:ext uri="{BB962C8B-B14F-4D97-AF65-F5344CB8AC3E}">
        <p14:creationId xmlns:p14="http://schemas.microsoft.com/office/powerpoint/2010/main" val="1509256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290846"/>
            <a:ext cx="9144000" cy="1143000"/>
          </a:xfrm>
        </p:spPr>
        <p:txBody>
          <a:bodyPr>
            <a:normAutofit/>
          </a:bodyPr>
          <a:lstStyle/>
          <a:p>
            <a:r>
              <a:rPr lang="en-GB" sz="4000" b="1" dirty="0">
                <a:solidFill>
                  <a:srgbClr val="632523"/>
                </a:solidFill>
                <a:latin typeface="Arial" pitchFamily="34" charset="0"/>
                <a:cs typeface="Arial" pitchFamily="34" charset="0"/>
              </a:rPr>
              <a:t>Clinical Trial - Definition</a:t>
            </a:r>
          </a:p>
        </p:txBody>
      </p:sp>
      <p:sp>
        <p:nvSpPr>
          <p:cNvPr id="2" name="Content Placeholder 1"/>
          <p:cNvSpPr>
            <a:spLocks noGrp="1"/>
          </p:cNvSpPr>
          <p:nvPr>
            <p:ph idx="1"/>
          </p:nvPr>
        </p:nvSpPr>
        <p:spPr>
          <a:xfrm>
            <a:off x="1078522" y="1342293"/>
            <a:ext cx="7502769" cy="4525963"/>
          </a:xfrm>
        </p:spPr>
        <p:txBody>
          <a:bodyPr>
            <a:noAutofit/>
          </a:bodyPr>
          <a:lstStyle/>
          <a:p>
            <a:pPr marL="0" indent="0">
              <a:buNone/>
            </a:pPr>
            <a:r>
              <a:rPr lang="en-GB" sz="2400" dirty="0"/>
              <a:t>A clinical trial is any research study that prospectively assigns human participants or groups of humans to one or more health-related interventions to evaluate the effects on health outcomes. </a:t>
            </a:r>
          </a:p>
          <a:p>
            <a:pPr marL="0" indent="0">
              <a:buNone/>
            </a:pPr>
            <a:endParaRPr lang="en-GB" sz="2400" dirty="0"/>
          </a:p>
          <a:p>
            <a:pPr marL="0" indent="0">
              <a:buNone/>
            </a:pPr>
            <a:r>
              <a:rPr lang="en-GB" sz="2400" dirty="0"/>
              <a:t>Interventions include but are not restricted to drugs, cells and other biological products, surgical procedures, radiological procedures, devices, behavioural treatments, process-of-care changes, preventive care, etc.</a:t>
            </a:r>
          </a:p>
          <a:p>
            <a:pPr marL="0" indent="0">
              <a:buNone/>
            </a:pPr>
            <a:endParaRPr lang="en-GB" sz="2400" dirty="0"/>
          </a:p>
          <a:p>
            <a:pPr marL="0" indent="0">
              <a:buNone/>
            </a:pPr>
            <a:r>
              <a:rPr lang="en-GB" sz="2400" dirty="0"/>
              <a:t>(WHO, 2013)</a:t>
            </a:r>
          </a:p>
        </p:txBody>
      </p:sp>
      <p:sp>
        <p:nvSpPr>
          <p:cNvPr id="4" name="TextBox 3"/>
          <p:cNvSpPr txBox="1"/>
          <p:nvPr/>
        </p:nvSpPr>
        <p:spPr>
          <a:xfrm>
            <a:off x="128954" y="6383161"/>
            <a:ext cx="5076091" cy="369332"/>
          </a:xfrm>
          <a:prstGeom prst="rect">
            <a:avLst/>
          </a:prstGeom>
          <a:noFill/>
        </p:spPr>
        <p:txBody>
          <a:bodyPr wrap="square" rtlCol="0">
            <a:spAutoFit/>
          </a:bodyPr>
          <a:lstStyle/>
          <a:p>
            <a:r>
              <a:rPr lang="en-GB" sz="1800" i="0" dirty="0">
                <a:solidFill>
                  <a:schemeClr val="accent2">
                    <a:lumMod val="50000"/>
                  </a:schemeClr>
                </a:solidFill>
                <a:latin typeface="Arial" pitchFamily="34" charset="0"/>
                <a:cs typeface="Arial" pitchFamily="34" charset="0"/>
              </a:rPr>
              <a:t>Part 1: Definitions and concepts</a:t>
            </a:r>
          </a:p>
        </p:txBody>
      </p:sp>
    </p:spTree>
    <p:extLst>
      <p:ext uri="{BB962C8B-B14F-4D97-AF65-F5344CB8AC3E}">
        <p14:creationId xmlns:p14="http://schemas.microsoft.com/office/powerpoint/2010/main" val="3025310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290846"/>
            <a:ext cx="9144000" cy="1143000"/>
          </a:xfrm>
        </p:spPr>
        <p:txBody>
          <a:bodyPr>
            <a:normAutofit/>
          </a:bodyPr>
          <a:lstStyle/>
          <a:p>
            <a:r>
              <a:rPr lang="en-GB" sz="4000" b="1" dirty="0">
                <a:solidFill>
                  <a:srgbClr val="632523"/>
                </a:solidFill>
                <a:latin typeface="Arial" pitchFamily="34" charset="0"/>
                <a:cs typeface="Arial" pitchFamily="34" charset="0"/>
              </a:rPr>
              <a:t>A few points… </a:t>
            </a:r>
          </a:p>
        </p:txBody>
      </p:sp>
      <p:sp>
        <p:nvSpPr>
          <p:cNvPr id="2" name="Content Placeholder 1"/>
          <p:cNvSpPr>
            <a:spLocks noGrp="1"/>
          </p:cNvSpPr>
          <p:nvPr>
            <p:ph idx="1"/>
          </p:nvPr>
        </p:nvSpPr>
        <p:spPr>
          <a:xfrm>
            <a:off x="1078522" y="1342293"/>
            <a:ext cx="7608277" cy="4525963"/>
          </a:xfrm>
        </p:spPr>
        <p:txBody>
          <a:bodyPr>
            <a:noAutofit/>
          </a:bodyPr>
          <a:lstStyle/>
          <a:p>
            <a:pPr marL="0" indent="0">
              <a:buNone/>
            </a:pPr>
            <a:r>
              <a:rPr lang="en-GB" sz="2400" dirty="0"/>
              <a:t>The essential characteristic of a clinical trial is that one uses results based on a limited sample of patients to make inferences about how treatment should be conducted in the general population of patients. </a:t>
            </a:r>
          </a:p>
          <a:p>
            <a:pPr marL="0" indent="0">
              <a:buNone/>
            </a:pPr>
            <a:endParaRPr lang="en-GB" sz="2400" dirty="0"/>
          </a:p>
          <a:p>
            <a:pPr marL="0" indent="0">
              <a:buNone/>
            </a:pPr>
            <a:r>
              <a:rPr lang="en-GB" sz="2400" dirty="0"/>
              <a:t>Note: clinical trials can be performed on healthy volunteers, so not necessarily “patients”. </a:t>
            </a:r>
          </a:p>
          <a:p>
            <a:pPr marL="0" indent="0">
              <a:buNone/>
            </a:pPr>
            <a:endParaRPr lang="en-GB" sz="2400" dirty="0"/>
          </a:p>
        </p:txBody>
      </p:sp>
      <p:sp>
        <p:nvSpPr>
          <p:cNvPr id="4" name="TextBox 3"/>
          <p:cNvSpPr txBox="1"/>
          <p:nvPr/>
        </p:nvSpPr>
        <p:spPr>
          <a:xfrm>
            <a:off x="128954" y="6383161"/>
            <a:ext cx="5076091" cy="369332"/>
          </a:xfrm>
          <a:prstGeom prst="rect">
            <a:avLst/>
          </a:prstGeom>
          <a:noFill/>
        </p:spPr>
        <p:txBody>
          <a:bodyPr wrap="square" rtlCol="0">
            <a:spAutoFit/>
          </a:bodyPr>
          <a:lstStyle/>
          <a:p>
            <a:r>
              <a:rPr lang="en-GB" sz="1800" i="0" dirty="0">
                <a:solidFill>
                  <a:schemeClr val="accent2">
                    <a:lumMod val="50000"/>
                  </a:schemeClr>
                </a:solidFill>
                <a:latin typeface="Arial" pitchFamily="34" charset="0"/>
                <a:cs typeface="Arial" pitchFamily="34" charset="0"/>
              </a:rPr>
              <a:t>Part 1: Definitions and concepts</a:t>
            </a:r>
          </a:p>
        </p:txBody>
      </p:sp>
    </p:spTree>
    <p:extLst>
      <p:ext uri="{BB962C8B-B14F-4D97-AF65-F5344CB8AC3E}">
        <p14:creationId xmlns:p14="http://schemas.microsoft.com/office/powerpoint/2010/main" val="2810298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290846"/>
            <a:ext cx="9144000" cy="1143000"/>
          </a:xfrm>
        </p:spPr>
        <p:txBody>
          <a:bodyPr>
            <a:normAutofit/>
          </a:bodyPr>
          <a:lstStyle/>
          <a:p>
            <a:r>
              <a:rPr lang="en-GB" sz="4000" b="1" dirty="0">
                <a:solidFill>
                  <a:srgbClr val="632523"/>
                </a:solidFill>
                <a:latin typeface="Arial" pitchFamily="34" charset="0"/>
                <a:cs typeface="Arial" pitchFamily="34" charset="0"/>
              </a:rPr>
              <a:t>Randomized Controlled Trials</a:t>
            </a:r>
          </a:p>
        </p:txBody>
      </p:sp>
      <p:sp>
        <p:nvSpPr>
          <p:cNvPr id="2" name="Content Placeholder 1"/>
          <p:cNvSpPr>
            <a:spLocks noGrp="1"/>
          </p:cNvSpPr>
          <p:nvPr>
            <p:ph idx="1"/>
          </p:nvPr>
        </p:nvSpPr>
        <p:spPr>
          <a:xfrm>
            <a:off x="1078523" y="1342293"/>
            <a:ext cx="7444154" cy="4525963"/>
          </a:xfrm>
        </p:spPr>
        <p:txBody>
          <a:bodyPr>
            <a:noAutofit/>
          </a:bodyPr>
          <a:lstStyle/>
          <a:p>
            <a:pPr marL="0" indent="0">
              <a:buNone/>
            </a:pPr>
            <a:r>
              <a:rPr lang="en-GB" sz="2400" dirty="0"/>
              <a:t>The gold standard for clinical trials. </a:t>
            </a:r>
          </a:p>
          <a:p>
            <a:pPr marL="0" indent="0">
              <a:buNone/>
            </a:pPr>
            <a:endParaRPr lang="en-GB" sz="2400" dirty="0"/>
          </a:p>
          <a:p>
            <a:pPr marL="0" indent="0">
              <a:buNone/>
            </a:pPr>
            <a:r>
              <a:rPr lang="en-GB" sz="2400" b="1" dirty="0"/>
              <a:t>Randomization</a:t>
            </a:r>
            <a:r>
              <a:rPr lang="en-GB" sz="2400" dirty="0"/>
              <a:t> – the process of randomly allocating patients to treatment arms</a:t>
            </a:r>
          </a:p>
          <a:p>
            <a:pPr marL="0" indent="0">
              <a:buNone/>
            </a:pPr>
            <a:r>
              <a:rPr lang="en-GB" sz="2400" dirty="0"/>
              <a:t>Has two advantages: </a:t>
            </a:r>
          </a:p>
          <a:p>
            <a:r>
              <a:rPr lang="en-GB" sz="2400" dirty="0"/>
              <a:t>Protects against any use of judgement or systematic allocation of patients to treatments that could lead to bias</a:t>
            </a:r>
          </a:p>
          <a:p>
            <a:r>
              <a:rPr lang="en-GB" sz="2400" dirty="0"/>
              <a:t>Provides the basis for the standard methods of statistical analysis</a:t>
            </a:r>
            <a:endParaRPr lang="en-GB" sz="2000" dirty="0"/>
          </a:p>
          <a:p>
            <a:pPr marL="0" indent="0">
              <a:buNone/>
            </a:pPr>
            <a:endParaRPr lang="en-GB" sz="2400" dirty="0"/>
          </a:p>
        </p:txBody>
      </p:sp>
      <p:sp>
        <p:nvSpPr>
          <p:cNvPr id="4" name="TextBox 3"/>
          <p:cNvSpPr txBox="1"/>
          <p:nvPr/>
        </p:nvSpPr>
        <p:spPr>
          <a:xfrm>
            <a:off x="128954" y="6383161"/>
            <a:ext cx="5076091" cy="369332"/>
          </a:xfrm>
          <a:prstGeom prst="rect">
            <a:avLst/>
          </a:prstGeom>
          <a:noFill/>
        </p:spPr>
        <p:txBody>
          <a:bodyPr wrap="square" rtlCol="0">
            <a:spAutoFit/>
          </a:bodyPr>
          <a:lstStyle/>
          <a:p>
            <a:r>
              <a:rPr lang="en-GB" sz="1800" i="0" dirty="0">
                <a:solidFill>
                  <a:schemeClr val="accent2">
                    <a:lumMod val="50000"/>
                  </a:schemeClr>
                </a:solidFill>
                <a:latin typeface="Arial" pitchFamily="34" charset="0"/>
                <a:cs typeface="Arial" pitchFamily="34" charset="0"/>
              </a:rPr>
              <a:t>Part 1: Definitions and concepts</a:t>
            </a:r>
          </a:p>
        </p:txBody>
      </p:sp>
    </p:spTree>
    <p:extLst>
      <p:ext uri="{BB962C8B-B14F-4D97-AF65-F5344CB8AC3E}">
        <p14:creationId xmlns:p14="http://schemas.microsoft.com/office/powerpoint/2010/main" val="1462728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290846"/>
            <a:ext cx="9144000" cy="1143000"/>
          </a:xfrm>
        </p:spPr>
        <p:txBody>
          <a:bodyPr>
            <a:normAutofit/>
          </a:bodyPr>
          <a:lstStyle/>
          <a:p>
            <a:r>
              <a:rPr lang="en-GB" sz="4000" b="1" dirty="0">
                <a:solidFill>
                  <a:srgbClr val="632523"/>
                </a:solidFill>
                <a:latin typeface="Arial" pitchFamily="34" charset="0"/>
                <a:cs typeface="Arial" pitchFamily="34" charset="0"/>
              </a:rPr>
              <a:t>Single arm trial</a:t>
            </a:r>
          </a:p>
        </p:txBody>
      </p:sp>
      <p:sp>
        <p:nvSpPr>
          <p:cNvPr id="2" name="Content Placeholder 1"/>
          <p:cNvSpPr>
            <a:spLocks noGrp="1"/>
          </p:cNvSpPr>
          <p:nvPr>
            <p:ph idx="1"/>
          </p:nvPr>
        </p:nvSpPr>
        <p:spPr>
          <a:xfrm>
            <a:off x="1078522" y="1342293"/>
            <a:ext cx="7678615" cy="4525963"/>
          </a:xfrm>
        </p:spPr>
        <p:txBody>
          <a:bodyPr>
            <a:noAutofit/>
          </a:bodyPr>
          <a:lstStyle/>
          <a:p>
            <a:r>
              <a:rPr lang="en-GB" sz="2400" dirty="0"/>
              <a:t>RCT not always possible or optimal way to assess efficacy  </a:t>
            </a:r>
          </a:p>
          <a:p>
            <a:endParaRPr lang="en-GB" sz="2400" dirty="0"/>
          </a:p>
          <a:p>
            <a:r>
              <a:rPr lang="en-GB" sz="2400" dirty="0"/>
              <a:t>Single arm trial has no control/comparison group and therefore no randomization is needed</a:t>
            </a:r>
          </a:p>
          <a:p>
            <a:endParaRPr lang="en-GB" sz="2400" dirty="0"/>
          </a:p>
          <a:p>
            <a:r>
              <a:rPr lang="en-GB" sz="2400" dirty="0"/>
              <a:t>Sometimes historical control can be used </a:t>
            </a:r>
          </a:p>
          <a:p>
            <a:endParaRPr lang="en-GB" sz="2400" dirty="0"/>
          </a:p>
          <a:p>
            <a:r>
              <a:rPr lang="en-GB" sz="2400" dirty="0"/>
              <a:t>Very common in oncology, where there is no alternative therapy in certain patient populations</a:t>
            </a:r>
          </a:p>
        </p:txBody>
      </p:sp>
      <p:sp>
        <p:nvSpPr>
          <p:cNvPr id="4" name="TextBox 3"/>
          <p:cNvSpPr txBox="1"/>
          <p:nvPr/>
        </p:nvSpPr>
        <p:spPr>
          <a:xfrm>
            <a:off x="128954" y="6383161"/>
            <a:ext cx="5076091" cy="369332"/>
          </a:xfrm>
          <a:prstGeom prst="rect">
            <a:avLst/>
          </a:prstGeom>
          <a:noFill/>
        </p:spPr>
        <p:txBody>
          <a:bodyPr wrap="square" rtlCol="0">
            <a:spAutoFit/>
          </a:bodyPr>
          <a:lstStyle/>
          <a:p>
            <a:r>
              <a:rPr lang="en-GB" sz="1800" i="0" dirty="0">
                <a:solidFill>
                  <a:schemeClr val="accent2">
                    <a:lumMod val="50000"/>
                  </a:schemeClr>
                </a:solidFill>
                <a:latin typeface="Arial" pitchFamily="34" charset="0"/>
                <a:cs typeface="Arial" pitchFamily="34" charset="0"/>
              </a:rPr>
              <a:t>Part 1: Definitions and concepts</a:t>
            </a:r>
          </a:p>
        </p:txBody>
      </p:sp>
    </p:spTree>
    <p:extLst>
      <p:ext uri="{BB962C8B-B14F-4D97-AF65-F5344CB8AC3E}">
        <p14:creationId xmlns:p14="http://schemas.microsoft.com/office/powerpoint/2010/main" val="2994315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290846"/>
            <a:ext cx="9144000" cy="1143000"/>
          </a:xfrm>
        </p:spPr>
        <p:txBody>
          <a:bodyPr>
            <a:normAutofit/>
          </a:bodyPr>
          <a:lstStyle/>
          <a:p>
            <a:r>
              <a:rPr lang="en-GB" sz="4000" b="1" dirty="0">
                <a:solidFill>
                  <a:srgbClr val="632523"/>
                </a:solidFill>
                <a:latin typeface="Arial" pitchFamily="34" charset="0"/>
                <a:cs typeface="Arial" pitchFamily="34" charset="0"/>
              </a:rPr>
              <a:t>Blinding</a:t>
            </a:r>
          </a:p>
        </p:txBody>
      </p:sp>
      <p:sp>
        <p:nvSpPr>
          <p:cNvPr id="2" name="Content Placeholder 1"/>
          <p:cNvSpPr>
            <a:spLocks noGrp="1"/>
          </p:cNvSpPr>
          <p:nvPr>
            <p:ph idx="1"/>
          </p:nvPr>
        </p:nvSpPr>
        <p:spPr>
          <a:xfrm>
            <a:off x="1078523" y="1342293"/>
            <a:ext cx="7444154" cy="4741984"/>
          </a:xfrm>
        </p:spPr>
        <p:txBody>
          <a:bodyPr>
            <a:noAutofit/>
          </a:bodyPr>
          <a:lstStyle/>
          <a:p>
            <a:r>
              <a:rPr lang="en-GB" sz="2400" b="1" dirty="0"/>
              <a:t>Blinding</a:t>
            </a:r>
            <a:r>
              <a:rPr lang="en-GB" sz="2400" dirty="0"/>
              <a:t> – a technique used in clinical trials to minimise bias. </a:t>
            </a:r>
          </a:p>
          <a:p>
            <a:r>
              <a:rPr lang="en-GB" sz="2400" b="1" dirty="0"/>
              <a:t>Single blind </a:t>
            </a:r>
            <a:r>
              <a:rPr lang="en-GB" sz="2400" dirty="0"/>
              <a:t>study – the patient or healthy volunteer does not know whether they are taking active drug or control. </a:t>
            </a:r>
          </a:p>
          <a:p>
            <a:r>
              <a:rPr lang="en-GB" sz="2400" b="1" dirty="0"/>
              <a:t>Double blind </a:t>
            </a:r>
            <a:r>
              <a:rPr lang="en-GB" sz="2400" dirty="0"/>
              <a:t>study – neither the patient nor the investigator (and any staff at the site) know what the patient is taking. Usually means that the sponsor is blinded as well (although sometimes excludes selected staff).</a:t>
            </a:r>
          </a:p>
          <a:p>
            <a:r>
              <a:rPr lang="en-GB" sz="2400" b="1" dirty="0"/>
              <a:t>Placebo</a:t>
            </a:r>
            <a:r>
              <a:rPr lang="en-GB" sz="2400" dirty="0"/>
              <a:t> is used if standard treatment isn’t available, to enable double blinded studies. </a:t>
            </a:r>
          </a:p>
          <a:p>
            <a:endParaRPr lang="en-GB" sz="2400" dirty="0"/>
          </a:p>
        </p:txBody>
      </p:sp>
      <p:sp>
        <p:nvSpPr>
          <p:cNvPr id="4" name="TextBox 3"/>
          <p:cNvSpPr txBox="1"/>
          <p:nvPr/>
        </p:nvSpPr>
        <p:spPr>
          <a:xfrm>
            <a:off x="128954" y="6383161"/>
            <a:ext cx="5076091" cy="369332"/>
          </a:xfrm>
          <a:prstGeom prst="rect">
            <a:avLst/>
          </a:prstGeom>
          <a:noFill/>
        </p:spPr>
        <p:txBody>
          <a:bodyPr wrap="square" rtlCol="0">
            <a:spAutoFit/>
          </a:bodyPr>
          <a:lstStyle/>
          <a:p>
            <a:r>
              <a:rPr lang="en-GB" sz="1800" i="0" dirty="0">
                <a:solidFill>
                  <a:schemeClr val="accent2">
                    <a:lumMod val="50000"/>
                  </a:schemeClr>
                </a:solidFill>
                <a:latin typeface="Arial" pitchFamily="34" charset="0"/>
                <a:cs typeface="Arial" pitchFamily="34" charset="0"/>
              </a:rPr>
              <a:t>Part 1: Definitions and concepts</a:t>
            </a:r>
          </a:p>
        </p:txBody>
      </p:sp>
    </p:spTree>
    <p:extLst>
      <p:ext uri="{BB962C8B-B14F-4D97-AF65-F5344CB8AC3E}">
        <p14:creationId xmlns:p14="http://schemas.microsoft.com/office/powerpoint/2010/main" val="2362527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290846"/>
            <a:ext cx="9144000" cy="1143000"/>
          </a:xfrm>
        </p:spPr>
        <p:txBody>
          <a:bodyPr>
            <a:normAutofit/>
          </a:bodyPr>
          <a:lstStyle/>
          <a:p>
            <a:r>
              <a:rPr lang="en-GB" sz="4000" b="1" dirty="0">
                <a:solidFill>
                  <a:srgbClr val="632523"/>
                </a:solidFill>
                <a:latin typeface="Arial" pitchFamily="34" charset="0"/>
                <a:cs typeface="Arial" pitchFamily="34" charset="0"/>
              </a:rPr>
              <a:t>Open label trials</a:t>
            </a:r>
          </a:p>
        </p:txBody>
      </p:sp>
      <p:sp>
        <p:nvSpPr>
          <p:cNvPr id="2" name="Content Placeholder 1"/>
          <p:cNvSpPr>
            <a:spLocks noGrp="1"/>
          </p:cNvSpPr>
          <p:nvPr>
            <p:ph idx="1"/>
          </p:nvPr>
        </p:nvSpPr>
        <p:spPr>
          <a:xfrm>
            <a:off x="1078523" y="1342293"/>
            <a:ext cx="7444154" cy="4525963"/>
          </a:xfrm>
        </p:spPr>
        <p:txBody>
          <a:bodyPr>
            <a:noAutofit/>
          </a:bodyPr>
          <a:lstStyle/>
          <a:p>
            <a:r>
              <a:rPr lang="en-GB" sz="2400" dirty="0"/>
              <a:t>Double blinding not always feasible (e.g. comparing efficacy of a new drug vs. surgical procedure)</a:t>
            </a:r>
          </a:p>
          <a:p>
            <a:endParaRPr lang="en-GB" sz="2400" dirty="0"/>
          </a:p>
          <a:p>
            <a:r>
              <a:rPr lang="en-GB" sz="2400" dirty="0"/>
              <a:t>Use of placebo not always ethical</a:t>
            </a:r>
          </a:p>
          <a:p>
            <a:endParaRPr lang="en-GB" sz="2400" dirty="0"/>
          </a:p>
          <a:p>
            <a:r>
              <a:rPr lang="en-GB" sz="2400" dirty="0"/>
              <a:t>Note: open label studies are still randomized</a:t>
            </a:r>
          </a:p>
        </p:txBody>
      </p:sp>
      <p:sp>
        <p:nvSpPr>
          <p:cNvPr id="4" name="TextBox 3"/>
          <p:cNvSpPr txBox="1"/>
          <p:nvPr/>
        </p:nvSpPr>
        <p:spPr>
          <a:xfrm>
            <a:off x="128954" y="6383161"/>
            <a:ext cx="5076091" cy="369332"/>
          </a:xfrm>
          <a:prstGeom prst="rect">
            <a:avLst/>
          </a:prstGeom>
          <a:noFill/>
        </p:spPr>
        <p:txBody>
          <a:bodyPr wrap="square" rtlCol="0">
            <a:spAutoFit/>
          </a:bodyPr>
          <a:lstStyle/>
          <a:p>
            <a:r>
              <a:rPr lang="en-GB" sz="1800" i="0" dirty="0">
                <a:solidFill>
                  <a:schemeClr val="accent2">
                    <a:lumMod val="50000"/>
                  </a:schemeClr>
                </a:solidFill>
                <a:latin typeface="Arial" pitchFamily="34" charset="0"/>
                <a:cs typeface="Arial" pitchFamily="34" charset="0"/>
              </a:rPr>
              <a:t>Part 1: Definitions and concepts</a:t>
            </a:r>
          </a:p>
        </p:txBody>
      </p:sp>
    </p:spTree>
    <p:extLst>
      <p:ext uri="{BB962C8B-B14F-4D97-AF65-F5344CB8AC3E}">
        <p14:creationId xmlns:p14="http://schemas.microsoft.com/office/powerpoint/2010/main" val="97161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8996</TotalTime>
  <Words>2446</Words>
  <Application>Microsoft Office PowerPoint</Application>
  <PresentationFormat>On-screen Show (4:3)</PresentationFormat>
  <Paragraphs>242</Paragraphs>
  <Slides>34</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Haettenschweiler</vt:lpstr>
      <vt:lpstr>Calibri</vt:lpstr>
      <vt:lpstr>Garamond</vt:lpstr>
      <vt:lpstr>Custom Design</vt:lpstr>
      <vt:lpstr>Clinical Trials :  Background and Terminology</vt:lpstr>
      <vt:lpstr>Table of contents</vt:lpstr>
      <vt:lpstr>Definitions and concepts</vt:lpstr>
      <vt:lpstr>Clinical Trial - Definition</vt:lpstr>
      <vt:lpstr>A few points… </vt:lpstr>
      <vt:lpstr>Randomized Controlled Trials</vt:lpstr>
      <vt:lpstr>Single arm trial</vt:lpstr>
      <vt:lpstr>Blinding</vt:lpstr>
      <vt:lpstr>Open label trials</vt:lpstr>
      <vt:lpstr>Study design</vt:lpstr>
      <vt:lpstr>Schematic diagram of 2-periods crossover trial</vt:lpstr>
      <vt:lpstr>Study design</vt:lpstr>
      <vt:lpstr>Development process of a new drug</vt:lpstr>
      <vt:lpstr>Development process</vt:lpstr>
      <vt:lpstr>Phase I trials</vt:lpstr>
      <vt:lpstr>Pharmacokinetics</vt:lpstr>
      <vt:lpstr>Pharmacokinetics</vt:lpstr>
      <vt:lpstr>Pharmacodynamics</vt:lpstr>
      <vt:lpstr>Phase II trials</vt:lpstr>
      <vt:lpstr>Phase III trials</vt:lpstr>
      <vt:lpstr>Submission</vt:lpstr>
      <vt:lpstr>Phase IV trials (Postmarketing surveillance)</vt:lpstr>
      <vt:lpstr>“Typical” clinical trial – a closer look</vt:lpstr>
      <vt:lpstr>Study Protocol</vt:lpstr>
      <vt:lpstr>Study Protocol</vt:lpstr>
      <vt:lpstr>Study Protocol</vt:lpstr>
      <vt:lpstr>Ethics Committee &amp; Informed Consent</vt:lpstr>
      <vt:lpstr>Data Management</vt:lpstr>
      <vt:lpstr>Statistical Analysis Plan (SAP)</vt:lpstr>
      <vt:lpstr>Interim Analysis</vt:lpstr>
      <vt:lpstr>Protocol Deviations</vt:lpstr>
      <vt:lpstr>Reporting the results of a clinical trial</vt:lpstr>
      <vt:lpstr>Further reading</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SAS and Java Application for Reporting Clinical Trial Data</dc:title>
  <dc:creator>John Smith</dc:creator>
  <cp:lastModifiedBy>Anna Cargill</cp:lastModifiedBy>
  <cp:revision>867</cp:revision>
  <cp:lastPrinted>2011-12-09T14:29:10Z</cp:lastPrinted>
  <dcterms:created xsi:type="dcterms:W3CDTF">2002-05-09T17:48:49Z</dcterms:created>
  <dcterms:modified xsi:type="dcterms:W3CDTF">2020-09-21T10:58:37Z</dcterms:modified>
</cp:coreProperties>
</file>