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8" r:id="rId3"/>
    <p:sldId id="309" r:id="rId4"/>
    <p:sldId id="310" r:id="rId5"/>
    <p:sldId id="305" r:id="rId6"/>
    <p:sldId id="306" r:id="rId7"/>
    <p:sldId id="312" r:id="rId8"/>
    <p:sldId id="321" r:id="rId9"/>
    <p:sldId id="311" r:id="rId10"/>
    <p:sldId id="314" r:id="rId11"/>
    <p:sldId id="315" r:id="rId12"/>
    <p:sldId id="316" r:id="rId13"/>
    <p:sldId id="317" r:id="rId14"/>
    <p:sldId id="318" r:id="rId15"/>
    <p:sldId id="319" r:id="rId16"/>
    <p:sldId id="320"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6" d="100"/>
          <a:sy n="86"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FC70C-322B-4C83-9154-8F7F4B928065}" type="datetimeFigureOut">
              <a:rPr lang="en-GB" smtClean="0"/>
              <a:t>06/10/2020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7172D-4057-4068-8ECE-13C3312A2FF6}" type="slidenum">
              <a:rPr lang="en-GB" smtClean="0"/>
              <a:t>‹#›</a:t>
            </a:fld>
            <a:endParaRPr lang="en-GB"/>
          </a:p>
        </p:txBody>
      </p:sp>
    </p:spTree>
    <p:extLst>
      <p:ext uri="{BB962C8B-B14F-4D97-AF65-F5344CB8AC3E}">
        <p14:creationId xmlns:p14="http://schemas.microsoft.com/office/powerpoint/2010/main" val="191671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tour gives a brief overview of each macro. The full documentation can be seen in the documentation forum. New macros will be  </a:t>
            </a:r>
          </a:p>
        </p:txBody>
      </p:sp>
      <p:sp>
        <p:nvSpPr>
          <p:cNvPr id="4" name="Slide Number Placeholder 3"/>
          <p:cNvSpPr>
            <a:spLocks noGrp="1"/>
          </p:cNvSpPr>
          <p:nvPr>
            <p:ph type="sldNum" sz="quarter" idx="5"/>
          </p:nvPr>
        </p:nvSpPr>
        <p:spPr/>
        <p:txBody>
          <a:bodyPr/>
          <a:lstStyle/>
          <a:p>
            <a:fld id="{F5B7172D-4057-4068-8ECE-13C3312A2FF6}" type="slidenum">
              <a:rPr lang="en-GB" smtClean="0"/>
              <a:t>10</a:t>
            </a:fld>
            <a:endParaRPr lang="en-GB"/>
          </a:p>
        </p:txBody>
      </p:sp>
    </p:spTree>
    <p:extLst>
      <p:ext uri="{BB962C8B-B14F-4D97-AF65-F5344CB8AC3E}">
        <p14:creationId xmlns:p14="http://schemas.microsoft.com/office/powerpoint/2010/main" val="983619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7A82-CB1F-466A-A007-E1FD6459B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317B3B-B3D1-42EC-8C45-58B85DB08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396EF9-1679-4E4A-B8CD-8C5C32F0FA71}"/>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90806186-A834-4D59-9E37-CFC496DFC8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7F69B3-00BF-48B5-87CD-03B90A231677}"/>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9" name="Picture 8" descr="A picture containing drawing&#10;&#10;Description automatically generated">
            <a:extLst>
              <a:ext uri="{FF2B5EF4-FFF2-40B4-BE49-F238E27FC236}">
                <a16:creationId xmlns:a16="http://schemas.microsoft.com/office/drawing/2014/main" id="{A996C8A0-37C3-41F3-99FD-3C407971B0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63715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2EAA-242E-4969-9FE5-36CAED2793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2FE16-D198-4648-B084-2EBDBE32D8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332698-DF18-406E-97CC-248110085E5C}"/>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092EFA59-8985-405E-947C-0F8F5273FC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5EEAC-FCD4-4A5D-8954-93665AF717E5}"/>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7" name="Picture 6" descr="A picture containing drawing&#10;&#10;Description automatically generated">
            <a:extLst>
              <a:ext uri="{FF2B5EF4-FFF2-40B4-BE49-F238E27FC236}">
                <a16:creationId xmlns:a16="http://schemas.microsoft.com/office/drawing/2014/main" id="{99332768-8217-4C9F-A064-E82B1D3DDD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49319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D6073-B583-4A0B-9B46-9EF0822426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C05641-E8A6-4EC9-B5A7-71AF43375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452537-5000-481C-B992-684D55DDE43B}"/>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17C198C5-CDE4-4DC5-9AD4-617B04007B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D0570C-2518-4CD6-8969-829E92F599AF}"/>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7" name="Picture 6" descr="A picture containing drawing&#10;&#10;Description automatically generated">
            <a:extLst>
              <a:ext uri="{FF2B5EF4-FFF2-40B4-BE49-F238E27FC236}">
                <a16:creationId xmlns:a16="http://schemas.microsoft.com/office/drawing/2014/main" id="{BD7AD474-7D45-4363-90E7-76D5BCA48C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292704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932-CCFB-4D22-8298-6AADD90574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EE3B25-A8B6-4B85-A7D6-9B6420B1D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22A488-8573-4B03-989C-675DA4B37E3D}"/>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459C9317-7353-4DA0-8E0E-95393DE98C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6D34BD-25F4-4F59-A8BB-752DF5D34E8D}"/>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7" name="Picture 6" descr="A picture containing drawing&#10;&#10;Description automatically generated">
            <a:extLst>
              <a:ext uri="{FF2B5EF4-FFF2-40B4-BE49-F238E27FC236}">
                <a16:creationId xmlns:a16="http://schemas.microsoft.com/office/drawing/2014/main" id="{67B747D0-4A93-44C8-99E2-4A051F187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40730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26A0-6DAA-495F-B5CC-D6DA2F0E6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DBC165-63B1-4744-9BBB-2B19B69E1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58519-02BD-4B0B-B216-BBD74C713443}"/>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9FCCDBF7-945C-4820-B27A-2489AB935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438503-2AEF-47C0-BBC1-4A72EA0C8A56}"/>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7" name="Picture 6" descr="A picture containing drawing&#10;&#10;Description automatically generated">
            <a:extLst>
              <a:ext uri="{FF2B5EF4-FFF2-40B4-BE49-F238E27FC236}">
                <a16:creationId xmlns:a16="http://schemas.microsoft.com/office/drawing/2014/main" id="{435F2D87-BE2E-4872-9140-ADA50E22F3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163400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53D1-AA34-4972-8C22-FE56B11174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B4A92A-FB18-4C6A-9D6E-2EE647800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2EC442-F716-49DC-B3E1-C09FC3DDB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9619D05-DCA5-48D3-BB5C-61B0E8A37FB7}"/>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6" name="Footer Placeholder 5">
            <a:extLst>
              <a:ext uri="{FF2B5EF4-FFF2-40B4-BE49-F238E27FC236}">
                <a16:creationId xmlns:a16="http://schemas.microsoft.com/office/drawing/2014/main" id="{15A2DCDF-DA3C-427A-B264-3AD3F8A756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42C19B-B774-4020-B324-653EDD51B64E}"/>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8" name="Picture 7" descr="A picture containing drawing&#10;&#10;Description automatically generated">
            <a:extLst>
              <a:ext uri="{FF2B5EF4-FFF2-40B4-BE49-F238E27FC236}">
                <a16:creationId xmlns:a16="http://schemas.microsoft.com/office/drawing/2014/main" id="{E5DB3386-BD32-42B8-A15E-0B978DDE9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311131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BCFD-6389-48EB-B06C-6B7D37D2E6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BBE356-C9B1-4780-A7A7-E40CDB48B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809F2-8FF1-4E3E-B135-5E55B0AA2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E58E9D-E8F5-496D-87EF-3B5A4F5A1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6DF92B-AE36-4A3C-B35A-CA59AA60E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D7F3A9-CF2C-4DBE-9DA4-250CC4C24CF7}"/>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8" name="Footer Placeholder 7">
            <a:extLst>
              <a:ext uri="{FF2B5EF4-FFF2-40B4-BE49-F238E27FC236}">
                <a16:creationId xmlns:a16="http://schemas.microsoft.com/office/drawing/2014/main" id="{E8C924BC-F8BA-4F5C-8C70-67A9DA35EF4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5E5ECE-E548-4943-832E-4C5F5428FA13}"/>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10" name="Picture 9" descr="A picture containing drawing&#10;&#10;Description automatically generated">
            <a:extLst>
              <a:ext uri="{FF2B5EF4-FFF2-40B4-BE49-F238E27FC236}">
                <a16:creationId xmlns:a16="http://schemas.microsoft.com/office/drawing/2014/main" id="{9DA90495-72B5-480E-BAEC-4062CDCE20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112371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E5A6-9B5F-4045-B9BB-2F4B336F978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338498-9CD8-48C3-AB5F-571EFABBDF30}"/>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4" name="Footer Placeholder 3">
            <a:extLst>
              <a:ext uri="{FF2B5EF4-FFF2-40B4-BE49-F238E27FC236}">
                <a16:creationId xmlns:a16="http://schemas.microsoft.com/office/drawing/2014/main" id="{7362876B-2F48-4B7C-A8A1-B720D97FB0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1D02C3-2061-4BD7-B6CC-B4B3DC63A996}"/>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6" name="Picture 5" descr="A picture containing drawing&#10;&#10;Description automatically generated">
            <a:extLst>
              <a:ext uri="{FF2B5EF4-FFF2-40B4-BE49-F238E27FC236}">
                <a16:creationId xmlns:a16="http://schemas.microsoft.com/office/drawing/2014/main" id="{AD169738-8D45-41F8-834D-E8DC27A00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215065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5773B-096D-40C3-873C-478047FF03D1}"/>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3" name="Footer Placeholder 2">
            <a:extLst>
              <a:ext uri="{FF2B5EF4-FFF2-40B4-BE49-F238E27FC236}">
                <a16:creationId xmlns:a16="http://schemas.microsoft.com/office/drawing/2014/main" id="{8DE1AF52-00D9-472E-B7C7-FF6D2CD768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7D8DB3-A994-4911-80D8-DEC72AB34B84}"/>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5" name="Picture 4" descr="A picture containing drawing&#10;&#10;Description automatically generated">
            <a:extLst>
              <a:ext uri="{FF2B5EF4-FFF2-40B4-BE49-F238E27FC236}">
                <a16:creationId xmlns:a16="http://schemas.microsoft.com/office/drawing/2014/main" id="{326D5944-6046-42EC-9A9B-7A20F40C12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55038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58DC-BCAC-4223-8DD7-5EF48D0B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B2B4202-9F72-4E24-9324-7761FD5B8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683972-DC81-4ED8-8D32-6AD127898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EA920-17CF-461F-A47F-7073E25BEAA8}"/>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6" name="Footer Placeholder 5">
            <a:extLst>
              <a:ext uri="{FF2B5EF4-FFF2-40B4-BE49-F238E27FC236}">
                <a16:creationId xmlns:a16="http://schemas.microsoft.com/office/drawing/2014/main" id="{0CDEB69C-8A71-43A5-816F-9C26AE17CE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34886D-7739-4EA0-B5CC-EAF708F10F70}"/>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8" name="Picture 7" descr="A picture containing drawing&#10;&#10;Description automatically generated">
            <a:extLst>
              <a:ext uri="{FF2B5EF4-FFF2-40B4-BE49-F238E27FC236}">
                <a16:creationId xmlns:a16="http://schemas.microsoft.com/office/drawing/2014/main" id="{89F7C999-F8AC-45AF-8BE9-BEA458FD5B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412636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C159-309B-4D7C-9666-5333B3994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85ACF3-ECA3-41C4-91E9-6E1E86942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CFDFD6-54FA-4AC1-8168-7F210AC9E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88247-74AD-4FEE-AE3F-ACEDAD63EB7F}"/>
              </a:ext>
            </a:extLst>
          </p:cNvPr>
          <p:cNvSpPr>
            <a:spLocks noGrp="1"/>
          </p:cNvSpPr>
          <p:nvPr>
            <p:ph type="dt" sz="half" idx="10"/>
          </p:nvPr>
        </p:nvSpPr>
        <p:spPr/>
        <p:txBody>
          <a:bodyPr/>
          <a:lstStyle/>
          <a:p>
            <a:fld id="{8767498E-3BC7-4C27-B561-0CFF3FA2CDAB}" type="datetimeFigureOut">
              <a:rPr lang="en-GB" smtClean="0"/>
              <a:t>06/10/2020</a:t>
            </a:fld>
            <a:endParaRPr lang="en-GB"/>
          </a:p>
        </p:txBody>
      </p:sp>
      <p:sp>
        <p:nvSpPr>
          <p:cNvPr id="6" name="Footer Placeholder 5">
            <a:extLst>
              <a:ext uri="{FF2B5EF4-FFF2-40B4-BE49-F238E27FC236}">
                <a16:creationId xmlns:a16="http://schemas.microsoft.com/office/drawing/2014/main" id="{1304DB69-7F19-4D57-9084-4066EE7B39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FBD5F5-DA5A-4FCA-8B0C-454D619A6DC6}"/>
              </a:ext>
            </a:extLst>
          </p:cNvPr>
          <p:cNvSpPr>
            <a:spLocks noGrp="1"/>
          </p:cNvSpPr>
          <p:nvPr>
            <p:ph type="sldNum" sz="quarter" idx="12"/>
          </p:nvPr>
        </p:nvSpPr>
        <p:spPr/>
        <p:txBody>
          <a:bodyPr/>
          <a:lstStyle/>
          <a:p>
            <a:fld id="{21223C91-B6FB-4CE9-A39E-1D141D7F6D63}" type="slidenum">
              <a:rPr lang="en-GB" smtClean="0"/>
              <a:t>‹#›</a:t>
            </a:fld>
            <a:endParaRPr lang="en-GB"/>
          </a:p>
        </p:txBody>
      </p:sp>
      <p:pic>
        <p:nvPicPr>
          <p:cNvPr id="8" name="Picture 7" descr="A picture containing drawing&#10;&#10;Description automatically generated">
            <a:extLst>
              <a:ext uri="{FF2B5EF4-FFF2-40B4-BE49-F238E27FC236}">
                <a16:creationId xmlns:a16="http://schemas.microsoft.com/office/drawing/2014/main" id="{EDF13CD6-7DF7-42A9-8834-4A5B85361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2143" y="5929259"/>
            <a:ext cx="1348857" cy="609653"/>
          </a:xfrm>
          <a:prstGeom prst="rect">
            <a:avLst/>
          </a:prstGeom>
        </p:spPr>
      </p:pic>
    </p:spTree>
    <p:extLst>
      <p:ext uri="{BB962C8B-B14F-4D97-AF65-F5344CB8AC3E}">
        <p14:creationId xmlns:p14="http://schemas.microsoft.com/office/powerpoint/2010/main" val="330706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595E4-94B2-41E4-B0A2-CFC7830B4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9FEFAC-6D3C-4D63-8FC2-1FE121138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33317F-52DA-41AC-A297-75888F7D9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7498E-3BC7-4C27-B561-0CFF3FA2CDAB}" type="datetimeFigureOut">
              <a:rPr lang="en-GB" smtClean="0"/>
              <a:t>06/10/2020</a:t>
            </a:fld>
            <a:endParaRPr lang="en-GB"/>
          </a:p>
        </p:txBody>
      </p:sp>
      <p:sp>
        <p:nvSpPr>
          <p:cNvPr id="5" name="Footer Placeholder 4">
            <a:extLst>
              <a:ext uri="{FF2B5EF4-FFF2-40B4-BE49-F238E27FC236}">
                <a16:creationId xmlns:a16="http://schemas.microsoft.com/office/drawing/2014/main" id="{66BE94B6-42E4-4D76-B0B1-811DB3C98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7272CE-C1E6-415E-8BD5-E5B7738E7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3C91-B6FB-4CE9-A39E-1D141D7F6D63}" type="slidenum">
              <a:rPr lang="en-GB" smtClean="0"/>
              <a:t>‹#›</a:t>
            </a:fld>
            <a:endParaRPr lang="en-GB"/>
          </a:p>
        </p:txBody>
      </p:sp>
    </p:spTree>
    <p:extLst>
      <p:ext uri="{BB962C8B-B14F-4D97-AF65-F5344CB8AC3E}">
        <p14:creationId xmlns:p14="http://schemas.microsoft.com/office/powerpoint/2010/main" val="319611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hastar-intranet.com/forum/sas-programs" TargetMode="External"/><Relationship Id="rId2" Type="http://schemas.openxmlformats.org/officeDocument/2006/relationships/hyperlink" Target="https://phastar-intranet.com/forum/phastar-macr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A18-4F86-4EFF-BC31-A2F3832189E1}"/>
              </a:ext>
            </a:extLst>
          </p:cNvPr>
          <p:cNvSpPr>
            <a:spLocks noGrp="1"/>
          </p:cNvSpPr>
          <p:nvPr>
            <p:ph type="ctrTitle"/>
          </p:nvPr>
        </p:nvSpPr>
        <p:spPr/>
        <p:txBody>
          <a:bodyPr/>
          <a:lstStyle/>
          <a:p>
            <a:r>
              <a:rPr lang="en-GB" dirty="0"/>
              <a:t>Phastar Macros</a:t>
            </a:r>
          </a:p>
        </p:txBody>
      </p:sp>
      <p:sp>
        <p:nvSpPr>
          <p:cNvPr id="3" name="Subtitle 2">
            <a:extLst>
              <a:ext uri="{FF2B5EF4-FFF2-40B4-BE49-F238E27FC236}">
                <a16:creationId xmlns:a16="http://schemas.microsoft.com/office/drawing/2014/main" id="{680D8304-4B4A-46CA-BB46-2987A8EE63E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616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772927349"/>
              </p:ext>
            </p:extLst>
          </p:nvPr>
        </p:nvGraphicFramePr>
        <p:xfrm>
          <a:off x="444715" y="939007"/>
          <a:ext cx="10439309" cy="576580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1</a:t>
                      </a:r>
                    </a:p>
                  </a:txBody>
                  <a:tcPr>
                    <a:solidFill>
                      <a:schemeClr val="accent1">
                        <a:lumMod val="40000"/>
                        <a:lumOff val="60000"/>
                      </a:schemeClr>
                    </a:solidFill>
                  </a:tcPr>
                </a:tc>
                <a:tc>
                  <a:txBody>
                    <a:bodyPr/>
                    <a:lstStyle/>
                    <a:p>
                      <a:r>
                        <a:rPr lang="en-GB" dirty="0"/>
                        <a:t>CHECKLOG</a:t>
                      </a:r>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Checks the SAS log for errors, warnings and other specified messages, reporting back to the log whether any are detected. The macro is called as the last statement in all programs as an automated check.</a:t>
                      </a:r>
                    </a:p>
                    <a:p>
                      <a:pPr marL="0" indent="0">
                        <a:buFont typeface="Arial" panose="020B0604020202020204" pitchFamily="34" charset="0"/>
                        <a:buNone/>
                      </a:pPr>
                      <a:endParaRPr lang="en-GB" sz="1800" dirty="0">
                        <a:solidFill>
                          <a:schemeClr val="tx1"/>
                        </a:solidFill>
                      </a:endParaRPr>
                    </a:p>
                    <a:p>
                      <a:pPr marL="0" indent="0">
                        <a:buFont typeface="Arial" panose="020B0604020202020204" pitchFamily="34" charset="0"/>
                        <a:buNone/>
                      </a:pPr>
                      <a:r>
                        <a:rPr lang="en-GB" sz="1800" dirty="0">
                          <a:solidFill>
                            <a:schemeClr val="tx1"/>
                          </a:solidFill>
                        </a:rPr>
                        <a:t>The macro works in both the SAS interactive mode and the SAS batch mode. The macro is designed to report only the number of findings, if any, to the log, so switches off all the macro debugging options and the Notes written to the SAS log.</a:t>
                      </a:r>
                    </a:p>
                    <a:p>
                      <a:pPr marL="0" indent="0">
                        <a:buFont typeface="Arial" panose="020B0604020202020204" pitchFamily="34" charset="0"/>
                        <a:buNone/>
                      </a:pPr>
                      <a:endParaRPr lang="en-GB" sz="1800" dirty="0">
                        <a:solidFill>
                          <a:schemeClr val="tx1"/>
                        </a:solidFill>
                      </a:endParaRPr>
                    </a:p>
                    <a:p>
                      <a:pPr marL="0" indent="0">
                        <a:buFont typeface="Arial" panose="020B0604020202020204" pitchFamily="34" charset="0"/>
                        <a:buNone/>
                      </a:pPr>
                      <a:r>
                        <a:rPr lang="en-GB" sz="1800" dirty="0">
                          <a:solidFill>
                            <a:schemeClr val="tx1"/>
                          </a:solidFill>
                        </a:rPr>
                        <a:t>When running SAS interactively can check the WORK._LOG_ISSUES dataset for any issues detected by the %</a:t>
                      </a:r>
                      <a:r>
                        <a:rPr lang="en-GB" sz="1800" dirty="0" err="1">
                          <a:solidFill>
                            <a:schemeClr val="tx1"/>
                          </a:solidFill>
                        </a:rPr>
                        <a:t>CheckLog</a:t>
                      </a:r>
                      <a:r>
                        <a:rPr lang="en-GB" sz="1800" dirty="0">
                          <a:solidFill>
                            <a:schemeClr val="tx1"/>
                          </a:solidFill>
                        </a:rPr>
                        <a:t> macro.</a:t>
                      </a:r>
                    </a:p>
                    <a:p>
                      <a:pPr marL="0" indent="0">
                        <a:buFont typeface="Arial" panose="020B0604020202020204" pitchFamily="34" charset="0"/>
                        <a:buNone/>
                      </a:pPr>
                      <a:endParaRPr lang="en-GB" sz="1800" dirty="0">
                        <a:solidFill>
                          <a:schemeClr val="tx1"/>
                        </a:solidFill>
                      </a:endParaRPr>
                    </a:p>
                    <a:p>
                      <a:pPr marL="0" indent="0">
                        <a:buFont typeface="Arial" panose="020B0604020202020204" pitchFamily="34" charset="0"/>
                        <a:buNone/>
                      </a:pPr>
                      <a:r>
                        <a:rPr lang="en-GB" sz="1800" dirty="0">
                          <a:solidFill>
                            <a:schemeClr val="tx1"/>
                          </a:solidFill>
                        </a:rPr>
                        <a:t>LOG_SUMMARY macro can summarise CHECKLOG log message across all logs in a folder.</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1</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COMBINEPDF</a:t>
                      </a:r>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Combines individual PDF files containing outputs into a single PDF file with hyperlinked bookmarks and an optional hyperlinked table of contents</a:t>
                      </a:r>
                    </a:p>
                    <a:p>
                      <a:endParaRPr lang="en-GB" dirty="0"/>
                    </a:p>
                    <a:p>
                      <a:endParaRPr lang="en-GB" dirty="0"/>
                    </a:p>
                    <a:p>
                      <a:endParaRPr lang="en-GB" dirty="0"/>
                    </a:p>
                  </a:txBody>
                  <a:tcPr>
                    <a:solidFill>
                      <a:schemeClr val="accent1">
                        <a:lumMod val="60000"/>
                        <a:lumOff val="40000"/>
                      </a:schemeClr>
                    </a:solidFill>
                  </a:tcPr>
                </a:tc>
                <a:extLst>
                  <a:ext uri="{0D108BD9-81ED-4DB2-BD59-A6C34878D82A}">
                    <a16:rowId xmlns:a16="http://schemas.microsoft.com/office/drawing/2014/main" val="1128031747"/>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191376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3536336988"/>
              </p:ext>
            </p:extLst>
          </p:nvPr>
        </p:nvGraphicFramePr>
        <p:xfrm>
          <a:off x="471348" y="1341565"/>
          <a:ext cx="10439309" cy="522224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r>
                        <a:rPr lang="en-GB" dirty="0"/>
                        <a:t>SDTM_METADATA</a:t>
                      </a:r>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Creates and formats SDTM datasets (parent and supplemental datasets) to be CDISC compliant according to version 3.2. of the SDTMIG.</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QC_SDTM_META</a:t>
                      </a:r>
                    </a:p>
                  </a:txBody>
                  <a:tcPr>
                    <a:solidFill>
                      <a:schemeClr val="accent1">
                        <a:lumMod val="60000"/>
                        <a:lumOff val="40000"/>
                      </a:schemeClr>
                    </a:solidFill>
                  </a:tcPr>
                </a:tc>
                <a:tc>
                  <a:txBody>
                    <a:bodyPr/>
                    <a:lstStyle/>
                    <a:p>
                      <a:r>
                        <a:rPr lang="en-GB" dirty="0"/>
                        <a:t>QC version of SDTM_METADATA</a:t>
                      </a:r>
                    </a:p>
                  </a:txBody>
                  <a:tcPr>
                    <a:solidFill>
                      <a:schemeClr val="accent1">
                        <a:lumMod val="60000"/>
                        <a:lumOff val="40000"/>
                      </a:schemeClr>
                    </a:solidFill>
                  </a:tcPr>
                </a:tc>
                <a:extLst>
                  <a:ext uri="{0D108BD9-81ED-4DB2-BD59-A6C34878D82A}">
                    <a16:rowId xmlns:a16="http://schemas.microsoft.com/office/drawing/2014/main" val="1079863739"/>
                  </a:ext>
                </a:extLst>
              </a:tr>
              <a:tr h="370840">
                <a:tc>
                  <a:txBody>
                    <a:bodyPr/>
                    <a:lstStyle/>
                    <a:p>
                      <a:r>
                        <a:rPr lang="en-GB" dirty="0"/>
                        <a:t>Tier 2</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P21_VALIDATE</a:t>
                      </a:r>
                    </a:p>
                  </a:txBody>
                  <a:tcPr>
                    <a:solidFill>
                      <a:schemeClr val="accent1">
                        <a:lumMod val="60000"/>
                        <a:lumOff val="40000"/>
                      </a:schemeClr>
                    </a:solidFill>
                  </a:tcPr>
                </a:tc>
                <a:tc>
                  <a:txBody>
                    <a:bodyPr/>
                    <a:lstStyle/>
                    <a:p>
                      <a:r>
                        <a:rPr lang="en-GB" dirty="0"/>
                        <a:t>Runs Pinnacle 21 Community Validator in SAS from command line bypassing GUI with 2 main uses:</a:t>
                      </a:r>
                    </a:p>
                    <a:p>
                      <a:r>
                        <a:rPr lang="en-GB" dirty="0"/>
                        <a:t>(1) Run at end of SDTM/</a:t>
                      </a:r>
                      <a:r>
                        <a:rPr lang="en-GB" dirty="0" err="1"/>
                        <a:t>ADaM</a:t>
                      </a:r>
                      <a:r>
                        <a:rPr lang="en-GB" dirty="0"/>
                        <a:t> program to validate that dataset and print issues to log OR</a:t>
                      </a:r>
                    </a:p>
                    <a:p>
                      <a:r>
                        <a:rPr lang="en-GB" dirty="0"/>
                        <a:t>(2) Validate all the study datasets together</a:t>
                      </a:r>
                    </a:p>
                  </a:txBody>
                  <a:tcPr>
                    <a:solidFill>
                      <a:schemeClr val="accent1">
                        <a:lumMod val="60000"/>
                        <a:lumOff val="40000"/>
                      </a:schemeClr>
                    </a:solidFill>
                  </a:tcPr>
                </a:tc>
                <a:extLst>
                  <a:ext uri="{0D108BD9-81ED-4DB2-BD59-A6C34878D82A}">
                    <a16:rowId xmlns:a16="http://schemas.microsoft.com/office/drawing/2014/main" val="3685022878"/>
                  </a:ext>
                </a:extLst>
              </a:tr>
              <a:tr h="370840">
                <a:tc>
                  <a:txBody>
                    <a:bodyPr/>
                    <a:lstStyle/>
                    <a:p>
                      <a:r>
                        <a:rPr lang="en-GB" dirty="0"/>
                        <a:t>Tier 2</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BREAKONWORD</a:t>
                      </a:r>
                    </a:p>
                  </a:txBody>
                  <a:tcPr>
                    <a:solidFill>
                      <a:schemeClr val="accent1">
                        <a:lumMod val="60000"/>
                        <a:lumOff val="40000"/>
                      </a:schemeClr>
                    </a:solidFill>
                  </a:tcPr>
                </a:tc>
                <a:tc>
                  <a:txBody>
                    <a:bodyPr/>
                    <a:lstStyle/>
                    <a:p>
                      <a:r>
                        <a:rPr lang="en-GB" dirty="0"/>
                        <a:t>If a character variable is too long (&gt; 200 chars) for the output variable then this macro breaks down the variable to contain within the user specified number of characters (default 200). User can specify a split character.</a:t>
                      </a:r>
                    </a:p>
                  </a:txBody>
                  <a:tcPr>
                    <a:solidFill>
                      <a:schemeClr val="accent1">
                        <a:lumMod val="60000"/>
                        <a:lumOff val="40000"/>
                      </a:schemeClr>
                    </a:solidFill>
                  </a:tcPr>
                </a:tc>
                <a:extLst>
                  <a:ext uri="{0D108BD9-81ED-4DB2-BD59-A6C34878D82A}">
                    <a16:rowId xmlns:a16="http://schemas.microsoft.com/office/drawing/2014/main" val="2286157649"/>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CD_DY</a:t>
                      </a:r>
                    </a:p>
                  </a:txBody>
                  <a:tcPr>
                    <a:solidFill>
                      <a:schemeClr val="accent1">
                        <a:lumMod val="60000"/>
                        <a:lumOff val="40000"/>
                      </a:schemeClr>
                    </a:solidFill>
                  </a:tcPr>
                </a:tc>
                <a:tc>
                  <a:txBody>
                    <a:bodyPr/>
                    <a:lstStyle/>
                    <a:p>
                      <a:r>
                        <a:rPr lang="en-GB" dirty="0"/>
                        <a:t>Creates the standard SDTM timing --DY variable which is normally based on DM.RFSTDTC (as defaulted in the macro parameter). Can be called within a dataset to derive variable --DY, or can create a new dataset with --DY variable.</a:t>
                      </a:r>
                    </a:p>
                  </a:txBody>
                  <a:tcPr>
                    <a:solidFill>
                      <a:schemeClr val="accent1">
                        <a:lumMod val="60000"/>
                        <a:lumOff val="40000"/>
                      </a:schemeClr>
                    </a:solidFill>
                  </a:tcPr>
                </a:tc>
                <a:extLst>
                  <a:ext uri="{0D108BD9-81ED-4DB2-BD59-A6C34878D82A}">
                    <a16:rowId xmlns:a16="http://schemas.microsoft.com/office/drawing/2014/main" val="2998492149"/>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189594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1391866271"/>
              </p:ext>
            </p:extLst>
          </p:nvPr>
        </p:nvGraphicFramePr>
        <p:xfrm>
          <a:off x="471348" y="1341565"/>
          <a:ext cx="10439309" cy="494284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r>
                        <a:rPr lang="en-GB" dirty="0"/>
                        <a:t>CD_SPLITVARS</a:t>
                      </a:r>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Searches dataset for strings &gt;200 chars then this macro will split the variable down into a smaller number of variables of max length 200. This would make the variable XPT format compliant..</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2</a:t>
                      </a:r>
                    </a:p>
                  </a:txBody>
                  <a:tcPr>
                    <a:solidFill>
                      <a:schemeClr val="accent1">
                        <a:lumMod val="60000"/>
                        <a:lumOff val="40000"/>
                      </a:schemeClr>
                    </a:solidFill>
                  </a:tcPr>
                </a:tc>
                <a:tc>
                  <a:txBody>
                    <a:bodyPr/>
                    <a:lstStyle/>
                    <a:p>
                      <a:pPr marL="0" indent="0">
                        <a:buFont typeface="Arial" panose="020B0604020202020204" pitchFamily="34" charset="0"/>
                        <a:buNone/>
                      </a:pPr>
                      <a:r>
                        <a:rPr lang="en-GB" sz="1800" dirty="0">
                          <a:solidFill>
                            <a:schemeClr val="tx1"/>
                          </a:solidFill>
                        </a:rPr>
                        <a:t>COMBINESDTM</a:t>
                      </a:r>
                      <a:endParaRPr lang="en-GB" dirty="0"/>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Macro will merge on the supplemental dataset to the parent dataset within SDTM domain i.e. merges LB+SUPPLB by USUBJID and SUPPLB.IDVARVAL</a:t>
                      </a:r>
                    </a:p>
                  </a:txBody>
                  <a:tcPr>
                    <a:solidFill>
                      <a:schemeClr val="accent1">
                        <a:lumMod val="60000"/>
                        <a:lumOff val="40000"/>
                      </a:schemeClr>
                    </a:solidFill>
                  </a:tcPr>
                </a:tc>
                <a:extLst>
                  <a:ext uri="{0D108BD9-81ED-4DB2-BD59-A6C34878D82A}">
                    <a16:rowId xmlns:a16="http://schemas.microsoft.com/office/drawing/2014/main" val="11280317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CREATE_SEQ</a:t>
                      </a:r>
                    </a:p>
                  </a:txBody>
                  <a:tcPr>
                    <a:solidFill>
                      <a:schemeClr val="accent1">
                        <a:lumMod val="60000"/>
                        <a:lumOff val="40000"/>
                      </a:schemeClr>
                    </a:solidFill>
                  </a:tcPr>
                </a:tc>
                <a:tc>
                  <a:txBody>
                    <a:bodyPr/>
                    <a:lstStyle/>
                    <a:p>
                      <a:r>
                        <a:rPr lang="en-GB" dirty="0"/>
                        <a:t>Creates the standard SDTM identifier --SEQ (or </a:t>
                      </a:r>
                      <a:r>
                        <a:rPr lang="en-GB" dirty="0" err="1"/>
                        <a:t>ADaM</a:t>
                      </a:r>
                      <a:r>
                        <a:rPr lang="en-GB" dirty="0"/>
                        <a:t> version SEQ) variable given to ensure uniqueness of subject records within a domain. </a:t>
                      </a:r>
                    </a:p>
                  </a:txBody>
                  <a:tcPr>
                    <a:solidFill>
                      <a:schemeClr val="accent1">
                        <a:lumMod val="60000"/>
                        <a:lumOff val="40000"/>
                      </a:schemeClr>
                    </a:solidFill>
                  </a:tcPr>
                </a:tc>
                <a:extLst>
                  <a:ext uri="{0D108BD9-81ED-4DB2-BD59-A6C34878D82A}">
                    <a16:rowId xmlns:a16="http://schemas.microsoft.com/office/drawing/2014/main" val="1566237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CURRENT_CDISC_TERMINOLOGY</a:t>
                      </a:r>
                    </a:p>
                  </a:txBody>
                  <a:tcPr>
                    <a:solidFill>
                      <a:schemeClr val="accent1">
                        <a:lumMod val="60000"/>
                        <a:lumOff val="40000"/>
                      </a:schemeClr>
                    </a:solidFill>
                  </a:tcPr>
                </a:tc>
                <a:tc>
                  <a:txBody>
                    <a:bodyPr/>
                    <a:lstStyle/>
                    <a:p>
                      <a:r>
                        <a:rPr lang="en-GB" dirty="0"/>
                        <a:t>Loads SDTM/</a:t>
                      </a:r>
                      <a:r>
                        <a:rPr lang="en-GB" dirty="0" err="1"/>
                        <a:t>ADaM</a:t>
                      </a:r>
                      <a:r>
                        <a:rPr lang="en-GB" dirty="0"/>
                        <a:t> </a:t>
                      </a:r>
                      <a:r>
                        <a:rPr lang="en-GB" dirty="0" err="1"/>
                        <a:t>Metalibs</a:t>
                      </a:r>
                      <a:r>
                        <a:rPr lang="en-GB" dirty="0"/>
                        <a:t> and assigns current CDISC models and NCI controlled terminology at corporate level as global macro variables. Include this in your </a:t>
                      </a:r>
                      <a:r>
                        <a:rPr lang="en-GB" dirty="0" err="1"/>
                        <a:t>autoexec.sas</a:t>
                      </a:r>
                      <a:r>
                        <a:rPr lang="en-GB" dirty="0"/>
                        <a:t> to assign global macro versions for the study. Required for %p21_validate and %</a:t>
                      </a:r>
                      <a:r>
                        <a:rPr lang="en-GB" dirty="0" err="1"/>
                        <a:t>sdtm_metadata</a:t>
                      </a:r>
                      <a:r>
                        <a:rPr lang="en-GB" dirty="0"/>
                        <a:t>.</a:t>
                      </a:r>
                    </a:p>
                  </a:txBody>
                  <a:tcPr>
                    <a:solidFill>
                      <a:schemeClr val="accent1">
                        <a:lumMod val="60000"/>
                        <a:lumOff val="40000"/>
                      </a:schemeClr>
                    </a:solidFill>
                  </a:tcPr>
                </a:tc>
                <a:extLst>
                  <a:ext uri="{0D108BD9-81ED-4DB2-BD59-A6C34878D82A}">
                    <a16:rowId xmlns:a16="http://schemas.microsoft.com/office/drawing/2014/main" val="39061638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USERFUNCS</a:t>
                      </a:r>
                    </a:p>
                  </a:txBody>
                  <a:tcPr>
                    <a:solidFill>
                      <a:schemeClr val="accent1">
                        <a:lumMod val="60000"/>
                        <a:lumOff val="40000"/>
                      </a:schemeClr>
                    </a:solidFill>
                  </a:tcPr>
                </a:tc>
                <a:tc>
                  <a:txBody>
                    <a:bodyPr/>
                    <a:lstStyle/>
                    <a:p>
                      <a:r>
                        <a:rPr lang="en-GB" dirty="0"/>
                        <a:t>Defines user-created functions that can then be used in SAS code. Includes:</a:t>
                      </a:r>
                    </a:p>
                    <a:p>
                      <a:pPr marL="285750" indent="-285750">
                        <a:buFont typeface="Arial" panose="020B0604020202020204" pitchFamily="34" charset="0"/>
                        <a:buChar char="•"/>
                      </a:pPr>
                      <a:r>
                        <a:rPr lang="en-GB" dirty="0"/>
                        <a:t>Conversion of SAS date variable to character ISO variable and vice versa</a:t>
                      </a:r>
                    </a:p>
                    <a:p>
                      <a:pPr marL="285750" indent="-285750">
                        <a:buFont typeface="Arial" panose="020B0604020202020204" pitchFamily="34" charset="0"/>
                        <a:buChar char="•"/>
                      </a:pPr>
                      <a:r>
                        <a:rPr lang="en-GB" sz="1800" kern="1200" dirty="0">
                          <a:solidFill>
                            <a:schemeClr val="dk1"/>
                          </a:solidFill>
                          <a:latin typeface="+mn-lt"/>
                          <a:ea typeface="+mn-ea"/>
                          <a:cs typeface="+mn-cs"/>
                        </a:rPr>
                        <a:t>Convert a count and percent into a table-friendly format</a:t>
                      </a:r>
                    </a:p>
                    <a:p>
                      <a:pPr marL="285750" indent="-285750">
                        <a:buFont typeface="Arial" panose="020B0604020202020204" pitchFamily="34" charset="0"/>
                        <a:buChar char="•"/>
                      </a:pPr>
                      <a:r>
                        <a:rPr lang="en-GB" sz="1800" kern="1200" dirty="0">
                          <a:solidFill>
                            <a:schemeClr val="dk1"/>
                          </a:solidFill>
                          <a:latin typeface="+mn-lt"/>
                          <a:ea typeface="+mn-ea"/>
                          <a:cs typeface="+mn-cs"/>
                        </a:rPr>
                        <a:t>Impute partial dates</a:t>
                      </a:r>
                      <a:endParaRPr lang="en-GB" dirty="0"/>
                    </a:p>
                  </a:txBody>
                  <a:tcPr>
                    <a:solidFill>
                      <a:schemeClr val="accent1">
                        <a:lumMod val="60000"/>
                        <a:lumOff val="40000"/>
                      </a:schemeClr>
                    </a:solidFill>
                  </a:tcPr>
                </a:tc>
                <a:extLst>
                  <a:ext uri="{0D108BD9-81ED-4DB2-BD59-A6C34878D82A}">
                    <a16:rowId xmlns:a16="http://schemas.microsoft.com/office/drawing/2014/main" val="2694597035"/>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285239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1079207686"/>
              </p:ext>
            </p:extLst>
          </p:nvPr>
        </p:nvGraphicFramePr>
        <p:xfrm>
          <a:off x="471348" y="1341565"/>
          <a:ext cx="10439309" cy="558292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UT_DUPEXIST</a:t>
                      </a:r>
                      <a:endParaRPr lang="en-GB" dirty="0"/>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Checks if there are duplicates in a dataset and outputs a note to log and the result to macro variable.</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AD_ADD_CROSVARS</a:t>
                      </a:r>
                      <a:endParaRPr lang="en-GB" dirty="0"/>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Adds ADSL cross vars to an ADAM datasets</a:t>
                      </a:r>
                    </a:p>
                  </a:txBody>
                  <a:tcPr>
                    <a:solidFill>
                      <a:schemeClr val="accent1">
                        <a:lumMod val="60000"/>
                        <a:lumOff val="40000"/>
                      </a:schemeClr>
                    </a:solidFill>
                  </a:tcPr>
                </a:tc>
                <a:extLst>
                  <a:ext uri="{0D108BD9-81ED-4DB2-BD59-A6C34878D82A}">
                    <a16:rowId xmlns:a16="http://schemas.microsoft.com/office/drawing/2014/main" val="1128031747"/>
                  </a:ext>
                </a:extLst>
              </a:tr>
              <a:tr h="370840">
                <a:tc>
                  <a:txBody>
                    <a:bodyPr/>
                    <a:lstStyle/>
                    <a:p>
                      <a:r>
                        <a:rPr lang="en-GB" dirty="0"/>
                        <a:t>Tier 3</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COMBINESTUDIES</a:t>
                      </a:r>
                    </a:p>
                  </a:txBody>
                  <a:tcPr>
                    <a:solidFill>
                      <a:schemeClr val="accent1">
                        <a:lumMod val="60000"/>
                        <a:lumOff val="40000"/>
                      </a:schemeClr>
                    </a:solidFill>
                  </a:tcPr>
                </a:tc>
                <a:tc>
                  <a:txBody>
                    <a:bodyPr/>
                    <a:lstStyle/>
                    <a:p>
                      <a:r>
                        <a:rPr lang="en-GB" dirty="0"/>
                        <a:t>This macro checks which libraries a dataset name is present in and then sets them together and sorts them by </a:t>
                      </a:r>
                      <a:r>
                        <a:rPr lang="en-GB" dirty="0" err="1"/>
                        <a:t>studyid</a:t>
                      </a:r>
                      <a:r>
                        <a:rPr lang="en-GB" dirty="0"/>
                        <a:t> and </a:t>
                      </a:r>
                      <a:r>
                        <a:rPr lang="en-GB" dirty="0" err="1"/>
                        <a:t>usubjid</a:t>
                      </a:r>
                      <a:r>
                        <a:rPr lang="en-GB" dirty="0"/>
                        <a:t>. It is for use in ISS and ISE and requires component study libraries to be set up in the autoexec. </a:t>
                      </a:r>
                    </a:p>
                  </a:txBody>
                  <a:tcPr>
                    <a:solidFill>
                      <a:schemeClr val="accent1">
                        <a:lumMod val="60000"/>
                        <a:lumOff val="40000"/>
                      </a:schemeClr>
                    </a:solidFill>
                  </a:tcPr>
                </a:tc>
                <a:extLst>
                  <a:ext uri="{0D108BD9-81ED-4DB2-BD59-A6C34878D82A}">
                    <a16:rowId xmlns:a16="http://schemas.microsoft.com/office/drawing/2014/main" val="2778564139"/>
                  </a:ext>
                </a:extLst>
              </a:tr>
              <a:tr h="370840">
                <a:tc>
                  <a:txBody>
                    <a:bodyPr/>
                    <a:lstStyle/>
                    <a:p>
                      <a:r>
                        <a:rPr lang="en-GB" dirty="0"/>
                        <a:t>Tier 3</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ADTR</a:t>
                      </a:r>
                    </a:p>
                  </a:txBody>
                  <a:tcPr>
                    <a:solidFill>
                      <a:schemeClr val="accent1">
                        <a:lumMod val="60000"/>
                        <a:lumOff val="40000"/>
                      </a:schemeClr>
                    </a:solidFill>
                  </a:tcPr>
                </a:tc>
                <a:tc>
                  <a:txBody>
                    <a:bodyPr/>
                    <a:lstStyle/>
                    <a:p>
                      <a:r>
                        <a:rPr lang="en-GB" dirty="0"/>
                        <a:t>This macro is designed to create the parameters for AZ's ADTR dataset according to what is in the AZ ADAM Dataset Specification.</a:t>
                      </a:r>
                    </a:p>
                  </a:txBody>
                  <a:tcPr>
                    <a:solidFill>
                      <a:schemeClr val="accent1">
                        <a:lumMod val="60000"/>
                        <a:lumOff val="40000"/>
                      </a:schemeClr>
                    </a:solidFill>
                  </a:tcPr>
                </a:tc>
                <a:extLst>
                  <a:ext uri="{0D108BD9-81ED-4DB2-BD59-A6C34878D82A}">
                    <a16:rowId xmlns:a16="http://schemas.microsoft.com/office/drawing/2014/main" val="3116111536"/>
                  </a:ext>
                </a:extLst>
              </a:tr>
              <a:tr h="370840">
                <a:tc>
                  <a:txBody>
                    <a:bodyPr/>
                    <a:lstStyle/>
                    <a:p>
                      <a:r>
                        <a:rPr lang="en-GB" dirty="0"/>
                        <a:t>Tier 3</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FILLDATA</a:t>
                      </a:r>
                    </a:p>
                  </a:txBody>
                  <a:tcPr>
                    <a:solidFill>
                      <a:schemeClr val="accent1">
                        <a:lumMod val="60000"/>
                        <a:lumOff val="40000"/>
                      </a:schemeClr>
                    </a:solidFill>
                  </a:tcPr>
                </a:tc>
                <a:tc>
                  <a:txBody>
                    <a:bodyPr/>
                    <a:lstStyle/>
                    <a:p>
                      <a:r>
                        <a:rPr lang="en-GB" dirty="0"/>
                        <a:t>This macro values down through a variable (LOCF) to fill in gaps in the data. By-variables can be specified so data is not carried across by-groups. Values can be filled forwards or backwards.</a:t>
                      </a:r>
                    </a:p>
                  </a:txBody>
                  <a:tcPr>
                    <a:solidFill>
                      <a:schemeClr val="accent1">
                        <a:lumMod val="60000"/>
                        <a:lumOff val="40000"/>
                      </a:schemeClr>
                    </a:solidFill>
                  </a:tcPr>
                </a:tc>
                <a:extLst>
                  <a:ext uri="{0D108BD9-81ED-4DB2-BD59-A6C34878D82A}">
                    <a16:rowId xmlns:a16="http://schemas.microsoft.com/office/drawing/2014/main" val="1087275834"/>
                  </a:ext>
                </a:extLst>
              </a:tr>
              <a:tr h="370840">
                <a:tc>
                  <a:txBody>
                    <a:bodyPr/>
                    <a:lstStyle/>
                    <a:p>
                      <a:r>
                        <a:rPr lang="en-GB" dirty="0"/>
                        <a:t>Tier 3</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AE_TRANSFORM</a:t>
                      </a:r>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Requirements of NONMEM are such that the AE data (stored in SDTM/</a:t>
                      </a:r>
                      <a:r>
                        <a:rPr lang="en-GB" dirty="0" err="1"/>
                        <a:t>ADaM</a:t>
                      </a:r>
                      <a:r>
                        <a:rPr lang="en-GB" dirty="0"/>
                        <a:t>) must be transformed in a fairly specific way. This macro carries out the AE Transformation for any subset (optional) of the input dataset. </a:t>
                      </a:r>
                    </a:p>
                  </a:txBody>
                  <a:tcPr>
                    <a:solidFill>
                      <a:schemeClr val="accent1">
                        <a:lumMod val="60000"/>
                        <a:lumOff val="40000"/>
                      </a:schemeClr>
                    </a:solidFill>
                  </a:tcPr>
                </a:tc>
                <a:extLst>
                  <a:ext uri="{0D108BD9-81ED-4DB2-BD59-A6C34878D82A}">
                    <a16:rowId xmlns:a16="http://schemas.microsoft.com/office/drawing/2014/main" val="457749056"/>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26091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3249631824"/>
              </p:ext>
            </p:extLst>
          </p:nvPr>
        </p:nvGraphicFramePr>
        <p:xfrm>
          <a:off x="435838" y="939007"/>
          <a:ext cx="10439309" cy="558800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024109">
                  <a:extLst>
                    <a:ext uri="{9D8B030D-6E8A-4147-A177-3AD203B41FA5}">
                      <a16:colId xmlns:a16="http://schemas.microsoft.com/office/drawing/2014/main" val="1937849580"/>
                    </a:ext>
                  </a:extLst>
                </a:gridCol>
                <a:gridCol w="7661430">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r>
                        <a:rPr lang="en-GB" sz="1800" dirty="0">
                          <a:solidFill>
                            <a:schemeClr val="tx1"/>
                          </a:solidFill>
                        </a:rPr>
                        <a:t>DOEVENTS</a:t>
                      </a:r>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Adverse Event (and other event-type data such as Concomitant Medications) summary tables, counting at the subject level, event level, or both. The macro can produce output directly; but is normally used to process the data with the reporting handled during post-processing.</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2</a:t>
                      </a:r>
                    </a:p>
                  </a:txBody>
                  <a:tcPr>
                    <a:solidFill>
                      <a:schemeClr val="accent1">
                        <a:lumMod val="60000"/>
                        <a:lumOff val="40000"/>
                      </a:schemeClr>
                    </a:solidFill>
                  </a:tcPr>
                </a:tc>
                <a:tc>
                  <a:txBody>
                    <a:bodyPr/>
                    <a:lstStyle/>
                    <a:p>
                      <a:pPr marL="0" indent="0">
                        <a:buFont typeface="Arial" panose="020B0604020202020204" pitchFamily="34" charset="0"/>
                        <a:buNone/>
                      </a:pPr>
                      <a:r>
                        <a:rPr lang="en-GB" sz="1800" dirty="0">
                          <a:solidFill>
                            <a:schemeClr val="tx1"/>
                          </a:solidFill>
                        </a:rPr>
                        <a:t>SUMMARY</a:t>
                      </a:r>
                      <a:endParaRPr lang="en-GB" dirty="0"/>
                    </a:p>
                  </a:txBody>
                  <a:tcPr>
                    <a:solidFill>
                      <a:schemeClr val="accent1">
                        <a:lumMod val="60000"/>
                        <a:lumOff val="40000"/>
                      </a:schemeClr>
                    </a:solidFill>
                  </a:tcPr>
                </a:tc>
                <a:tc>
                  <a:txBody>
                    <a:bodyPr/>
                    <a:lstStyle/>
                    <a:p>
                      <a:r>
                        <a:rPr lang="en-GB" dirty="0"/>
                        <a:t>This macro can do various summary tables, for a list of categorical and continuous variables, with a column variable (e.g. treatment), and also allows by variables. The list of statistics which can be produced is that for PROC UNIVARIATE</a:t>
                      </a:r>
                    </a:p>
                  </a:txBody>
                  <a:tcPr>
                    <a:solidFill>
                      <a:schemeClr val="accent1">
                        <a:lumMod val="60000"/>
                        <a:lumOff val="40000"/>
                      </a:schemeClr>
                    </a:solidFill>
                  </a:tcPr>
                </a:tc>
                <a:extLst>
                  <a:ext uri="{0D108BD9-81ED-4DB2-BD59-A6C34878D82A}">
                    <a16:rowId xmlns:a16="http://schemas.microsoft.com/office/drawing/2014/main" val="11280317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OUT_NOREC</a:t>
                      </a:r>
                    </a:p>
                  </a:txBody>
                  <a:tcPr>
                    <a:solidFill>
                      <a:schemeClr val="accent1">
                        <a:lumMod val="60000"/>
                        <a:lumOff val="40000"/>
                      </a:schemeClr>
                    </a:solidFill>
                  </a:tcPr>
                </a:tc>
                <a:tc>
                  <a:txBody>
                    <a:bodyPr/>
                    <a:lstStyle/>
                    <a:p>
                      <a:r>
                        <a:rPr lang="en-GB" dirty="0"/>
                        <a:t>Creation of a standard output in cases where no records meet input requirements of table.</a:t>
                      </a:r>
                    </a:p>
                  </a:txBody>
                  <a:tcPr>
                    <a:solidFill>
                      <a:schemeClr val="accent1">
                        <a:lumMod val="60000"/>
                        <a:lumOff val="40000"/>
                      </a:schemeClr>
                    </a:solidFill>
                  </a:tcPr>
                </a:tc>
                <a:extLst>
                  <a:ext uri="{0D108BD9-81ED-4DB2-BD59-A6C34878D82A}">
                    <a16:rowId xmlns:a16="http://schemas.microsoft.com/office/drawing/2014/main" val="34617279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GRSTART/GRSTOP</a:t>
                      </a:r>
                    </a:p>
                  </a:txBody>
                  <a:tcPr>
                    <a:solidFill>
                      <a:schemeClr val="accent1">
                        <a:lumMod val="60000"/>
                        <a:lumOff val="40000"/>
                      </a:schemeClr>
                    </a:solidFill>
                  </a:tcPr>
                </a:tc>
                <a:tc>
                  <a:txBody>
                    <a:bodyPr/>
                    <a:lstStyle/>
                    <a:p>
                      <a:r>
                        <a:rPr lang="en-GB" dirty="0"/>
                        <a:t>Set up the graphics environment for ODS graphics, start the ODS graphics engine. This macros also get the latest titles &amp; footnotes from the QC tracker and set them as SAS Titles and Footnotes (plus macro variables) to be used in the Graph output. Specific version for PDF and RTF.</a:t>
                      </a:r>
                    </a:p>
                  </a:txBody>
                  <a:tcPr>
                    <a:solidFill>
                      <a:schemeClr val="accent1">
                        <a:lumMod val="60000"/>
                        <a:lumOff val="40000"/>
                      </a:schemeClr>
                    </a:solidFill>
                  </a:tcPr>
                </a:tc>
                <a:extLst>
                  <a:ext uri="{0D108BD9-81ED-4DB2-BD59-A6C34878D82A}">
                    <a16:rowId xmlns:a16="http://schemas.microsoft.com/office/drawing/2014/main" val="5763275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RSTART/RSTOP</a:t>
                      </a:r>
                    </a:p>
                  </a:txBody>
                  <a:tcPr>
                    <a:solidFill>
                      <a:schemeClr val="accent1">
                        <a:lumMod val="60000"/>
                        <a:lumOff val="40000"/>
                      </a:schemeClr>
                    </a:solidFill>
                  </a:tcPr>
                </a:tc>
                <a:tc>
                  <a:txBody>
                    <a:bodyPr/>
                    <a:lstStyle/>
                    <a:p>
                      <a:r>
                        <a:rPr lang="en-GB" dirty="0"/>
                        <a:t>As for GRSTART/GRSTOP but for a summary or listing output</a:t>
                      </a:r>
                    </a:p>
                  </a:txBody>
                  <a:tcPr>
                    <a:solidFill>
                      <a:schemeClr val="accent1">
                        <a:lumMod val="60000"/>
                        <a:lumOff val="40000"/>
                      </a:schemeClr>
                    </a:solidFill>
                  </a:tcPr>
                </a:tc>
                <a:extLst>
                  <a:ext uri="{0D108BD9-81ED-4DB2-BD59-A6C34878D82A}">
                    <a16:rowId xmlns:a16="http://schemas.microsoft.com/office/drawing/2014/main" val="25265189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Tier 2</a:t>
                      </a:r>
                    </a:p>
                    <a:p>
                      <a:endParaRPr lang="en-GB" dirty="0"/>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ODS_PDF/ODS_RTF</a:t>
                      </a:r>
                    </a:p>
                  </a:txBody>
                  <a:tcPr>
                    <a:solidFill>
                      <a:schemeClr val="accent1">
                        <a:lumMod val="60000"/>
                        <a:lumOff val="40000"/>
                      </a:schemeClr>
                    </a:solidFill>
                  </a:tcPr>
                </a:tc>
                <a:tc>
                  <a:txBody>
                    <a:bodyPr/>
                    <a:lstStyle/>
                    <a:p>
                      <a:r>
                        <a:rPr lang="en-GB" dirty="0"/>
                        <a:t>These macros create the ODS RTF and PDF templates based on the PHASTAR Output Standards</a:t>
                      </a:r>
                    </a:p>
                  </a:txBody>
                  <a:tcPr>
                    <a:solidFill>
                      <a:schemeClr val="accent1">
                        <a:lumMod val="60000"/>
                        <a:lumOff val="40000"/>
                      </a:schemeClr>
                    </a:solidFill>
                  </a:tcPr>
                </a:tc>
                <a:extLst>
                  <a:ext uri="{0D108BD9-81ED-4DB2-BD59-A6C34878D82A}">
                    <a16:rowId xmlns:a16="http://schemas.microsoft.com/office/drawing/2014/main" val="208755054"/>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416923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27073817"/>
              </p:ext>
            </p:extLst>
          </p:nvPr>
        </p:nvGraphicFramePr>
        <p:xfrm>
          <a:off x="471348" y="1341565"/>
          <a:ext cx="10439309" cy="448564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3</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PROD_SIGDIG</a:t>
                      </a:r>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Some summary statistics outputs (e.g. PK) need number of significant digits/figures displayed instead of the usual decimal precision. This macro generates results to specified number of significant digits</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3</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OUTPUT_CHECK</a:t>
                      </a:r>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Reads in the output tab from the QC tracker, then for each output listed:</a:t>
                      </a:r>
                    </a:p>
                    <a:p>
                      <a:pPr marL="285750" indent="-285750">
                        <a:buFont typeface="Arial" panose="020B0604020202020204" pitchFamily="34" charset="0"/>
                        <a:buChar char="•"/>
                      </a:pPr>
                      <a:r>
                        <a:rPr lang="en-GB" dirty="0"/>
                        <a:t>It will look for the output pdf/rtf in the relevant output folder, the output from the proc compare, and the production dataset. </a:t>
                      </a:r>
                    </a:p>
                    <a:p>
                      <a:pPr marL="285750" indent="-285750">
                        <a:buFont typeface="Arial" panose="020B0604020202020204" pitchFamily="34" charset="0"/>
                        <a:buChar char="•"/>
                      </a:pPr>
                      <a:r>
                        <a:rPr lang="en-GB" dirty="0"/>
                        <a:t>It checks to make sure that QC was run after the output and prod dataset.</a:t>
                      </a:r>
                    </a:p>
                    <a:p>
                      <a:pPr marL="285750" indent="-285750">
                        <a:buFont typeface="Arial" panose="020B0604020202020204" pitchFamily="34" charset="0"/>
                        <a:buChar char="•"/>
                      </a:pPr>
                      <a:r>
                        <a:rPr lang="en-GB" dirty="0"/>
                        <a:t>The output from the %validation macro is brought through and is used to check if each output has a clean compare at a date relevant to output. </a:t>
                      </a:r>
                    </a:p>
                  </a:txBody>
                  <a:tcPr>
                    <a:solidFill>
                      <a:schemeClr val="accent1">
                        <a:lumMod val="60000"/>
                        <a:lumOff val="40000"/>
                      </a:schemeClr>
                    </a:solidFill>
                  </a:tcPr>
                </a:tc>
                <a:extLst>
                  <a:ext uri="{0D108BD9-81ED-4DB2-BD59-A6C34878D82A}">
                    <a16:rowId xmlns:a16="http://schemas.microsoft.com/office/drawing/2014/main" val="1128031747"/>
                  </a:ext>
                </a:extLst>
              </a:tr>
              <a:tr h="370840">
                <a:tc>
                  <a:txBody>
                    <a:bodyPr/>
                    <a:lstStyle/>
                    <a:p>
                      <a:r>
                        <a:rPr lang="en-GB" dirty="0"/>
                        <a:t>Tier 2</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VALIDATION</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Creates dataset containing validation date and proc compare return code. This macro returns a dataset with the result of proc compare. If there are mismatches, the macro produces appropriate message in the dataset. Should be used in the qc program for SDTM and </a:t>
                      </a:r>
                      <a:r>
                        <a:rPr lang="en-GB" dirty="0" err="1"/>
                        <a:t>ADaM</a:t>
                      </a:r>
                      <a:r>
                        <a:rPr lang="en-GB" dirty="0"/>
                        <a:t>.</a:t>
                      </a:r>
                    </a:p>
                  </a:txBody>
                  <a:tcPr>
                    <a:solidFill>
                      <a:schemeClr val="accent1">
                        <a:lumMod val="60000"/>
                        <a:lumOff val="40000"/>
                      </a:schemeClr>
                    </a:solidFill>
                  </a:tcPr>
                </a:tc>
                <a:extLst>
                  <a:ext uri="{0D108BD9-81ED-4DB2-BD59-A6C34878D82A}">
                    <a16:rowId xmlns:a16="http://schemas.microsoft.com/office/drawing/2014/main" val="983178415"/>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107355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2262231984"/>
              </p:ext>
            </p:extLst>
          </p:nvPr>
        </p:nvGraphicFramePr>
        <p:xfrm>
          <a:off x="471348" y="1341565"/>
          <a:ext cx="10439309" cy="293624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rPr>
                        <a:t>P21_DEFINE</a:t>
                      </a:r>
                      <a:endParaRPr lang="en-GB" dirty="0"/>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Calls Pinnacle 21 Community via SAS for automation of define.xml creation from masterspec.xlsx.</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SUB_CHECKDATASETS</a:t>
                      </a:r>
                    </a:p>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r>
                        <a:rPr lang="en-GB" dirty="0"/>
                        <a:t>Check that there is label in the dataset, size of the dataset, name of the dataset no more than 8 character, label of a dataset less than 40 characters</a:t>
                      </a:r>
                    </a:p>
                  </a:txBody>
                  <a:tcPr>
                    <a:solidFill>
                      <a:schemeClr val="accent1">
                        <a:lumMod val="60000"/>
                        <a:lumOff val="40000"/>
                      </a:schemeClr>
                    </a:solidFill>
                  </a:tcPr>
                </a:tc>
                <a:extLst>
                  <a:ext uri="{0D108BD9-81ED-4DB2-BD59-A6C34878D82A}">
                    <a16:rowId xmlns:a16="http://schemas.microsoft.com/office/drawing/2014/main" val="1128031747"/>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SUB_SPLITDATA</a:t>
                      </a:r>
                    </a:p>
                  </a:txBody>
                  <a:tcPr>
                    <a:solidFill>
                      <a:schemeClr val="accent1">
                        <a:lumMod val="60000"/>
                        <a:lumOff val="40000"/>
                      </a:schemeClr>
                    </a:solidFill>
                  </a:tcPr>
                </a:tc>
                <a:tc>
                  <a:txBody>
                    <a:bodyPr/>
                    <a:lstStyle/>
                    <a:p>
                      <a:r>
                        <a:rPr lang="en-GB" dirty="0"/>
                        <a:t>Split a large dataset if the size of the data is more than 4Gb, down into smaller datasets, for submission purposes.</a:t>
                      </a:r>
                    </a:p>
                  </a:txBody>
                  <a:tcPr>
                    <a:solidFill>
                      <a:schemeClr val="accent1">
                        <a:lumMod val="60000"/>
                        <a:lumOff val="40000"/>
                      </a:schemeClr>
                    </a:solidFill>
                  </a:tcPr>
                </a:tc>
                <a:extLst>
                  <a:ext uri="{0D108BD9-81ED-4DB2-BD59-A6C34878D82A}">
                    <a16:rowId xmlns:a16="http://schemas.microsoft.com/office/drawing/2014/main" val="3280815631"/>
                  </a:ext>
                </a:extLst>
              </a:tr>
              <a:tr h="370840">
                <a:tc>
                  <a:txBody>
                    <a:bodyPr/>
                    <a:lstStyle/>
                    <a:p>
                      <a:r>
                        <a:rPr lang="en-GB" dirty="0"/>
                        <a:t>Tier 2</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chemeClr val="tx1"/>
                          </a:solidFill>
                        </a:rPr>
                        <a:t>UT_DROPEMPTY</a:t>
                      </a:r>
                    </a:p>
                  </a:txBody>
                  <a:tcPr>
                    <a:solidFill>
                      <a:schemeClr val="accent1">
                        <a:lumMod val="60000"/>
                        <a:lumOff val="40000"/>
                      </a:schemeClr>
                    </a:solidFill>
                  </a:tcPr>
                </a:tc>
                <a:tc>
                  <a:txBody>
                    <a:bodyPr/>
                    <a:lstStyle/>
                    <a:p>
                      <a:r>
                        <a:rPr lang="en-GB" dirty="0"/>
                        <a:t>Drops variables from the specified datasets that are empty in all cases.</a:t>
                      </a:r>
                    </a:p>
                  </a:txBody>
                  <a:tcPr>
                    <a:solidFill>
                      <a:schemeClr val="accent1">
                        <a:lumMod val="60000"/>
                        <a:lumOff val="40000"/>
                      </a:schemeClr>
                    </a:solidFill>
                  </a:tcPr>
                </a:tc>
                <a:extLst>
                  <a:ext uri="{0D108BD9-81ED-4DB2-BD59-A6C34878D82A}">
                    <a16:rowId xmlns:a16="http://schemas.microsoft.com/office/drawing/2014/main" val="2815336582"/>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Tour of Phastar Macros</a:t>
            </a:r>
          </a:p>
        </p:txBody>
      </p:sp>
    </p:spTree>
    <p:extLst>
      <p:ext uri="{BB962C8B-B14F-4D97-AF65-F5344CB8AC3E}">
        <p14:creationId xmlns:p14="http://schemas.microsoft.com/office/powerpoint/2010/main" val="18059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B5E-5D42-4444-9607-1AE2A18A40FA}"/>
              </a:ext>
            </a:extLst>
          </p:cNvPr>
          <p:cNvSpPr>
            <a:spLocks noGrp="1"/>
          </p:cNvSpPr>
          <p:nvPr>
            <p:ph type="title"/>
          </p:nvPr>
        </p:nvSpPr>
        <p:spPr/>
        <p:txBody>
          <a:bodyPr/>
          <a:lstStyle/>
          <a:p>
            <a:r>
              <a:rPr lang="en-GB" dirty="0"/>
              <a:t>Future</a:t>
            </a:r>
          </a:p>
        </p:txBody>
      </p:sp>
      <p:sp>
        <p:nvSpPr>
          <p:cNvPr id="3" name="Content Placeholder 2">
            <a:extLst>
              <a:ext uri="{FF2B5EF4-FFF2-40B4-BE49-F238E27FC236}">
                <a16:creationId xmlns:a16="http://schemas.microsoft.com/office/drawing/2014/main" id="{9D7C04D9-150F-4F1A-AECB-F8363AB68595}"/>
              </a:ext>
            </a:extLst>
          </p:cNvPr>
          <p:cNvSpPr>
            <a:spLocks noGrp="1"/>
          </p:cNvSpPr>
          <p:nvPr>
            <p:ph idx="1"/>
          </p:nvPr>
        </p:nvSpPr>
        <p:spPr/>
        <p:txBody>
          <a:bodyPr>
            <a:normAutofit/>
          </a:bodyPr>
          <a:lstStyle/>
          <a:p>
            <a:r>
              <a:rPr lang="en-GB" dirty="0"/>
              <a:t>New macros will be coming as part of OE group projects.</a:t>
            </a:r>
          </a:p>
          <a:p>
            <a:r>
              <a:rPr lang="en-GB" dirty="0"/>
              <a:t>Encourage anyone to submit macros they have written to the SAS Programs (Tier 3) forum. Characteristics:</a:t>
            </a:r>
          </a:p>
          <a:p>
            <a:pPr lvl="1"/>
            <a:r>
              <a:rPr lang="en-GB" dirty="0"/>
              <a:t>Covers an area of study reporting not already covered e.g. lots of areas on the QC side.</a:t>
            </a:r>
          </a:p>
          <a:p>
            <a:pPr lvl="1"/>
            <a:r>
              <a:rPr lang="en-GB" dirty="0"/>
              <a:t>Macro could be relatively easily used in other studies.</a:t>
            </a:r>
          </a:p>
          <a:p>
            <a:pPr lvl="1"/>
            <a:r>
              <a:rPr lang="en-GB" dirty="0"/>
              <a:t>Macro follows Phastar programming standards.</a:t>
            </a:r>
          </a:p>
          <a:p>
            <a:r>
              <a:rPr lang="en-GB" dirty="0"/>
              <a:t>Stay tuned for further promotion and updates on Phastar macros</a:t>
            </a:r>
          </a:p>
          <a:p>
            <a:endParaRPr lang="en-GB" dirty="0"/>
          </a:p>
        </p:txBody>
      </p:sp>
    </p:spTree>
    <p:extLst>
      <p:ext uri="{BB962C8B-B14F-4D97-AF65-F5344CB8AC3E}">
        <p14:creationId xmlns:p14="http://schemas.microsoft.com/office/powerpoint/2010/main" val="282353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3886584043"/>
              </p:ext>
            </p:extLst>
          </p:nvPr>
        </p:nvGraphicFramePr>
        <p:xfrm>
          <a:off x="384329" y="962508"/>
          <a:ext cx="10923379" cy="5588000"/>
        </p:xfrm>
        <a:graphic>
          <a:graphicData uri="http://schemas.openxmlformats.org/drawingml/2006/table">
            <a:tbl>
              <a:tblPr firstRow="1" bandRow="1">
                <a:tableStyleId>{5C22544A-7EE6-4342-B048-85BDC9FD1C3A}</a:tableStyleId>
              </a:tblPr>
              <a:tblGrid>
                <a:gridCol w="843379">
                  <a:extLst>
                    <a:ext uri="{9D8B030D-6E8A-4147-A177-3AD203B41FA5}">
                      <a16:colId xmlns:a16="http://schemas.microsoft.com/office/drawing/2014/main" val="339050326"/>
                    </a:ext>
                  </a:extLst>
                </a:gridCol>
                <a:gridCol w="2520000">
                  <a:extLst>
                    <a:ext uri="{9D8B030D-6E8A-4147-A177-3AD203B41FA5}">
                      <a16:colId xmlns:a16="http://schemas.microsoft.com/office/drawing/2014/main" val="1937849580"/>
                    </a:ext>
                  </a:extLst>
                </a:gridCol>
                <a:gridCol w="2520000">
                  <a:extLst>
                    <a:ext uri="{9D8B030D-6E8A-4147-A177-3AD203B41FA5}">
                      <a16:colId xmlns:a16="http://schemas.microsoft.com/office/drawing/2014/main" val="1086337596"/>
                    </a:ext>
                  </a:extLst>
                </a:gridCol>
                <a:gridCol w="2520000">
                  <a:extLst>
                    <a:ext uri="{9D8B030D-6E8A-4147-A177-3AD203B41FA5}">
                      <a16:colId xmlns:a16="http://schemas.microsoft.com/office/drawing/2014/main" val="15650809"/>
                    </a:ext>
                  </a:extLst>
                </a:gridCol>
                <a:gridCol w="2520000">
                  <a:extLst>
                    <a:ext uri="{9D8B030D-6E8A-4147-A177-3AD203B41FA5}">
                      <a16:colId xmlns:a16="http://schemas.microsoft.com/office/drawing/2014/main" val="2553688285"/>
                    </a:ext>
                  </a:extLst>
                </a:gridCol>
              </a:tblGrid>
              <a:tr h="370840">
                <a:tc>
                  <a:txBody>
                    <a:bodyPr/>
                    <a:lstStyle/>
                    <a:p>
                      <a:endParaRPr lang="en-GB" dirty="0"/>
                    </a:p>
                  </a:txBody>
                  <a:tcPr>
                    <a:solidFill>
                      <a:schemeClr val="bg1"/>
                    </a:solidFill>
                  </a:tcPr>
                </a:tc>
                <a:tc>
                  <a:txBody>
                    <a:bodyPr/>
                    <a:lstStyle/>
                    <a:p>
                      <a:r>
                        <a:rPr lang="en-GB" dirty="0"/>
                        <a:t>Raw</a:t>
                      </a:r>
                    </a:p>
                  </a:txBody>
                  <a:tcPr/>
                </a:tc>
                <a:tc>
                  <a:txBody>
                    <a:bodyPr/>
                    <a:lstStyle/>
                    <a:p>
                      <a:r>
                        <a:rPr lang="en-GB" dirty="0"/>
                        <a:t>SDTM</a:t>
                      </a:r>
                    </a:p>
                  </a:txBody>
                  <a:tcPr/>
                </a:tc>
                <a:tc>
                  <a:txBody>
                    <a:bodyPr/>
                    <a:lstStyle/>
                    <a:p>
                      <a:r>
                        <a:rPr lang="en-GB" dirty="0" err="1"/>
                        <a:t>ADaM</a:t>
                      </a:r>
                      <a:endParaRPr lang="en-GB" dirty="0"/>
                    </a:p>
                  </a:txBody>
                  <a:tcPr/>
                </a:tc>
                <a:tc>
                  <a:txBody>
                    <a:bodyPr/>
                    <a:lstStyle/>
                    <a:p>
                      <a:r>
                        <a:rPr lang="en-GB" dirty="0"/>
                        <a:t>TFL</a:t>
                      </a:r>
                    </a:p>
                  </a:txBody>
                  <a:tcPr/>
                </a:tc>
                <a:extLst>
                  <a:ext uri="{0D108BD9-81ED-4DB2-BD59-A6C34878D82A}">
                    <a16:rowId xmlns:a16="http://schemas.microsoft.com/office/drawing/2014/main" val="1250513751"/>
                  </a:ext>
                </a:extLst>
              </a:tr>
              <a:tr h="370840">
                <a:tc>
                  <a:txBody>
                    <a:bodyPr/>
                    <a:lstStyle/>
                    <a:p>
                      <a:r>
                        <a:rPr lang="en-GB" dirty="0"/>
                        <a:t>Tier 1</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extLst>
                  <a:ext uri="{0D108BD9-81ED-4DB2-BD59-A6C34878D82A}">
                    <a16:rowId xmlns:a16="http://schemas.microsoft.com/office/drawing/2014/main" val="2727651055"/>
                  </a:ext>
                </a:extLst>
              </a:tr>
              <a:tr h="370840">
                <a:tc>
                  <a:txBody>
                    <a:bodyPr/>
                    <a:lstStyle/>
                    <a:p>
                      <a:r>
                        <a:rPr lang="en-GB" dirty="0"/>
                        <a:t>Tier 2</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NON_STD_ASC</a:t>
                      </a:r>
                    </a:p>
                    <a:p>
                      <a:pPr marL="285750" indent="-285750">
                        <a:buFont typeface="Arial" panose="020B0604020202020204" pitchFamily="34" charset="0"/>
                        <a:buChar char="•"/>
                      </a:pPr>
                      <a:r>
                        <a:rPr lang="en-GB" sz="1800" dirty="0">
                          <a:solidFill>
                            <a:schemeClr val="tx1"/>
                          </a:solidFill>
                        </a:rPr>
                        <a:t>UT_XPTCONVERT</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BREAKONWORD</a:t>
                      </a:r>
                    </a:p>
                    <a:p>
                      <a:pPr marL="285750" indent="-285750">
                        <a:buFont typeface="Arial" panose="020B0604020202020204" pitchFamily="34" charset="0"/>
                        <a:buChar char="•"/>
                      </a:pPr>
                      <a:r>
                        <a:rPr lang="en-GB" sz="1800" dirty="0">
                          <a:solidFill>
                            <a:schemeClr val="tx1"/>
                          </a:solidFill>
                        </a:rPr>
                        <a:t>CD_DY</a:t>
                      </a:r>
                    </a:p>
                    <a:p>
                      <a:pPr marL="285750" indent="-285750">
                        <a:buFont typeface="Arial" panose="020B0604020202020204" pitchFamily="34" charset="0"/>
                        <a:buChar char="•"/>
                      </a:pPr>
                      <a:r>
                        <a:rPr lang="en-GB" sz="1800" dirty="0">
                          <a:solidFill>
                            <a:schemeClr val="tx1"/>
                          </a:solidFill>
                        </a:rPr>
                        <a:t>CD_SPLITVARS</a:t>
                      </a:r>
                    </a:p>
                    <a:p>
                      <a:pPr marL="285750" indent="-285750">
                        <a:buFont typeface="Arial" panose="020B0604020202020204" pitchFamily="34" charset="0"/>
                        <a:buChar char="•"/>
                      </a:pPr>
                      <a:r>
                        <a:rPr lang="en-GB" sz="1800" dirty="0">
                          <a:solidFill>
                            <a:schemeClr val="tx1"/>
                          </a:solidFill>
                        </a:rPr>
                        <a:t>COMBINESDTM</a:t>
                      </a:r>
                    </a:p>
                    <a:p>
                      <a:pPr marL="285750" indent="-285750">
                        <a:buFont typeface="Arial" panose="020B0604020202020204" pitchFamily="34" charset="0"/>
                        <a:buChar char="•"/>
                      </a:pPr>
                      <a:r>
                        <a:rPr lang="en-GB" sz="1800" dirty="0">
                          <a:solidFill>
                            <a:schemeClr val="tx1"/>
                          </a:solidFill>
                        </a:rPr>
                        <a:t>CREATE_SEQ</a:t>
                      </a:r>
                    </a:p>
                    <a:p>
                      <a:pPr marL="285750" indent="-285750">
                        <a:buFont typeface="Arial" panose="020B0604020202020204" pitchFamily="34" charset="0"/>
                        <a:buChar char="•"/>
                      </a:pPr>
                      <a:r>
                        <a:rPr lang="en-GB" sz="1800" dirty="0">
                          <a:solidFill>
                            <a:schemeClr val="tx1"/>
                          </a:solidFill>
                        </a:rPr>
                        <a:t>CURRENT_CDISC_TERMINOLOGY</a:t>
                      </a:r>
                    </a:p>
                    <a:p>
                      <a:pPr marL="285750" indent="-285750">
                        <a:buFont typeface="Arial" panose="020B0604020202020204" pitchFamily="34" charset="0"/>
                        <a:buChar char="•"/>
                      </a:pPr>
                      <a:r>
                        <a:rPr lang="en-GB" sz="1800" dirty="0">
                          <a:solidFill>
                            <a:schemeClr val="tx1"/>
                          </a:solidFill>
                        </a:rPr>
                        <a:t>P21_VALIDATE</a:t>
                      </a:r>
                    </a:p>
                    <a:p>
                      <a:pPr marL="285750" indent="-285750">
                        <a:buFont typeface="Arial" panose="020B0604020202020204" pitchFamily="34" charset="0"/>
                        <a:buChar char="•"/>
                      </a:pPr>
                      <a:r>
                        <a:rPr lang="en-GB" sz="1800" dirty="0">
                          <a:solidFill>
                            <a:schemeClr val="tx1"/>
                          </a:solidFill>
                        </a:rPr>
                        <a:t>SDTM_METADATA</a:t>
                      </a:r>
                    </a:p>
                    <a:p>
                      <a:pPr marL="285750" indent="-285750">
                        <a:buFont typeface="Arial" panose="020B0604020202020204" pitchFamily="34" charset="0"/>
                        <a:buChar char="•"/>
                      </a:pPr>
                      <a:r>
                        <a:rPr lang="en-GB" sz="1800" dirty="0">
                          <a:solidFill>
                            <a:schemeClr val="tx1"/>
                          </a:solidFill>
                        </a:rPr>
                        <a:t>USERFUNCS</a:t>
                      </a:r>
                    </a:p>
                    <a:p>
                      <a:pPr marL="285750" indent="-285750">
                        <a:buFont typeface="Arial" panose="020B0604020202020204" pitchFamily="34" charset="0"/>
                        <a:buChar char="•"/>
                      </a:pPr>
                      <a:r>
                        <a:rPr lang="en-GB" sz="1800" dirty="0">
                          <a:solidFill>
                            <a:schemeClr val="tx1"/>
                          </a:solidFill>
                        </a:rPr>
                        <a:t>UT_DUPEXIST</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AD_ADD_CROSVARS</a:t>
                      </a:r>
                    </a:p>
                    <a:p>
                      <a:pPr marL="285750" indent="-285750">
                        <a:buFont typeface="Arial" panose="020B0604020202020204" pitchFamily="34" charset="0"/>
                        <a:buChar char="•"/>
                      </a:pPr>
                      <a:r>
                        <a:rPr lang="en-GB" sz="1800" dirty="0">
                          <a:solidFill>
                            <a:schemeClr val="tx1"/>
                          </a:solidFill>
                        </a:rPr>
                        <a:t>CD_DY</a:t>
                      </a:r>
                    </a:p>
                    <a:p>
                      <a:pPr marL="285750" indent="-285750">
                        <a:buFont typeface="Arial" panose="020B0604020202020204" pitchFamily="34" charset="0"/>
                        <a:buChar char="•"/>
                      </a:pPr>
                      <a:r>
                        <a:rPr lang="en-GB" sz="1800" dirty="0">
                          <a:solidFill>
                            <a:schemeClr val="tx1"/>
                          </a:solidFill>
                        </a:rPr>
                        <a:t>CREATE_SEQ</a:t>
                      </a:r>
                    </a:p>
                    <a:p>
                      <a:pPr marL="285750" indent="-285750">
                        <a:buFont typeface="Arial" panose="020B0604020202020204" pitchFamily="34" charset="0"/>
                        <a:buChar char="•"/>
                      </a:pPr>
                      <a:r>
                        <a:rPr lang="en-GB" sz="1800" dirty="0">
                          <a:solidFill>
                            <a:schemeClr val="tx1"/>
                          </a:solidFill>
                        </a:rPr>
                        <a:t>CURRENT_CDISC_TERMINOLOGY</a:t>
                      </a:r>
                    </a:p>
                    <a:p>
                      <a:pPr marL="285750" indent="-285750">
                        <a:buFont typeface="Arial" panose="020B0604020202020204" pitchFamily="34" charset="0"/>
                        <a:buChar char="•"/>
                      </a:pPr>
                      <a:r>
                        <a:rPr lang="en-GB" sz="1800" dirty="0">
                          <a:solidFill>
                            <a:schemeClr val="tx1"/>
                          </a:solidFill>
                        </a:rPr>
                        <a:t>P21_VALIDATE</a:t>
                      </a:r>
                    </a:p>
                    <a:p>
                      <a:pPr marL="285750" indent="-285750">
                        <a:buFont typeface="Arial" panose="020B0604020202020204" pitchFamily="34" charset="0"/>
                        <a:buChar char="•"/>
                      </a:pPr>
                      <a:r>
                        <a:rPr lang="en-GB" sz="1800" dirty="0">
                          <a:solidFill>
                            <a:schemeClr val="tx1"/>
                          </a:solidFill>
                        </a:rPr>
                        <a:t>USERFUNCS</a:t>
                      </a:r>
                    </a:p>
                    <a:p>
                      <a:pPr marL="285750" indent="-285750">
                        <a:buFont typeface="Arial" panose="020B0604020202020204" pitchFamily="34" charset="0"/>
                        <a:buChar char="•"/>
                      </a:pPr>
                      <a:r>
                        <a:rPr lang="en-GB" sz="1800" dirty="0">
                          <a:solidFill>
                            <a:schemeClr val="tx1"/>
                          </a:solidFill>
                        </a:rPr>
                        <a:t>UT_DUPEXIST</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DOEVENTS</a:t>
                      </a:r>
                    </a:p>
                    <a:p>
                      <a:pPr marL="285750" indent="-285750">
                        <a:buFont typeface="Arial" panose="020B0604020202020204" pitchFamily="34" charset="0"/>
                        <a:buChar char="•"/>
                      </a:pPr>
                      <a:r>
                        <a:rPr lang="en-GB" sz="1800" dirty="0">
                          <a:solidFill>
                            <a:schemeClr val="tx1"/>
                          </a:solidFill>
                        </a:rPr>
                        <a:t>DTSTAMP</a:t>
                      </a:r>
                    </a:p>
                    <a:p>
                      <a:pPr marL="285750" indent="-285750">
                        <a:buFont typeface="Arial" panose="020B0604020202020204" pitchFamily="34" charset="0"/>
                        <a:buChar char="•"/>
                      </a:pPr>
                      <a:r>
                        <a:rPr lang="en-GB" sz="1800" dirty="0">
                          <a:solidFill>
                            <a:schemeClr val="tx1"/>
                          </a:solidFill>
                        </a:rPr>
                        <a:t>GRSTART</a:t>
                      </a:r>
                    </a:p>
                    <a:p>
                      <a:pPr marL="285750" indent="-285750">
                        <a:buFont typeface="Arial" panose="020B0604020202020204" pitchFamily="34" charset="0"/>
                        <a:buChar char="•"/>
                      </a:pPr>
                      <a:r>
                        <a:rPr lang="en-GB" sz="1800" dirty="0">
                          <a:solidFill>
                            <a:schemeClr val="tx1"/>
                          </a:solidFill>
                        </a:rPr>
                        <a:t>OUT_NOREC</a:t>
                      </a:r>
                    </a:p>
                    <a:p>
                      <a:pPr marL="285750" indent="-285750">
                        <a:buFont typeface="Arial" panose="020B0604020202020204" pitchFamily="34" charset="0"/>
                        <a:buChar char="•"/>
                      </a:pPr>
                      <a:r>
                        <a:rPr lang="en-GB" sz="1800" dirty="0">
                          <a:solidFill>
                            <a:schemeClr val="tx1"/>
                          </a:solidFill>
                        </a:rPr>
                        <a:t>RSTART/RSTOP</a:t>
                      </a:r>
                    </a:p>
                    <a:p>
                      <a:pPr marL="285750" indent="-285750">
                        <a:buFont typeface="Arial" panose="020B0604020202020204" pitchFamily="34" charset="0"/>
                        <a:buChar char="•"/>
                      </a:pPr>
                      <a:r>
                        <a:rPr lang="en-GB" sz="1800" dirty="0">
                          <a:solidFill>
                            <a:schemeClr val="tx1"/>
                          </a:solidFill>
                        </a:rPr>
                        <a:t>SUMMARY</a:t>
                      </a:r>
                    </a:p>
                    <a:p>
                      <a:pPr marL="285750" indent="-285750">
                        <a:buFont typeface="Arial" panose="020B0604020202020204" pitchFamily="34" charset="0"/>
                        <a:buChar char="•"/>
                      </a:pPr>
                      <a:r>
                        <a:rPr lang="en-GB" sz="1800" dirty="0">
                          <a:solidFill>
                            <a:schemeClr val="tx1"/>
                          </a:solidFill>
                        </a:rPr>
                        <a:t>USERFUNCS</a:t>
                      </a:r>
                    </a:p>
                    <a:p>
                      <a:pPr marL="285750" indent="-285750">
                        <a:buFont typeface="Arial" panose="020B0604020202020204" pitchFamily="34" charset="0"/>
                        <a:buChar char="•"/>
                      </a:pPr>
                      <a:r>
                        <a:rPr lang="en-GB" sz="1800" dirty="0">
                          <a:solidFill>
                            <a:schemeClr val="tx1"/>
                          </a:solidFill>
                        </a:rPr>
                        <a:t>ODS_PDF</a:t>
                      </a:r>
                    </a:p>
                    <a:p>
                      <a:pPr marL="285750" indent="-285750">
                        <a:buFont typeface="Arial" panose="020B0604020202020204" pitchFamily="34" charset="0"/>
                        <a:buChar char="•"/>
                      </a:pPr>
                      <a:r>
                        <a:rPr lang="en-GB" sz="1800" dirty="0">
                          <a:solidFill>
                            <a:schemeClr val="tx1"/>
                          </a:solidFill>
                        </a:rPr>
                        <a:t>ODS_RTF</a:t>
                      </a:r>
                    </a:p>
                    <a:p>
                      <a:endParaRPr lang="en-GB" dirty="0"/>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3</a:t>
                      </a:r>
                    </a:p>
                  </a:txBody>
                  <a:tcPr>
                    <a:solidFill>
                      <a:schemeClr val="accent1">
                        <a:lumMod val="60000"/>
                        <a:lumOff val="40000"/>
                      </a:schemeClr>
                    </a:solidFill>
                  </a:tcPr>
                </a:tc>
                <a:tc>
                  <a:txBody>
                    <a:bodyPr/>
                    <a:lstStyle/>
                    <a:p>
                      <a:pPr marL="285750" indent="-285750">
                        <a:buFont typeface="Arial" panose="020B0604020202020204" pitchFamily="34" charset="0"/>
                        <a:buChar char="•"/>
                      </a:pPr>
                      <a:r>
                        <a:rPr lang="en-GB" dirty="0"/>
                        <a:t>COMPLIBS</a:t>
                      </a:r>
                    </a:p>
                  </a:txBody>
                  <a:tcPr>
                    <a:solidFill>
                      <a:schemeClr val="accent1">
                        <a:lumMod val="60000"/>
                        <a:lumOff val="40000"/>
                      </a:schemeClr>
                    </a:solidFill>
                  </a:tcPr>
                </a:tc>
                <a:tc>
                  <a:txBody>
                    <a:bodyPr/>
                    <a:lstStyle/>
                    <a:p>
                      <a:pPr marL="285750" indent="-285750">
                        <a:buFont typeface="Arial" panose="020B0604020202020204" pitchFamily="34" charset="0"/>
                        <a:buChar char="•"/>
                      </a:pPr>
                      <a:r>
                        <a:rPr lang="en-GB" dirty="0"/>
                        <a:t>COMBINESTUDIES</a:t>
                      </a:r>
                    </a:p>
                    <a:p>
                      <a:endParaRPr lang="en-GB" dirty="0"/>
                    </a:p>
                  </a:txBody>
                  <a:tcPr>
                    <a:solidFill>
                      <a:schemeClr val="accent1">
                        <a:lumMod val="60000"/>
                        <a:lumOff val="40000"/>
                      </a:schemeClr>
                    </a:solidFill>
                  </a:tcPr>
                </a:tc>
                <a:tc>
                  <a:txBody>
                    <a:bodyPr/>
                    <a:lstStyle/>
                    <a:p>
                      <a:pPr marL="285750" indent="-285750">
                        <a:buFont typeface="Arial" panose="020B0604020202020204" pitchFamily="34" charset="0"/>
                        <a:buChar char="•"/>
                      </a:pPr>
                      <a:r>
                        <a:rPr lang="en-GB" dirty="0"/>
                        <a:t>ADTR</a:t>
                      </a:r>
                    </a:p>
                    <a:p>
                      <a:pPr marL="285750" indent="-285750">
                        <a:buFont typeface="Arial" panose="020B0604020202020204" pitchFamily="34" charset="0"/>
                        <a:buChar char="•"/>
                      </a:pPr>
                      <a:r>
                        <a:rPr lang="en-GB" dirty="0"/>
                        <a:t>COMBINESTUDIES</a:t>
                      </a:r>
                    </a:p>
                    <a:p>
                      <a:pPr marL="285750" indent="-285750">
                        <a:buFont typeface="Arial" panose="020B0604020202020204" pitchFamily="34" charset="0"/>
                        <a:buChar char="•"/>
                      </a:pPr>
                      <a:r>
                        <a:rPr lang="en-GB" dirty="0"/>
                        <a:t>FILLDATA</a:t>
                      </a:r>
                    </a:p>
                    <a:p>
                      <a:pPr marL="285750" indent="-285750">
                        <a:buFont typeface="Arial" panose="020B0604020202020204" pitchFamily="34" charset="0"/>
                        <a:buChar char="•"/>
                      </a:pPr>
                      <a:r>
                        <a:rPr lang="en-GB" dirty="0"/>
                        <a:t>AE_TRANSFORM</a:t>
                      </a:r>
                    </a:p>
                    <a:p>
                      <a:endParaRPr lang="en-GB" dirty="0"/>
                    </a:p>
                  </a:txBody>
                  <a:tcPr>
                    <a:solidFill>
                      <a:schemeClr val="accent1">
                        <a:lumMod val="60000"/>
                        <a:lumOff val="40000"/>
                      </a:schemeClr>
                    </a:solidFill>
                  </a:tcPr>
                </a:tc>
                <a:tc>
                  <a:txBody>
                    <a:bodyPr/>
                    <a:lstStyle/>
                    <a:p>
                      <a:pPr marL="285750" indent="-285750">
                        <a:buFont typeface="Arial" panose="020B0604020202020204" pitchFamily="34" charset="0"/>
                        <a:buChar char="•"/>
                      </a:pPr>
                      <a:r>
                        <a:rPr lang="en-GB" dirty="0"/>
                        <a:t>PROD_SIGDIG</a:t>
                      </a:r>
                    </a:p>
                    <a:p>
                      <a:pPr marL="285750" indent="-285750">
                        <a:buFont typeface="Arial" panose="020B0604020202020204" pitchFamily="34" charset="0"/>
                        <a:buChar char="•"/>
                      </a:pPr>
                      <a:r>
                        <a:rPr lang="en-GB" dirty="0"/>
                        <a:t>OUTPUT_CHECK</a:t>
                      </a:r>
                    </a:p>
                    <a:p>
                      <a:endParaRPr lang="en-GB" dirty="0"/>
                    </a:p>
                  </a:txBody>
                  <a:tcPr>
                    <a:solidFill>
                      <a:schemeClr val="accent1">
                        <a:lumMod val="60000"/>
                        <a:lumOff val="40000"/>
                      </a:schemeClr>
                    </a:solidFill>
                  </a:tcPr>
                </a:tc>
                <a:extLst>
                  <a:ext uri="{0D108BD9-81ED-4DB2-BD59-A6C34878D82A}">
                    <a16:rowId xmlns:a16="http://schemas.microsoft.com/office/drawing/2014/main" val="1128031747"/>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Production Process</a:t>
            </a:r>
          </a:p>
        </p:txBody>
      </p:sp>
    </p:spTree>
    <p:extLst>
      <p:ext uri="{BB962C8B-B14F-4D97-AF65-F5344CB8AC3E}">
        <p14:creationId xmlns:p14="http://schemas.microsoft.com/office/powerpoint/2010/main" val="38871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3128468789"/>
              </p:ext>
            </p:extLst>
          </p:nvPr>
        </p:nvGraphicFramePr>
        <p:xfrm>
          <a:off x="489104" y="2229333"/>
          <a:ext cx="10923379" cy="2026920"/>
        </p:xfrm>
        <a:graphic>
          <a:graphicData uri="http://schemas.openxmlformats.org/drawingml/2006/table">
            <a:tbl>
              <a:tblPr firstRow="1" bandRow="1">
                <a:tableStyleId>{5C22544A-7EE6-4342-B048-85BDC9FD1C3A}</a:tableStyleId>
              </a:tblPr>
              <a:tblGrid>
                <a:gridCol w="843379">
                  <a:extLst>
                    <a:ext uri="{9D8B030D-6E8A-4147-A177-3AD203B41FA5}">
                      <a16:colId xmlns:a16="http://schemas.microsoft.com/office/drawing/2014/main" val="339050326"/>
                    </a:ext>
                  </a:extLst>
                </a:gridCol>
                <a:gridCol w="2520000">
                  <a:extLst>
                    <a:ext uri="{9D8B030D-6E8A-4147-A177-3AD203B41FA5}">
                      <a16:colId xmlns:a16="http://schemas.microsoft.com/office/drawing/2014/main" val="1937849580"/>
                    </a:ext>
                  </a:extLst>
                </a:gridCol>
                <a:gridCol w="2520000">
                  <a:extLst>
                    <a:ext uri="{9D8B030D-6E8A-4147-A177-3AD203B41FA5}">
                      <a16:colId xmlns:a16="http://schemas.microsoft.com/office/drawing/2014/main" val="1086337596"/>
                    </a:ext>
                  </a:extLst>
                </a:gridCol>
                <a:gridCol w="2520000">
                  <a:extLst>
                    <a:ext uri="{9D8B030D-6E8A-4147-A177-3AD203B41FA5}">
                      <a16:colId xmlns:a16="http://schemas.microsoft.com/office/drawing/2014/main" val="15650809"/>
                    </a:ext>
                  </a:extLst>
                </a:gridCol>
                <a:gridCol w="2520000">
                  <a:extLst>
                    <a:ext uri="{9D8B030D-6E8A-4147-A177-3AD203B41FA5}">
                      <a16:colId xmlns:a16="http://schemas.microsoft.com/office/drawing/2014/main" val="2553688285"/>
                    </a:ext>
                  </a:extLst>
                </a:gridCol>
              </a:tblGrid>
              <a:tr h="370840">
                <a:tc>
                  <a:txBody>
                    <a:bodyPr/>
                    <a:lstStyle/>
                    <a:p>
                      <a:endParaRPr lang="en-GB" dirty="0"/>
                    </a:p>
                  </a:txBody>
                  <a:tcPr>
                    <a:solidFill>
                      <a:schemeClr val="bg1"/>
                    </a:solidFill>
                  </a:tcPr>
                </a:tc>
                <a:tc>
                  <a:txBody>
                    <a:bodyPr/>
                    <a:lstStyle/>
                    <a:p>
                      <a:r>
                        <a:rPr lang="en-GB" dirty="0"/>
                        <a:t>Raw</a:t>
                      </a:r>
                    </a:p>
                  </a:txBody>
                  <a:tcPr/>
                </a:tc>
                <a:tc>
                  <a:txBody>
                    <a:bodyPr/>
                    <a:lstStyle/>
                    <a:p>
                      <a:r>
                        <a:rPr lang="en-GB" dirty="0"/>
                        <a:t>SDTM</a:t>
                      </a:r>
                    </a:p>
                  </a:txBody>
                  <a:tcPr/>
                </a:tc>
                <a:tc>
                  <a:txBody>
                    <a:bodyPr/>
                    <a:lstStyle/>
                    <a:p>
                      <a:r>
                        <a:rPr lang="en-GB" dirty="0" err="1"/>
                        <a:t>ADaM</a:t>
                      </a:r>
                      <a:endParaRPr lang="en-GB" dirty="0"/>
                    </a:p>
                  </a:txBody>
                  <a:tcPr/>
                </a:tc>
                <a:tc>
                  <a:txBody>
                    <a:bodyPr/>
                    <a:lstStyle/>
                    <a:p>
                      <a:r>
                        <a:rPr lang="en-GB" dirty="0"/>
                        <a:t>TFL</a:t>
                      </a:r>
                    </a:p>
                  </a:txBody>
                  <a:tcPr/>
                </a:tc>
                <a:extLst>
                  <a:ext uri="{0D108BD9-81ED-4DB2-BD59-A6C34878D82A}">
                    <a16:rowId xmlns:a16="http://schemas.microsoft.com/office/drawing/2014/main" val="1250513751"/>
                  </a:ext>
                </a:extLst>
              </a:tr>
              <a:tr h="370840">
                <a:tc>
                  <a:txBody>
                    <a:bodyPr/>
                    <a:lstStyle/>
                    <a:p>
                      <a:r>
                        <a:rPr lang="en-GB" dirty="0"/>
                        <a:t>Tier 1</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extLst>
                  <a:ext uri="{0D108BD9-81ED-4DB2-BD59-A6C34878D82A}">
                    <a16:rowId xmlns:a16="http://schemas.microsoft.com/office/drawing/2014/main" val="2727651055"/>
                  </a:ext>
                </a:extLst>
              </a:tr>
              <a:tr h="370840">
                <a:tc>
                  <a:txBody>
                    <a:bodyPr/>
                    <a:lstStyle/>
                    <a:p>
                      <a:r>
                        <a:rPr lang="en-GB" dirty="0"/>
                        <a:t>Tier 2</a:t>
                      </a:r>
                    </a:p>
                  </a:txBody>
                  <a:tcPr>
                    <a:solidFill>
                      <a:schemeClr val="accent1">
                        <a:lumMod val="40000"/>
                        <a:lumOff val="60000"/>
                      </a:schemeClr>
                    </a:solidFill>
                  </a:tcPr>
                </a:tc>
                <a:tc>
                  <a:txBody>
                    <a:bodyPr/>
                    <a:lstStyle/>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VALIDATION</a:t>
                      </a:r>
                    </a:p>
                    <a:p>
                      <a:pPr marL="285750" indent="-285750">
                        <a:buFont typeface="Arial" panose="020B0604020202020204" pitchFamily="34" charset="0"/>
                        <a:buChar char="•"/>
                      </a:pPr>
                      <a:r>
                        <a:rPr lang="en-GB" sz="1800" dirty="0">
                          <a:solidFill>
                            <a:schemeClr val="tx1"/>
                          </a:solidFill>
                        </a:rPr>
                        <a:t>QC_SDTM_META</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VALIDATION</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VALIDATION</a:t>
                      </a:r>
                    </a:p>
                    <a:p>
                      <a:endParaRPr lang="en-GB" dirty="0"/>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3</a:t>
                      </a:r>
                    </a:p>
                  </a:txBody>
                  <a:tcPr>
                    <a:solidFill>
                      <a:schemeClr val="accent1">
                        <a:lumMod val="60000"/>
                        <a:lumOff val="40000"/>
                      </a:schemeClr>
                    </a:solidFill>
                  </a:tcPr>
                </a:tc>
                <a:tc>
                  <a:txBody>
                    <a:bodyPr/>
                    <a:lstStyle/>
                    <a:p>
                      <a:pPr marL="0" indent="0">
                        <a:buFont typeface="Arial" panose="020B0604020202020204" pitchFamily="34" charset="0"/>
                        <a:buNone/>
                      </a:pPr>
                      <a:endParaRPr lang="en-GB" dirty="0"/>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extLst>
                  <a:ext uri="{0D108BD9-81ED-4DB2-BD59-A6C34878D82A}">
                    <a16:rowId xmlns:a16="http://schemas.microsoft.com/office/drawing/2014/main" val="1128031747"/>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QC Process</a:t>
            </a:r>
          </a:p>
        </p:txBody>
      </p:sp>
    </p:spTree>
    <p:extLst>
      <p:ext uri="{BB962C8B-B14F-4D97-AF65-F5344CB8AC3E}">
        <p14:creationId xmlns:p14="http://schemas.microsoft.com/office/powerpoint/2010/main" val="28895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768714245"/>
              </p:ext>
            </p:extLst>
          </p:nvPr>
        </p:nvGraphicFramePr>
        <p:xfrm>
          <a:off x="1641629" y="1895958"/>
          <a:ext cx="8403379" cy="2570480"/>
        </p:xfrm>
        <a:graphic>
          <a:graphicData uri="http://schemas.openxmlformats.org/drawingml/2006/table">
            <a:tbl>
              <a:tblPr firstRow="1" bandRow="1">
                <a:tableStyleId>{5C22544A-7EE6-4342-B048-85BDC9FD1C3A}</a:tableStyleId>
              </a:tblPr>
              <a:tblGrid>
                <a:gridCol w="843379">
                  <a:extLst>
                    <a:ext uri="{9D8B030D-6E8A-4147-A177-3AD203B41FA5}">
                      <a16:colId xmlns:a16="http://schemas.microsoft.com/office/drawing/2014/main" val="339050326"/>
                    </a:ext>
                  </a:extLst>
                </a:gridCol>
                <a:gridCol w="2520000">
                  <a:extLst>
                    <a:ext uri="{9D8B030D-6E8A-4147-A177-3AD203B41FA5}">
                      <a16:colId xmlns:a16="http://schemas.microsoft.com/office/drawing/2014/main" val="1086337596"/>
                    </a:ext>
                  </a:extLst>
                </a:gridCol>
                <a:gridCol w="2520000">
                  <a:extLst>
                    <a:ext uri="{9D8B030D-6E8A-4147-A177-3AD203B41FA5}">
                      <a16:colId xmlns:a16="http://schemas.microsoft.com/office/drawing/2014/main" val="15650809"/>
                    </a:ext>
                  </a:extLst>
                </a:gridCol>
                <a:gridCol w="2520000">
                  <a:extLst>
                    <a:ext uri="{9D8B030D-6E8A-4147-A177-3AD203B41FA5}">
                      <a16:colId xmlns:a16="http://schemas.microsoft.com/office/drawing/2014/main" val="2553688285"/>
                    </a:ext>
                  </a:extLst>
                </a:gridCol>
              </a:tblGrid>
              <a:tr h="370840">
                <a:tc>
                  <a:txBody>
                    <a:bodyPr/>
                    <a:lstStyle/>
                    <a:p>
                      <a:endParaRPr lang="en-GB" dirty="0"/>
                    </a:p>
                  </a:txBody>
                  <a:tcPr>
                    <a:solidFill>
                      <a:schemeClr val="bg1"/>
                    </a:solidFill>
                  </a:tcPr>
                </a:tc>
                <a:tc>
                  <a:txBody>
                    <a:bodyPr/>
                    <a:lstStyle/>
                    <a:p>
                      <a:r>
                        <a:rPr lang="en-GB" dirty="0"/>
                        <a:t>Define</a:t>
                      </a:r>
                    </a:p>
                  </a:txBody>
                  <a:tcPr/>
                </a:tc>
                <a:tc>
                  <a:txBody>
                    <a:bodyPr/>
                    <a:lstStyle/>
                    <a:p>
                      <a:r>
                        <a:rPr lang="en-GB" dirty="0"/>
                        <a:t>Datasets</a:t>
                      </a:r>
                    </a:p>
                  </a:txBody>
                  <a:tcPr/>
                </a:tc>
                <a:tc>
                  <a:txBody>
                    <a:bodyPr/>
                    <a:lstStyle/>
                    <a:p>
                      <a:r>
                        <a:rPr lang="en-GB" dirty="0"/>
                        <a:t>TFL</a:t>
                      </a:r>
                    </a:p>
                  </a:txBody>
                  <a:tcPr/>
                </a:tc>
                <a:extLst>
                  <a:ext uri="{0D108BD9-81ED-4DB2-BD59-A6C34878D82A}">
                    <a16:rowId xmlns:a16="http://schemas.microsoft.com/office/drawing/2014/main" val="1250513751"/>
                  </a:ext>
                </a:extLst>
              </a:tr>
              <a:tr h="370840">
                <a:tc>
                  <a:txBody>
                    <a:bodyPr/>
                    <a:lstStyle/>
                    <a:p>
                      <a:r>
                        <a:rPr lang="en-GB" dirty="0"/>
                        <a:t>Tier 1</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CHECKLOG</a:t>
                      </a:r>
                    </a:p>
                    <a:p>
                      <a:pPr marL="285750" indent="-285750">
                        <a:buFont typeface="Arial" panose="020B0604020202020204" pitchFamily="34" charset="0"/>
                        <a:buChar char="•"/>
                      </a:pPr>
                      <a:r>
                        <a:rPr lang="en-GB" dirty="0"/>
                        <a:t>COMDINE_PDF*</a:t>
                      </a:r>
                    </a:p>
                  </a:txBody>
                  <a:tcPr>
                    <a:solidFill>
                      <a:schemeClr val="accent1">
                        <a:lumMod val="20000"/>
                        <a:lumOff val="80000"/>
                      </a:schemeClr>
                    </a:solidFill>
                  </a:tcPr>
                </a:tc>
                <a:extLst>
                  <a:ext uri="{0D108BD9-81ED-4DB2-BD59-A6C34878D82A}">
                    <a16:rowId xmlns:a16="http://schemas.microsoft.com/office/drawing/2014/main" val="2727651055"/>
                  </a:ext>
                </a:extLst>
              </a:tr>
              <a:tr h="370840">
                <a:tc>
                  <a:txBody>
                    <a:bodyPr/>
                    <a:lstStyle/>
                    <a:p>
                      <a:r>
                        <a:rPr lang="en-GB" dirty="0"/>
                        <a:t>Tier 2</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P21_DEFINE</a:t>
                      </a:r>
                    </a:p>
                    <a:p>
                      <a:endParaRPr lang="en-GB" dirty="0"/>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GB" sz="1800" dirty="0">
                          <a:solidFill>
                            <a:schemeClr val="tx1"/>
                          </a:solidFill>
                        </a:rPr>
                        <a:t>SUB_CHECKDATASETS</a:t>
                      </a:r>
                    </a:p>
                    <a:p>
                      <a:pPr marL="285750" indent="-285750">
                        <a:buFont typeface="Arial" panose="020B0604020202020204" pitchFamily="34" charset="0"/>
                        <a:buChar char="•"/>
                      </a:pPr>
                      <a:r>
                        <a:rPr lang="en-GB" sz="1800" dirty="0">
                          <a:solidFill>
                            <a:schemeClr val="tx1"/>
                          </a:solidFill>
                        </a:rPr>
                        <a:t>SUB_SPLITDATA</a:t>
                      </a:r>
                    </a:p>
                    <a:p>
                      <a:pPr marL="285750" indent="-285750">
                        <a:buFont typeface="Arial" panose="020B0604020202020204" pitchFamily="34" charset="0"/>
                        <a:buChar char="•"/>
                      </a:pPr>
                      <a:r>
                        <a:rPr lang="en-GB" sz="1800" dirty="0">
                          <a:solidFill>
                            <a:schemeClr val="tx1"/>
                          </a:solidFill>
                        </a:rPr>
                        <a:t>UT_DROPEMPTY</a:t>
                      </a:r>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endParaRPr lang="en-GB" sz="1800" dirty="0">
                        <a:solidFill>
                          <a:schemeClr val="tx1"/>
                        </a:solidFill>
                      </a:endParaRPr>
                    </a:p>
                    <a:p>
                      <a:endParaRPr lang="en-GB" dirty="0"/>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3</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extLst>
                  <a:ext uri="{0D108BD9-81ED-4DB2-BD59-A6C34878D82A}">
                    <a16:rowId xmlns:a16="http://schemas.microsoft.com/office/drawing/2014/main" val="1128031747"/>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CRT Production Process</a:t>
            </a:r>
          </a:p>
        </p:txBody>
      </p:sp>
      <p:sp>
        <p:nvSpPr>
          <p:cNvPr id="4" name="Title 1">
            <a:extLst>
              <a:ext uri="{FF2B5EF4-FFF2-40B4-BE49-F238E27FC236}">
                <a16:creationId xmlns:a16="http://schemas.microsoft.com/office/drawing/2014/main" id="{FE59C8F4-FEDA-4D47-BB27-34FF09C5C9A4}"/>
              </a:ext>
            </a:extLst>
          </p:cNvPr>
          <p:cNvSpPr txBox="1">
            <a:spLocks/>
          </p:cNvSpPr>
          <p:nvPr/>
        </p:nvSpPr>
        <p:spPr>
          <a:xfrm>
            <a:off x="3829050" y="4791874"/>
            <a:ext cx="7496175"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dirty="0"/>
              <a:t>* </a:t>
            </a:r>
            <a:r>
              <a:rPr lang="en-GB" sz="1600" dirty="0" err="1"/>
              <a:t>Combine_PDF</a:t>
            </a:r>
            <a:r>
              <a:rPr lang="en-GB" sz="1600" dirty="0"/>
              <a:t> still requires manual review of the output for QC purposes</a:t>
            </a:r>
          </a:p>
        </p:txBody>
      </p:sp>
    </p:spTree>
    <p:extLst>
      <p:ext uri="{BB962C8B-B14F-4D97-AF65-F5344CB8AC3E}">
        <p14:creationId xmlns:p14="http://schemas.microsoft.com/office/powerpoint/2010/main" val="22572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B5E-5D42-4444-9607-1AE2A18A40FA}"/>
              </a:ext>
            </a:extLst>
          </p:cNvPr>
          <p:cNvSpPr>
            <a:spLocks noGrp="1"/>
          </p:cNvSpPr>
          <p:nvPr>
            <p:ph type="title"/>
          </p:nvPr>
        </p:nvSpPr>
        <p:spPr>
          <a:xfrm>
            <a:off x="838200" y="356248"/>
            <a:ext cx="10515600" cy="1325563"/>
          </a:xfrm>
        </p:spPr>
        <p:txBody>
          <a:bodyPr/>
          <a:lstStyle/>
          <a:p>
            <a:r>
              <a:rPr lang="en-GB" dirty="0"/>
              <a:t>What do the Tiers mean?</a:t>
            </a:r>
          </a:p>
        </p:txBody>
      </p:sp>
      <p:sp>
        <p:nvSpPr>
          <p:cNvPr id="3" name="Content Placeholder 2">
            <a:extLst>
              <a:ext uri="{FF2B5EF4-FFF2-40B4-BE49-F238E27FC236}">
                <a16:creationId xmlns:a16="http://schemas.microsoft.com/office/drawing/2014/main" id="{9D7C04D9-150F-4F1A-AECB-F8363AB68595}"/>
              </a:ext>
            </a:extLst>
          </p:cNvPr>
          <p:cNvSpPr>
            <a:spLocks noGrp="1"/>
          </p:cNvSpPr>
          <p:nvPr>
            <p:ph idx="1"/>
          </p:nvPr>
        </p:nvSpPr>
        <p:spPr/>
        <p:txBody>
          <a:bodyPr>
            <a:normAutofit fontScale="85000" lnSpcReduction="20000"/>
          </a:bodyPr>
          <a:lstStyle/>
          <a:p>
            <a:r>
              <a:rPr lang="en-GB" dirty="0"/>
              <a:t>Tier 1</a:t>
            </a:r>
          </a:p>
          <a:p>
            <a:pPr lvl="1"/>
            <a:r>
              <a:rPr lang="en-GB" dirty="0"/>
              <a:t>Fully validated so can be used in both prod and QC</a:t>
            </a:r>
          </a:p>
          <a:p>
            <a:pPr lvl="1"/>
            <a:r>
              <a:rPr lang="en-GB" dirty="0"/>
              <a:t>Stored in P:\PH_PROD_MAC and available to all reporting through standard autoexec macro </a:t>
            </a:r>
            <a:r>
              <a:rPr lang="en-GB" dirty="0" err="1"/>
              <a:t>autosearch</a:t>
            </a:r>
            <a:endParaRPr lang="en-GB" dirty="0"/>
          </a:p>
          <a:p>
            <a:pPr lvl="1"/>
            <a:r>
              <a:rPr lang="en-GB" dirty="0"/>
              <a:t>Cannot be demoted or altered</a:t>
            </a:r>
          </a:p>
          <a:p>
            <a:r>
              <a:rPr lang="en-GB" dirty="0"/>
              <a:t>Tier 2</a:t>
            </a:r>
          </a:p>
          <a:p>
            <a:pPr lvl="1"/>
            <a:r>
              <a:rPr lang="en-GB" dirty="0"/>
              <a:t>Not validated and should only be used on the prod or QC side as indicated</a:t>
            </a:r>
          </a:p>
          <a:p>
            <a:pPr lvl="1"/>
            <a:r>
              <a:rPr lang="en-GB" dirty="0"/>
              <a:t>Should be treated as any other study reporting code</a:t>
            </a:r>
          </a:p>
          <a:p>
            <a:pPr lvl="1"/>
            <a:r>
              <a:rPr lang="en-GB" dirty="0"/>
              <a:t>Stored in P:\PH_DEV_MAC and available to all reporting through standard autoexec macro </a:t>
            </a:r>
            <a:r>
              <a:rPr lang="en-GB" dirty="0" err="1"/>
              <a:t>autosearch</a:t>
            </a:r>
            <a:endParaRPr lang="en-GB" dirty="0"/>
          </a:p>
          <a:p>
            <a:pPr lvl="1"/>
            <a:r>
              <a:rPr lang="en-GB" dirty="0"/>
              <a:t>Should not be demoted or altered</a:t>
            </a:r>
          </a:p>
          <a:p>
            <a:r>
              <a:rPr lang="en-GB" dirty="0"/>
              <a:t>Tier 3</a:t>
            </a:r>
          </a:p>
          <a:p>
            <a:pPr lvl="1"/>
            <a:r>
              <a:rPr lang="en-GB" dirty="0"/>
              <a:t>Code submitted by anyone to share across studies</a:t>
            </a:r>
          </a:p>
          <a:p>
            <a:pPr lvl="1"/>
            <a:r>
              <a:rPr lang="en-GB" dirty="0"/>
              <a:t>Documentation and code stored in Phastar forum</a:t>
            </a:r>
          </a:p>
          <a:p>
            <a:pPr lvl="1"/>
            <a:r>
              <a:rPr lang="en-GB" dirty="0"/>
              <a:t>Should be demoted to reporting area and treated as any other study reporting code.</a:t>
            </a:r>
          </a:p>
          <a:p>
            <a:pPr marL="457200" lvl="1" indent="0">
              <a:buNone/>
            </a:pPr>
            <a:endParaRPr lang="en-GB" dirty="0"/>
          </a:p>
          <a:p>
            <a:endParaRPr lang="en-GB" dirty="0"/>
          </a:p>
        </p:txBody>
      </p:sp>
    </p:spTree>
    <p:extLst>
      <p:ext uri="{BB962C8B-B14F-4D97-AF65-F5344CB8AC3E}">
        <p14:creationId xmlns:p14="http://schemas.microsoft.com/office/powerpoint/2010/main" val="2141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B5E-5D42-4444-9607-1AE2A18A40FA}"/>
              </a:ext>
            </a:extLst>
          </p:cNvPr>
          <p:cNvSpPr>
            <a:spLocks noGrp="1"/>
          </p:cNvSpPr>
          <p:nvPr>
            <p:ph type="title"/>
          </p:nvPr>
        </p:nvSpPr>
        <p:spPr/>
        <p:txBody>
          <a:bodyPr/>
          <a:lstStyle/>
          <a:p>
            <a:r>
              <a:rPr lang="en-GB" dirty="0"/>
              <a:t>Documentation of Phastar Macros</a:t>
            </a:r>
          </a:p>
        </p:txBody>
      </p:sp>
      <p:sp>
        <p:nvSpPr>
          <p:cNvPr id="3" name="Content Placeholder 2">
            <a:extLst>
              <a:ext uri="{FF2B5EF4-FFF2-40B4-BE49-F238E27FC236}">
                <a16:creationId xmlns:a16="http://schemas.microsoft.com/office/drawing/2014/main" id="{9D7C04D9-150F-4F1A-AECB-F8363AB68595}"/>
              </a:ext>
            </a:extLst>
          </p:cNvPr>
          <p:cNvSpPr>
            <a:spLocks noGrp="1"/>
          </p:cNvSpPr>
          <p:nvPr>
            <p:ph idx="1"/>
          </p:nvPr>
        </p:nvSpPr>
        <p:spPr/>
        <p:txBody>
          <a:bodyPr>
            <a:normAutofit/>
          </a:bodyPr>
          <a:lstStyle/>
          <a:p>
            <a:r>
              <a:rPr lang="en-GB" dirty="0"/>
              <a:t>Tier 1 and 2 in the PHASTAR Macros (Tier 1 and 2)  forum (</a:t>
            </a:r>
            <a:r>
              <a:rPr lang="en-GB" dirty="0">
                <a:hlinkClick r:id="rId2"/>
              </a:rPr>
              <a:t>https://phastar-intranet.com/forum/phastar-macros</a:t>
            </a:r>
            <a:r>
              <a:rPr lang="en-GB" dirty="0"/>
              <a:t>)</a:t>
            </a:r>
          </a:p>
          <a:p>
            <a:r>
              <a:rPr lang="en-GB" dirty="0"/>
              <a:t>Tier 3 in the SAS Programs (Tier 3) forum (</a:t>
            </a:r>
            <a:r>
              <a:rPr lang="en-GB" dirty="0">
                <a:hlinkClick r:id="rId3"/>
              </a:rPr>
              <a:t>https://phastar-intranet.com/forum/sas-programs</a:t>
            </a:r>
            <a:r>
              <a:rPr lang="en-GB" dirty="0"/>
              <a:t>)</a:t>
            </a:r>
          </a:p>
          <a:p>
            <a:r>
              <a:rPr lang="en-GB" dirty="0"/>
              <a:t>All macros should have sufficient documentation in the program header and appropriate commentary in the body of the code</a:t>
            </a:r>
          </a:p>
          <a:p>
            <a:pPr marL="0" indent="0">
              <a:buNone/>
            </a:pPr>
            <a:endParaRPr lang="en-GB" dirty="0"/>
          </a:p>
          <a:p>
            <a:endParaRPr lang="en-GB" dirty="0"/>
          </a:p>
        </p:txBody>
      </p:sp>
    </p:spTree>
    <p:extLst>
      <p:ext uri="{BB962C8B-B14F-4D97-AF65-F5344CB8AC3E}">
        <p14:creationId xmlns:p14="http://schemas.microsoft.com/office/powerpoint/2010/main" val="208504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B5E-5D42-4444-9607-1AE2A18A40FA}"/>
              </a:ext>
            </a:extLst>
          </p:cNvPr>
          <p:cNvSpPr>
            <a:spLocks noGrp="1"/>
          </p:cNvSpPr>
          <p:nvPr>
            <p:ph type="title"/>
          </p:nvPr>
        </p:nvSpPr>
        <p:spPr/>
        <p:txBody>
          <a:bodyPr/>
          <a:lstStyle/>
          <a:p>
            <a:r>
              <a:rPr lang="en-GB" dirty="0"/>
              <a:t>Feedback on Phastar Macros</a:t>
            </a:r>
          </a:p>
        </p:txBody>
      </p:sp>
      <p:sp>
        <p:nvSpPr>
          <p:cNvPr id="3" name="Content Placeholder 2">
            <a:extLst>
              <a:ext uri="{FF2B5EF4-FFF2-40B4-BE49-F238E27FC236}">
                <a16:creationId xmlns:a16="http://schemas.microsoft.com/office/drawing/2014/main" id="{9D7C04D9-150F-4F1A-AECB-F8363AB68595}"/>
              </a:ext>
            </a:extLst>
          </p:cNvPr>
          <p:cNvSpPr>
            <a:spLocks noGrp="1"/>
          </p:cNvSpPr>
          <p:nvPr>
            <p:ph idx="1"/>
          </p:nvPr>
        </p:nvSpPr>
        <p:spPr/>
        <p:txBody>
          <a:bodyPr>
            <a:normAutofit/>
          </a:bodyPr>
          <a:lstStyle/>
          <a:p>
            <a:r>
              <a:rPr lang="en-GB" dirty="0"/>
              <a:t>The forums referenced on the previous slide allow any user to give feedback as a reply to the original documentation post.</a:t>
            </a:r>
          </a:p>
          <a:p>
            <a:pPr marL="0" indent="0">
              <a:buNone/>
            </a:pPr>
            <a:endParaRPr lang="en-GB" dirty="0"/>
          </a:p>
          <a:p>
            <a:endParaRPr lang="en-GB" dirty="0"/>
          </a:p>
        </p:txBody>
      </p:sp>
    </p:spTree>
    <p:extLst>
      <p:ext uri="{BB962C8B-B14F-4D97-AF65-F5344CB8AC3E}">
        <p14:creationId xmlns:p14="http://schemas.microsoft.com/office/powerpoint/2010/main" val="156546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5B5E-5D42-4444-9607-1AE2A18A40FA}"/>
              </a:ext>
            </a:extLst>
          </p:cNvPr>
          <p:cNvSpPr>
            <a:spLocks noGrp="1"/>
          </p:cNvSpPr>
          <p:nvPr>
            <p:ph type="title"/>
          </p:nvPr>
        </p:nvSpPr>
        <p:spPr/>
        <p:txBody>
          <a:bodyPr/>
          <a:lstStyle/>
          <a:p>
            <a:r>
              <a:rPr lang="en-GB" dirty="0"/>
              <a:t>Tour of Phastar Macros</a:t>
            </a:r>
          </a:p>
        </p:txBody>
      </p:sp>
      <p:sp>
        <p:nvSpPr>
          <p:cNvPr id="3" name="Content Placeholder 2">
            <a:extLst>
              <a:ext uri="{FF2B5EF4-FFF2-40B4-BE49-F238E27FC236}">
                <a16:creationId xmlns:a16="http://schemas.microsoft.com/office/drawing/2014/main" id="{9D7C04D9-150F-4F1A-AECB-F8363AB68595}"/>
              </a:ext>
            </a:extLst>
          </p:cNvPr>
          <p:cNvSpPr>
            <a:spLocks noGrp="1"/>
          </p:cNvSpPr>
          <p:nvPr>
            <p:ph idx="1"/>
          </p:nvPr>
        </p:nvSpPr>
        <p:spPr/>
        <p:txBody>
          <a:bodyPr>
            <a:normAutofit/>
          </a:bodyPr>
          <a:lstStyle/>
          <a:p>
            <a:r>
              <a:rPr lang="en-GB" dirty="0"/>
              <a:t>This tour gives a brief overview of each macro.</a:t>
            </a:r>
          </a:p>
          <a:p>
            <a:r>
              <a:rPr lang="en-GB" dirty="0"/>
              <a:t>The full documentation can be seen in the documentation forum described earlier.</a:t>
            </a:r>
          </a:p>
          <a:p>
            <a:r>
              <a:rPr lang="en-GB" dirty="0"/>
              <a:t>New macros will be added all the time</a:t>
            </a:r>
          </a:p>
          <a:p>
            <a:endParaRPr lang="en-GB" dirty="0"/>
          </a:p>
        </p:txBody>
      </p:sp>
    </p:spTree>
    <p:extLst>
      <p:ext uri="{BB962C8B-B14F-4D97-AF65-F5344CB8AC3E}">
        <p14:creationId xmlns:p14="http://schemas.microsoft.com/office/powerpoint/2010/main" val="175393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160FE38-32F6-4D05-9F1B-A672A67078D7}"/>
              </a:ext>
            </a:extLst>
          </p:cNvPr>
          <p:cNvGraphicFramePr>
            <a:graphicFrameLocks noGrp="1"/>
          </p:cNvGraphicFramePr>
          <p:nvPr>
            <p:extLst>
              <p:ext uri="{D42A27DB-BD31-4B8C-83A1-F6EECF244321}">
                <p14:modId xmlns:p14="http://schemas.microsoft.com/office/powerpoint/2010/main" val="3586420164"/>
              </p:ext>
            </p:extLst>
          </p:nvPr>
        </p:nvGraphicFramePr>
        <p:xfrm>
          <a:off x="471348" y="1341565"/>
          <a:ext cx="10439309" cy="4394200"/>
        </p:xfrm>
        <a:graphic>
          <a:graphicData uri="http://schemas.openxmlformats.org/drawingml/2006/table">
            <a:tbl>
              <a:tblPr firstRow="1" bandRow="1">
                <a:tableStyleId>{5C22544A-7EE6-4342-B048-85BDC9FD1C3A}</a:tableStyleId>
              </a:tblPr>
              <a:tblGrid>
                <a:gridCol w="753770">
                  <a:extLst>
                    <a:ext uri="{9D8B030D-6E8A-4147-A177-3AD203B41FA5}">
                      <a16:colId xmlns:a16="http://schemas.microsoft.com/office/drawing/2014/main" val="339050326"/>
                    </a:ext>
                  </a:extLst>
                </a:gridCol>
                <a:gridCol w="2379216">
                  <a:extLst>
                    <a:ext uri="{9D8B030D-6E8A-4147-A177-3AD203B41FA5}">
                      <a16:colId xmlns:a16="http://schemas.microsoft.com/office/drawing/2014/main" val="1937849580"/>
                    </a:ext>
                  </a:extLst>
                </a:gridCol>
                <a:gridCol w="7306323">
                  <a:extLst>
                    <a:ext uri="{9D8B030D-6E8A-4147-A177-3AD203B41FA5}">
                      <a16:colId xmlns:a16="http://schemas.microsoft.com/office/drawing/2014/main" val="1086337596"/>
                    </a:ext>
                  </a:extLst>
                </a:gridCol>
              </a:tblGrid>
              <a:tr h="370840">
                <a:tc>
                  <a:txBody>
                    <a:bodyPr/>
                    <a:lstStyle/>
                    <a:p>
                      <a:endParaRPr lang="en-GB" dirty="0"/>
                    </a:p>
                  </a:txBody>
                  <a:tcPr>
                    <a:solidFill>
                      <a:schemeClr val="bg1"/>
                    </a:solidFill>
                  </a:tcPr>
                </a:tc>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1250513751"/>
                  </a:ext>
                </a:extLst>
              </a:tr>
              <a:tr h="370840">
                <a:tc>
                  <a:txBody>
                    <a:bodyPr/>
                    <a:lstStyle/>
                    <a:p>
                      <a:r>
                        <a:rPr lang="en-GB" dirty="0"/>
                        <a:t>Tier 2</a:t>
                      </a:r>
                    </a:p>
                  </a:txBody>
                  <a:tcPr>
                    <a:solidFill>
                      <a:schemeClr val="accent1">
                        <a:lumMod val="40000"/>
                        <a:lumOff val="60000"/>
                      </a:schemeClr>
                    </a:solidFill>
                  </a:tcPr>
                </a:tc>
                <a:tc>
                  <a:txBody>
                    <a:bodyPr/>
                    <a:lstStyle/>
                    <a:p>
                      <a:r>
                        <a:rPr lang="en-GB" dirty="0"/>
                        <a:t>LOG_SUMMARY</a:t>
                      </a:r>
                    </a:p>
                    <a:p>
                      <a:endParaRPr lang="en-GB" dirty="0"/>
                    </a:p>
                    <a:p>
                      <a:endParaRPr lang="en-GB" dirty="0"/>
                    </a:p>
                    <a:p>
                      <a:endParaRPr lang="en-GB" dirty="0"/>
                    </a:p>
                    <a:p>
                      <a:r>
                        <a:rPr lang="en-GB" dirty="0"/>
                        <a:t>MACRO_USAGE</a:t>
                      </a:r>
                    </a:p>
                    <a:p>
                      <a:endParaRPr lang="en-GB" dirty="0"/>
                    </a:p>
                    <a:p>
                      <a:endParaRPr lang="en-GB" dirty="0"/>
                    </a:p>
                    <a:p>
                      <a:r>
                        <a:rPr lang="en-GB" dirty="0"/>
                        <a:t>UT_FIND_MISSING</a:t>
                      </a:r>
                    </a:p>
                    <a:p>
                      <a:endParaRPr lang="en-GB" dirty="0"/>
                    </a:p>
                    <a:p>
                      <a:endParaRPr lang="en-GB" dirty="0"/>
                    </a:p>
                  </a:txBody>
                  <a:tcPr>
                    <a:solidFill>
                      <a:schemeClr val="accent1">
                        <a:lumMod val="40000"/>
                        <a:lumOff val="60000"/>
                      </a:schemeClr>
                    </a:solidFill>
                  </a:tcPr>
                </a:tc>
                <a:tc>
                  <a:txBody>
                    <a:bodyPr/>
                    <a:lstStyle/>
                    <a:p>
                      <a:pPr marL="0" indent="0">
                        <a:buFont typeface="Arial" panose="020B0604020202020204" pitchFamily="34" charset="0"/>
                        <a:buNone/>
                      </a:pPr>
                      <a:r>
                        <a:rPr lang="en-GB" sz="1800" dirty="0">
                          <a:solidFill>
                            <a:schemeClr val="tx1"/>
                          </a:solidFill>
                        </a:rPr>
                        <a:t>Reviews all logs in specified folder to determine presence of </a:t>
                      </a:r>
                      <a:r>
                        <a:rPr lang="en-GB" sz="1800" dirty="0" err="1">
                          <a:solidFill>
                            <a:schemeClr val="tx1"/>
                          </a:solidFill>
                        </a:rPr>
                        <a:t>checklog</a:t>
                      </a:r>
                      <a:r>
                        <a:rPr lang="en-GB" sz="1800" dirty="0">
                          <a:solidFill>
                            <a:schemeClr val="tx1"/>
                          </a:solidFill>
                        </a:rPr>
                        <a:t> output and any issues identified by </a:t>
                      </a:r>
                      <a:r>
                        <a:rPr lang="en-GB" sz="1800" dirty="0" err="1">
                          <a:solidFill>
                            <a:schemeClr val="tx1"/>
                          </a:solidFill>
                        </a:rPr>
                        <a:t>checklog</a:t>
                      </a:r>
                      <a:r>
                        <a:rPr lang="en-GB" sz="1800" dirty="0">
                          <a:solidFill>
                            <a:schemeClr val="tx1"/>
                          </a:solidFill>
                        </a:rPr>
                        <a:t>. Produces summary dataset of status of each log.</a:t>
                      </a:r>
                    </a:p>
                    <a:p>
                      <a:pPr marL="0" indent="0">
                        <a:buFont typeface="Arial" panose="020B0604020202020204" pitchFamily="34" charset="0"/>
                        <a:buNone/>
                      </a:pPr>
                      <a:endParaRPr lang="en-GB" sz="1800" dirty="0">
                        <a:solidFill>
                          <a:schemeClr val="tx1"/>
                        </a:solidFill>
                      </a:endParaRPr>
                    </a:p>
                    <a:p>
                      <a:pPr marL="0" indent="0">
                        <a:buFont typeface="Arial" panose="020B0604020202020204" pitchFamily="34" charset="0"/>
                        <a:buNone/>
                      </a:pPr>
                      <a:r>
                        <a:rPr lang="en-GB" sz="1800" dirty="0">
                          <a:solidFill>
                            <a:schemeClr val="tx1"/>
                          </a:solidFill>
                        </a:rPr>
                        <a:t>Scans the Prog folders of a Reporting Effort and creates Excel reporting listing which macros have been used as recorded in the program headers.</a:t>
                      </a:r>
                    </a:p>
                    <a:p>
                      <a:pPr marL="0" indent="0">
                        <a:buFont typeface="Arial" panose="020B0604020202020204" pitchFamily="34" charset="0"/>
                        <a:buNone/>
                      </a:pPr>
                      <a:endParaRPr lang="en-GB" sz="1800" dirty="0">
                        <a:solidFill>
                          <a:schemeClr val="tx1"/>
                        </a:solidFill>
                      </a:endParaRPr>
                    </a:p>
                    <a:p>
                      <a:pPr marL="0" indent="0">
                        <a:buFont typeface="Arial" panose="020B0604020202020204" pitchFamily="34" charset="0"/>
                        <a:buNone/>
                      </a:pPr>
                      <a:r>
                        <a:rPr lang="en-GB" dirty="0"/>
                        <a:t>Creates a dataset with a count of missing entries for each variable</a:t>
                      </a:r>
                    </a:p>
                  </a:txBody>
                  <a:tcPr>
                    <a:solidFill>
                      <a:schemeClr val="accent1">
                        <a:lumMod val="40000"/>
                        <a:lumOff val="60000"/>
                      </a:schemeClr>
                    </a:solidFill>
                  </a:tcPr>
                </a:tc>
                <a:extLst>
                  <a:ext uri="{0D108BD9-81ED-4DB2-BD59-A6C34878D82A}">
                    <a16:rowId xmlns:a16="http://schemas.microsoft.com/office/drawing/2014/main" val="249541764"/>
                  </a:ext>
                </a:extLst>
              </a:tr>
              <a:tr h="370840">
                <a:tc>
                  <a:txBody>
                    <a:bodyPr/>
                    <a:lstStyle/>
                    <a:p>
                      <a:r>
                        <a:rPr lang="en-GB" dirty="0"/>
                        <a:t>Tier 3</a:t>
                      </a:r>
                    </a:p>
                  </a:txBody>
                  <a:tcPr>
                    <a:solidFill>
                      <a:schemeClr val="accent1">
                        <a:lumMod val="60000"/>
                        <a:lumOff val="40000"/>
                      </a:schemeClr>
                    </a:solidFill>
                  </a:tcPr>
                </a:tc>
                <a:tc>
                  <a:txBody>
                    <a:bodyPr/>
                    <a:lstStyle/>
                    <a:p>
                      <a:pPr marL="0" indent="0">
                        <a:buFont typeface="Arial" panose="020B0604020202020204" pitchFamily="34" charset="0"/>
                        <a:buNone/>
                      </a:pPr>
                      <a:r>
                        <a:rPr lang="en-GB" dirty="0"/>
                        <a:t>CODMETA</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CREATE_SPEC_DATASET</a:t>
                      </a:r>
                    </a:p>
                  </a:txBody>
                  <a:tcPr>
                    <a:solidFill>
                      <a:schemeClr val="accent1">
                        <a:lumMod val="60000"/>
                        <a:lumOff val="40000"/>
                      </a:schemeClr>
                    </a:solidFill>
                  </a:tcPr>
                </a:tc>
                <a:tc>
                  <a:txBody>
                    <a:bodyPr/>
                    <a:lstStyle/>
                    <a:p>
                      <a:r>
                        <a:rPr lang="en-GB" dirty="0"/>
                        <a:t>Scans all SAS code in directory and finds header info (Description, Author etc) and macro usage in code body. Outputs this information to a dataset.</a:t>
                      </a:r>
                    </a:p>
                    <a:p>
                      <a:endParaRPr lang="en-GB" dirty="0"/>
                    </a:p>
                    <a:p>
                      <a:r>
                        <a:rPr lang="en-GB" dirty="0"/>
                        <a:t>Program to read Phastar Specification Spreadsheets and create </a:t>
                      </a:r>
                      <a:r>
                        <a:rPr lang="en-GB" dirty="0" err="1"/>
                        <a:t>sas</a:t>
                      </a:r>
                      <a:r>
                        <a:rPr lang="en-GB" dirty="0"/>
                        <a:t> dataset </a:t>
                      </a:r>
                    </a:p>
                  </a:txBody>
                  <a:tcPr>
                    <a:solidFill>
                      <a:schemeClr val="accent1">
                        <a:lumMod val="60000"/>
                        <a:lumOff val="40000"/>
                      </a:schemeClr>
                    </a:solidFill>
                  </a:tcPr>
                </a:tc>
                <a:extLst>
                  <a:ext uri="{0D108BD9-81ED-4DB2-BD59-A6C34878D82A}">
                    <a16:rowId xmlns:a16="http://schemas.microsoft.com/office/drawing/2014/main" val="1128031747"/>
                  </a:ext>
                </a:extLst>
              </a:tr>
            </a:tbl>
          </a:graphicData>
        </a:graphic>
      </p:graphicFrame>
      <p:sp>
        <p:nvSpPr>
          <p:cNvPr id="7" name="Title 1">
            <a:extLst>
              <a:ext uri="{FF2B5EF4-FFF2-40B4-BE49-F238E27FC236}">
                <a16:creationId xmlns:a16="http://schemas.microsoft.com/office/drawing/2014/main" id="{9B0E7F0D-CF0B-456B-91E0-9A7A28719340}"/>
              </a:ext>
            </a:extLst>
          </p:cNvPr>
          <p:cNvSpPr txBox="1">
            <a:spLocks/>
          </p:cNvSpPr>
          <p:nvPr/>
        </p:nvSpPr>
        <p:spPr>
          <a:xfrm>
            <a:off x="257175" y="307492"/>
            <a:ext cx="10515600" cy="631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Utilities</a:t>
            </a:r>
          </a:p>
        </p:txBody>
      </p:sp>
    </p:spTree>
    <p:extLst>
      <p:ext uri="{BB962C8B-B14F-4D97-AF65-F5344CB8AC3E}">
        <p14:creationId xmlns:p14="http://schemas.microsoft.com/office/powerpoint/2010/main" val="441489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1978</Words>
  <Application>Microsoft Office PowerPoint</Application>
  <PresentationFormat>Widescreen</PresentationFormat>
  <Paragraphs>268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Phastar Macros</vt:lpstr>
      <vt:lpstr>PowerPoint Presentation</vt:lpstr>
      <vt:lpstr>PowerPoint Presentation</vt:lpstr>
      <vt:lpstr>PowerPoint Presentation</vt:lpstr>
      <vt:lpstr>What do the Tiers mean?</vt:lpstr>
      <vt:lpstr>Documentation of Phastar Macros</vt:lpstr>
      <vt:lpstr>Feedback on Phastar Macros</vt:lpstr>
      <vt:lpstr>Tour of Phastar Macros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Bullivant</dc:creator>
  <cp:lastModifiedBy>Andrew Bullivant</cp:lastModifiedBy>
  <cp:revision>61</cp:revision>
  <dcterms:created xsi:type="dcterms:W3CDTF">2020-06-24T12:39:02Z</dcterms:created>
  <dcterms:modified xsi:type="dcterms:W3CDTF">2020-10-06T08:14:15Z</dcterms:modified>
</cp:coreProperties>
</file>