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1" r:id="rId3"/>
    <p:sldId id="268" r:id="rId4"/>
    <p:sldId id="263" r:id="rId5"/>
    <p:sldId id="264" r:id="rId6"/>
    <p:sldId id="260" r:id="rId7"/>
    <p:sldId id="256" r:id="rId8"/>
    <p:sldId id="259" r:id="rId9"/>
    <p:sldId id="257" r:id="rId10"/>
    <p:sldId id="25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0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2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8EE61-6F7B-8689-DBA7-9590B6ECA3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05DC9E-660A-C1C7-6AB4-086B42EE8C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01E0FE-19FA-A252-06FA-24EB13699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70EBC-7125-4B5E-B99D-E465C94DD824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A2AC6A-E1F5-895A-FA61-D5329BDC8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E39291-E38C-CBF5-3428-F3B8F4664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80110-8257-4787-9A9E-CD7E55A4F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437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277CE-BA79-2FFA-B9C8-D5A0FB63A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5DC3FB-860C-0571-679E-3B4277FD51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40AD3A-B434-0390-A6A2-E3E271200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70EBC-7125-4B5E-B99D-E465C94DD824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04026A-CD9F-6A62-FB34-F0FDC046F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F3E309-126D-BB10-FC88-1E2A57F33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80110-8257-4787-9A9E-CD7E55A4F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404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8E2388-EE85-C0BD-4D5F-1193C3061D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6700A3-B276-5AF4-450F-993BA45DA3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56B5FF-348A-B4C7-CF53-860A090CB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70EBC-7125-4B5E-B99D-E465C94DD824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7D1BE9-47EE-37A6-7CAF-BE23FF845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941353-C31D-D491-6693-26FD5718A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80110-8257-4787-9A9E-CD7E55A4F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393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89EE6-D8D3-D19A-6ACD-FB5231151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73383B-7621-4342-57A4-8E51E61B78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890E80-D110-4F47-ADD5-59175D5EA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70EBC-7125-4B5E-B99D-E465C94DD824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D2F412-812A-3B58-49AE-50BFB1F84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06E0F1-EC3D-56D5-7BA9-EF1E4C2D1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80110-8257-4787-9A9E-CD7E55A4F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350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949E2-7BD0-9CB4-C9D6-C31463E9D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C7EF1C-EA96-F664-5F16-9E8AA3B38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C31AF-41ED-AB22-0F54-FF069D43F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70EBC-7125-4B5E-B99D-E465C94DD824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8BE392-DDBA-A02F-23EE-85798697B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782DEA-4E75-3239-4CA0-3B397647E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80110-8257-4787-9A9E-CD7E55A4F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506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76604-0AD0-D39E-17AB-5C6CAE81F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6171E-F645-7464-4C9D-1DB1A9E2BB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60B2F4-F860-9297-60B4-C8E68F57C9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9860F1-2C83-A255-2FC1-CEFD17D60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70EBC-7125-4B5E-B99D-E465C94DD824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64E9E3-96C1-56DC-FF44-4CC4C583A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03FA01-35BD-3E7C-E87E-AF1363F12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80110-8257-4787-9A9E-CD7E55A4F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183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3AD75-D326-9F50-B6EB-517EBE3F1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4813A1-8995-46C3-822A-B33CFA54EC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9A2EF2-6696-7EA1-24CC-EF14ADE230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D1286E-014F-93BE-37D5-1D06BBEDD9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503FD8-99EC-A2DA-D89A-E352DF23D3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7CD1D7-2F83-7078-1475-0633CC78B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70EBC-7125-4B5E-B99D-E465C94DD824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528D3B-8A04-6FC5-45E5-DD9CFF57C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FA9888-7E14-5ADC-381D-AD513D43D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80110-8257-4787-9A9E-CD7E55A4F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288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4B848-70EF-B34A-5E47-1FB3E391F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5B7AC8-0B46-61C6-E732-B56B86018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70EBC-7125-4B5E-B99D-E465C94DD824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9EA10B-CCB5-E583-68D5-BFF2CEBE9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A30039-F448-8957-7309-844D57852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80110-8257-4787-9A9E-CD7E55A4F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80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527CC6-CB1E-5D32-383A-62694CD9A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70EBC-7125-4B5E-B99D-E465C94DD824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80556C-7DC4-121B-DAB5-D23FB5BDC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BFC4AC-AB5B-0535-438A-B649560F7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80110-8257-4787-9A9E-CD7E55A4F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354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411A8-944A-74E9-7242-F6F87CA19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C1A3AA-EC11-D9A9-6D87-922198DC68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BA743F-5BAC-5476-AED7-E1AB35E551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9831FA-B1BF-2ED9-71CD-F54C7A068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70EBC-7125-4B5E-B99D-E465C94DD824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BEAD1F-2ADE-45D2-521F-8D9629D39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905891-0926-C7B8-D772-048325DEE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80110-8257-4787-9A9E-CD7E55A4F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214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CEE41-6D1D-92F4-A833-2E056FED1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287A92-D58B-3BE5-D19D-62AEA2088C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111A28-26BE-1BCE-D523-38165A4D92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F6B989-4006-6215-5497-CC1F90B40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70EBC-7125-4B5E-B99D-E465C94DD824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6E01B2-FFCC-AC76-BE35-2B5C4570B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B7670D-DFA9-4416-A3CD-9807A58C0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80110-8257-4787-9A9E-CD7E55A4F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894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21DE54-D03D-0E50-175B-AB90466C9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3CA131-72F1-30F0-0714-CDE81F800A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A9A007-FDFA-AE62-D41E-11E559D4DE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4570EBC-7125-4B5E-B99D-E465C94DD824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442AAB-DDAE-8C5C-E2E7-A8B2C6B8D0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002A88-5A87-24B7-BA95-9C4E48A577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2280110-8257-4787-9A9E-CD7E55A4F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11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BE8984-402A-9DB3-A276-808C51E235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14C3E-25F5-2081-9DF5-E1CE075963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InVEST 3.16</a:t>
            </a:r>
            <a:br>
              <a:rPr lang="en-US"/>
            </a:br>
            <a:r>
              <a:rPr lang="en-US" sz="4800"/>
              <a:t>(new settings bar)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0218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385944C-64A2-3A34-B15E-A32D6BEE4D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1234" y="1266614"/>
            <a:ext cx="9598854" cy="547725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2DC95A2-E121-41CE-9268-61BA294D4808}"/>
              </a:ext>
            </a:extLst>
          </p:cNvPr>
          <p:cNvSpPr txBox="1"/>
          <p:nvPr/>
        </p:nvSpPr>
        <p:spPr>
          <a:xfrm>
            <a:off x="190836" y="2519393"/>
            <a:ext cx="17781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/>
              <a:t>Click to view logging messages for this model run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83F852-105F-259A-E75C-523ED58FA22C}"/>
              </a:ext>
            </a:extLst>
          </p:cNvPr>
          <p:cNvSpPr txBox="1"/>
          <p:nvPr/>
        </p:nvSpPr>
        <p:spPr>
          <a:xfrm>
            <a:off x="7744952" y="392350"/>
            <a:ext cx="12446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/>
              <a:t>Logging</a:t>
            </a:r>
          </a:p>
          <a:p>
            <a:pPr algn="ctr"/>
            <a:r>
              <a:rPr lang="en-US" b="1"/>
              <a:t>messages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F1D104B-3E88-D027-55CD-F6673E9F405D}"/>
              </a:ext>
            </a:extLst>
          </p:cNvPr>
          <p:cNvCxnSpPr>
            <a:cxnSpLocks/>
          </p:cNvCxnSpPr>
          <p:nvPr/>
        </p:nvCxnSpPr>
        <p:spPr>
          <a:xfrm>
            <a:off x="1443408" y="2673865"/>
            <a:ext cx="667826" cy="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7E84CD8-F2B9-6592-3E04-2884D007BADF}"/>
              </a:ext>
            </a:extLst>
          </p:cNvPr>
          <p:cNvCxnSpPr>
            <a:cxnSpLocks/>
          </p:cNvCxnSpPr>
          <p:nvPr/>
        </p:nvCxnSpPr>
        <p:spPr>
          <a:xfrm>
            <a:off x="8367269" y="1038681"/>
            <a:ext cx="1" cy="1203292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5AE65B7-EF86-E397-6E44-144DF335D314}"/>
              </a:ext>
            </a:extLst>
          </p:cNvPr>
          <p:cNvSpPr txBox="1"/>
          <p:nvPr/>
        </p:nvSpPr>
        <p:spPr>
          <a:xfrm>
            <a:off x="2880445" y="4372709"/>
            <a:ext cx="15164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/>
              <a:t>Click to view</a:t>
            </a:r>
          </a:p>
          <a:p>
            <a:pPr algn="ctr"/>
            <a:r>
              <a:rPr lang="en-US" b="1"/>
              <a:t>results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BA8099E-49B3-BDFD-C2E8-2E62635467DF}"/>
              </a:ext>
            </a:extLst>
          </p:cNvPr>
          <p:cNvCxnSpPr>
            <a:cxnSpLocks/>
          </p:cNvCxnSpPr>
          <p:nvPr/>
        </p:nvCxnSpPr>
        <p:spPr>
          <a:xfrm>
            <a:off x="3638666" y="5019040"/>
            <a:ext cx="0" cy="676887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27CD429-4E9C-2EDE-9474-2E7D7326E012}"/>
              </a:ext>
            </a:extLst>
          </p:cNvPr>
          <p:cNvSpPr txBox="1"/>
          <p:nvPr/>
        </p:nvSpPr>
        <p:spPr>
          <a:xfrm>
            <a:off x="481912" y="1720342"/>
            <a:ext cx="193950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/>
              <a:t>Click to return to </a:t>
            </a:r>
          </a:p>
          <a:p>
            <a:r>
              <a:rPr lang="en-US" sz="1400" b="1"/>
              <a:t>the model input screen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A85BA3A-E3E6-D4A6-B34A-C652731EC4C2}"/>
              </a:ext>
            </a:extLst>
          </p:cNvPr>
          <p:cNvCxnSpPr>
            <a:cxnSpLocks/>
          </p:cNvCxnSpPr>
          <p:nvPr/>
        </p:nvCxnSpPr>
        <p:spPr>
          <a:xfrm>
            <a:off x="1443408" y="2320779"/>
            <a:ext cx="667826" cy="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539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21AA8B-5C00-D825-9356-FAC206167E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152CFCD-9BA0-AEBC-A38B-74BAFD1C3E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084" y="964383"/>
            <a:ext cx="9769353" cy="589361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5340346-B6CF-EC20-A7F7-EF3E26B9C304}"/>
              </a:ext>
            </a:extLst>
          </p:cNvPr>
          <p:cNvSpPr txBox="1"/>
          <p:nvPr/>
        </p:nvSpPr>
        <p:spPr>
          <a:xfrm>
            <a:off x="3213278" y="276999"/>
            <a:ext cx="1746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InVEST models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4F4202-8ED8-A312-EDFE-3FDD2A149430}"/>
              </a:ext>
            </a:extLst>
          </p:cNvPr>
          <p:cNvSpPr txBox="1"/>
          <p:nvPr/>
        </p:nvSpPr>
        <p:spPr>
          <a:xfrm>
            <a:off x="1262267" y="1"/>
            <a:ext cx="9018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Home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screen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A8D910-71EC-6144-17C1-795863BA70B9}"/>
              </a:ext>
            </a:extLst>
          </p:cNvPr>
          <p:cNvSpPr txBox="1"/>
          <p:nvPr/>
        </p:nvSpPr>
        <p:spPr>
          <a:xfrm>
            <a:off x="7027229" y="0"/>
            <a:ext cx="13724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Previous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model runs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02C1D7E-3C6F-C96E-6B06-9D18A90D9F3A}"/>
              </a:ext>
            </a:extLst>
          </p:cNvPr>
          <p:cNvSpPr txBox="1"/>
          <p:nvPr/>
        </p:nvSpPr>
        <p:spPr>
          <a:xfrm>
            <a:off x="9641012" y="0"/>
            <a:ext cx="19127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Settings/Plugins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Sample data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28A3282-8FAB-3B61-85E6-924240664B5C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1713192" y="646332"/>
            <a:ext cx="0" cy="669348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7BB2941E-3915-F708-90BE-B94CC8241D64}"/>
              </a:ext>
            </a:extLst>
          </p:cNvPr>
          <p:cNvSpPr/>
          <p:nvPr/>
        </p:nvSpPr>
        <p:spPr>
          <a:xfrm>
            <a:off x="1048084" y="1315680"/>
            <a:ext cx="1253531" cy="405442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D1F3339-3087-107B-9A39-E951DFD3B186}"/>
              </a:ext>
            </a:extLst>
          </p:cNvPr>
          <p:cNvCxnSpPr>
            <a:cxnSpLocks/>
          </p:cNvCxnSpPr>
          <p:nvPr/>
        </p:nvCxnSpPr>
        <p:spPr>
          <a:xfrm flipH="1">
            <a:off x="3207706" y="675349"/>
            <a:ext cx="642278" cy="1273197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3E2ED5B-AD74-CA46-0096-E59133BE22FF}"/>
              </a:ext>
            </a:extLst>
          </p:cNvPr>
          <p:cNvCxnSpPr>
            <a:cxnSpLocks/>
          </p:cNvCxnSpPr>
          <p:nvPr/>
        </p:nvCxnSpPr>
        <p:spPr>
          <a:xfrm>
            <a:off x="4315810" y="675348"/>
            <a:ext cx="644421" cy="1273198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84604F4-1548-8784-80FB-B0440832210B}"/>
              </a:ext>
            </a:extLst>
          </p:cNvPr>
          <p:cNvCxnSpPr>
            <a:cxnSpLocks/>
          </p:cNvCxnSpPr>
          <p:nvPr/>
        </p:nvCxnSpPr>
        <p:spPr>
          <a:xfrm>
            <a:off x="7713475" y="646331"/>
            <a:ext cx="0" cy="1135176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D4E27E8-38F3-0CF2-BE76-10F1257B75C7}"/>
              </a:ext>
            </a:extLst>
          </p:cNvPr>
          <p:cNvCxnSpPr>
            <a:cxnSpLocks/>
          </p:cNvCxnSpPr>
          <p:nvPr/>
        </p:nvCxnSpPr>
        <p:spPr>
          <a:xfrm>
            <a:off x="10597362" y="646331"/>
            <a:ext cx="0" cy="669349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C5002D3D-2C35-6934-82FA-DE83F0595DEB}"/>
              </a:ext>
            </a:extLst>
          </p:cNvPr>
          <p:cNvSpPr/>
          <p:nvPr/>
        </p:nvSpPr>
        <p:spPr>
          <a:xfrm>
            <a:off x="10374936" y="1328308"/>
            <a:ext cx="421728" cy="392814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21712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ACB7A9-6B21-A7D4-2A0E-7FF3C21996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D95C2659-98C8-2FBE-4358-99A0B3DDF9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084" y="964383"/>
            <a:ext cx="9769353" cy="589361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2CB6320-384B-B21C-AF63-1C6456E24561}"/>
              </a:ext>
            </a:extLst>
          </p:cNvPr>
          <p:cNvSpPr txBox="1"/>
          <p:nvPr/>
        </p:nvSpPr>
        <p:spPr>
          <a:xfrm>
            <a:off x="9641012" y="0"/>
            <a:ext cx="19127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Settings/Plugins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Sample data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A6B52B0-1F30-D015-00DF-7BD33FD76B3C}"/>
              </a:ext>
            </a:extLst>
          </p:cNvPr>
          <p:cNvCxnSpPr>
            <a:cxnSpLocks/>
          </p:cNvCxnSpPr>
          <p:nvPr/>
        </p:nvCxnSpPr>
        <p:spPr>
          <a:xfrm>
            <a:off x="10597362" y="646331"/>
            <a:ext cx="0" cy="669349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B29607C7-B0D7-539B-1189-03DAEAC36250}"/>
              </a:ext>
            </a:extLst>
          </p:cNvPr>
          <p:cNvSpPr/>
          <p:nvPr/>
        </p:nvSpPr>
        <p:spPr>
          <a:xfrm>
            <a:off x="10374936" y="1328308"/>
            <a:ext cx="421728" cy="392814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154180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6C3771-FBD8-3B0F-FF0B-87F265A3EA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C919AF2-CCCE-52B2-35E8-69B598ADC2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8393" y="1282780"/>
            <a:ext cx="9241572" cy="557521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17564C8-9A44-9B89-6C7E-234FEAA03322}"/>
              </a:ext>
            </a:extLst>
          </p:cNvPr>
          <p:cNvSpPr txBox="1"/>
          <p:nvPr/>
        </p:nvSpPr>
        <p:spPr>
          <a:xfrm>
            <a:off x="2963435" y="4960970"/>
            <a:ext cx="13889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Click to run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the model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5D1319-45CB-B3FF-A4BD-607A309BA3BB}"/>
              </a:ext>
            </a:extLst>
          </p:cNvPr>
          <p:cNvSpPr txBox="1"/>
          <p:nvPr/>
        </p:nvSpPr>
        <p:spPr>
          <a:xfrm>
            <a:off x="9342180" y="392350"/>
            <a:ext cx="8495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Model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inputs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69F48AB-B667-8493-C8D8-6897D619845A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3657917" y="5607301"/>
            <a:ext cx="3" cy="669348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ABBF2CC-73F7-4689-982B-D6A800039394}"/>
              </a:ext>
            </a:extLst>
          </p:cNvPr>
          <p:cNvCxnSpPr>
            <a:cxnSpLocks/>
          </p:cNvCxnSpPr>
          <p:nvPr/>
        </p:nvCxnSpPr>
        <p:spPr>
          <a:xfrm>
            <a:off x="9766975" y="1121434"/>
            <a:ext cx="0" cy="855711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19F6B32-B5AC-DD39-5F5D-D88242674D7E}"/>
              </a:ext>
            </a:extLst>
          </p:cNvPr>
          <p:cNvSpPr txBox="1"/>
          <p:nvPr/>
        </p:nvSpPr>
        <p:spPr>
          <a:xfrm>
            <a:off x="6011099" y="392350"/>
            <a:ext cx="19352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Tabs for multiple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model runs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15E11CD-0C7D-927D-A8A6-A1AE80ECD140}"/>
              </a:ext>
            </a:extLst>
          </p:cNvPr>
          <p:cNvCxnSpPr>
            <a:cxnSpLocks/>
          </p:cNvCxnSpPr>
          <p:nvPr/>
        </p:nvCxnSpPr>
        <p:spPr>
          <a:xfrm flipH="1">
            <a:off x="6349242" y="1038681"/>
            <a:ext cx="319119" cy="669349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17335C5-31BD-1044-52AF-66F7F451B5E9}"/>
              </a:ext>
            </a:extLst>
          </p:cNvPr>
          <p:cNvCxnSpPr>
            <a:cxnSpLocks/>
          </p:cNvCxnSpPr>
          <p:nvPr/>
        </p:nvCxnSpPr>
        <p:spPr>
          <a:xfrm>
            <a:off x="7326090" y="1067435"/>
            <a:ext cx="362519" cy="611840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267004BF-2C41-1E87-56E5-F7577ADA3C4D}"/>
              </a:ext>
            </a:extLst>
          </p:cNvPr>
          <p:cNvSpPr/>
          <p:nvPr/>
        </p:nvSpPr>
        <p:spPr>
          <a:xfrm>
            <a:off x="4726805" y="1977145"/>
            <a:ext cx="7053154" cy="4880854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F94346C-7DF8-6858-9BD3-B5657A697610}"/>
              </a:ext>
            </a:extLst>
          </p:cNvPr>
          <p:cNvSpPr txBox="1"/>
          <p:nvPr/>
        </p:nvSpPr>
        <p:spPr>
          <a:xfrm>
            <a:off x="119848" y="2625311"/>
            <a:ext cx="221048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Save parameters and optionally data to a file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4277E71-06DD-CD2F-75A0-18C4075BD116}"/>
              </a:ext>
            </a:extLst>
          </p:cNvPr>
          <p:cNvSpPr txBox="1"/>
          <p:nvPr/>
        </p:nvSpPr>
        <p:spPr>
          <a:xfrm>
            <a:off x="165402" y="1848356"/>
            <a:ext cx="2044460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Load parameters and optionally data from a saved file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E39B579-D167-D587-E413-7C4410ECEF78}"/>
              </a:ext>
            </a:extLst>
          </p:cNvPr>
          <p:cNvCxnSpPr>
            <a:cxnSpLocks/>
          </p:cNvCxnSpPr>
          <p:nvPr/>
        </p:nvCxnSpPr>
        <p:spPr>
          <a:xfrm>
            <a:off x="1616244" y="2370736"/>
            <a:ext cx="955040" cy="346441"/>
          </a:xfrm>
          <a:prstGeom prst="straightConnector1">
            <a:avLst/>
          </a:prstGeom>
          <a:ln w="57150">
            <a:solidFill>
              <a:srgbClr val="996633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29F1428-F8D3-FAD8-985F-8B26783AD181}"/>
              </a:ext>
            </a:extLst>
          </p:cNvPr>
          <p:cNvCxnSpPr>
            <a:cxnSpLocks/>
          </p:cNvCxnSpPr>
          <p:nvPr/>
        </p:nvCxnSpPr>
        <p:spPr>
          <a:xfrm>
            <a:off x="1988778" y="2971637"/>
            <a:ext cx="582506" cy="0"/>
          </a:xfrm>
          <a:prstGeom prst="straightConnector1">
            <a:avLst/>
          </a:prstGeom>
          <a:ln w="57150">
            <a:solidFill>
              <a:srgbClr val="996633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BDAFF116-8641-9CC8-DAF2-4EFDB6966645}"/>
              </a:ext>
            </a:extLst>
          </p:cNvPr>
          <p:cNvSpPr txBox="1"/>
          <p:nvPr/>
        </p:nvSpPr>
        <p:spPr>
          <a:xfrm>
            <a:off x="119848" y="3196231"/>
            <a:ext cx="221048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Link to User Guide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chapter for this model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3CCD9E3-F8F8-49AC-3F30-426AA4847D1A}"/>
              </a:ext>
            </a:extLst>
          </p:cNvPr>
          <p:cNvCxnSpPr>
            <a:cxnSpLocks/>
          </p:cNvCxnSpPr>
          <p:nvPr/>
        </p:nvCxnSpPr>
        <p:spPr>
          <a:xfrm flipV="1">
            <a:off x="1772031" y="3265817"/>
            <a:ext cx="799253" cy="90298"/>
          </a:xfrm>
          <a:prstGeom prst="straightConnector1">
            <a:avLst/>
          </a:prstGeom>
          <a:ln w="57150">
            <a:solidFill>
              <a:srgbClr val="996633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4E5FCB52-C705-D2E0-F932-A088FF291F01}"/>
              </a:ext>
            </a:extLst>
          </p:cNvPr>
          <p:cNvSpPr txBox="1"/>
          <p:nvPr/>
        </p:nvSpPr>
        <p:spPr>
          <a:xfrm>
            <a:off x="119848" y="3731958"/>
            <a:ext cx="221048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Link to Community Forum posts related to this model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73D1A3D-3948-7D66-69FB-BED1D0E0FC17}"/>
              </a:ext>
            </a:extLst>
          </p:cNvPr>
          <p:cNvCxnSpPr>
            <a:cxnSpLocks/>
          </p:cNvCxnSpPr>
          <p:nvPr/>
        </p:nvCxnSpPr>
        <p:spPr>
          <a:xfrm flipV="1">
            <a:off x="2175995" y="3645640"/>
            <a:ext cx="594823" cy="276104"/>
          </a:xfrm>
          <a:prstGeom prst="straightConnector1">
            <a:avLst/>
          </a:prstGeom>
          <a:ln w="57150">
            <a:solidFill>
              <a:srgbClr val="996633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35448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3D4310-5A80-BFE6-4766-9A94F797D4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6C32761-02F0-B552-B0B3-E9EFFFE433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1030" y="1225366"/>
            <a:ext cx="9106281" cy="549360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2FDB200-DAB9-FF32-F701-380CC1CCDD6C}"/>
              </a:ext>
            </a:extLst>
          </p:cNvPr>
          <p:cNvSpPr txBox="1"/>
          <p:nvPr/>
        </p:nvSpPr>
        <p:spPr>
          <a:xfrm>
            <a:off x="190836" y="2262720"/>
            <a:ext cx="17781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View logging messages for this model run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3BA01C-4E2A-61B4-48A3-22158008EFC7}"/>
              </a:ext>
            </a:extLst>
          </p:cNvPr>
          <p:cNvSpPr txBox="1"/>
          <p:nvPr/>
        </p:nvSpPr>
        <p:spPr>
          <a:xfrm>
            <a:off x="8129960" y="392350"/>
            <a:ext cx="12446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Logging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messages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7ECBA84-7503-83E3-3B36-B3D9BBD58797}"/>
              </a:ext>
            </a:extLst>
          </p:cNvPr>
          <p:cNvCxnSpPr>
            <a:cxnSpLocks/>
          </p:cNvCxnSpPr>
          <p:nvPr/>
        </p:nvCxnSpPr>
        <p:spPr>
          <a:xfrm>
            <a:off x="1443408" y="2417192"/>
            <a:ext cx="667826" cy="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A4437DB-536B-6ACC-3591-5BCF0EA8E8AA}"/>
              </a:ext>
            </a:extLst>
          </p:cNvPr>
          <p:cNvCxnSpPr>
            <a:cxnSpLocks/>
          </p:cNvCxnSpPr>
          <p:nvPr/>
        </p:nvCxnSpPr>
        <p:spPr>
          <a:xfrm>
            <a:off x="8752277" y="1038681"/>
            <a:ext cx="1" cy="901458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7E810E5A-5B96-F9EC-4A0B-64AA7914B53A}"/>
              </a:ext>
            </a:extLst>
          </p:cNvPr>
          <p:cNvSpPr txBox="1"/>
          <p:nvPr/>
        </p:nvSpPr>
        <p:spPr>
          <a:xfrm>
            <a:off x="2805570" y="4870014"/>
            <a:ext cx="9175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View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results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1A3FB45-149F-E7B3-DE96-D41FE5D615D9}"/>
              </a:ext>
            </a:extLst>
          </p:cNvPr>
          <p:cNvCxnSpPr>
            <a:cxnSpLocks/>
          </p:cNvCxnSpPr>
          <p:nvPr/>
        </p:nvCxnSpPr>
        <p:spPr>
          <a:xfrm>
            <a:off x="3264350" y="5516345"/>
            <a:ext cx="0" cy="676887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739249FD-038C-0F37-5F2D-89555D6D2F69}"/>
              </a:ext>
            </a:extLst>
          </p:cNvPr>
          <p:cNvSpPr txBox="1"/>
          <p:nvPr/>
        </p:nvSpPr>
        <p:spPr>
          <a:xfrm>
            <a:off x="190836" y="1678529"/>
            <a:ext cx="19395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Return to the model input screen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135333D-391C-E383-B552-47E9DF571387}"/>
              </a:ext>
            </a:extLst>
          </p:cNvPr>
          <p:cNvCxnSpPr>
            <a:cxnSpLocks/>
          </p:cNvCxnSpPr>
          <p:nvPr/>
        </p:nvCxnSpPr>
        <p:spPr>
          <a:xfrm>
            <a:off x="1443408" y="2064106"/>
            <a:ext cx="667826" cy="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2071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F91B8-5A27-2C29-1BEF-FC7D955BE7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InVEST pre-3.16</a:t>
            </a:r>
          </a:p>
        </p:txBody>
      </p:sp>
    </p:spTree>
    <p:extLst>
      <p:ext uri="{BB962C8B-B14F-4D97-AF65-F5344CB8AC3E}">
        <p14:creationId xmlns:p14="http://schemas.microsoft.com/office/powerpoint/2010/main" val="30812342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FAFF845-3623-3B72-E2B4-BB9FABA01F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5502" y="1282035"/>
            <a:ext cx="9462210" cy="548107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D3DD0F5-4ED4-B11B-76A7-BFF45055FC3A}"/>
              </a:ext>
            </a:extLst>
          </p:cNvPr>
          <p:cNvSpPr txBox="1"/>
          <p:nvPr/>
        </p:nvSpPr>
        <p:spPr>
          <a:xfrm>
            <a:off x="3198649" y="669349"/>
            <a:ext cx="1746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InVEST models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DC95A2-E121-41CE-9268-61BA294D4808}"/>
              </a:ext>
            </a:extLst>
          </p:cNvPr>
          <p:cNvSpPr txBox="1"/>
          <p:nvPr/>
        </p:nvSpPr>
        <p:spPr>
          <a:xfrm>
            <a:off x="1687902" y="392351"/>
            <a:ext cx="9018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/>
              <a:t>Home</a:t>
            </a:r>
          </a:p>
          <a:p>
            <a:pPr algn="ctr"/>
            <a:r>
              <a:rPr lang="en-US" b="1"/>
              <a:t>screen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83F852-105F-259A-E75C-523ED58FA22C}"/>
              </a:ext>
            </a:extLst>
          </p:cNvPr>
          <p:cNvSpPr txBox="1"/>
          <p:nvPr/>
        </p:nvSpPr>
        <p:spPr>
          <a:xfrm>
            <a:off x="7105291" y="392350"/>
            <a:ext cx="13724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/>
              <a:t>Previous </a:t>
            </a:r>
          </a:p>
          <a:p>
            <a:pPr algn="ctr"/>
            <a:r>
              <a:rPr lang="en-US" b="1"/>
              <a:t>model runs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2F9C0B-24CB-877D-E4EF-EDBDEC941542}"/>
              </a:ext>
            </a:extLst>
          </p:cNvPr>
          <p:cNvSpPr txBox="1"/>
          <p:nvPr/>
        </p:nvSpPr>
        <p:spPr>
          <a:xfrm>
            <a:off x="10032101" y="392350"/>
            <a:ext cx="15005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/>
              <a:t>Settings/</a:t>
            </a:r>
          </a:p>
          <a:p>
            <a:pPr algn="ctr"/>
            <a:r>
              <a:rPr lang="en-US" b="1"/>
              <a:t>Sample data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F1D104B-3E88-D027-55CD-F6673E9F405D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2138827" y="1038682"/>
            <a:ext cx="0" cy="669348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538CE5C5-269B-DD1A-93F0-1E15E06AC1DD}"/>
              </a:ext>
            </a:extLst>
          </p:cNvPr>
          <p:cNvSpPr/>
          <p:nvPr/>
        </p:nvSpPr>
        <p:spPr>
          <a:xfrm>
            <a:off x="1535502" y="1708030"/>
            <a:ext cx="1224951" cy="405442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AE5E757-F375-5291-6EAD-24A1F9AC78C1}"/>
              </a:ext>
            </a:extLst>
          </p:cNvPr>
          <p:cNvCxnSpPr>
            <a:cxnSpLocks/>
          </p:cNvCxnSpPr>
          <p:nvPr/>
        </p:nvCxnSpPr>
        <p:spPr>
          <a:xfrm flipH="1">
            <a:off x="3193077" y="1038682"/>
            <a:ext cx="642278" cy="1273197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8F48D4D-E95A-76AF-CB24-E43FF18E2D00}"/>
              </a:ext>
            </a:extLst>
          </p:cNvPr>
          <p:cNvCxnSpPr>
            <a:cxnSpLocks/>
          </p:cNvCxnSpPr>
          <p:nvPr/>
        </p:nvCxnSpPr>
        <p:spPr>
          <a:xfrm>
            <a:off x="4301181" y="1038681"/>
            <a:ext cx="644421" cy="1273198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7E84CD8-F2B9-6592-3E04-2884D007BADF}"/>
              </a:ext>
            </a:extLst>
          </p:cNvPr>
          <p:cNvCxnSpPr>
            <a:cxnSpLocks/>
          </p:cNvCxnSpPr>
          <p:nvPr/>
        </p:nvCxnSpPr>
        <p:spPr>
          <a:xfrm>
            <a:off x="7791537" y="1038681"/>
            <a:ext cx="0" cy="1135176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F7D70D8-0CC7-93F8-73F8-4679AA18F256}"/>
              </a:ext>
            </a:extLst>
          </p:cNvPr>
          <p:cNvCxnSpPr>
            <a:cxnSpLocks/>
          </p:cNvCxnSpPr>
          <p:nvPr/>
        </p:nvCxnSpPr>
        <p:spPr>
          <a:xfrm>
            <a:off x="10782370" y="1038681"/>
            <a:ext cx="0" cy="669349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20D925C7-EC38-EEFF-E0D2-D8595EC629A4}"/>
              </a:ext>
            </a:extLst>
          </p:cNvPr>
          <p:cNvSpPr/>
          <p:nvPr/>
        </p:nvSpPr>
        <p:spPr>
          <a:xfrm>
            <a:off x="10575985" y="1731352"/>
            <a:ext cx="421728" cy="382120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6619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FAFF845-3623-3B72-E2B4-BB9FABA01F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5502" y="1282035"/>
            <a:ext cx="9462210" cy="548107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42F9C0B-24CB-877D-E4EF-EDBDEC941542}"/>
              </a:ext>
            </a:extLst>
          </p:cNvPr>
          <p:cNvSpPr txBox="1"/>
          <p:nvPr/>
        </p:nvSpPr>
        <p:spPr>
          <a:xfrm>
            <a:off x="10032101" y="392350"/>
            <a:ext cx="15005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/>
              <a:t>Settings/</a:t>
            </a:r>
          </a:p>
          <a:p>
            <a:pPr algn="ctr"/>
            <a:r>
              <a:rPr lang="en-US" b="1"/>
              <a:t>Sample data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F7D70D8-0CC7-93F8-73F8-4679AA18F256}"/>
              </a:ext>
            </a:extLst>
          </p:cNvPr>
          <p:cNvCxnSpPr>
            <a:cxnSpLocks/>
          </p:cNvCxnSpPr>
          <p:nvPr/>
        </p:nvCxnSpPr>
        <p:spPr>
          <a:xfrm>
            <a:off x="10782370" y="1038681"/>
            <a:ext cx="0" cy="669349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20D925C7-EC38-EEFF-E0D2-D8595EC629A4}"/>
              </a:ext>
            </a:extLst>
          </p:cNvPr>
          <p:cNvSpPr/>
          <p:nvPr/>
        </p:nvSpPr>
        <p:spPr>
          <a:xfrm>
            <a:off x="10575985" y="1717806"/>
            <a:ext cx="421728" cy="382120"/>
          </a:xfrm>
          <a:prstGeom prst="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7477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5DD01FA-74B6-C288-1324-4C1E02DF5F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7747" y="1282781"/>
            <a:ext cx="9598854" cy="547725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2DC95A2-E121-41CE-9268-61BA294D4808}"/>
              </a:ext>
            </a:extLst>
          </p:cNvPr>
          <p:cNvSpPr txBox="1"/>
          <p:nvPr/>
        </p:nvSpPr>
        <p:spPr>
          <a:xfrm>
            <a:off x="2883226" y="4928888"/>
            <a:ext cx="13889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/>
              <a:t>Click to run</a:t>
            </a:r>
          </a:p>
          <a:p>
            <a:pPr algn="ctr"/>
            <a:r>
              <a:rPr lang="en-US" b="1"/>
              <a:t>the model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83F852-105F-259A-E75C-523ED58FA22C}"/>
              </a:ext>
            </a:extLst>
          </p:cNvPr>
          <p:cNvSpPr txBox="1"/>
          <p:nvPr/>
        </p:nvSpPr>
        <p:spPr>
          <a:xfrm>
            <a:off x="9342180" y="392350"/>
            <a:ext cx="8495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/>
              <a:t>Model</a:t>
            </a:r>
          </a:p>
          <a:p>
            <a:pPr algn="ctr"/>
            <a:r>
              <a:rPr lang="en-US" b="1"/>
              <a:t>inputs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F1D104B-3E88-D027-55CD-F6673E9F405D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3577708" y="5575219"/>
            <a:ext cx="3" cy="669348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7E84CD8-F2B9-6592-3E04-2884D007BADF}"/>
              </a:ext>
            </a:extLst>
          </p:cNvPr>
          <p:cNvCxnSpPr>
            <a:cxnSpLocks/>
          </p:cNvCxnSpPr>
          <p:nvPr/>
        </p:nvCxnSpPr>
        <p:spPr>
          <a:xfrm>
            <a:off x="9766975" y="1121434"/>
            <a:ext cx="0" cy="992038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B221A4D-C108-D289-782E-E236D5D31C8A}"/>
              </a:ext>
            </a:extLst>
          </p:cNvPr>
          <p:cNvSpPr txBox="1"/>
          <p:nvPr/>
        </p:nvSpPr>
        <p:spPr>
          <a:xfrm>
            <a:off x="6011099" y="392350"/>
            <a:ext cx="19352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/>
              <a:t>Tabs for multiple</a:t>
            </a:r>
          </a:p>
          <a:p>
            <a:pPr algn="ctr"/>
            <a:r>
              <a:rPr lang="en-US" b="1"/>
              <a:t>model runs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260D4AF-D4BC-2E10-4C25-5B5B40CD30ED}"/>
              </a:ext>
            </a:extLst>
          </p:cNvPr>
          <p:cNvCxnSpPr>
            <a:cxnSpLocks/>
          </p:cNvCxnSpPr>
          <p:nvPr/>
        </p:nvCxnSpPr>
        <p:spPr>
          <a:xfrm flipH="1">
            <a:off x="6349242" y="1038681"/>
            <a:ext cx="319119" cy="669349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D47D0D4-EB4A-AC92-8053-A249511B7BE0}"/>
              </a:ext>
            </a:extLst>
          </p:cNvPr>
          <p:cNvCxnSpPr>
            <a:cxnSpLocks/>
          </p:cNvCxnSpPr>
          <p:nvPr/>
        </p:nvCxnSpPr>
        <p:spPr>
          <a:xfrm>
            <a:off x="7326090" y="1067435"/>
            <a:ext cx="362519" cy="611840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D794A90B-300B-14EB-BFD1-8D3AC13DC45F}"/>
              </a:ext>
            </a:extLst>
          </p:cNvPr>
          <p:cNvSpPr/>
          <p:nvPr/>
        </p:nvSpPr>
        <p:spPr>
          <a:xfrm>
            <a:off x="4712678" y="2119543"/>
            <a:ext cx="7313920" cy="4640494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F3A21B8-2148-B65A-2DB3-8188AB682A89}"/>
              </a:ext>
            </a:extLst>
          </p:cNvPr>
          <p:cNvSpPr txBox="1"/>
          <p:nvPr/>
        </p:nvSpPr>
        <p:spPr>
          <a:xfrm>
            <a:off x="34377" y="2908721"/>
            <a:ext cx="221048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/>
              <a:t>Save parameters and optionally data to a file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322903F-FD9C-5F8A-6466-F36291309C89}"/>
              </a:ext>
            </a:extLst>
          </p:cNvPr>
          <p:cNvSpPr txBox="1"/>
          <p:nvPr/>
        </p:nvSpPr>
        <p:spPr>
          <a:xfrm>
            <a:off x="79931" y="2131766"/>
            <a:ext cx="2044460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/>
              <a:t>Load parameters and optionally data from a saved file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B79E811-4DAC-A6F5-970A-F0EF96DFBB5D}"/>
              </a:ext>
            </a:extLst>
          </p:cNvPr>
          <p:cNvCxnSpPr>
            <a:cxnSpLocks/>
          </p:cNvCxnSpPr>
          <p:nvPr/>
        </p:nvCxnSpPr>
        <p:spPr>
          <a:xfrm>
            <a:off x="1530773" y="2654146"/>
            <a:ext cx="955040" cy="346441"/>
          </a:xfrm>
          <a:prstGeom prst="straightConnector1">
            <a:avLst/>
          </a:prstGeom>
          <a:ln w="57150">
            <a:solidFill>
              <a:srgbClr val="996633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20959A1-E341-61DE-8A76-08AF2FF93AC5}"/>
              </a:ext>
            </a:extLst>
          </p:cNvPr>
          <p:cNvCxnSpPr>
            <a:cxnSpLocks/>
          </p:cNvCxnSpPr>
          <p:nvPr/>
        </p:nvCxnSpPr>
        <p:spPr>
          <a:xfrm>
            <a:off x="1903307" y="3255047"/>
            <a:ext cx="582506" cy="0"/>
          </a:xfrm>
          <a:prstGeom prst="straightConnector1">
            <a:avLst/>
          </a:prstGeom>
          <a:ln w="57150">
            <a:solidFill>
              <a:srgbClr val="996633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86BD9555-8BC1-C2C7-D76E-5F0947AA30A1}"/>
              </a:ext>
            </a:extLst>
          </p:cNvPr>
          <p:cNvSpPr txBox="1"/>
          <p:nvPr/>
        </p:nvSpPr>
        <p:spPr>
          <a:xfrm>
            <a:off x="34377" y="3479641"/>
            <a:ext cx="221048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/>
              <a:t>Link to User Guide  </a:t>
            </a:r>
          </a:p>
          <a:p>
            <a:r>
              <a:rPr lang="en-US" sz="1300" b="1"/>
              <a:t>chapter for this model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F42063D-9A64-0CBA-8B21-D8F3C83D1E58}"/>
              </a:ext>
            </a:extLst>
          </p:cNvPr>
          <p:cNvCxnSpPr>
            <a:cxnSpLocks/>
          </p:cNvCxnSpPr>
          <p:nvPr/>
        </p:nvCxnSpPr>
        <p:spPr>
          <a:xfrm flipV="1">
            <a:off x="1686560" y="3549227"/>
            <a:ext cx="799253" cy="90298"/>
          </a:xfrm>
          <a:prstGeom prst="straightConnector1">
            <a:avLst/>
          </a:prstGeom>
          <a:ln w="57150">
            <a:solidFill>
              <a:srgbClr val="996633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7921C943-524A-5D82-0763-013237043342}"/>
              </a:ext>
            </a:extLst>
          </p:cNvPr>
          <p:cNvSpPr txBox="1"/>
          <p:nvPr/>
        </p:nvSpPr>
        <p:spPr>
          <a:xfrm>
            <a:off x="34377" y="4015368"/>
            <a:ext cx="221048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/>
              <a:t>Link to Community Forum posts related to this model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EC082BF-A6D9-6D8C-C1BB-5BF8367B28A6}"/>
              </a:ext>
            </a:extLst>
          </p:cNvPr>
          <p:cNvCxnSpPr>
            <a:cxnSpLocks/>
          </p:cNvCxnSpPr>
          <p:nvPr/>
        </p:nvCxnSpPr>
        <p:spPr>
          <a:xfrm flipV="1">
            <a:off x="2090524" y="3929050"/>
            <a:ext cx="594823" cy="276104"/>
          </a:xfrm>
          <a:prstGeom prst="straightConnector1">
            <a:avLst/>
          </a:prstGeom>
          <a:ln w="57150">
            <a:solidFill>
              <a:srgbClr val="996633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80960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174</Words>
  <Application>Microsoft Office PowerPoint</Application>
  <PresentationFormat>Widescreen</PresentationFormat>
  <Paragraphs>55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Aptos</vt:lpstr>
      <vt:lpstr>Aptos Display</vt:lpstr>
      <vt:lpstr>Arial</vt:lpstr>
      <vt:lpstr>Office Theme</vt:lpstr>
      <vt:lpstr>InVEST 3.16 (new settings bar)</vt:lpstr>
      <vt:lpstr>PowerPoint Presentation</vt:lpstr>
      <vt:lpstr>PowerPoint Presentation</vt:lpstr>
      <vt:lpstr>PowerPoint Presentation</vt:lpstr>
      <vt:lpstr>PowerPoint Presentation</vt:lpstr>
      <vt:lpstr>InVEST pre-3.16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Stacie Ann Wolny</dc:creator>
  <cp:lastModifiedBy>Stacie Ann Wolny</cp:lastModifiedBy>
  <cp:revision>11</cp:revision>
  <dcterms:created xsi:type="dcterms:W3CDTF">2024-06-10T15:35:44Z</dcterms:created>
  <dcterms:modified xsi:type="dcterms:W3CDTF">2025-06-17T20:47:25Z</dcterms:modified>
</cp:coreProperties>
</file>