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6" r:id="rId2"/>
  </p:sldMasterIdLst>
  <p:notesMasterIdLst>
    <p:notesMasterId r:id="rId50"/>
  </p:notesMasterIdLst>
  <p:handoutMasterIdLst>
    <p:handoutMasterId r:id="rId51"/>
  </p:handoutMasterIdLst>
  <p:sldIdLst>
    <p:sldId id="577" r:id="rId3"/>
    <p:sldId id="325" r:id="rId4"/>
    <p:sldId id="324" r:id="rId5"/>
    <p:sldId id="276" r:id="rId6"/>
    <p:sldId id="259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92" r:id="rId16"/>
    <p:sldId id="293" r:id="rId17"/>
    <p:sldId id="285" r:id="rId18"/>
    <p:sldId id="288" r:id="rId19"/>
    <p:sldId id="286" r:id="rId20"/>
    <p:sldId id="287" r:id="rId21"/>
    <p:sldId id="289" r:id="rId22"/>
    <p:sldId id="290" r:id="rId23"/>
    <p:sldId id="323" r:id="rId24"/>
    <p:sldId id="295" r:id="rId25"/>
    <p:sldId id="294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6" r:id="rId36"/>
    <p:sldId id="305" r:id="rId37"/>
    <p:sldId id="307" r:id="rId38"/>
    <p:sldId id="326" r:id="rId39"/>
    <p:sldId id="308" r:id="rId40"/>
    <p:sldId id="309" r:id="rId41"/>
    <p:sldId id="310" r:id="rId42"/>
    <p:sldId id="312" r:id="rId43"/>
    <p:sldId id="313" r:id="rId44"/>
    <p:sldId id="314" r:id="rId45"/>
    <p:sldId id="315" r:id="rId46"/>
    <p:sldId id="316" r:id="rId47"/>
    <p:sldId id="317" r:id="rId48"/>
    <p:sldId id="318" r:id="rId49"/>
  </p:sldIdLst>
  <p:sldSz cx="9144000" cy="6858000" type="screen4x3"/>
  <p:notesSz cx="9928225" cy="67976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E905A"/>
    <a:srgbClr val="002664"/>
    <a:srgbClr val="8EBAE5"/>
    <a:srgbClr val="E98300"/>
    <a:srgbClr val="A50303"/>
    <a:srgbClr val="0B6970"/>
    <a:srgbClr val="BEBC9C"/>
    <a:srgbClr val="9891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404" autoAdjust="0"/>
  </p:normalViewPr>
  <p:slideViewPr>
    <p:cSldViewPr snapToGrid="0" snapToObjects="1">
      <p:cViewPr varScale="1">
        <p:scale>
          <a:sx n="70" d="100"/>
          <a:sy n="70" d="100"/>
        </p:scale>
        <p:origin x="11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-2400" y="-108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61882" y="169943"/>
            <a:ext cx="496411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36308" y="6457792"/>
            <a:ext cx="2647527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61882" y="6457792"/>
            <a:ext cx="496411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494148" y="6457792"/>
            <a:ext cx="772195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fld id="{B32FABAF-581A-43A0-94E1-01DF06E2150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4102" name="Picture 6" descr="02a HAW Logo.bmp                                               000167C2Macintosh HD                   BBC4452F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94148" y="169941"/>
            <a:ext cx="586041" cy="377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61882" y="169943"/>
            <a:ext cx="496411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994" y="6457792"/>
            <a:ext cx="2647527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793750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654705" y="3512133"/>
            <a:ext cx="6618816" cy="2775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61882" y="6457792"/>
            <a:ext cx="485379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383835" y="6457792"/>
            <a:ext cx="88250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fld id="{8478F364-15D4-4D2B-82CD-E68F48C3628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3080" name="Picture 22" descr="02a HAW Logo.bmp                                               000167C2Macintosh HD                   BBC4452F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94148" y="169941"/>
            <a:ext cx="586041" cy="377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70"/>
        </a:solidFill>
        <a:latin typeface="FrutigerNext LT Regular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70"/>
        </a:solidFill>
        <a:latin typeface="FrutigerNext LT Regular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70"/>
        </a:solidFill>
        <a:latin typeface="FrutigerNext LT Regular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70"/>
        </a:solidFill>
        <a:latin typeface="FrutigerNext LT Regular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70"/>
        </a:solidFill>
        <a:latin typeface="FrutigerNext LT Regular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8675" y="2204357"/>
            <a:ext cx="8315325" cy="4008664"/>
          </a:xfrm>
          <a:solidFill>
            <a:schemeClr val="accent3"/>
          </a:solidFill>
        </p:spPr>
        <p:txBody>
          <a:bodyPr lIns="72000"/>
          <a:lstStyle>
            <a:lvl1pPr>
              <a:defRPr sz="2400"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8609C-E169-420D-8EDE-BF9D2DF9B745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58FBC-6EFE-4D39-B95E-55C6B8216B5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e (bre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8"/>
          <p:cNvSpPr>
            <a:spLocks noGrp="1"/>
          </p:cNvSpPr>
          <p:nvPr>
            <p:ph idx="1"/>
          </p:nvPr>
        </p:nvSpPr>
        <p:spPr bwMode="auto">
          <a:xfrm>
            <a:off x="828674" y="770468"/>
            <a:ext cx="7919325" cy="561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altLang="de-DE" noProof="0"/>
              <a:t>Mastertextformat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  <a:endParaRPr lang="de-DE" altLang="de-DE" noProof="0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132416" y="139995"/>
            <a:ext cx="6879167" cy="360363"/>
          </a:xfrm>
        </p:spPr>
        <p:txBody>
          <a:bodyPr/>
          <a:lstStyle>
            <a:lvl1pPr algn="ctr"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A1BCC66-1296-4195-9819-0219F312B139}"/>
              </a:ext>
            </a:extLst>
          </p:cNvPr>
          <p:cNvCxnSpPr/>
          <p:nvPr/>
        </p:nvCxnSpPr>
        <p:spPr bwMode="auto">
          <a:xfrm>
            <a:off x="0" y="550331"/>
            <a:ext cx="9144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Grafik 10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63A65C70-E095-4EE5-9318-8FE6862D07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9" y="126001"/>
            <a:ext cx="978592" cy="36000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D67BABBD-0CC9-4687-B237-848298AAB8D0}"/>
              </a:ext>
            </a:extLst>
          </p:cNvPr>
          <p:cNvSpPr/>
          <p:nvPr/>
        </p:nvSpPr>
        <p:spPr bwMode="auto">
          <a:xfrm>
            <a:off x="0" y="770468"/>
            <a:ext cx="139031" cy="5613400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13" name="Fußzeilenplatzhalter 5">
            <a:extLst>
              <a:ext uri="{FF2B5EF4-FFF2-40B4-BE49-F238E27FC236}">
                <a16:creationId xmlns:a16="http://schemas.microsoft.com/office/drawing/2014/main" id="{EDA23881-90B2-4D5E-AC9C-40E19C920518}"/>
              </a:ext>
            </a:extLst>
          </p:cNvPr>
          <p:cNvSpPr txBox="1">
            <a:spLocks/>
          </p:cNvSpPr>
          <p:nvPr/>
        </p:nvSpPr>
        <p:spPr>
          <a:xfrm>
            <a:off x="2268336" y="6563157"/>
            <a:ext cx="5040000" cy="140132"/>
          </a:xfrm>
          <a:prstGeom prst="rect">
            <a:avLst/>
          </a:prstGeom>
        </p:spPr>
        <p:txBody>
          <a:bodyPr vert="horz" lIns="0" tIns="45712" rIns="91424" bIns="45712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119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2pPr>
            <a:lvl3pPr marL="914239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3pPr>
            <a:lvl4pPr marL="137135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4pPr>
            <a:lvl5pPr marL="1828477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5pPr>
            <a:lvl6pPr marL="2285596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6pPr>
            <a:lvl7pPr marL="2742716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7pPr>
            <a:lvl8pPr marL="3199835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8pPr>
            <a:lvl9pPr marL="3656954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de-DE" noProof="0" dirty="0"/>
              <a:t>2. Imperative Sprachkonzepte (E3-OP)</a:t>
            </a:r>
          </a:p>
        </p:txBody>
      </p:sp>
    </p:spTree>
    <p:extLst>
      <p:ext uri="{BB962C8B-B14F-4D97-AF65-F5344CB8AC3E}">
        <p14:creationId xmlns:p14="http://schemas.microsoft.com/office/powerpoint/2010/main" val="155670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e, Bild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28000" y="1332000"/>
            <a:ext cx="4680000" cy="49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Bildplatzhalter 8"/>
          <p:cNvSpPr>
            <a:spLocks noGrp="1" noChangeAspect="1"/>
          </p:cNvSpPr>
          <p:nvPr>
            <p:ph type="pic" sz="quarter" idx="10"/>
          </p:nvPr>
        </p:nvSpPr>
        <p:spPr>
          <a:xfrm>
            <a:off x="5743456" y="593388"/>
            <a:ext cx="3006000" cy="570661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1200">
                <a:solidFill>
                  <a:srgbClr val="2F291D"/>
                </a:solidFill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5" name="Titelplatzhalter 7"/>
          <p:cNvSpPr>
            <a:spLocks noGrp="1"/>
          </p:cNvSpPr>
          <p:nvPr>
            <p:ph type="title"/>
          </p:nvPr>
        </p:nvSpPr>
        <p:spPr bwMode="auto">
          <a:xfrm>
            <a:off x="828000" y="851800"/>
            <a:ext cx="468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5C236-10E9-457B-8FBE-EC24D10DCB15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C3AE8-12AC-4966-83FA-A63B04ED2CB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7455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e, Bild, Marginaltext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nhaltsplatzhalter 2"/>
          <p:cNvSpPr>
            <a:spLocks noGrp="1" noChangeAspect="1"/>
          </p:cNvSpPr>
          <p:nvPr>
            <p:ph idx="1"/>
          </p:nvPr>
        </p:nvSpPr>
        <p:spPr>
          <a:xfrm>
            <a:off x="828000" y="1332000"/>
            <a:ext cx="5382000" cy="49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 noChangeAspect="1"/>
          </p:cNvSpPr>
          <p:nvPr>
            <p:ph type="body" sz="quarter" idx="11"/>
          </p:nvPr>
        </p:nvSpPr>
        <p:spPr>
          <a:xfrm>
            <a:off x="5743459" y="4572000"/>
            <a:ext cx="3005663" cy="172800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Bildplatzhalter 3"/>
          <p:cNvSpPr>
            <a:spLocks noGrp="1" noChangeAspect="1"/>
          </p:cNvSpPr>
          <p:nvPr>
            <p:ph type="pic" sz="quarter" idx="15"/>
          </p:nvPr>
        </p:nvSpPr>
        <p:spPr>
          <a:xfrm>
            <a:off x="5743981" y="851801"/>
            <a:ext cx="3005140" cy="3720200"/>
          </a:xfrm>
        </p:spPr>
        <p:txBody>
          <a:bodyPr/>
          <a:lstStyle>
            <a:lvl1pPr marL="0" marR="0" indent="0" algn="l" defTabSz="914239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3" name="Titelplatzhalter 7"/>
          <p:cNvSpPr>
            <a:spLocks noGrp="1"/>
          </p:cNvSpPr>
          <p:nvPr>
            <p:ph type="title"/>
          </p:nvPr>
        </p:nvSpPr>
        <p:spPr bwMode="auto">
          <a:xfrm>
            <a:off x="828000" y="851800"/>
            <a:ext cx="468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4BE49-C22B-4B2D-8E9C-A7737568E917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52698-02DB-4BD3-91E8-ACB86FD112C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4837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e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nhaltsplatzhalter 23"/>
          <p:cNvSpPr>
            <a:spLocks noGrp="1" noChangeAspect="1"/>
          </p:cNvSpPr>
          <p:nvPr>
            <p:ph sz="quarter" idx="10"/>
          </p:nvPr>
        </p:nvSpPr>
        <p:spPr>
          <a:xfrm>
            <a:off x="5743456" y="1332000"/>
            <a:ext cx="3456900" cy="496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5" name="Inhaltsplatzhalter 2"/>
          <p:cNvSpPr>
            <a:spLocks noGrp="1" noChangeAspect="1"/>
          </p:cNvSpPr>
          <p:nvPr>
            <p:ph idx="1"/>
          </p:nvPr>
        </p:nvSpPr>
        <p:spPr>
          <a:xfrm>
            <a:off x="828000" y="1332000"/>
            <a:ext cx="5382000" cy="4968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8675" y="852276"/>
            <a:ext cx="7920038" cy="360363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B2FD9-6E1C-4592-A629-8CCBE17B35A8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8EC86-0FDE-4C01-9CBA-4E0418039E1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3625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en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828675" y="852276"/>
            <a:ext cx="7920038" cy="360363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28000" y="1332000"/>
            <a:ext cx="3852000" cy="496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897456" y="1332000"/>
            <a:ext cx="3852000" cy="496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3A6D5-EFB0-42E8-8659-8ED06C1ECCA8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87564-BF75-436F-A6B5-61426C9922B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808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28000" y="2980800"/>
            <a:ext cx="7920000" cy="36000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1D5D8-BA01-4EEA-9384-229870624754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EF4C6FBB-3058-4DD8-882F-CA6C2D88707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386986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28000" y="2980800"/>
            <a:ext cx="7920000" cy="36000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(bre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8"/>
          <p:cNvSpPr>
            <a:spLocks noGrp="1"/>
          </p:cNvSpPr>
          <p:nvPr>
            <p:ph idx="1"/>
          </p:nvPr>
        </p:nvSpPr>
        <p:spPr bwMode="auto">
          <a:xfrm>
            <a:off x="827999" y="1332000"/>
            <a:ext cx="7920000" cy="49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altLang="de-DE" noProof="0" dirty="0"/>
              <a:t>Textmasterformate durch Klicken bearbeiten</a:t>
            </a:r>
          </a:p>
          <a:p>
            <a:pPr lvl="1"/>
            <a:r>
              <a:rPr lang="de-DE" altLang="de-DE" noProof="0" dirty="0"/>
              <a:t>Zweite Ebene</a:t>
            </a:r>
          </a:p>
          <a:p>
            <a:pPr lvl="2"/>
            <a:r>
              <a:rPr lang="de-DE" altLang="de-DE" noProof="0" dirty="0"/>
              <a:t>Dritte Ebene</a:t>
            </a:r>
          </a:p>
          <a:p>
            <a:pPr lvl="3"/>
            <a:r>
              <a:rPr lang="de-DE" altLang="de-DE" noProof="0" dirty="0"/>
              <a:t>Vierte Ebene</a:t>
            </a:r>
          </a:p>
          <a:p>
            <a:pPr lvl="4"/>
            <a:r>
              <a:rPr lang="de-DE" altLang="de-DE" noProof="0" dirty="0"/>
              <a:t>Fünfte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828675" y="852275"/>
            <a:ext cx="7920038" cy="360363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9199E-C808-4456-A75B-87492F55410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, Bild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28000" y="1332000"/>
            <a:ext cx="4680000" cy="49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Bildplatzhalter 8"/>
          <p:cNvSpPr>
            <a:spLocks noGrp="1" noChangeAspect="1"/>
          </p:cNvSpPr>
          <p:nvPr>
            <p:ph type="pic" sz="quarter" idx="10"/>
          </p:nvPr>
        </p:nvSpPr>
        <p:spPr>
          <a:xfrm>
            <a:off x="5743456" y="593387"/>
            <a:ext cx="3006000" cy="570661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1200">
                <a:solidFill>
                  <a:srgbClr val="2F291D"/>
                </a:solidFill>
              </a:defRPr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5" name="Titelplatzhalter 7"/>
          <p:cNvSpPr>
            <a:spLocks noGrp="1"/>
          </p:cNvSpPr>
          <p:nvPr>
            <p:ph type="title"/>
          </p:nvPr>
        </p:nvSpPr>
        <p:spPr bwMode="auto">
          <a:xfrm>
            <a:off x="828000" y="851800"/>
            <a:ext cx="468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5C236-10E9-457B-8FBE-EC24D10DCB15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C3AE8-12AC-4966-83FA-A63B04ED2CB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, Bild, Marginaltext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nhaltsplatzhalter 2"/>
          <p:cNvSpPr>
            <a:spLocks noGrp="1" noChangeAspect="1"/>
          </p:cNvSpPr>
          <p:nvPr>
            <p:ph idx="1"/>
          </p:nvPr>
        </p:nvSpPr>
        <p:spPr>
          <a:xfrm>
            <a:off x="828000" y="1332000"/>
            <a:ext cx="5382000" cy="49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 noChangeAspect="1"/>
          </p:cNvSpPr>
          <p:nvPr>
            <p:ph type="body" sz="quarter" idx="11"/>
          </p:nvPr>
        </p:nvSpPr>
        <p:spPr>
          <a:xfrm>
            <a:off x="5743458" y="4572000"/>
            <a:ext cx="3005663" cy="172800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Bildplatzhalter 3"/>
          <p:cNvSpPr>
            <a:spLocks noGrp="1" noChangeAspect="1"/>
          </p:cNvSpPr>
          <p:nvPr>
            <p:ph type="pic" sz="quarter" idx="15"/>
          </p:nvPr>
        </p:nvSpPr>
        <p:spPr>
          <a:xfrm>
            <a:off x="5743981" y="851801"/>
            <a:ext cx="3005140" cy="37202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13" name="Titelplatzhalter 7"/>
          <p:cNvSpPr>
            <a:spLocks noGrp="1"/>
          </p:cNvSpPr>
          <p:nvPr>
            <p:ph type="title"/>
          </p:nvPr>
        </p:nvSpPr>
        <p:spPr bwMode="auto">
          <a:xfrm>
            <a:off x="828000" y="851800"/>
            <a:ext cx="468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4BE49-C22B-4B2D-8E9C-A7737568E917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Prof. Dr.-Ing. Marc Hensel</a:t>
            </a:r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52698-02DB-4BD3-91E8-ACB86FD112C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nhaltsplatzhalter 23"/>
          <p:cNvSpPr>
            <a:spLocks noGrp="1" noChangeAspect="1"/>
          </p:cNvSpPr>
          <p:nvPr>
            <p:ph sz="quarter" idx="10"/>
          </p:nvPr>
        </p:nvSpPr>
        <p:spPr>
          <a:xfrm>
            <a:off x="5743456" y="1332000"/>
            <a:ext cx="3456900" cy="496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Inhaltsplatzhalter 2"/>
          <p:cNvSpPr>
            <a:spLocks noGrp="1" noChangeAspect="1"/>
          </p:cNvSpPr>
          <p:nvPr>
            <p:ph idx="1"/>
          </p:nvPr>
        </p:nvSpPr>
        <p:spPr>
          <a:xfrm>
            <a:off x="828000" y="1332000"/>
            <a:ext cx="5382000" cy="4968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8675" y="852275"/>
            <a:ext cx="7920038" cy="360363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B2FD9-6E1C-4592-A629-8CCBE17B35A8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8EC86-0FDE-4C01-9CBA-4E0418039E1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n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828675" y="852275"/>
            <a:ext cx="7920038" cy="360363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28000" y="1332000"/>
            <a:ext cx="3852000" cy="4968000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897456" y="1332000"/>
            <a:ext cx="3852000" cy="4968000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3A6D5-EFB0-42E8-8659-8ED06C1ECCA8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Prof. Dr.-Ing. Marc Hensel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87564-BF75-436F-A6B5-61426C9922BD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/Vollbild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8676" y="2204357"/>
            <a:ext cx="8315325" cy="521910"/>
          </a:xfrm>
          <a:noFill/>
        </p:spPr>
        <p:txBody>
          <a:bodyPr lIns="71987"/>
          <a:lstStyle>
            <a:lvl1pPr>
              <a:defRPr sz="2400" b="1">
                <a:solidFill>
                  <a:schemeClr val="accent3"/>
                </a:solidFill>
                <a:latin typeface="Calibri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14EE494-26C5-45E7-BCE5-000E2FB36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850" y="2825751"/>
            <a:ext cx="7326497" cy="346921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E8B25E8A-A593-4DC7-BD8E-CA3121648B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3" y="5869286"/>
            <a:ext cx="1370028" cy="50400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5D4D5CF6-B3B8-440F-8E81-0B0086CAD9EF}"/>
              </a:ext>
            </a:extLst>
          </p:cNvPr>
          <p:cNvSpPr/>
          <p:nvPr/>
        </p:nvSpPr>
        <p:spPr bwMode="auto">
          <a:xfrm>
            <a:off x="828675" y="2740009"/>
            <a:ext cx="7326497" cy="36000"/>
          </a:xfrm>
          <a:prstGeom prst="rect">
            <a:avLst/>
          </a:prstGeom>
          <a:gradFill flip="none" rotWithShape="1">
            <a:gsLst>
              <a:gs pos="100000">
                <a:srgbClr val="DFEFFF">
                  <a:alpha val="0"/>
                  <a:lumMod val="0"/>
                  <a:lumOff val="100000"/>
                </a:srgbClr>
              </a:gs>
              <a:gs pos="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414191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9704416-7573-4F20-AE69-25D731E184C0}"/>
              </a:ext>
            </a:extLst>
          </p:cNvPr>
          <p:cNvSpPr/>
          <p:nvPr/>
        </p:nvSpPr>
        <p:spPr bwMode="auto">
          <a:xfrm>
            <a:off x="1" y="1934633"/>
            <a:ext cx="9144000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61D1D5D8-BA01-4EEA-9384-229870624754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EF4C6FBB-3058-4DD8-882F-CA6C2D88707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13E73B4C-88F2-4690-A3BC-7CC9117CA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6" y="2204357"/>
            <a:ext cx="8315325" cy="521910"/>
          </a:xfrm>
          <a:noFill/>
        </p:spPr>
        <p:txBody>
          <a:bodyPr lIns="71987"/>
          <a:lstStyle>
            <a:lvl1pPr>
              <a:defRPr sz="2400" b="1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3DC4377-9B3A-4828-A63B-629EB5576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850" y="3175000"/>
            <a:ext cx="7326497" cy="311996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17502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8513" y="-1588"/>
            <a:ext cx="8355012" cy="58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elplatzhalter 7"/>
          <p:cNvSpPr>
            <a:spLocks noGrp="1"/>
          </p:cNvSpPr>
          <p:nvPr>
            <p:ph type="title"/>
          </p:nvPr>
        </p:nvSpPr>
        <p:spPr bwMode="auto">
          <a:xfrm>
            <a:off x="828675" y="852275"/>
            <a:ext cx="7920038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028" name="Textplatzhalter 8"/>
          <p:cNvSpPr>
            <a:spLocks noGrp="1"/>
          </p:cNvSpPr>
          <p:nvPr>
            <p:ph type="body" idx="1"/>
          </p:nvPr>
        </p:nvSpPr>
        <p:spPr bwMode="auto">
          <a:xfrm>
            <a:off x="828675" y="1331999"/>
            <a:ext cx="7920038" cy="49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 bearbeiten 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pic>
        <p:nvPicPr>
          <p:cNvPr id="1029" name="Picture 12" descr="H:\buero\schlichting\logos\haw\aktuell\HAW_Logos\05_HAW_Logos\05_HAW_Logo_P_rgb.ti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82563" y="131763"/>
            <a:ext cx="3587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Gerade Verbindung 16"/>
          <p:cNvCxnSpPr/>
          <p:nvPr/>
        </p:nvCxnSpPr>
        <p:spPr bwMode="auto">
          <a:xfrm>
            <a:off x="0" y="6505575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 bwMode="auto">
          <a:xfrm>
            <a:off x="0" y="574675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792163" y="366713"/>
            <a:ext cx="19700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000" dirty="0">
                <a:solidFill>
                  <a:srgbClr val="002364"/>
                </a:solidFill>
                <a:latin typeface="Calibri" pitchFamily="34" charset="0"/>
              </a:rPr>
              <a:t>HAW Hamburg: Wissen fürs Leben</a:t>
            </a:r>
          </a:p>
          <a:p>
            <a:pPr eaLnBrk="1" hangingPunct="1">
              <a:defRPr/>
            </a:pPr>
            <a:endParaRPr lang="de-DE" alt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5532438" y="6564313"/>
            <a:ext cx="2133600" cy="14287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1D1D5D8-BA01-4EEA-9384-229870624754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828675" y="6564313"/>
            <a:ext cx="4697413" cy="14287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dirty="0"/>
              <a:t>Prof. Dr.-Ing. Marc Hensel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7666038" y="6564313"/>
            <a:ext cx="1079500" cy="142875"/>
          </a:xfrm>
          <a:prstGeom prst="rect">
            <a:avLst/>
          </a:prstGeom>
        </p:spPr>
        <p:txBody>
          <a:bodyPr vert="horz" lIns="91440" tIns="45720" rIns="0" bIns="45720" rtlCol="0" anchor="ctr" anchorCtr="0">
            <a:noAutofit/>
          </a:bodyPr>
          <a:lstStyle>
            <a:lvl1pPr algn="r">
              <a:defRPr sz="1000" baseline="0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F4C6FBB-3058-4DD8-882F-CA6C2D88707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34" name="Textfeld 7"/>
          <p:cNvSpPr txBox="1">
            <a:spLocks noChangeArrowheads="1"/>
          </p:cNvSpPr>
          <p:nvPr/>
        </p:nvSpPr>
        <p:spPr bwMode="auto">
          <a:xfrm>
            <a:off x="6971737" y="340147"/>
            <a:ext cx="2181788" cy="226591"/>
          </a:xfrm>
          <a:prstGeom prst="rect">
            <a:avLst/>
          </a:prstGeom>
          <a:solidFill>
            <a:srgbClr val="0E905A"/>
          </a:solidFill>
          <a:ln>
            <a:noFill/>
          </a:ln>
        </p:spPr>
        <p:txBody>
          <a:bodyPr wrap="none" lIns="108000" tIns="36000" rIns="108000" bIns="3600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000" dirty="0">
                <a:solidFill>
                  <a:schemeClr val="bg1"/>
                </a:solidFill>
                <a:latin typeface="Calibri" pitchFamily="34" charset="0"/>
              </a:rPr>
              <a:t>Imperative Sprachkonzepte (E-B3-OP)</a:t>
            </a:r>
            <a:endParaRPr lang="de-DE" altLang="de-DE" sz="1000" dirty="0">
              <a:latin typeface="Calibri" pitchFamily="34" charset="0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-302079" y="89807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2">
              <a:lumMod val="50000"/>
            </a:schemeClr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elplatzhalter 7"/>
          <p:cNvSpPr>
            <a:spLocks noGrp="1"/>
          </p:cNvSpPr>
          <p:nvPr>
            <p:ph type="title"/>
          </p:nvPr>
        </p:nvSpPr>
        <p:spPr bwMode="auto">
          <a:xfrm>
            <a:off x="828675" y="852276"/>
            <a:ext cx="7920038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noProof="0" dirty="0" err="1"/>
              <a:t>Titelmasterformat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durch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Klicken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bearbeiten</a:t>
            </a:r>
            <a:endParaRPr lang="en-US" altLang="de-DE" noProof="0" dirty="0"/>
          </a:p>
        </p:txBody>
      </p:sp>
      <p:sp>
        <p:nvSpPr>
          <p:cNvPr id="1028" name="Textplatzhalter 8"/>
          <p:cNvSpPr>
            <a:spLocks noGrp="1"/>
          </p:cNvSpPr>
          <p:nvPr>
            <p:ph type="body" idx="1"/>
          </p:nvPr>
        </p:nvSpPr>
        <p:spPr bwMode="auto">
          <a:xfrm>
            <a:off x="828675" y="1331999"/>
            <a:ext cx="7920038" cy="49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noProof="0" dirty="0" err="1"/>
              <a:t>Textmasterformat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bearbeiten</a:t>
            </a:r>
            <a:r>
              <a:rPr lang="en-US" altLang="de-DE" noProof="0" dirty="0"/>
              <a:t> </a:t>
            </a:r>
          </a:p>
          <a:p>
            <a:pPr lvl="1"/>
            <a:r>
              <a:rPr lang="en-US" altLang="de-DE" noProof="0" dirty="0" err="1"/>
              <a:t>Zweite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Ebene</a:t>
            </a:r>
            <a:endParaRPr lang="en-US" altLang="de-DE" noProof="0" dirty="0"/>
          </a:p>
          <a:p>
            <a:pPr lvl="2"/>
            <a:r>
              <a:rPr lang="en-US" altLang="de-DE" noProof="0" dirty="0" err="1"/>
              <a:t>Dritte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Ebene</a:t>
            </a:r>
            <a:endParaRPr lang="en-US" altLang="de-DE" noProof="0" dirty="0"/>
          </a:p>
          <a:p>
            <a:pPr lvl="3"/>
            <a:r>
              <a:rPr lang="en-US" altLang="de-DE" noProof="0" dirty="0" err="1"/>
              <a:t>Vierte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Ebene</a:t>
            </a:r>
            <a:endParaRPr lang="en-US" altLang="de-DE" noProof="0" dirty="0"/>
          </a:p>
          <a:p>
            <a:pPr lvl="4"/>
            <a:r>
              <a:rPr lang="en-US" altLang="de-DE" noProof="0" dirty="0" err="1"/>
              <a:t>Fünfte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Ebene</a:t>
            </a:r>
            <a:endParaRPr lang="en-US" alt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139031" y="6560414"/>
            <a:ext cx="689644" cy="142875"/>
          </a:xfrm>
          <a:prstGeom prst="rect">
            <a:avLst/>
          </a:prstGeom>
        </p:spPr>
        <p:txBody>
          <a:bodyPr vert="horz" lIns="0" tIns="45712" rIns="91424" bIns="45712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1D1D5D8-BA01-4EEA-9384-229870624754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828675" y="6560414"/>
            <a:ext cx="1372219" cy="140132"/>
          </a:xfrm>
          <a:prstGeom prst="rect">
            <a:avLst/>
          </a:prstGeom>
        </p:spPr>
        <p:txBody>
          <a:bodyPr vert="horz" lIns="0" tIns="45712" rIns="91424" bIns="45712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158347" y="6564314"/>
            <a:ext cx="587191" cy="140132"/>
          </a:xfrm>
          <a:prstGeom prst="rect">
            <a:avLst/>
          </a:prstGeom>
        </p:spPr>
        <p:txBody>
          <a:bodyPr vert="horz" lIns="91424" tIns="45712" rIns="0" bIns="45712" rtlCol="0" anchor="ctr" anchorCtr="0">
            <a:noAutofit/>
          </a:bodyPr>
          <a:lstStyle>
            <a:lvl1pPr algn="r">
              <a:defRPr sz="90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F4C6FBB-3058-4DD8-882F-CA6C2D88707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-302078" y="898072"/>
            <a:ext cx="184698" cy="461649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0E715C0-C1F7-4601-92C4-9F02170E7C72}"/>
              </a:ext>
            </a:extLst>
          </p:cNvPr>
          <p:cNvSpPr txBox="1"/>
          <p:nvPr/>
        </p:nvSpPr>
        <p:spPr>
          <a:xfrm>
            <a:off x="-302078" y="898072"/>
            <a:ext cx="184698" cy="461649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40B00C8-A4EA-4CBA-912F-D9C068332929}"/>
              </a:ext>
            </a:extLst>
          </p:cNvPr>
          <p:cNvSpPr txBox="1"/>
          <p:nvPr userDrawn="1"/>
        </p:nvSpPr>
        <p:spPr>
          <a:xfrm>
            <a:off x="-302079" y="89807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527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5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2">
              <a:lumMod val="50000"/>
            </a:schemeClr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5pPr>
      <a:lvl6pPr marL="457119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6pPr>
      <a:lvl7pPr marL="914239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7pPr>
      <a:lvl8pPr marL="1371358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8pPr>
      <a:lvl9pPr marL="1828477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9pPr>
    </p:titleStyle>
    <p:bodyStyle>
      <a:lvl1pPr marL="342839" indent="-342839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  <a:ea typeface="+mn-ea"/>
          <a:cs typeface="+mn-cs"/>
        </a:defRPr>
      </a:lvl1pPr>
      <a:lvl2pPr marL="742819" indent="-2857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2pPr>
      <a:lvl3pPr marL="1142798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3pPr>
      <a:lvl4pPr marL="1561824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4pPr>
      <a:lvl5pPr marL="1980851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5pPr>
      <a:lvl6pPr marL="2437970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6pPr>
      <a:lvl7pPr marL="2895089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7pPr>
      <a:lvl8pPr marL="3352208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8pPr>
      <a:lvl9pPr marL="3809328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8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7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5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4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w-hamburg.de/marc-hensel" TargetMode="Externa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F93563A-E2A4-4B05-BF11-481F6F69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Objektorientierte Programmierung (E3-OP)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206C84D-16E5-4505-9EAF-711537FF4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2400" dirty="0"/>
              <a:t>2. Imperative Sprachkonzepte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1400" dirty="0"/>
              <a:t>	             Prof. Dr. Marc Hensel</a:t>
            </a:r>
          </a:p>
          <a:p>
            <a:r>
              <a:rPr lang="de-DE" sz="800" dirty="0"/>
              <a:t>	                       </a:t>
            </a:r>
            <a:r>
              <a:rPr lang="de-DE" sz="400" dirty="0"/>
              <a:t> </a:t>
            </a:r>
            <a:r>
              <a:rPr lang="de-DE" sz="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http://www.haw-hamburg.de/marc-hensel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726310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>
                <a:sym typeface="Symbol"/>
              </a:rPr>
              <a:t>Typkorrektheit:</a:t>
            </a:r>
          </a:p>
          <a:p>
            <a:r>
              <a:rPr lang="de-DE" dirty="0">
                <a:sym typeface="Symbol"/>
              </a:rPr>
              <a:t>Anders als in C/C++ müssen Werte des </a:t>
            </a:r>
            <a:r>
              <a:rPr lang="de-DE" i="1" dirty="0">
                <a:sym typeface="Symbol"/>
              </a:rPr>
              <a:t>korrekten Typs</a:t>
            </a:r>
            <a:r>
              <a:rPr lang="de-DE" dirty="0">
                <a:sym typeface="Symbol"/>
              </a:rPr>
              <a:t> zugewiesen werden.</a:t>
            </a:r>
          </a:p>
          <a:p>
            <a:r>
              <a:rPr lang="de-DE" dirty="0">
                <a:sym typeface="Symbol"/>
              </a:rPr>
              <a:t>Folgendes funktioniert für Variable </a:t>
            </a:r>
            <a:r>
              <a:rPr lang="de-DE" i="1" dirty="0">
                <a:sym typeface="Symbol"/>
              </a:rPr>
              <a:t>b</a:t>
            </a:r>
            <a:r>
              <a:rPr lang="de-DE" dirty="0">
                <a:sym typeface="Symbol"/>
              </a:rPr>
              <a:t> </a:t>
            </a:r>
            <a:r>
              <a:rPr lang="de-DE" u="sng" dirty="0">
                <a:sym typeface="Symbol"/>
              </a:rPr>
              <a:t>nicht</a:t>
            </a:r>
            <a:r>
              <a:rPr lang="de-DE" dirty="0">
                <a:sym typeface="Symbol"/>
              </a:rPr>
              <a:t> (</a:t>
            </a:r>
            <a:r>
              <a:rPr lang="de-DE" b="1" dirty="0">
                <a:solidFill>
                  <a:srgbClr val="C00000"/>
                </a:solidFill>
                <a:sym typeface="Wingdings"/>
              </a:rPr>
              <a:t></a:t>
            </a:r>
            <a:r>
              <a:rPr lang="de-DE" dirty="0">
                <a:sym typeface="Symbol"/>
              </a:rPr>
              <a:t>), da </a:t>
            </a:r>
            <a:r>
              <a:rPr lang="de-DE" i="1" dirty="0">
                <a:sym typeface="Symbol"/>
              </a:rPr>
              <a:t>a</a:t>
            </a:r>
            <a:r>
              <a:rPr lang="de-DE" dirty="0">
                <a:sym typeface="Symbol"/>
              </a:rPr>
              <a:t> nicht vom Typ </a:t>
            </a:r>
            <a:r>
              <a:rPr lang="de-DE" i="1" dirty="0" err="1">
                <a:sym typeface="Symbol"/>
              </a:rPr>
              <a:t>byte</a:t>
            </a:r>
            <a:r>
              <a:rPr lang="de-DE" dirty="0">
                <a:sym typeface="Symbol"/>
              </a:rPr>
              <a:t> ist:</a:t>
            </a:r>
          </a:p>
          <a:p>
            <a:endParaRPr lang="de-DE" dirty="0">
              <a:sym typeface="Symbol"/>
            </a:endParaRPr>
          </a:p>
          <a:p>
            <a:pPr>
              <a:buNone/>
            </a:pPr>
            <a:r>
              <a:rPr lang="de-DE" sz="1400" b="1" dirty="0">
                <a:solidFill>
                  <a:srgbClr val="006600"/>
                </a:solidFill>
                <a:sym typeface="Wingdings"/>
              </a:rPr>
              <a:t>	 </a:t>
            </a: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a = 32;</a:t>
            </a:r>
            <a:endParaRPr lang="de-DE" b="1" dirty="0">
              <a:solidFill>
                <a:srgbClr val="C00000"/>
              </a:solidFill>
              <a:sym typeface="Symbol"/>
            </a:endParaRPr>
          </a:p>
          <a:p>
            <a:pPr>
              <a:buNone/>
            </a:pPr>
            <a:r>
              <a:rPr lang="de-DE" sz="1400" b="1" dirty="0">
                <a:solidFill>
                  <a:srgbClr val="C00000"/>
                </a:solidFill>
                <a:sym typeface="Wingdings"/>
              </a:rPr>
              <a:t>	 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byte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b = a;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Überlegen Sie:</a:t>
            </a:r>
          </a:p>
          <a:p>
            <a:r>
              <a:rPr lang="de-DE" dirty="0"/>
              <a:t>Welche weiteren Unterschiede sehen Sie zu Datentypen in C/C++?</a:t>
            </a:r>
          </a:p>
          <a:p>
            <a:endParaRPr lang="de-DE" dirty="0"/>
          </a:p>
          <a:p>
            <a:pPr>
              <a:buNone/>
            </a:pPr>
            <a:r>
              <a:rPr lang="de-DE" dirty="0"/>
              <a:t>Einige Unterschiede zu C/C++:</a:t>
            </a:r>
          </a:p>
          <a:p>
            <a:r>
              <a:rPr lang="de-DE" dirty="0"/>
              <a:t>Keine zusammengesetzten Datentypen (z.B. </a:t>
            </a:r>
            <a:r>
              <a:rPr lang="de-DE" i="1" dirty="0" err="1"/>
              <a:t>long</a:t>
            </a:r>
            <a:r>
              <a:rPr lang="de-DE" i="1" dirty="0"/>
              <a:t> double</a:t>
            </a:r>
            <a:r>
              <a:rPr lang="de-DE" dirty="0"/>
              <a:t>)</a:t>
            </a:r>
          </a:p>
          <a:p>
            <a:r>
              <a:rPr lang="de-DE" dirty="0"/>
              <a:t>Kein Schlüsselwort </a:t>
            </a:r>
            <a:r>
              <a:rPr lang="de-DE" i="1" dirty="0" err="1"/>
              <a:t>unsigned</a:t>
            </a:r>
            <a:r>
              <a:rPr lang="de-DE" dirty="0"/>
              <a:t>: Alle Ganzzahlen (außer </a:t>
            </a:r>
            <a:r>
              <a:rPr lang="de-DE" i="1" dirty="0" err="1"/>
              <a:t>char</a:t>
            </a:r>
            <a:r>
              <a:rPr lang="de-DE" dirty="0"/>
              <a:t>) sind vorzeichenbehaftet.</a:t>
            </a:r>
          </a:p>
          <a:p>
            <a:r>
              <a:rPr lang="de-DE" dirty="0"/>
              <a:t>Speichergröße ist festgelegt und garantiert.</a:t>
            </a:r>
          </a:p>
          <a:p>
            <a:r>
              <a:rPr lang="de-DE" dirty="0"/>
              <a:t>Zeichen mit 2 Byte kodiert (statt 1 Byte)</a:t>
            </a:r>
          </a:p>
          <a:p>
            <a:pPr>
              <a:buNone/>
            </a:pPr>
            <a:r>
              <a:rPr lang="de-DE" dirty="0">
                <a:sym typeface="Symbol"/>
              </a:rPr>
              <a:t>	 65.536 statt 256 verschiedene Zeichen!</a:t>
            </a:r>
            <a:endParaRPr lang="de-DE" dirty="0"/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Typkorrektheit &amp; wesentliche Unterschiede zu C/C++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1E87EA0-9AF5-40F5-B09F-FE392C818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2885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i="1" dirty="0" err="1"/>
              <a:t>Literal</a:t>
            </a:r>
            <a:r>
              <a:rPr lang="de-DE" dirty="0"/>
              <a:t>: Fester Wert eines einfachen Datentypen, der direkt im Code steht</a:t>
            </a:r>
          </a:p>
          <a:p>
            <a:r>
              <a:rPr lang="de-DE" dirty="0" err="1"/>
              <a:t>Ups</a:t>
            </a:r>
            <a:r>
              <a:rPr lang="de-DE" dirty="0"/>
              <a:t>, warum kompiliert das nicht?!</a:t>
            </a:r>
          </a:p>
          <a:p>
            <a:endParaRPr lang="de-DE" sz="800" dirty="0"/>
          </a:p>
          <a:p>
            <a:pPr>
              <a:buNone/>
            </a:pPr>
            <a:r>
              <a:rPr lang="de-DE" sz="1400" b="1" dirty="0">
                <a:solidFill>
                  <a:srgbClr val="C00000"/>
                </a:solidFill>
                <a:sym typeface="Wingdings"/>
              </a:rPr>
              <a:t>	 </a:t>
            </a: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float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pi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3.1416;</a:t>
            </a:r>
            <a:endParaRPr lang="de-DE" dirty="0"/>
          </a:p>
          <a:p>
            <a:endParaRPr lang="de-DE" sz="800" dirty="0"/>
          </a:p>
          <a:p>
            <a:pPr marL="0" indent="0">
              <a:buNone/>
            </a:pPr>
            <a:r>
              <a:rPr lang="de-DE" dirty="0"/>
              <a:t>Lösung:</a:t>
            </a:r>
          </a:p>
          <a:p>
            <a:r>
              <a:rPr lang="de-DE" dirty="0"/>
              <a:t>Feste Fließkommazahl 3.1416 ist vom Typ </a:t>
            </a:r>
            <a:r>
              <a:rPr lang="de-DE" i="1" dirty="0"/>
              <a:t>double</a:t>
            </a:r>
          </a:p>
          <a:p>
            <a:r>
              <a:rPr lang="de-DE" dirty="0"/>
              <a:t>Typkorrektheit verhindert Zuweisung der </a:t>
            </a:r>
            <a:r>
              <a:rPr lang="de-DE" i="1" dirty="0"/>
              <a:t>double</a:t>
            </a:r>
            <a:r>
              <a:rPr lang="de-DE" dirty="0"/>
              <a:t>-Zahl zu einer </a:t>
            </a:r>
            <a:r>
              <a:rPr lang="de-DE" i="1" dirty="0" err="1"/>
              <a:t>float</a:t>
            </a:r>
            <a:r>
              <a:rPr lang="de-DE" dirty="0"/>
              <a:t>-Variablen</a:t>
            </a:r>
          </a:p>
          <a:p>
            <a:pPr lvl="1"/>
            <a:endParaRPr lang="de-DE" dirty="0"/>
          </a:p>
          <a:p>
            <a:pPr>
              <a:buNone/>
            </a:pPr>
            <a:r>
              <a:rPr lang="de-DE" dirty="0"/>
              <a:t>Allgemein:</a:t>
            </a:r>
          </a:p>
          <a:p>
            <a:r>
              <a:rPr lang="de-DE" dirty="0"/>
              <a:t>Fließkommazahlen sind mit Suffix f oder F </a:t>
            </a:r>
            <a:r>
              <a:rPr lang="de-DE" i="1" dirty="0" err="1"/>
              <a:t>float</a:t>
            </a:r>
            <a:r>
              <a:rPr lang="de-DE" dirty="0"/>
              <a:t> und mit d, D oder ohne Suffix </a:t>
            </a:r>
            <a:r>
              <a:rPr lang="de-DE" i="1" dirty="0"/>
              <a:t>double</a:t>
            </a:r>
            <a:r>
              <a:rPr lang="de-DE" dirty="0"/>
              <a:t>:</a:t>
            </a:r>
          </a:p>
          <a:p>
            <a:endParaRPr lang="de-DE" sz="800" dirty="0"/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200" b="1" dirty="0">
                <a:solidFill>
                  <a:srgbClr val="006600"/>
                </a:solidFill>
                <a:sym typeface="Wingdings"/>
              </a:rPr>
              <a:t>  </a:t>
            </a: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float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pi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3.1416f;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200" b="1" dirty="0">
                <a:solidFill>
                  <a:srgbClr val="006600"/>
                </a:solidFill>
                <a:sym typeface="Wingdings"/>
              </a:rPr>
              <a:t>  </a:t>
            </a: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float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pi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3.1416F;</a:t>
            </a:r>
            <a:endParaRPr lang="de-DE" sz="8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200" b="1" dirty="0">
                <a:solidFill>
                  <a:srgbClr val="006600"/>
                </a:solidFill>
                <a:sym typeface="Wingdings"/>
              </a:rPr>
              <a:t>  </a:t>
            </a:r>
            <a:r>
              <a:rPr lang="de-DE" sz="1400" dirty="0">
                <a:solidFill>
                  <a:srgbClr val="7F0055"/>
                </a:solidFill>
                <a:latin typeface="Consolas"/>
              </a:rPr>
              <a:t>	double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pi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3.1416;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200" b="1" dirty="0">
                <a:solidFill>
                  <a:srgbClr val="006600"/>
                </a:solidFill>
                <a:sym typeface="Wingdings"/>
              </a:rPr>
              <a:t>  </a:t>
            </a:r>
            <a:r>
              <a:rPr lang="de-DE" sz="1400" dirty="0">
                <a:solidFill>
                  <a:srgbClr val="7F0055"/>
                </a:solidFill>
                <a:latin typeface="Consolas"/>
              </a:rPr>
              <a:t>	double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pi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3.1416d;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200" b="1" dirty="0">
                <a:solidFill>
                  <a:srgbClr val="006600"/>
                </a:solidFill>
                <a:sym typeface="Wingdings"/>
              </a:rPr>
              <a:t>  </a:t>
            </a:r>
            <a:r>
              <a:rPr lang="de-DE" sz="1400" dirty="0">
                <a:solidFill>
                  <a:srgbClr val="7F0055"/>
                </a:solidFill>
                <a:latin typeface="Consolas"/>
              </a:rPr>
              <a:t>	double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pi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3.1416D;</a:t>
            </a:r>
          </a:p>
          <a:p>
            <a:pPr>
              <a:buNone/>
            </a:pPr>
            <a:endParaRPr lang="de-DE" sz="800" dirty="0">
              <a:latin typeface="Consolas" pitchFamily="49" charset="0"/>
              <a:cs typeface="Consolas" pitchFamily="49" charset="0"/>
            </a:endParaRPr>
          </a:p>
          <a:p>
            <a:r>
              <a:rPr lang="de-DE" dirty="0"/>
              <a:t>Ganzzahlen haben ohne Suffix den Datentyp </a:t>
            </a:r>
            <a:r>
              <a:rPr lang="de-DE" i="1" dirty="0" err="1"/>
              <a:t>int</a:t>
            </a:r>
            <a:r>
              <a:rPr lang="de-DE" dirty="0"/>
              <a:t> und mit Suffix l oder L den Datentyp </a:t>
            </a:r>
            <a:r>
              <a:rPr lang="de-DE" i="1" dirty="0" err="1"/>
              <a:t>long</a:t>
            </a:r>
            <a:r>
              <a:rPr lang="de-DE" dirty="0"/>
              <a:t>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Literale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6186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Wie verhindere ich, dass der Wert meiner Variablen </a:t>
            </a:r>
            <a:r>
              <a:rPr lang="de-DE" dirty="0" err="1"/>
              <a:t>pi</a:t>
            </a:r>
            <a:r>
              <a:rPr lang="de-DE" dirty="0"/>
              <a:t> = 3.141… (Kreiszahl </a:t>
            </a:r>
            <a:r>
              <a:rPr lang="de-DE" dirty="0">
                <a:sym typeface="Symbol"/>
              </a:rPr>
              <a:t>) geändert wird?</a:t>
            </a:r>
          </a:p>
          <a:p>
            <a:endParaRPr lang="de-DE" dirty="0"/>
          </a:p>
          <a:p>
            <a:r>
              <a:rPr lang="de-DE" dirty="0"/>
              <a:t>Schlüsselwort </a:t>
            </a:r>
            <a:r>
              <a:rPr lang="de-DE" i="1" dirty="0"/>
              <a:t>final</a:t>
            </a:r>
            <a:r>
              <a:rPr lang="de-DE" dirty="0"/>
              <a:t> macht aus Variable eine Konstante</a:t>
            </a:r>
          </a:p>
          <a:p>
            <a:r>
              <a:rPr lang="de-DE" dirty="0"/>
              <a:t>Wert nach Zuweisung nicht mehr änderbar</a:t>
            </a:r>
          </a:p>
          <a:p>
            <a:r>
              <a:rPr lang="de-DE" dirty="0"/>
              <a:t>Wert kann einmalig </a:t>
            </a:r>
            <a:r>
              <a:rPr lang="de-DE" i="1" dirty="0"/>
              <a:t>an beliebiger Stelle</a:t>
            </a:r>
            <a:r>
              <a:rPr lang="de-DE" dirty="0"/>
              <a:t> zugewiesen werden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Beispiele:</a:t>
            </a:r>
          </a:p>
          <a:p>
            <a:pPr>
              <a:buNone/>
            </a:pPr>
            <a:endParaRPr lang="de-DE" sz="800" dirty="0">
              <a:sym typeface="Symbol"/>
            </a:endParaRPr>
          </a:p>
          <a:p>
            <a:pPr>
              <a:buNone/>
            </a:pPr>
            <a:r>
              <a:rPr lang="de-DE" sz="1400" b="1" dirty="0">
                <a:solidFill>
                  <a:srgbClr val="006600"/>
                </a:solidFill>
                <a:sym typeface="Wingdings"/>
              </a:rPr>
              <a:t>	 </a:t>
            </a:r>
            <a:r>
              <a:rPr lang="de-DE" sz="1400" dirty="0">
                <a:solidFill>
                  <a:srgbClr val="7F0055"/>
                </a:solidFill>
                <a:latin typeface="Consolas"/>
              </a:rPr>
              <a:t>	final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EULER_NUMBER;</a:t>
            </a:r>
          </a:p>
          <a:p>
            <a:pPr>
              <a:buNone/>
            </a:pPr>
            <a:r>
              <a:rPr lang="de-DE" sz="1400" b="1" dirty="0">
                <a:solidFill>
                  <a:srgbClr val="006600"/>
                </a:solidFill>
                <a:sym typeface="Wingdings"/>
              </a:rPr>
              <a:t>	 </a:t>
            </a:r>
            <a:r>
              <a:rPr lang="de-DE" sz="1400" dirty="0">
                <a:solidFill>
                  <a:srgbClr val="7F0055"/>
                </a:solidFill>
                <a:latin typeface="Consolas"/>
              </a:rPr>
              <a:t>	final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PI = 3.141592653589793;</a:t>
            </a: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b="1" dirty="0">
                <a:solidFill>
                  <a:srgbClr val="006600"/>
                </a:solidFill>
                <a:sym typeface="Wingdings"/>
              </a:rPr>
              <a:t>	 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	EULER_NUMBER = 2.718281828459045;</a:t>
            </a:r>
            <a:endParaRPr lang="de-DE" sz="8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b="1" dirty="0">
                <a:solidFill>
                  <a:srgbClr val="C00000"/>
                </a:solidFill>
                <a:sym typeface="Wingdings"/>
              </a:rPr>
              <a:t>	 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	PI = 3.141592653589793;</a:t>
            </a:r>
          </a:p>
          <a:p>
            <a:pPr>
              <a:buNone/>
            </a:pPr>
            <a:r>
              <a:rPr lang="de-DE" sz="1400" b="1" dirty="0">
                <a:solidFill>
                  <a:srgbClr val="C00000"/>
                </a:solidFill>
                <a:sym typeface="Wingdings"/>
              </a:rPr>
              <a:t>	 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	EULER_NUMBER = 2.718281828459045;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Konstanten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Zum Experimentieren in </a:t>
            </a:r>
            <a:r>
              <a:rPr lang="de-DE" dirty="0" err="1"/>
              <a:t>IntelliJ</a:t>
            </a:r>
            <a:r>
              <a:rPr lang="de-DE" dirty="0"/>
              <a:t> IDEA wollen wir die Werte unserer Variablen </a:t>
            </a:r>
            <a:r>
              <a:rPr lang="de-DE" i="1" dirty="0"/>
              <a:t>sehen</a:t>
            </a:r>
            <a:r>
              <a:rPr lang="de-DE" dirty="0"/>
              <a:t>!</a:t>
            </a:r>
          </a:p>
          <a:p>
            <a:pPr>
              <a:buNone/>
            </a:pPr>
            <a:endParaRPr lang="de-DE" dirty="0"/>
          </a:p>
          <a:p>
            <a:r>
              <a:rPr lang="de-DE" dirty="0"/>
              <a:t>Im Kapitel „Einführung“ haben wir bereits Text auf die Konsole ausgegeben:</a:t>
            </a:r>
          </a:p>
          <a:p>
            <a:pPr>
              <a:buNone/>
            </a:pP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"Los geht‘s!"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de-DE" dirty="0"/>
          </a:p>
          <a:p>
            <a:r>
              <a:rPr lang="de-DE" dirty="0"/>
              <a:t>Dies funktioniert genauso für Werte einfacher Datentypen und Variablen:</a:t>
            </a:r>
          </a:p>
          <a:p>
            <a:pPr>
              <a:buNone/>
            </a:pPr>
            <a:r>
              <a:rPr lang="de-DE" sz="12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de-DE" sz="12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21;</a:t>
            </a:r>
          </a:p>
          <a:p>
            <a:pPr>
              <a:buNone/>
            </a:pP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de-DE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(22);</a:t>
            </a:r>
            <a:endParaRPr lang="de-DE" sz="1200" dirty="0">
              <a:latin typeface="Consolas" pitchFamily="49" charset="0"/>
              <a:cs typeface="Consolas" pitchFamily="49" charset="0"/>
            </a:endParaRPr>
          </a:p>
          <a:p>
            <a:endParaRPr lang="de-DE" dirty="0"/>
          </a:p>
          <a:p>
            <a:r>
              <a:rPr lang="de-DE" dirty="0"/>
              <a:t>Zeichenketten und Werte lassen sich über das Plus-Symbol verketten:</a:t>
            </a:r>
          </a:p>
          <a:p>
            <a:pPr>
              <a:buNone/>
            </a:pPr>
            <a:r>
              <a:rPr lang="de-DE" sz="12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de-DE" sz="12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21;</a:t>
            </a:r>
          </a:p>
          <a:p>
            <a:pPr>
              <a:buNone/>
            </a:pP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"Alter: "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"Alter: "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 Jahre"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Und hier nochmal der Top-Tipp:</a:t>
            </a:r>
          </a:p>
          <a:p>
            <a:r>
              <a:rPr lang="de-DE" dirty="0"/>
              <a:t>Geben Sie in </a:t>
            </a:r>
            <a:r>
              <a:rPr lang="de-DE" dirty="0" err="1"/>
              <a:t>IntelliJ</a:t>
            </a:r>
            <a:r>
              <a:rPr lang="de-DE" dirty="0"/>
              <a:t> IDEA </a:t>
            </a:r>
            <a:r>
              <a:rPr lang="de-DE" i="1" dirty="0" err="1"/>
              <a:t>sout</a:t>
            </a:r>
            <a:r>
              <a:rPr lang="de-DE" dirty="0"/>
              <a:t> gefolgt von </a:t>
            </a:r>
            <a:r>
              <a:rPr lang="de-DE" i="1" dirty="0"/>
              <a:t>Tab</a:t>
            </a:r>
            <a:r>
              <a:rPr lang="de-DE" dirty="0"/>
              <a:t> ein.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Konsolenausgaben erzeugen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Lassen Sie uns etwas über Stil reden:</a:t>
            </a:r>
          </a:p>
          <a:p>
            <a:r>
              <a:rPr lang="de-DE" dirty="0"/>
              <a:t>Was sagt Ihnen der Begriff </a:t>
            </a:r>
            <a:r>
              <a:rPr lang="de-DE" i="1" dirty="0"/>
              <a:t>Coding Style</a:t>
            </a:r>
            <a:r>
              <a:rPr lang="de-DE" dirty="0"/>
              <a:t>?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Auf den Punkt gebracht:</a:t>
            </a:r>
          </a:p>
          <a:p>
            <a:r>
              <a:rPr lang="de-DE" dirty="0" err="1"/>
              <a:t>Coding</a:t>
            </a:r>
            <a:r>
              <a:rPr lang="de-DE" dirty="0"/>
              <a:t> Style besteht aus Regeln für Quelltexte (z.B. Variablennamen, Einrückungen)</a:t>
            </a:r>
          </a:p>
          <a:p>
            <a:r>
              <a:rPr lang="de-DE" dirty="0"/>
              <a:t>Ist nicht „richtig“ oder „falsch“, sondern </a:t>
            </a:r>
            <a:r>
              <a:rPr lang="de-DE" i="1" dirty="0"/>
              <a:t>einheitlich</a:t>
            </a:r>
            <a:r>
              <a:rPr lang="de-DE" dirty="0"/>
              <a:t> für alle Programmierer</a:t>
            </a:r>
            <a:endParaRPr lang="de-DE" dirty="0">
              <a:sym typeface="Symbol"/>
            </a:endParaRPr>
          </a:p>
          <a:p>
            <a:pPr>
              <a:buNone/>
            </a:pPr>
            <a:r>
              <a:rPr lang="de-DE" dirty="0">
                <a:sym typeface="Symbol"/>
              </a:rPr>
              <a:t>	 </a:t>
            </a:r>
            <a:r>
              <a:rPr lang="de-DE" dirty="0"/>
              <a:t>Einfachere Wartbarkeit, geringere Fehleranfälligkeit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Aufgepasst:</a:t>
            </a:r>
          </a:p>
          <a:p>
            <a:r>
              <a:rPr lang="de-DE" dirty="0"/>
              <a:t>Einhaltung des </a:t>
            </a:r>
            <a:r>
              <a:rPr lang="de-DE" dirty="0" err="1"/>
              <a:t>Coding</a:t>
            </a:r>
            <a:r>
              <a:rPr lang="de-DE" dirty="0"/>
              <a:t> Styles wird in der Prüfung bewertet!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Coding</a:t>
            </a:r>
            <a:r>
              <a:rPr lang="de-DE" dirty="0"/>
              <a:t> Style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B3CE825-85CF-4936-83C0-395F7B2E0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468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sym typeface="Symbol"/>
              </a:rPr>
              <a:t>Bezeichner:</a:t>
            </a:r>
          </a:p>
          <a:p>
            <a:r>
              <a:rPr lang="de-DE" dirty="0">
                <a:sym typeface="Symbol"/>
              </a:rPr>
              <a:t>Für Bezeichner ausschließlich englischsprachige Namen verwenden</a:t>
            </a:r>
          </a:p>
          <a:p>
            <a:r>
              <a:rPr lang="de-DE" dirty="0">
                <a:sym typeface="Symbol"/>
              </a:rPr>
              <a:t>Dies gilt für alle Bezeichner, nicht nur für Variablennamen.</a:t>
            </a:r>
          </a:p>
          <a:p>
            <a:pPr>
              <a:buNone/>
            </a:pPr>
            <a:endParaRPr lang="de-DE" sz="1050" dirty="0">
              <a:sym typeface="Symbol"/>
            </a:endParaRPr>
          </a:p>
          <a:p>
            <a:pPr marL="0" indent="0">
              <a:buNone/>
            </a:pPr>
            <a:r>
              <a:rPr lang="de-DE" dirty="0">
                <a:sym typeface="Symbol"/>
              </a:rPr>
              <a:t>Variablennamen:</a:t>
            </a:r>
          </a:p>
          <a:p>
            <a:r>
              <a:rPr lang="de-DE" dirty="0">
                <a:sym typeface="Symbol"/>
              </a:rPr>
              <a:t>Variablennamen werden klein geschrieben.</a:t>
            </a:r>
          </a:p>
          <a:p>
            <a:r>
              <a:rPr lang="de-DE" dirty="0">
                <a:sym typeface="Symbol"/>
              </a:rPr>
              <a:t>Mehrere Wörter sind wie folgt zusammenzusetzen („</a:t>
            </a:r>
            <a:r>
              <a:rPr lang="de-DE" dirty="0" err="1">
                <a:sym typeface="Symbol"/>
              </a:rPr>
              <a:t>CamelCase</a:t>
            </a:r>
            <a:r>
              <a:rPr lang="de-DE" dirty="0">
                <a:sym typeface="Symbol"/>
              </a:rPr>
              <a:t>“):</a:t>
            </a:r>
          </a:p>
          <a:p>
            <a:pPr>
              <a:buNone/>
            </a:pPr>
            <a:endParaRPr lang="de-DE" sz="600" dirty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numberStudents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highScore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>
              <a:buNone/>
            </a:pPr>
            <a:r>
              <a:rPr lang="de-DE" sz="1400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isGpsEnabled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de-DE" sz="1050" dirty="0"/>
          </a:p>
          <a:p>
            <a:pPr marL="0" indent="0">
              <a:buNone/>
            </a:pPr>
            <a:r>
              <a:rPr lang="de-DE" dirty="0" err="1"/>
              <a:t>Konstantennamen</a:t>
            </a:r>
            <a:r>
              <a:rPr lang="de-DE" dirty="0"/>
              <a:t>:</a:t>
            </a:r>
          </a:p>
          <a:p>
            <a:r>
              <a:rPr lang="de-DE" dirty="0" err="1"/>
              <a:t>Konstantennamen</a:t>
            </a:r>
            <a:r>
              <a:rPr lang="de-DE" dirty="0"/>
              <a:t> bestehen nur aus Großbuchstaben.</a:t>
            </a:r>
          </a:p>
          <a:p>
            <a:r>
              <a:rPr lang="de-DE" dirty="0"/>
              <a:t>Mehrere Wörter sind mit Unterstrich zu trennen:</a:t>
            </a:r>
          </a:p>
          <a:p>
            <a:pPr>
              <a:buNone/>
            </a:pPr>
            <a:endParaRPr lang="de-DE" sz="600" dirty="0"/>
          </a:p>
          <a:p>
            <a:pPr lvl="1"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IMAGE_WIDTH = 1024;</a:t>
            </a:r>
          </a:p>
          <a:p>
            <a:pPr lvl="1"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MAX_NUMBER_PLAYERS = 5;</a:t>
            </a:r>
          </a:p>
          <a:p>
            <a:pPr>
              <a:buNone/>
            </a:pPr>
            <a:endParaRPr lang="de-DE" sz="1050" dirty="0">
              <a:sym typeface="Symbol"/>
            </a:endParaRPr>
          </a:p>
          <a:p>
            <a:pPr marL="0" indent="0">
              <a:buNone/>
            </a:pPr>
            <a:r>
              <a:rPr lang="de-DE" dirty="0">
                <a:sym typeface="Symbol"/>
              </a:rPr>
              <a:t>Es müssen aussagekräftige Namen verwendet werden (z. B. nicht </a:t>
            </a:r>
            <a:r>
              <a:rPr lang="de-DE" i="1" dirty="0" err="1">
                <a:sym typeface="Symbol"/>
              </a:rPr>
              <a:t>temp</a:t>
            </a:r>
            <a:r>
              <a:rPr lang="de-DE" dirty="0">
                <a:sym typeface="Symbol"/>
              </a:rPr>
              <a:t>).</a:t>
            </a:r>
          </a:p>
          <a:p>
            <a:pPr>
              <a:buNone/>
            </a:pPr>
            <a:endParaRPr lang="de-DE" dirty="0">
              <a:sym typeface="Symbol"/>
            </a:endParaRP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Coding</a:t>
            </a:r>
            <a:r>
              <a:rPr lang="de-DE" dirty="0"/>
              <a:t> Style: Namenskonventionen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Kommentare &amp; Bezeichner</a:t>
            </a: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90DFA3A5-AC63-42A3-AE84-2841C4A9BB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pPr>
              <a:buNone/>
            </a:pPr>
            <a:r>
              <a:rPr lang="de-DE" dirty="0"/>
              <a:t>Besonderheit in Java:</a:t>
            </a:r>
          </a:p>
          <a:p>
            <a:r>
              <a:rPr lang="de-DE" dirty="0"/>
              <a:t>Java verwendet für alle Zeichen den </a:t>
            </a:r>
            <a:r>
              <a:rPr lang="de-DE" i="1" dirty="0"/>
              <a:t>Unicode</a:t>
            </a:r>
            <a:r>
              <a:rPr lang="de-DE" dirty="0"/>
              <a:t>-Zeichensatz (16 Bit pro Zeichen).</a:t>
            </a:r>
          </a:p>
          <a:p>
            <a:endParaRPr lang="de-DE" dirty="0"/>
          </a:p>
          <a:p>
            <a:pPr>
              <a:buNone/>
            </a:pPr>
            <a:r>
              <a:rPr lang="de-DE" dirty="0"/>
              <a:t>Unicode:</a:t>
            </a:r>
          </a:p>
          <a:p>
            <a:r>
              <a:rPr lang="de-DE" dirty="0"/>
              <a:t>2 Byte (16 Bit) pro Zeichen </a:t>
            </a:r>
            <a:r>
              <a:rPr lang="de-DE" dirty="0">
                <a:sym typeface="Symbol"/>
              </a:rPr>
              <a:t> Enthält 2</a:t>
            </a:r>
            <a:r>
              <a:rPr lang="de-DE" baseline="30000" dirty="0">
                <a:sym typeface="Symbol"/>
              </a:rPr>
              <a:t>16</a:t>
            </a:r>
            <a:r>
              <a:rPr lang="de-DE" dirty="0">
                <a:sym typeface="Symbol"/>
              </a:rPr>
              <a:t> = 65.536 verschiedene Zeichen</a:t>
            </a:r>
          </a:p>
          <a:p>
            <a:r>
              <a:rPr lang="de-DE" dirty="0"/>
              <a:t>Beinhaltet z.B. diverse Symbole sowie nationale Sonderzeichen (Umlaute, griechisches Alphabet, asiatische Alphabete, …)</a:t>
            </a:r>
          </a:p>
          <a:p>
            <a:r>
              <a:rPr lang="de-DE" dirty="0"/>
              <a:t>Daher z.B. Kommentare oder Variablennamen mit deutschen Umlauten möglich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Falls Ihre Tastatur nicht 65.536 Tasten haben sollte:</a:t>
            </a:r>
          </a:p>
          <a:p>
            <a:r>
              <a:rPr lang="de-DE" dirty="0"/>
              <a:t>Zeichen mit </a:t>
            </a:r>
            <a:r>
              <a:rPr lang="de-DE" i="1" dirty="0"/>
              <a:t>Hexadezimalcode </a:t>
            </a:r>
            <a:r>
              <a:rPr lang="de-DE" i="1" dirty="0" err="1"/>
              <a:t>xxxx</a:t>
            </a:r>
            <a:r>
              <a:rPr lang="de-DE" i="1" dirty="0"/>
              <a:t> </a:t>
            </a:r>
            <a:r>
              <a:rPr lang="de-DE" dirty="0"/>
              <a:t>lassen sich über </a:t>
            </a:r>
            <a:r>
              <a:rPr lang="de-DE" sz="1400" i="1" dirty="0">
                <a:latin typeface="Consolas" pitchFamily="49" charset="0"/>
                <a:cs typeface="Consolas" pitchFamily="49" charset="0"/>
              </a:rPr>
              <a:t>\</a:t>
            </a:r>
            <a:r>
              <a:rPr lang="de-DE" sz="1400" i="1" dirty="0" err="1">
                <a:latin typeface="Consolas" pitchFamily="49" charset="0"/>
                <a:cs typeface="Consolas" pitchFamily="49" charset="0"/>
              </a:rPr>
              <a:t>uxxxx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/>
              <a:t>angeben.</a:t>
            </a:r>
          </a:p>
          <a:p>
            <a:r>
              <a:rPr lang="de-DE" dirty="0"/>
              <a:t>Beispiel (Copyright-Zeichen </a:t>
            </a:r>
            <a:r>
              <a:rPr lang="de-DE" dirty="0">
                <a:latin typeface="Calibri"/>
              </a:rPr>
              <a:t>©)</a:t>
            </a:r>
            <a:r>
              <a:rPr lang="de-DE" dirty="0"/>
              <a:t>:</a:t>
            </a:r>
          </a:p>
          <a:p>
            <a:pPr>
              <a:buNone/>
            </a:pPr>
            <a:endParaRPr lang="de-DE" sz="800" dirty="0"/>
          </a:p>
          <a:p>
            <a:pPr marL="400050" lvl="1" indent="0">
              <a:buNone/>
            </a:pP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"\u00A9 Marc Hensel"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Zeichensatz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Ihre Kommentare zu Kommentaren:</a:t>
            </a:r>
          </a:p>
          <a:p>
            <a:r>
              <a:rPr lang="de-DE" dirty="0"/>
              <a:t>„Kommentare? Für wen soll ich die den schreiben?“ – Was meinen Sie?</a:t>
            </a:r>
          </a:p>
          <a:p>
            <a:endParaRPr lang="de-DE" dirty="0"/>
          </a:p>
          <a:p>
            <a:pPr>
              <a:buNone/>
            </a:pPr>
            <a:r>
              <a:rPr lang="de-DE" dirty="0"/>
              <a:t>Unterscheide Kommentare für:</a:t>
            </a:r>
          </a:p>
          <a:p>
            <a:r>
              <a:rPr lang="de-DE" dirty="0"/>
              <a:t>Entwickler des Quelltextes	(</a:t>
            </a:r>
            <a:r>
              <a:rPr lang="de-DE" dirty="0" err="1"/>
              <a:t>Wartbarkeit</a:t>
            </a:r>
            <a:r>
              <a:rPr lang="de-DE" dirty="0"/>
              <a:t>)</a:t>
            </a:r>
          </a:p>
          <a:p>
            <a:r>
              <a:rPr lang="de-DE" dirty="0"/>
              <a:t>Nutzer des Quelltextes	(Dokumentation)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Beachte:</a:t>
            </a:r>
          </a:p>
          <a:p>
            <a:r>
              <a:rPr lang="de-DE" dirty="0"/>
              <a:t>Nicht möglichst viele, sondern sinnvolle Kommentare</a:t>
            </a:r>
          </a:p>
          <a:p>
            <a:r>
              <a:rPr lang="de-DE" dirty="0"/>
              <a:t>Direkt beim Programmieren kommentieren</a:t>
            </a:r>
          </a:p>
          <a:p>
            <a:r>
              <a:rPr lang="de-DE" dirty="0"/>
              <a:t>Im Folgenden Kommentare für Entwickler des Quelltextes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Kommentare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BA5C4ED-5ED9-48BF-B519-49A804BF5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468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Syntax wie in C/C++</a:t>
            </a:r>
          </a:p>
          <a:p>
            <a:r>
              <a:rPr lang="de-DE" dirty="0"/>
              <a:t>Ziel: Erläuterung und/oder Gliederung der Implementierung</a:t>
            </a:r>
          </a:p>
          <a:p>
            <a:endParaRPr lang="de-DE" dirty="0"/>
          </a:p>
          <a:p>
            <a:pPr>
              <a:buNone/>
            </a:pPr>
            <a:r>
              <a:rPr lang="de-DE" dirty="0"/>
              <a:t>Kommentar bis zum Zeilenende:</a:t>
            </a:r>
          </a:p>
          <a:p>
            <a:endParaRPr lang="de-DE" sz="800" dirty="0"/>
          </a:p>
          <a:p>
            <a:pPr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en-US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distance;	  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// Euclidean distance of a and b</a:t>
            </a:r>
          </a:p>
          <a:p>
            <a:endParaRPr lang="de-DE" dirty="0"/>
          </a:p>
          <a:p>
            <a:pPr>
              <a:buNone/>
            </a:pPr>
            <a:r>
              <a:rPr lang="de-DE" dirty="0"/>
              <a:t>Kommentar eines ganzen Bereiches:</a:t>
            </a:r>
          </a:p>
          <a:p>
            <a:pPr>
              <a:buNone/>
            </a:pPr>
            <a:endParaRPr lang="de-DE" sz="800" dirty="0"/>
          </a:p>
          <a:p>
            <a:pPr>
              <a:buNone/>
            </a:pPr>
            <a:r>
              <a:rPr lang="en-US" sz="1400" dirty="0">
                <a:solidFill>
                  <a:srgbClr val="3F7F5F"/>
                </a:solidFill>
                <a:latin typeface="Consolas"/>
              </a:rPr>
              <a:t>	/* Calculate average value as follows:</a:t>
            </a:r>
          </a:p>
          <a:p>
            <a:pPr>
              <a:buNone/>
            </a:pPr>
            <a:r>
              <a:rPr lang="en-US" sz="1400" dirty="0">
                <a:solidFill>
                  <a:srgbClr val="3F7F5F"/>
                </a:solidFill>
                <a:latin typeface="Consolas"/>
              </a:rPr>
              <a:t>      1. Sum up all values</a:t>
            </a:r>
          </a:p>
          <a:p>
            <a:pPr>
              <a:buNone/>
            </a:pPr>
            <a:r>
              <a:rPr lang="en-US" sz="1400" dirty="0">
                <a:solidFill>
                  <a:srgbClr val="3F7F5F"/>
                </a:solidFill>
                <a:latin typeface="Consolas"/>
              </a:rPr>
              <a:t>      2. Divide sum by number of values</a:t>
            </a:r>
          </a:p>
          <a:p>
            <a:pPr>
              <a:buNone/>
            </a:pPr>
            <a:r>
              <a:rPr lang="de-DE" sz="1400" dirty="0">
                <a:solidFill>
                  <a:srgbClr val="3F7F5F"/>
                </a:solidFill>
                <a:latin typeface="Consolas"/>
              </a:rPr>
              <a:t>    */</a:t>
            </a:r>
          </a:p>
          <a:p>
            <a:pPr>
              <a:buNone/>
            </a:pPr>
            <a:r>
              <a:rPr lang="de-DE" sz="1400" dirty="0">
                <a:solidFill>
                  <a:srgbClr val="3F7F5F"/>
                </a:solidFill>
                <a:latin typeface="Consolas"/>
              </a:rPr>
              <a:t>	</a:t>
            </a:r>
            <a:r>
              <a:rPr lang="de-DE" sz="1400" dirty="0">
                <a:latin typeface="Consolas"/>
              </a:rPr>
              <a:t>&lt;...&gt;</a:t>
            </a:r>
            <a:endParaRPr lang="de-DE" sz="1400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Kommentare für Entwickler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Standort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630" y="4275174"/>
            <a:ext cx="1507685" cy="667525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2020456" y="4981223"/>
            <a:ext cx="1770035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1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Imperative Konzepte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032811" y="3745913"/>
            <a:ext cx="148309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noProof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3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Klassenbibliothek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210778" y="3745913"/>
            <a:ext cx="1694695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noProof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2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Klassen und Objekte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475415" y="2380420"/>
            <a:ext cx="105990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noProof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4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Vererbung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2784459" y="2384789"/>
            <a:ext cx="1822935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5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Schnittstellen und Co.</a:t>
            </a:r>
          </a:p>
        </p:txBody>
      </p:sp>
      <p:sp>
        <p:nvSpPr>
          <p:cNvPr id="26" name="Rechteck 25"/>
          <p:cNvSpPr/>
          <p:nvPr/>
        </p:nvSpPr>
        <p:spPr bwMode="auto">
          <a:xfrm>
            <a:off x="1157818" y="2770308"/>
            <a:ext cx="3492000" cy="130268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27" name="Rechteck 26"/>
          <p:cNvSpPr/>
          <p:nvPr/>
        </p:nvSpPr>
        <p:spPr bwMode="auto">
          <a:xfrm>
            <a:off x="1157818" y="1470975"/>
            <a:ext cx="3492000" cy="130268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28" name="Rechteck 27"/>
          <p:cNvSpPr/>
          <p:nvPr/>
        </p:nvSpPr>
        <p:spPr bwMode="auto">
          <a:xfrm>
            <a:off x="1157818" y="4069641"/>
            <a:ext cx="3492000" cy="130268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376321" y="1101381"/>
            <a:ext cx="10583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200" kern="0" noProof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Grundlagen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risten ITC" panose="03050502040202030202" pitchFamily="66" charset="0"/>
              <a:cs typeface="+mn-cs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5546400" y="2203657"/>
            <a:ext cx="193354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6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Grafische Oberflächen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6492129" y="3397158"/>
            <a:ext cx="1784463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7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Ausnahmebehandlung</a:t>
            </a:r>
          </a:p>
        </p:txBody>
      </p:sp>
      <p:grpSp>
        <p:nvGrpSpPr>
          <p:cNvPr id="68" name="Gruppieren 67"/>
          <p:cNvGrpSpPr/>
          <p:nvPr/>
        </p:nvGrpSpPr>
        <p:grpSpPr>
          <a:xfrm>
            <a:off x="6432953" y="3799518"/>
            <a:ext cx="1754006" cy="808069"/>
            <a:chOff x="5818755" y="4065011"/>
            <a:chExt cx="1754006" cy="808069"/>
          </a:xfrm>
        </p:grpSpPr>
        <p:pic>
          <p:nvPicPr>
            <p:cNvPr id="40" name="Grafik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5109" y="4065011"/>
              <a:ext cx="1381298" cy="484167"/>
            </a:xfrm>
            <a:prstGeom prst="rect">
              <a:avLst/>
            </a:prstGeom>
          </p:spPr>
        </p:pic>
        <p:sp>
          <p:nvSpPr>
            <p:cNvPr id="41" name="Textfeld 40"/>
            <p:cNvSpPr txBox="1"/>
            <p:nvPr/>
          </p:nvSpPr>
          <p:spPr>
            <a:xfrm>
              <a:off x="5818755" y="4619164"/>
              <a:ext cx="1754006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lang="de-DE" sz="1050" kern="0" dirty="0">
                  <a:solidFill>
                    <a:srgbClr val="000000"/>
                  </a:solidFill>
                  <a:latin typeface="Kristen ITC" panose="03050502040202030202" pitchFamily="66" charset="0"/>
                  <a:cs typeface="+mn-cs"/>
                </a:rPr>
                <a:t>8</a:t>
              </a:r>
              <a:r>
                <a:rPr kumimoji="0" lang="de-DE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risten ITC" panose="03050502040202030202" pitchFamily="66" charset="0"/>
                  <a:cs typeface="+mn-cs"/>
                </a:rPr>
                <a:t>. Eingabe und</a:t>
              </a:r>
              <a:r>
                <a:rPr kumimoji="0" lang="de-DE" sz="105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risten ITC" panose="03050502040202030202" pitchFamily="66" charset="0"/>
                  <a:cs typeface="+mn-cs"/>
                </a:rPr>
                <a:t> Ausgabe</a:t>
              </a:r>
              <a:endPara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endParaRPr>
            </a:p>
          </p:txBody>
        </p:sp>
      </p:grpSp>
      <p:grpSp>
        <p:nvGrpSpPr>
          <p:cNvPr id="69" name="Gruppieren 68"/>
          <p:cNvGrpSpPr/>
          <p:nvPr/>
        </p:nvGrpSpPr>
        <p:grpSpPr>
          <a:xfrm>
            <a:off x="5649794" y="4756031"/>
            <a:ext cx="1726755" cy="731349"/>
            <a:chOff x="5832381" y="5243068"/>
            <a:chExt cx="1726755" cy="731349"/>
          </a:xfrm>
        </p:grpSpPr>
        <p:pic>
          <p:nvPicPr>
            <p:cNvPr id="44" name="Grafik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6535" y="5243068"/>
              <a:ext cx="1358446" cy="438775"/>
            </a:xfrm>
            <a:prstGeom prst="rect">
              <a:avLst/>
            </a:prstGeom>
          </p:spPr>
        </p:pic>
        <p:sp>
          <p:nvSpPr>
            <p:cNvPr id="45" name="Textfeld 44"/>
            <p:cNvSpPr txBox="1"/>
            <p:nvPr/>
          </p:nvSpPr>
          <p:spPr>
            <a:xfrm>
              <a:off x="5832381" y="5712807"/>
              <a:ext cx="172675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lang="de-DE" sz="1050" kern="0" dirty="0">
                  <a:solidFill>
                    <a:srgbClr val="000000"/>
                  </a:solidFill>
                  <a:latin typeface="Kristen ITC" panose="03050502040202030202" pitchFamily="66" charset="0"/>
                  <a:cs typeface="+mn-cs"/>
                </a:rPr>
                <a:t>9</a:t>
              </a:r>
              <a:r>
                <a:rPr kumimoji="0" lang="de-DE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risten ITC" panose="03050502040202030202" pitchFamily="66" charset="0"/>
                  <a:cs typeface="+mn-cs"/>
                </a:rPr>
                <a:t>. Parallelverarbeitung</a:t>
              </a:r>
            </a:p>
          </p:txBody>
        </p:sp>
      </p:grpSp>
      <p:cxnSp>
        <p:nvCxnSpPr>
          <p:cNvPr id="51" name="Gerade Verbindung mit Pfeil 50"/>
          <p:cNvCxnSpPr>
            <a:stCxn id="26" idx="3"/>
          </p:cNvCxnSpPr>
          <p:nvPr/>
        </p:nvCxnSpPr>
        <p:spPr bwMode="auto">
          <a:xfrm flipV="1">
            <a:off x="4649818" y="2535079"/>
            <a:ext cx="948079" cy="8865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Gerade Verbindung mit Pfeil 53"/>
          <p:cNvCxnSpPr>
            <a:stCxn id="26" idx="3"/>
          </p:cNvCxnSpPr>
          <p:nvPr/>
        </p:nvCxnSpPr>
        <p:spPr bwMode="auto">
          <a:xfrm flipV="1">
            <a:off x="4649818" y="3185670"/>
            <a:ext cx="1842311" cy="2359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Gerade Verbindung mit Pfeil 57"/>
          <p:cNvCxnSpPr>
            <a:stCxn id="26" idx="3"/>
          </p:cNvCxnSpPr>
          <p:nvPr/>
        </p:nvCxnSpPr>
        <p:spPr bwMode="auto">
          <a:xfrm>
            <a:off x="4649818" y="3421651"/>
            <a:ext cx="1842311" cy="5191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Gerade Verbindung mit Pfeil 60"/>
          <p:cNvCxnSpPr>
            <a:stCxn id="26" idx="3"/>
          </p:cNvCxnSpPr>
          <p:nvPr/>
        </p:nvCxnSpPr>
        <p:spPr bwMode="auto">
          <a:xfrm>
            <a:off x="4649818" y="3421651"/>
            <a:ext cx="1201680" cy="11854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Ellipse 63"/>
          <p:cNvSpPr/>
          <p:nvPr/>
        </p:nvSpPr>
        <p:spPr bwMode="auto">
          <a:xfrm>
            <a:off x="1333961" y="4607587"/>
            <a:ext cx="180823" cy="180823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65" name="Ellipse 64"/>
          <p:cNvSpPr/>
          <p:nvPr/>
        </p:nvSpPr>
        <p:spPr bwMode="auto">
          <a:xfrm>
            <a:off x="845342" y="5859189"/>
            <a:ext cx="108000" cy="1080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5866199" y="1101381"/>
            <a:ext cx="129394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200" kern="0" noProof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Erweiterungen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risten ITC" panose="03050502040202030202" pitchFamily="66" charset="0"/>
              <a:cs typeface="+mn-cs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041" y="1775815"/>
            <a:ext cx="1178550" cy="5832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4671" y="1779005"/>
            <a:ext cx="842510" cy="5940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9067" y="2883829"/>
            <a:ext cx="1153029" cy="8496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9192" y="2657772"/>
            <a:ext cx="692559" cy="7560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3800" y="3294651"/>
            <a:ext cx="1107692" cy="432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73731" y="1576035"/>
            <a:ext cx="851013" cy="62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76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Dinge (wie z.B. Variablen) brauchen einen Namen!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Es existieren nachfolgende Regeln für Bezeichner:</a:t>
            </a:r>
          </a:p>
          <a:p>
            <a:r>
              <a:rPr lang="de-DE" dirty="0"/>
              <a:t>Erlaubt sind </a:t>
            </a:r>
            <a:r>
              <a:rPr lang="de-DE" i="1" dirty="0"/>
              <a:t>beliebig lange</a:t>
            </a:r>
            <a:r>
              <a:rPr lang="de-DE" dirty="0"/>
              <a:t> Folgen aus:</a:t>
            </a:r>
          </a:p>
          <a:p>
            <a:pPr lvl="1"/>
            <a:r>
              <a:rPr lang="de-DE" dirty="0"/>
              <a:t>Buchstaben 		(auch nationale Sonderzeichen)</a:t>
            </a:r>
          </a:p>
          <a:p>
            <a:pPr lvl="1"/>
            <a:r>
              <a:rPr lang="de-DE" dirty="0"/>
              <a:t>Währungszeichen	(€, $, £, ¥, …)</a:t>
            </a:r>
          </a:p>
          <a:p>
            <a:pPr lvl="1"/>
            <a:r>
              <a:rPr lang="de-DE" dirty="0"/>
              <a:t>Unterstrich		( _ )</a:t>
            </a:r>
          </a:p>
          <a:p>
            <a:pPr lvl="1"/>
            <a:r>
              <a:rPr lang="de-DE" dirty="0"/>
              <a:t>Ziffern		(0 - 9)</a:t>
            </a:r>
            <a:endParaRPr lang="de-DE" i="1" dirty="0"/>
          </a:p>
          <a:p>
            <a:r>
              <a:rPr lang="de-DE" dirty="0"/>
              <a:t>Das erste Zeichen darf keine Ziffer sein.</a:t>
            </a:r>
          </a:p>
          <a:p>
            <a:r>
              <a:rPr lang="de-DE" dirty="0"/>
              <a:t>Groß- und Kleinschreibung wird unterschieden.</a:t>
            </a:r>
          </a:p>
          <a:p>
            <a:r>
              <a:rPr lang="de-DE" dirty="0"/>
              <a:t>Keine Leerzeichen oder reservierte Schlüsselwörter (siehe nächste Folie)</a:t>
            </a:r>
          </a:p>
          <a:p>
            <a:r>
              <a:rPr lang="de-DE" dirty="0"/>
              <a:t>Nicht die </a:t>
            </a:r>
            <a:r>
              <a:rPr lang="de-DE" dirty="0" err="1"/>
              <a:t>Literale</a:t>
            </a:r>
            <a:r>
              <a:rPr lang="de-DE" dirty="0"/>
              <a:t> </a:t>
            </a:r>
            <a:r>
              <a:rPr lang="de-DE" i="1" dirty="0" err="1"/>
              <a:t>true</a:t>
            </a:r>
            <a:r>
              <a:rPr lang="de-DE" dirty="0"/>
              <a:t>, </a:t>
            </a:r>
            <a:r>
              <a:rPr lang="de-DE" i="1" dirty="0" err="1"/>
              <a:t>false</a:t>
            </a:r>
            <a:r>
              <a:rPr lang="de-DE" dirty="0"/>
              <a:t> oder </a:t>
            </a:r>
            <a:r>
              <a:rPr lang="de-DE" i="1" dirty="0"/>
              <a:t>null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Bezeichner (Identifier)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Reservierte Schlüsselwörter:</a:t>
            </a:r>
          </a:p>
          <a:p>
            <a:pPr>
              <a:buNone/>
            </a:pPr>
            <a:endParaRPr lang="de-DE" dirty="0"/>
          </a:p>
          <a:p>
            <a:pPr marL="342900" lvl="1" indent="-342900">
              <a:buNone/>
            </a:pPr>
            <a:r>
              <a:rPr lang="de-DE" dirty="0" err="1">
                <a:latin typeface="Consolas" pitchFamily="49" charset="0"/>
                <a:cs typeface="Consolas" pitchFamily="49" charset="0"/>
              </a:rPr>
              <a:t>abstract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		double		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		super</a:t>
            </a:r>
          </a:p>
          <a:p>
            <a:pPr marL="342900" lvl="1" indent="-342900">
              <a:buNone/>
            </a:pPr>
            <a:r>
              <a:rPr lang="de-DE" dirty="0" err="1"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		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else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		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interface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	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switch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pPr marL="342900" lvl="1" indent="-342900">
              <a:buNone/>
            </a:pPr>
            <a:r>
              <a:rPr lang="de-DE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		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		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long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		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synchronized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pPr marL="342900" lvl="1" indent="-342900">
              <a:buNone/>
            </a:pPr>
            <a:r>
              <a:rPr lang="de-DE" dirty="0">
                <a:latin typeface="Consolas" pitchFamily="49" charset="0"/>
                <a:cs typeface="Consolas" pitchFamily="49" charset="0"/>
              </a:rPr>
              <a:t>break		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extends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		native		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this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pPr marL="342900" lvl="1" indent="-342900">
              <a:buNone/>
            </a:pPr>
            <a:r>
              <a:rPr lang="de-DE" dirty="0" err="1">
                <a:latin typeface="Consolas" pitchFamily="49" charset="0"/>
                <a:cs typeface="Consolas" pitchFamily="49" charset="0"/>
              </a:rPr>
              <a:t>byte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		final		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		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throw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pPr marL="342900" lvl="1" indent="-342900">
              <a:buNone/>
            </a:pPr>
            <a:r>
              <a:rPr lang="de-DE" dirty="0" err="1">
                <a:latin typeface="Consolas" pitchFamily="49" charset="0"/>
                <a:cs typeface="Consolas" pitchFamily="49" charset="0"/>
              </a:rPr>
              <a:t>case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		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finally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		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package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		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throws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pPr marL="342900" lvl="1" indent="-342900">
              <a:buNone/>
            </a:pPr>
            <a:r>
              <a:rPr lang="de-DE" dirty="0">
                <a:latin typeface="Consolas" pitchFamily="49" charset="0"/>
                <a:cs typeface="Consolas" pitchFamily="49" charset="0"/>
              </a:rPr>
              <a:t>catch		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float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		private		transient</a:t>
            </a:r>
          </a:p>
          <a:p>
            <a:pPr marL="342900" lvl="1" indent="-342900">
              <a:buNone/>
            </a:pPr>
            <a:r>
              <a:rPr lang="de-DE" dirty="0" err="1">
                <a:latin typeface="Consolas" pitchFamily="49" charset="0"/>
                <a:cs typeface="Consolas" pitchFamily="49" charset="0"/>
              </a:rPr>
              <a:t>char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		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for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		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protected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	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try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pPr marL="342900" lvl="1" indent="-342900">
              <a:buNone/>
            </a:pPr>
            <a:r>
              <a:rPr lang="de-DE" dirty="0" err="1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		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goto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		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		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void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pPr marL="342900" lvl="1" indent="-342900">
              <a:buNone/>
            </a:pPr>
            <a:r>
              <a:rPr lang="de-DE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		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		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return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		volatile</a:t>
            </a:r>
          </a:p>
          <a:p>
            <a:pPr marL="342900" lvl="1" indent="-342900">
              <a:buNone/>
            </a:pPr>
            <a:r>
              <a:rPr lang="de-DE" dirty="0" err="1">
                <a:latin typeface="Consolas" pitchFamily="49" charset="0"/>
                <a:cs typeface="Consolas" pitchFamily="49" charset="0"/>
              </a:rPr>
              <a:t>continue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		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implements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	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short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		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while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pPr marL="342900" lvl="1" indent="-342900">
              <a:buNone/>
            </a:pPr>
            <a:r>
              <a:rPr lang="de-DE" dirty="0" err="1">
                <a:latin typeface="Consolas" pitchFamily="49" charset="0"/>
                <a:cs typeface="Consolas" pitchFamily="49" charset="0"/>
              </a:rPr>
              <a:t>default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		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import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		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static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pPr marL="342900" lvl="1" indent="-342900">
              <a:buNone/>
            </a:pPr>
            <a:r>
              <a:rPr lang="de-DE" dirty="0">
                <a:latin typeface="Consolas" pitchFamily="49" charset="0"/>
                <a:cs typeface="Consolas" pitchFamily="49" charset="0"/>
              </a:rPr>
              <a:t>do			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instanceof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	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strictfp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Bezeichner (Identifier)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21</a:t>
            </a:fld>
            <a:endParaRPr lang="de-D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Zeit für ein Quiz!</a:t>
            </a:r>
          </a:p>
          <a:p>
            <a:r>
              <a:rPr lang="de-DE" dirty="0"/>
              <a:t>Welche der folgenden Bezeichner sind erlaubt?</a:t>
            </a:r>
          </a:p>
          <a:p>
            <a:r>
              <a:rPr lang="de-DE" dirty="0"/>
              <a:t>Welche sind nicht erlaubt? (Warum nicht?)</a:t>
            </a:r>
          </a:p>
          <a:p>
            <a:endParaRPr lang="de-DE" sz="1000" dirty="0"/>
          </a:p>
          <a:p>
            <a:pPr marL="400050" lvl="1" indent="0">
              <a:buNone/>
            </a:pP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length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		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3dVolume;</a:t>
            </a:r>
          </a:p>
          <a:p>
            <a:pPr marL="400050" lvl="1" indent="0">
              <a:buNone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Length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		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öpnvKosten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400050" lvl="1" indent="0">
              <a:buNone/>
            </a:pPr>
            <a:endParaRPr lang="de-DE" sz="1400" dirty="0">
              <a:solidFill>
                <a:srgbClr val="7F0055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länge;		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costsIn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€;</a:t>
            </a:r>
          </a:p>
          <a:p>
            <a:pPr marL="400050" lvl="1" indent="0">
              <a:buNone/>
            </a:pPr>
            <a:endParaRPr lang="de-DE" sz="1400" dirty="0">
              <a:solidFill>
                <a:srgbClr val="7F0055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maxLength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		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€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costs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400050" lvl="1" indent="0">
              <a:buNone/>
            </a:pPr>
            <a:endParaRPr lang="de-DE" sz="1400" dirty="0">
              <a:solidFill>
                <a:srgbClr val="7F0055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max_length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	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€;</a:t>
            </a:r>
          </a:p>
          <a:p>
            <a:pPr marL="400050" lvl="1" indent="0">
              <a:buNone/>
            </a:pPr>
            <a:endParaRPr lang="de-DE" sz="1400" dirty="0">
              <a:solidFill>
                <a:srgbClr val="7F0055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maxLength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	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costs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400050" lvl="1" indent="0">
              <a:buNone/>
            </a:pPr>
            <a:endParaRPr lang="de-DE" sz="1400" dirty="0">
              <a:solidFill>
                <a:srgbClr val="7F0055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max-length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	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kern="1200" dirty="0" err="1">
                <a:solidFill>
                  <a:srgbClr val="000000"/>
                </a:solidFill>
                <a:latin typeface="Consolas"/>
              </a:rPr>
              <a:t>long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400050" lvl="1" indent="0">
              <a:buNone/>
            </a:pPr>
            <a:endParaRPr lang="de-DE" sz="1400" dirty="0">
              <a:solidFill>
                <a:srgbClr val="7F0055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!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maxLength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	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c.o.s.t.s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400050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Bezeichner (Identifier)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827999" y="1781665"/>
            <a:ext cx="356188" cy="401648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700" b="1" dirty="0">
                <a:solidFill>
                  <a:srgbClr val="006600"/>
                </a:solidFill>
                <a:sym typeface="Wingdings"/>
              </a:rPr>
              <a:t></a:t>
            </a:r>
          </a:p>
          <a:p>
            <a:endParaRPr lang="de-DE" sz="1700" b="1" dirty="0">
              <a:solidFill>
                <a:srgbClr val="006600"/>
              </a:solidFill>
              <a:sym typeface="Wingdings"/>
            </a:endParaRPr>
          </a:p>
          <a:p>
            <a:r>
              <a:rPr lang="de-DE" sz="1700" b="1" dirty="0">
                <a:solidFill>
                  <a:srgbClr val="006600"/>
                </a:solidFill>
                <a:sym typeface="Wingdings"/>
              </a:rPr>
              <a:t></a:t>
            </a:r>
          </a:p>
          <a:p>
            <a:endParaRPr lang="de-DE" sz="1700" b="1" dirty="0">
              <a:solidFill>
                <a:srgbClr val="006600"/>
              </a:solidFill>
              <a:sym typeface="Wingdings"/>
            </a:endParaRPr>
          </a:p>
          <a:p>
            <a:r>
              <a:rPr lang="de-DE" sz="1700" b="1" dirty="0">
                <a:solidFill>
                  <a:srgbClr val="006600"/>
                </a:solidFill>
                <a:sym typeface="Wingdings"/>
              </a:rPr>
              <a:t></a:t>
            </a:r>
          </a:p>
          <a:p>
            <a:endParaRPr lang="de-DE" sz="1700" b="1" dirty="0">
              <a:solidFill>
                <a:srgbClr val="006600"/>
              </a:solidFill>
              <a:sym typeface="Wingdings"/>
            </a:endParaRPr>
          </a:p>
          <a:p>
            <a:r>
              <a:rPr lang="de-DE" sz="1700" b="1" dirty="0">
                <a:solidFill>
                  <a:srgbClr val="006600"/>
                </a:solidFill>
                <a:sym typeface="Wingdings"/>
              </a:rPr>
              <a:t></a:t>
            </a:r>
          </a:p>
          <a:p>
            <a:endParaRPr lang="de-DE" sz="1700" b="1" dirty="0">
              <a:solidFill>
                <a:srgbClr val="006600"/>
              </a:solidFill>
              <a:sym typeface="Wingdings"/>
            </a:endParaRPr>
          </a:p>
          <a:p>
            <a:r>
              <a:rPr lang="de-DE" sz="1700" b="1" dirty="0">
                <a:solidFill>
                  <a:srgbClr val="006600"/>
                </a:solidFill>
                <a:sym typeface="Wingdings"/>
              </a:rPr>
              <a:t></a:t>
            </a:r>
          </a:p>
          <a:p>
            <a:endParaRPr lang="de-DE" sz="1700" b="1" dirty="0">
              <a:solidFill>
                <a:srgbClr val="006600"/>
              </a:solidFill>
              <a:sym typeface="Wingdings"/>
            </a:endParaRPr>
          </a:p>
          <a:p>
            <a:r>
              <a:rPr lang="de-DE" sz="1700" b="1" dirty="0">
                <a:solidFill>
                  <a:srgbClr val="006600"/>
                </a:solidFill>
                <a:sym typeface="Wingdings"/>
              </a:rPr>
              <a:t></a:t>
            </a:r>
          </a:p>
          <a:p>
            <a:endParaRPr lang="de-DE" sz="1700" b="1" dirty="0">
              <a:solidFill>
                <a:srgbClr val="C00000"/>
              </a:solidFill>
              <a:sym typeface="Wingdings"/>
            </a:endParaRPr>
          </a:p>
          <a:p>
            <a:r>
              <a:rPr lang="de-DE" sz="1700" b="1" dirty="0">
                <a:solidFill>
                  <a:srgbClr val="C00000"/>
                </a:solidFill>
                <a:sym typeface="Wingdings"/>
              </a:rPr>
              <a:t></a:t>
            </a:r>
          </a:p>
          <a:p>
            <a:endParaRPr lang="de-DE" sz="1700" b="1" dirty="0">
              <a:solidFill>
                <a:srgbClr val="C00000"/>
              </a:solidFill>
              <a:sym typeface="Wingdings"/>
            </a:endParaRPr>
          </a:p>
          <a:p>
            <a:r>
              <a:rPr lang="de-DE" sz="1700" b="1" dirty="0">
                <a:solidFill>
                  <a:srgbClr val="C00000"/>
                </a:solidFill>
                <a:sym typeface="Wingdings"/>
              </a:rPr>
              <a:t></a:t>
            </a:r>
            <a:endParaRPr lang="de-DE" sz="1700" dirty="0"/>
          </a:p>
        </p:txBody>
      </p:sp>
      <p:sp>
        <p:nvSpPr>
          <p:cNvPr id="11" name="Textfeld 10"/>
          <p:cNvSpPr txBox="1"/>
          <p:nvPr/>
        </p:nvSpPr>
        <p:spPr>
          <a:xfrm>
            <a:off x="4112800" y="1781665"/>
            <a:ext cx="356188" cy="401648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700" b="1" dirty="0">
                <a:solidFill>
                  <a:srgbClr val="C00000"/>
                </a:solidFill>
                <a:sym typeface="Wingdings"/>
              </a:rPr>
              <a:t></a:t>
            </a:r>
          </a:p>
          <a:p>
            <a:endParaRPr lang="de-DE" sz="1700" b="1" dirty="0">
              <a:solidFill>
                <a:srgbClr val="C00000"/>
              </a:solidFill>
              <a:sym typeface="Wingdings"/>
            </a:endParaRPr>
          </a:p>
          <a:p>
            <a:r>
              <a:rPr lang="de-DE" sz="1700" b="1" dirty="0">
                <a:solidFill>
                  <a:srgbClr val="006600"/>
                </a:solidFill>
                <a:sym typeface="Wingdings"/>
              </a:rPr>
              <a:t></a:t>
            </a:r>
          </a:p>
          <a:p>
            <a:endParaRPr lang="de-DE" sz="1700" b="1" dirty="0">
              <a:solidFill>
                <a:srgbClr val="006600"/>
              </a:solidFill>
              <a:sym typeface="Wingding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700" b="1" dirty="0">
                <a:solidFill>
                  <a:srgbClr val="006600"/>
                </a:solidFill>
                <a:sym typeface="Wingdings"/>
              </a:rPr>
              <a:t></a:t>
            </a:r>
            <a:endParaRPr lang="de-DE" sz="1700" dirty="0"/>
          </a:p>
          <a:p>
            <a:endParaRPr lang="de-DE" sz="17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700" b="1" dirty="0">
                <a:solidFill>
                  <a:srgbClr val="006600"/>
                </a:solidFill>
                <a:sym typeface="Wingdings"/>
              </a:rPr>
              <a:t></a:t>
            </a:r>
            <a:endParaRPr lang="de-DE" sz="1700" dirty="0"/>
          </a:p>
          <a:p>
            <a:endParaRPr lang="de-DE" sz="17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700" b="1" dirty="0">
                <a:solidFill>
                  <a:srgbClr val="006600"/>
                </a:solidFill>
                <a:sym typeface="Wingdings"/>
              </a:rPr>
              <a:t></a:t>
            </a:r>
            <a:endParaRPr lang="de-DE" sz="1700" dirty="0"/>
          </a:p>
          <a:p>
            <a:endParaRPr lang="de-DE" sz="1700" dirty="0"/>
          </a:p>
          <a:p>
            <a:r>
              <a:rPr lang="de-DE" sz="1700" b="1" dirty="0">
                <a:solidFill>
                  <a:srgbClr val="C00000"/>
                </a:solidFill>
                <a:sym typeface="Wingdings"/>
              </a:rPr>
              <a:t></a:t>
            </a:r>
          </a:p>
          <a:p>
            <a:endParaRPr lang="de-DE" sz="1700" b="1" dirty="0">
              <a:solidFill>
                <a:srgbClr val="C00000"/>
              </a:solidFill>
              <a:sym typeface="Wingdings"/>
            </a:endParaRPr>
          </a:p>
          <a:p>
            <a:r>
              <a:rPr lang="de-DE" sz="1700" b="1" dirty="0">
                <a:solidFill>
                  <a:srgbClr val="C00000"/>
                </a:solidFill>
                <a:sym typeface="Wingdings"/>
              </a:rPr>
              <a:t></a:t>
            </a:r>
          </a:p>
          <a:p>
            <a:endParaRPr lang="de-DE" sz="1700" b="1" dirty="0">
              <a:solidFill>
                <a:srgbClr val="C00000"/>
              </a:solidFill>
              <a:sym typeface="Wingdings"/>
            </a:endParaRPr>
          </a:p>
          <a:p>
            <a:r>
              <a:rPr lang="de-DE" sz="1700" b="1" dirty="0">
                <a:solidFill>
                  <a:srgbClr val="C00000"/>
                </a:solidFill>
                <a:sym typeface="Wingdings"/>
              </a:rPr>
              <a:t></a:t>
            </a:r>
            <a:endParaRPr lang="de-DE" sz="17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468"/>
            <a:ext cx="652009" cy="74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5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23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Operatoren</a:t>
            </a: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5BC643C1-0364-4E04-A17B-2F5EC02528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Operatoren werden bei gleicher Priorität von links nach rechts ausgewertet</a:t>
            </a:r>
          </a:p>
          <a:p>
            <a:r>
              <a:rPr lang="de-DE" dirty="0"/>
              <a:t>Es gibt die üblichen arithmetischen Operationen: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Arithmetische Operationen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24</a:t>
            </a:fld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804128"/>
              </p:ext>
            </p:extLst>
          </p:nvPr>
        </p:nvGraphicFramePr>
        <p:xfrm>
          <a:off x="1233420" y="1732279"/>
          <a:ext cx="6766445" cy="3048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90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6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9699"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Beispiel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Priorität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Vorzeichen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a = +7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Vorzeichen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aseline="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a </a:t>
                      </a:r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= –7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Inkrementierung</a:t>
                      </a:r>
                      <a:endParaRPr lang="de-DE" sz="140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++</a:t>
                      </a:r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count</a:t>
                      </a:r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count</a:t>
                      </a:r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Dekrementierung</a:t>
                      </a:r>
                      <a:endParaRPr lang="de-DE" sz="140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––</a:t>
                      </a:r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count</a:t>
                      </a:r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count</a:t>
                      </a:r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––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Multiplikation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area</a:t>
                      </a:r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length</a:t>
                      </a:r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 * </a:t>
                      </a:r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width</a:t>
                      </a:r>
                      <a:endParaRPr lang="de-DE" sz="140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mean</a:t>
                      </a:r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sum</a:t>
                      </a:r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 / </a:t>
                      </a:r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count</a:t>
                      </a:r>
                      <a:endParaRPr lang="de-DE" sz="140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Rest bei</a:t>
                      </a:r>
                      <a:r>
                        <a:rPr lang="de-DE" sz="1400" baseline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 Division</a:t>
                      </a:r>
                      <a:endParaRPr lang="de-DE" sz="140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11 % 4 (ergibt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a = b +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Subtraktion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a = b –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Inkrementierung</a:t>
            </a:r>
            <a:r>
              <a:rPr lang="de-DE" dirty="0"/>
              <a:t> und </a:t>
            </a:r>
            <a:r>
              <a:rPr lang="de-DE" dirty="0" err="1"/>
              <a:t>Dekrementierung</a:t>
            </a:r>
            <a:r>
              <a:rPr lang="de-DE" dirty="0"/>
              <a:t>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Zum Mitdenken: Was wird ausgegeben?</a:t>
            </a:r>
          </a:p>
          <a:p>
            <a:pPr>
              <a:buNone/>
            </a:pPr>
            <a:endParaRPr lang="de-DE" sz="300" dirty="0"/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a = 1;</a:t>
            </a: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/>
              </a:rPr>
              <a:t>"a   : "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+ a);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/>
              </a:rPr>
              <a:t>"++a : "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+ ++a);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/>
              </a:rPr>
              <a:t>"a++ : "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+ a++);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/>
              </a:rPr>
              <a:t>"--a : "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+ --a);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/>
              </a:rPr>
              <a:t>"a-- : "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+ a--);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Arithmetische Operationen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12930"/>
              </p:ext>
            </p:extLst>
          </p:nvPr>
        </p:nvGraphicFramePr>
        <p:xfrm>
          <a:off x="2142751" y="1305414"/>
          <a:ext cx="4940221" cy="1524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9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1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4812"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Wert des Ausdrucks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Änderung von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812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++a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Präfix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a + 1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a = a 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812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a++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Postfix</a:t>
                      </a:r>
                      <a:endParaRPr lang="de-DE" sz="1400" dirty="0">
                        <a:solidFill>
                          <a:srgbClr val="000000"/>
                        </a:solidFill>
                        <a:latin typeface="Calibri" pitchFamily="34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aseline="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a </a:t>
                      </a:r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= a 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12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––a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Präfix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a –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a = a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812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a––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Postfix</a:t>
                      </a:r>
                      <a:endParaRPr lang="de-DE" sz="1400" dirty="0">
                        <a:solidFill>
                          <a:srgbClr val="000000"/>
                        </a:solidFill>
                        <a:latin typeface="Calibri" pitchFamily="34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a = a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39113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Operatoren wie in C/C++</a:t>
            </a:r>
          </a:p>
          <a:p>
            <a:r>
              <a:rPr lang="de-DE" dirty="0"/>
              <a:t>Das Ergebnis ist vom Datentyp </a:t>
            </a:r>
            <a:r>
              <a:rPr lang="de-DE" i="1" dirty="0" err="1"/>
              <a:t>boolean</a:t>
            </a:r>
            <a:endParaRPr lang="de-DE" i="1" dirty="0">
              <a:latin typeface="Consolas" pitchFamily="49" charset="0"/>
              <a:cs typeface="Consolas" pitchFamily="49" charset="0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r>
              <a:rPr lang="de-DE" dirty="0"/>
              <a:t>Zum Mitdenken: Was wird ausgegeben?</a:t>
            </a:r>
          </a:p>
          <a:p>
            <a:pPr>
              <a:buNone/>
            </a:pPr>
            <a:r>
              <a:rPr lang="en-US" sz="200" dirty="0">
                <a:solidFill>
                  <a:srgbClr val="7F0055"/>
                </a:solidFill>
                <a:latin typeface="Consolas"/>
              </a:rPr>
              <a:t>	</a:t>
            </a:r>
          </a:p>
          <a:p>
            <a:pPr>
              <a:buNone/>
            </a:pPr>
            <a:r>
              <a:rPr lang="en-US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en-US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a = 7, b = 4;</a:t>
            </a:r>
          </a:p>
          <a:p>
            <a:pPr>
              <a:buNone/>
            </a:pPr>
            <a:r>
              <a:rPr lang="en-US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en-US" sz="1400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parentheses = (a &gt; b) == (a &lt;= b);</a:t>
            </a:r>
          </a:p>
          <a:p>
            <a:pPr>
              <a:buNone/>
            </a:pPr>
            <a:r>
              <a:rPr lang="en-US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en-US" sz="1400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priorities = a &gt; b == a &lt;= b;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parentheses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priorities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Relationale Operatoren (Vergleichsoperatoren)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430144"/>
              </p:ext>
            </p:extLst>
          </p:nvPr>
        </p:nvGraphicFramePr>
        <p:xfrm>
          <a:off x="2760665" y="1580609"/>
          <a:ext cx="3494990" cy="2133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85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0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253"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Priorität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kleiner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kleiner oder</a:t>
                      </a:r>
                      <a:r>
                        <a:rPr lang="de-DE" sz="1400" baseline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 gleich</a:t>
                      </a:r>
                      <a:endParaRPr lang="de-DE" sz="140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größer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größer oder gleich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gleich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ungleich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3886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Ergebnis ist vom Datentyp </a:t>
            </a:r>
            <a:r>
              <a:rPr lang="de-DE" i="1" dirty="0" err="1"/>
              <a:t>boolean</a:t>
            </a:r>
            <a:endParaRPr lang="de-DE" i="1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r>
              <a:rPr lang="de-DE" i="1" dirty="0"/>
              <a:t>Short Circuit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Der rechte Operand wird nicht ausgewertet, sobald das Ergebnis feststeht.</a:t>
            </a:r>
          </a:p>
          <a:p>
            <a:pPr lvl="1"/>
            <a:r>
              <a:rPr lang="de-DE" dirty="0"/>
              <a:t>Beispiel: Bei 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true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|| a)</a:t>
            </a:r>
            <a:r>
              <a:rPr lang="de-DE" dirty="0"/>
              <a:t> wird 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a</a:t>
            </a:r>
            <a:r>
              <a:rPr lang="de-DE" dirty="0"/>
              <a:t> nicht ausgewertet.</a:t>
            </a:r>
          </a:p>
          <a:p>
            <a:pPr lvl="1"/>
            <a:r>
              <a:rPr lang="de-DE" dirty="0"/>
              <a:t>Von Bedeutung, wenn der rechte Operand Variablen verändert (z.B. </a:t>
            </a:r>
            <a:r>
              <a:rPr lang="de-DE" dirty="0">
                <a:latin typeface="Consolas" pitchFamily="49" charset="0"/>
              </a:rPr>
              <a:t>b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++</a:t>
            </a:r>
            <a:r>
              <a:rPr lang="de-DE" dirty="0"/>
              <a:t> enthält)</a:t>
            </a:r>
          </a:p>
          <a:p>
            <a:pPr>
              <a:buNone/>
            </a:pPr>
            <a:endParaRPr lang="de-DE" dirty="0"/>
          </a:p>
          <a:p>
            <a:r>
              <a:rPr lang="de-DE" dirty="0"/>
              <a:t>Nochmal zum Mitdenken: Was wird ausgegeben?</a:t>
            </a:r>
          </a:p>
          <a:p>
            <a:pPr>
              <a:buNone/>
            </a:pPr>
            <a:r>
              <a:rPr lang="en-US" sz="300" dirty="0">
                <a:solidFill>
                  <a:srgbClr val="7F0055"/>
                </a:solidFill>
                <a:latin typeface="Consolas"/>
              </a:rPr>
              <a:t>	</a:t>
            </a:r>
          </a:p>
          <a:p>
            <a:pPr>
              <a:buNone/>
            </a:pPr>
            <a:r>
              <a:rPr lang="en-US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en-US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a = 3, b = 4;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((++a == b) || (a++ &gt; b));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/>
              </a:rPr>
              <a:t>"a = "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+ a);</a:t>
            </a:r>
          </a:p>
          <a:p>
            <a:pPr>
              <a:buNone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Logische Operatoren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291400"/>
              </p:ext>
            </p:extLst>
          </p:nvPr>
        </p:nvGraphicFramePr>
        <p:xfrm>
          <a:off x="2543194" y="1340131"/>
          <a:ext cx="4162417" cy="1524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0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7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Priorität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11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NICHT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11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Exklusives ODER (XOR)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11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11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ODER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64719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in C/C++ gibt es eine Zuweisung sowie kombinierte Zuweisung.</a:t>
            </a:r>
          </a:p>
          <a:p>
            <a:r>
              <a:rPr lang="de-DE" dirty="0"/>
              <a:t>Der Platzhalter 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400" dirty="0" err="1">
                <a:latin typeface="Consolas" pitchFamily="49" charset="0"/>
                <a:cs typeface="Consolas" pitchFamily="49" charset="0"/>
              </a:rPr>
              <a:t>op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/>
              <a:t> steht unter anderem für 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de-DE" dirty="0"/>
              <a:t>, 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/</a:t>
            </a:r>
            <a:r>
              <a:rPr lang="de-DE" dirty="0"/>
              <a:t>, 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%</a:t>
            </a:r>
            <a:r>
              <a:rPr lang="de-DE" dirty="0"/>
              <a:t>, 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+</a:t>
            </a:r>
            <a:r>
              <a:rPr lang="de-DE" dirty="0"/>
              <a:t> und 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-</a:t>
            </a:r>
            <a:r>
              <a:rPr lang="de-DE" dirty="0">
                <a:cs typeface="Consolas" pitchFamily="49" charset="0"/>
              </a:rPr>
              <a:t>.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>
              <a:buNone/>
            </a:pPr>
            <a:endParaRPr lang="de-DE" dirty="0"/>
          </a:p>
          <a:p>
            <a:r>
              <a:rPr lang="de-DE" dirty="0"/>
              <a:t>Ein letztes Mal zum Mitdenken: Was wird ausgegeben?</a:t>
            </a:r>
          </a:p>
          <a:p>
            <a:pPr>
              <a:buNone/>
            </a:pPr>
            <a:r>
              <a:rPr lang="en-US" sz="300" dirty="0">
                <a:solidFill>
                  <a:srgbClr val="7F0055"/>
                </a:solidFill>
                <a:latin typeface="Consolas"/>
              </a:rPr>
              <a:t>	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a = 1;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a += 2;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(a);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	System.</a:t>
            </a:r>
            <a:r>
              <a:rPr lang="pt-BR" sz="1400" dirty="0">
                <a:solidFill>
                  <a:srgbClr val="0000C0"/>
                </a:solidFill>
                <a:latin typeface="Consolas"/>
              </a:rPr>
              <a:t>out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.println(a *= --a);</a:t>
            </a:r>
            <a:endParaRPr lang="pt-BR" sz="1400" dirty="0">
              <a:solidFill>
                <a:srgbClr val="3F7F5F"/>
              </a:solidFill>
              <a:latin typeface="Consolas"/>
            </a:endParaRPr>
          </a:p>
          <a:p>
            <a:pPr>
              <a:buNone/>
            </a:pPr>
            <a:r>
              <a:rPr lang="pt-BR" sz="1400" dirty="0">
                <a:solidFill>
                  <a:srgbClr val="000000"/>
                </a:solidFill>
                <a:latin typeface="Consolas"/>
              </a:rPr>
              <a:t>	System.</a:t>
            </a:r>
            <a:r>
              <a:rPr lang="pt-BR" sz="1400" dirty="0">
                <a:solidFill>
                  <a:srgbClr val="0000C0"/>
                </a:solidFill>
                <a:latin typeface="Consolas"/>
              </a:rPr>
              <a:t>out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.println(a *= -a++);</a:t>
            </a:r>
            <a:endParaRPr lang="pt-BR" sz="1400" dirty="0">
              <a:solidFill>
                <a:srgbClr val="3F7F5F"/>
              </a:solidFill>
              <a:latin typeface="Consolas"/>
            </a:endParaRPr>
          </a:p>
          <a:p>
            <a:pPr>
              <a:buNone/>
            </a:pPr>
            <a:r>
              <a:rPr lang="pt-BR" sz="1400" dirty="0">
                <a:solidFill>
                  <a:srgbClr val="000000"/>
                </a:solidFill>
                <a:latin typeface="Consolas"/>
              </a:rPr>
              <a:t>	System.</a:t>
            </a:r>
            <a:r>
              <a:rPr lang="pt-BR" sz="1400" dirty="0">
                <a:solidFill>
                  <a:srgbClr val="0000C0"/>
                </a:solidFill>
                <a:latin typeface="Consolas"/>
              </a:rPr>
              <a:t>out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.println(a /= 10);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Zuweisungsoperatoren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28</a:t>
            </a:fld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238289"/>
              </p:ext>
            </p:extLst>
          </p:nvPr>
        </p:nvGraphicFramePr>
        <p:xfrm>
          <a:off x="2162335" y="1586557"/>
          <a:ext cx="5051265" cy="1259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88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Priorität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Zuweisung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&lt;</a:t>
                      </a:r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op</a:t>
                      </a:r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Kombinierte Zuweisung:</a:t>
                      </a:r>
                      <a:endParaRPr lang="de-DE" sz="1400" baseline="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  <a:p>
                      <a:r>
                        <a:rPr lang="de-DE" sz="1400" baseline="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a &lt;</a:t>
                      </a:r>
                      <a:r>
                        <a:rPr lang="de-DE" sz="1400" baseline="0" dirty="0" err="1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op</a:t>
                      </a:r>
                      <a:r>
                        <a:rPr lang="de-DE" sz="1400" baseline="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&gt;= b</a:t>
                      </a:r>
                      <a:r>
                        <a:rPr lang="de-DE" sz="1400" baseline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 entspricht </a:t>
                      </a:r>
                      <a:r>
                        <a:rPr lang="de-DE" sz="1400" baseline="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a = a &lt;</a:t>
                      </a:r>
                      <a:r>
                        <a:rPr lang="de-DE" sz="1400" baseline="0" dirty="0" err="1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op</a:t>
                      </a:r>
                      <a:r>
                        <a:rPr lang="de-DE" sz="1400" baseline="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&gt; b</a:t>
                      </a:r>
                      <a:endParaRPr lang="de-DE" sz="140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feld 11"/>
          <p:cNvSpPr txBox="1"/>
          <p:nvPr/>
        </p:nvSpPr>
        <p:spPr>
          <a:xfrm>
            <a:off x="4295264" y="3779418"/>
            <a:ext cx="2768707" cy="15635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kern="0" dirty="0">
                <a:solidFill>
                  <a:srgbClr val="3F7F5F"/>
                </a:solidFill>
                <a:latin typeface="Consolas"/>
                <a:cs typeface="+mn-cs"/>
              </a:rPr>
              <a:t>// a = a + 2 = 3</a:t>
            </a:r>
            <a:endParaRPr lang="de-DE" sz="1400" kern="0" dirty="0">
              <a:solidFill>
                <a:srgbClr val="000000"/>
              </a:solidFill>
              <a:latin typeface="Consolas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endParaRPr lang="en-US" sz="1400" kern="0" dirty="0">
              <a:solidFill>
                <a:srgbClr val="000000"/>
              </a:solidFill>
              <a:latin typeface="Consolas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pt-BR" sz="1400" kern="0" dirty="0">
                <a:solidFill>
                  <a:srgbClr val="3F7F5F"/>
                </a:solidFill>
                <a:latin typeface="Consolas"/>
                <a:cs typeface="+mn-cs"/>
              </a:rPr>
              <a:t>// a = a * --a = 3 * 2 = 6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400" kern="0" dirty="0">
                <a:solidFill>
                  <a:srgbClr val="3F7F5F"/>
                </a:solidFill>
                <a:latin typeface="Consolas"/>
                <a:cs typeface="+mn-cs"/>
              </a:rPr>
              <a:t>// a = a * (-6) = -36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400" kern="0" dirty="0">
                <a:solidFill>
                  <a:srgbClr val="3F7F5F"/>
                </a:solidFill>
                <a:latin typeface="Consolas"/>
                <a:cs typeface="+mn-cs"/>
              </a:rPr>
              <a:t>// a = -3</a:t>
            </a:r>
            <a:endParaRPr lang="de-DE" sz="1600" kern="0" dirty="0">
              <a:solidFill>
                <a:srgbClr val="2F291D"/>
              </a:solidFill>
              <a:latin typeface="Calibri" pitchFamily="34" charset="0"/>
              <a:cs typeface="+mn-cs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8069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29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Einfache Datentypen </a:t>
            </a:r>
            <a:r>
              <a:rPr lang="de-DE" i="1" dirty="0" err="1"/>
              <a:t>reloaded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Typkonvertierung</a:t>
            </a: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476F3D61-E870-4D0E-9A82-CE0CBFB54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Sie sollen „ein bisschen mehr Ingenieur“ werden!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Sie </a:t>
            </a:r>
            <a:r>
              <a:rPr lang="de-DE" i="1" dirty="0"/>
              <a:t>verwenden</a:t>
            </a:r>
            <a:r>
              <a:rPr lang="de-DE" dirty="0"/>
              <a:t> einfache Datentypen, um Zahlenwerte, Wahrheitswerte sowie Zeichen darzustellen und zu bearbeiten.</a:t>
            </a:r>
          </a:p>
          <a:p>
            <a:endParaRPr lang="de-DE" dirty="0"/>
          </a:p>
          <a:p>
            <a:r>
              <a:rPr lang="de-DE" dirty="0"/>
              <a:t>Sie </a:t>
            </a:r>
            <a:r>
              <a:rPr lang="de-DE" i="1" dirty="0"/>
              <a:t>steuern</a:t>
            </a:r>
            <a:r>
              <a:rPr lang="de-DE" dirty="0"/>
              <a:t> den Programmfluss, um Funktionalität durch Abarbeitung einer Reihenfolge von Anweisungen zu erzeugen.</a:t>
            </a:r>
          </a:p>
          <a:p>
            <a:endParaRPr lang="de-DE" dirty="0"/>
          </a:p>
          <a:p>
            <a:r>
              <a:rPr lang="de-DE" dirty="0"/>
              <a:t>Sie </a:t>
            </a:r>
            <a:r>
              <a:rPr lang="de-DE" i="1" dirty="0"/>
              <a:t>wenden</a:t>
            </a:r>
            <a:r>
              <a:rPr lang="de-DE" dirty="0"/>
              <a:t> Programmierrichtlinien (</a:t>
            </a:r>
            <a:r>
              <a:rPr lang="de-DE" i="1" dirty="0" err="1"/>
              <a:t>Coding</a:t>
            </a:r>
            <a:r>
              <a:rPr lang="de-DE" i="1" dirty="0"/>
              <a:t> Style</a:t>
            </a:r>
            <a:r>
              <a:rPr lang="de-DE" dirty="0"/>
              <a:t>) </a:t>
            </a:r>
            <a:r>
              <a:rPr lang="de-DE" i="1" dirty="0"/>
              <a:t>an</a:t>
            </a:r>
            <a:r>
              <a:rPr lang="de-DE" dirty="0"/>
              <a:t>, um die Qualität von Quelltexten z.B. bezüglich Wartbarkeit sicherzustellen.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wollen wir in diesem Kapitel erreichen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301" y="4328324"/>
            <a:ext cx="2672412" cy="19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3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Typkorrektheit:</a:t>
            </a:r>
          </a:p>
          <a:p>
            <a:r>
              <a:rPr lang="de-DE" dirty="0"/>
              <a:t>Zur Erinnerung: Variablen können nur Werte ihres Datentyps zugewiesen werden.</a:t>
            </a:r>
          </a:p>
          <a:p>
            <a:r>
              <a:rPr lang="de-DE" dirty="0"/>
              <a:t>Sinn: Schutz vor Zuweisungen, die zu Datenverlust führen könnten (z.B. </a:t>
            </a:r>
            <a:r>
              <a:rPr lang="de-DE" i="1" dirty="0"/>
              <a:t>double</a:t>
            </a:r>
            <a:r>
              <a:rPr lang="de-DE" dirty="0"/>
              <a:t> </a:t>
            </a:r>
            <a:r>
              <a:rPr lang="de-DE" dirty="0">
                <a:latin typeface="Arial"/>
                <a:cs typeface="Arial"/>
              </a:rPr>
              <a:t>→</a:t>
            </a:r>
            <a:r>
              <a:rPr lang="de-DE" dirty="0"/>
              <a:t> </a:t>
            </a:r>
            <a:r>
              <a:rPr lang="de-DE" i="1" dirty="0" err="1"/>
              <a:t>int</a:t>
            </a:r>
            <a:r>
              <a:rPr lang="de-DE" dirty="0"/>
              <a:t>)</a:t>
            </a:r>
          </a:p>
          <a:p>
            <a:endParaRPr lang="de-DE" dirty="0"/>
          </a:p>
          <a:p>
            <a:pPr>
              <a:buNone/>
            </a:pPr>
            <a:r>
              <a:rPr lang="de-DE" dirty="0"/>
              <a:t>Problem:</a:t>
            </a:r>
          </a:p>
          <a:p>
            <a:r>
              <a:rPr lang="de-DE" dirty="0"/>
              <a:t>Im Beispiel unten „passt“ der Wert von </a:t>
            </a:r>
            <a:r>
              <a:rPr lang="de-DE" i="1" dirty="0"/>
              <a:t>a</a:t>
            </a:r>
            <a:r>
              <a:rPr lang="de-DE" dirty="0"/>
              <a:t> (</a:t>
            </a:r>
            <a:r>
              <a:rPr lang="de-DE" i="1" dirty="0" err="1"/>
              <a:t>int</a:t>
            </a:r>
            <a:r>
              <a:rPr lang="de-DE" dirty="0"/>
              <a:t>) in den Wertebereich von </a:t>
            </a:r>
            <a:r>
              <a:rPr lang="de-DE" i="1" dirty="0"/>
              <a:t>b</a:t>
            </a:r>
            <a:r>
              <a:rPr lang="de-DE" dirty="0"/>
              <a:t> (</a:t>
            </a:r>
            <a:r>
              <a:rPr lang="de-DE" i="1" dirty="0" err="1"/>
              <a:t>byte</a:t>
            </a:r>
            <a:r>
              <a:rPr lang="de-DE" dirty="0"/>
              <a:t>).</a:t>
            </a:r>
          </a:p>
          <a:p>
            <a:r>
              <a:rPr lang="de-DE" dirty="0"/>
              <a:t>Der Compiler verhindert jedoch die Zuweisung.</a:t>
            </a:r>
          </a:p>
          <a:p>
            <a:r>
              <a:rPr lang="de-DE" i="1" dirty="0"/>
              <a:t>„Kann ich diesen </a:t>
            </a:r>
            <a:r>
              <a:rPr lang="de-DE" i="1" dirty="0" err="1"/>
              <a:t>int</a:t>
            </a:r>
            <a:r>
              <a:rPr lang="de-DE" i="1" dirty="0"/>
              <a:t>-Wert denn gar nicht einer </a:t>
            </a:r>
            <a:r>
              <a:rPr lang="de-DE" i="1" dirty="0" err="1"/>
              <a:t>byte</a:t>
            </a:r>
            <a:r>
              <a:rPr lang="de-DE" i="1" dirty="0"/>
              <a:t>-Variable zuweisen?!“</a:t>
            </a:r>
          </a:p>
          <a:p>
            <a:pPr>
              <a:buNone/>
            </a:pPr>
            <a:endParaRPr lang="de-DE" sz="600" dirty="0"/>
          </a:p>
          <a:p>
            <a:pPr>
              <a:buNone/>
            </a:pPr>
            <a:r>
              <a:rPr lang="de-DE" sz="1400" b="1" dirty="0">
                <a:solidFill>
                  <a:srgbClr val="006600"/>
                </a:solidFill>
                <a:sym typeface="Wingdings"/>
              </a:rPr>
              <a:t>	 </a:t>
            </a: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a = 71;</a:t>
            </a:r>
          </a:p>
          <a:p>
            <a:pPr>
              <a:buNone/>
            </a:pPr>
            <a:r>
              <a:rPr lang="de-DE" sz="1400" b="1" dirty="0">
                <a:solidFill>
                  <a:srgbClr val="C00000"/>
                </a:solidFill>
                <a:sym typeface="Wingdings"/>
              </a:rPr>
              <a:t>	</a:t>
            </a: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byte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b = a;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Antwort:</a:t>
            </a:r>
          </a:p>
          <a:p>
            <a:r>
              <a:rPr lang="de-DE" dirty="0"/>
              <a:t>Doch! Sie müssen aber explizit schreiben, dass Sie dies wollen.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Typkonvertierung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30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Zur Konvertierung den Zieldatentyp in Klammern voranstellen (</a:t>
            </a:r>
            <a:r>
              <a:rPr lang="de-DE" i="1" dirty="0"/>
              <a:t>Cast-Operator</a:t>
            </a:r>
            <a:r>
              <a:rPr lang="de-DE" dirty="0"/>
              <a:t>)</a:t>
            </a:r>
          </a:p>
          <a:p>
            <a:r>
              <a:rPr lang="de-DE" dirty="0"/>
              <a:t>Priorität des Operators: 1</a:t>
            </a:r>
          </a:p>
          <a:p>
            <a:r>
              <a:rPr lang="de-DE" dirty="0"/>
              <a:t>Achtung: Datenverlust möglich!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Beispiel (ohne Datenverlust):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de-DE" sz="600" dirty="0"/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>
                <a:solidFill>
                  <a:srgbClr val="006600"/>
                </a:solidFill>
                <a:sym typeface="Wingdings"/>
              </a:rPr>
              <a:t> </a:t>
            </a: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a = 71;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>
                <a:solidFill>
                  <a:srgbClr val="006600"/>
                </a:solidFill>
                <a:sym typeface="Wingdings"/>
              </a:rPr>
              <a:t> </a:t>
            </a: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byte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b = (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byte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 a;</a:t>
            </a:r>
            <a:endParaRPr lang="de-DE" sz="900" dirty="0"/>
          </a:p>
          <a:p>
            <a:pPr marL="0" indent="0">
              <a:buNone/>
            </a:pPr>
            <a:endParaRPr lang="de-DE" dirty="0"/>
          </a:p>
          <a:p>
            <a:pPr marL="0" lvl="0" indent="0">
              <a:buNone/>
            </a:pPr>
            <a:r>
              <a:rPr lang="de-DE" dirty="0">
                <a:solidFill>
                  <a:prstClr val="black"/>
                </a:solidFill>
              </a:rPr>
              <a:t>Zum Mitdenken: Welche Werte werden angenommen?</a:t>
            </a:r>
          </a:p>
          <a:p>
            <a:pPr lvl="0">
              <a:buNone/>
            </a:pPr>
            <a:endParaRPr lang="de-DE" sz="300" dirty="0">
              <a:solidFill>
                <a:prstClr val="black"/>
              </a:solidFill>
            </a:endParaRP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double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a = 128.38;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b = (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 a;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byte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c = (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byte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 a;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/>
              </a:rPr>
              <a:t>"double: "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+ a);</a:t>
            </a:r>
            <a:endParaRPr lang="de-DE" sz="1400" dirty="0">
              <a:solidFill>
                <a:srgbClr val="3F7F5F"/>
              </a:solidFill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2A00FF"/>
                </a:solidFill>
                <a:latin typeface="Consolas"/>
              </a:rPr>
              <a:t>   : "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+ b);</a:t>
            </a:r>
            <a:endParaRPr lang="de-DE" sz="1400" dirty="0">
              <a:solidFill>
                <a:srgbClr val="3F7F5F"/>
              </a:solidFill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/>
              </a:rPr>
              <a:t>byte</a:t>
            </a:r>
            <a:r>
              <a:rPr lang="de-DE" sz="1400" dirty="0">
                <a:solidFill>
                  <a:srgbClr val="2A00FF"/>
                </a:solidFill>
                <a:latin typeface="Consolas"/>
              </a:rPr>
              <a:t>  : "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+ c);</a:t>
            </a:r>
            <a:endParaRPr lang="de-DE" sz="1400" dirty="0">
              <a:solidFill>
                <a:srgbClr val="3F7F5F"/>
              </a:solidFill>
              <a:latin typeface="Consolas"/>
            </a:endParaRP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Explizite Typkonvertierung (Cast-Operator)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31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313724" y="4227980"/>
            <a:ext cx="2470548" cy="8248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de-DE" sz="1400" kern="0" dirty="0">
                <a:solidFill>
                  <a:srgbClr val="3F7F5F"/>
                </a:solidFill>
                <a:latin typeface="Consolas"/>
                <a:cs typeface="+mn-cs"/>
              </a:rPr>
              <a:t>// 128.38</a:t>
            </a:r>
          </a:p>
          <a:p>
            <a:pPr marL="342900" lvl="0" indent="-342900">
              <a:spcBef>
                <a:spcPct val="20000"/>
              </a:spcBef>
            </a:pPr>
            <a:r>
              <a:rPr lang="de-DE" sz="1400" kern="0" dirty="0">
                <a:solidFill>
                  <a:srgbClr val="3F7F5F"/>
                </a:solidFill>
                <a:latin typeface="Consolas"/>
                <a:cs typeface="+mn-cs"/>
              </a:rPr>
              <a:t>// 128</a:t>
            </a:r>
          </a:p>
          <a:p>
            <a:pPr marL="342900" lvl="0" indent="-342900">
              <a:spcBef>
                <a:spcPct val="20000"/>
              </a:spcBef>
            </a:pPr>
            <a:r>
              <a:rPr lang="de-DE" sz="1400" kern="0" dirty="0">
                <a:solidFill>
                  <a:srgbClr val="3F7F5F"/>
                </a:solidFill>
                <a:latin typeface="Consolas"/>
                <a:cs typeface="+mn-cs"/>
              </a:rPr>
              <a:t>// -128 ("</a:t>
            </a:r>
            <a:r>
              <a:rPr lang="de-DE" sz="1400" kern="0" dirty="0" err="1">
                <a:solidFill>
                  <a:srgbClr val="3F7F5F"/>
                </a:solidFill>
                <a:latin typeface="Consolas"/>
                <a:cs typeface="+mn-cs"/>
              </a:rPr>
              <a:t>wrap</a:t>
            </a:r>
            <a:r>
              <a:rPr lang="de-DE" sz="1400" kern="0" dirty="0">
                <a:solidFill>
                  <a:srgbClr val="3F7F5F"/>
                </a:solidFill>
                <a:latin typeface="Consolas"/>
                <a:cs typeface="+mn-cs"/>
              </a:rPr>
              <a:t> </a:t>
            </a:r>
            <a:r>
              <a:rPr lang="de-DE" sz="1400" kern="0" dirty="0" err="1">
                <a:solidFill>
                  <a:srgbClr val="3F7F5F"/>
                </a:solidFill>
                <a:latin typeface="Consolas"/>
                <a:cs typeface="+mn-cs"/>
              </a:rPr>
              <a:t>around</a:t>
            </a:r>
            <a:r>
              <a:rPr lang="de-DE" sz="1400" kern="0" dirty="0">
                <a:solidFill>
                  <a:srgbClr val="3F7F5F"/>
                </a:solidFill>
                <a:latin typeface="Consolas"/>
              </a:rPr>
              <a:t>"</a:t>
            </a:r>
            <a:r>
              <a:rPr lang="de-DE" sz="1400" kern="0" dirty="0">
                <a:solidFill>
                  <a:srgbClr val="3F7F5F"/>
                </a:solidFill>
                <a:latin typeface="Consolas"/>
                <a:cs typeface="+mn-cs"/>
              </a:rPr>
              <a:t>)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4838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Prinzip:</a:t>
            </a:r>
          </a:p>
          <a:p>
            <a:r>
              <a:rPr lang="de-DE" dirty="0"/>
              <a:t>Kein Datenverlust bei Zuweisung in einen größeren Wertebereich möglich</a:t>
            </a:r>
          </a:p>
          <a:p>
            <a:r>
              <a:rPr lang="de-DE" dirty="0"/>
              <a:t>Cast-Operator daher nicht notwendig, wenn Wertebereich des Zieldatentyps größer ist</a:t>
            </a:r>
          </a:p>
          <a:p>
            <a:r>
              <a:rPr lang="de-DE" dirty="0"/>
              <a:t>Es erfolgt eine automatische Typkonvertierung.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Beispiel: </a:t>
            </a:r>
            <a:r>
              <a:rPr lang="de-DE" sz="1400" i="1" dirty="0" err="1">
                <a:latin typeface="Consolas" pitchFamily="49" charset="0"/>
                <a:cs typeface="Consolas" pitchFamily="49" charset="0"/>
              </a:rPr>
              <a:t>short</a:t>
            </a:r>
            <a:r>
              <a:rPr lang="de-DE" dirty="0"/>
              <a:t> (-32.768 bis 32.767) kann jeden </a:t>
            </a:r>
            <a:r>
              <a:rPr lang="de-DE" sz="1400" i="1" dirty="0" err="1">
                <a:latin typeface="Consolas" pitchFamily="49" charset="0"/>
                <a:cs typeface="Consolas" pitchFamily="49" charset="0"/>
              </a:rPr>
              <a:t>byte</a:t>
            </a:r>
            <a:r>
              <a:rPr lang="de-DE" dirty="0"/>
              <a:t>-Wert (-128 bis 127) aufnehmen.</a:t>
            </a:r>
          </a:p>
          <a:p>
            <a:pPr>
              <a:buNone/>
            </a:pPr>
            <a:endParaRPr lang="de-DE" sz="300" dirty="0"/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>
                <a:solidFill>
                  <a:srgbClr val="006600"/>
                </a:solidFill>
                <a:sym typeface="Wingdings"/>
              </a:rPr>
              <a:t></a:t>
            </a: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byte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a = 71;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>
                <a:solidFill>
                  <a:srgbClr val="006600"/>
                </a:solidFill>
                <a:sym typeface="Wingdings"/>
              </a:rPr>
              <a:t></a:t>
            </a: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short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b = (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short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 a;	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// Explizite Umwandlung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>
                <a:solidFill>
                  <a:srgbClr val="006600"/>
                </a:solidFill>
                <a:sym typeface="Wingdings"/>
              </a:rPr>
              <a:t></a:t>
            </a: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short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c = a;		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// Implizite Umwandlung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Zum Mitdenken: Welche der folgenden Zeilen werden kompilieren?</a:t>
            </a:r>
          </a:p>
          <a:p>
            <a:pPr>
              <a:buNone/>
            </a:pPr>
            <a:endParaRPr lang="de-DE" sz="300" dirty="0"/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short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a = 1024;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long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b = a;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float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c = b;</a:t>
            </a:r>
          </a:p>
          <a:p>
            <a:pPr>
              <a:buNone/>
            </a:pPr>
            <a:endParaRPr lang="de-DE" sz="10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char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d = </a:t>
            </a:r>
            <a:r>
              <a:rPr lang="de-DE" sz="1400" dirty="0">
                <a:solidFill>
                  <a:srgbClr val="2A00FF"/>
                </a:solidFill>
                <a:latin typeface="Consolas"/>
              </a:rPr>
              <a:t>'M'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>
                <a:solidFill>
                  <a:srgbClr val="C00000"/>
                </a:solidFill>
                <a:sym typeface="Wingdings"/>
              </a:rPr>
              <a:t> </a:t>
            </a: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short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e = d;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f = d;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Implizite („automatische“) Typkonvertierung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32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089266" y="4023522"/>
            <a:ext cx="325730" cy="178510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de-DE" sz="1400" b="1" kern="0" dirty="0">
                <a:solidFill>
                  <a:srgbClr val="006600"/>
                </a:solidFill>
                <a:latin typeface="Calibri" pitchFamily="34" charset="0"/>
                <a:cs typeface="+mn-cs"/>
                <a:sym typeface="Wingdings"/>
              </a:rPr>
              <a:t></a:t>
            </a:r>
            <a:endParaRPr lang="de-DE" sz="1400" kern="0" dirty="0">
              <a:solidFill>
                <a:srgbClr val="000000"/>
              </a:solidFill>
              <a:latin typeface="Consolas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de-DE" sz="1400" b="1" kern="0" dirty="0">
                <a:solidFill>
                  <a:srgbClr val="006600"/>
                </a:solidFill>
                <a:latin typeface="Calibri" pitchFamily="34" charset="0"/>
                <a:cs typeface="+mn-cs"/>
                <a:sym typeface="Wingdings"/>
              </a:rPr>
              <a:t></a:t>
            </a:r>
            <a:endParaRPr lang="de-DE" sz="1400" kern="0" dirty="0">
              <a:solidFill>
                <a:srgbClr val="000000"/>
              </a:solidFill>
              <a:latin typeface="Consolas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de-DE" sz="1400" b="1" kern="0" dirty="0">
                <a:solidFill>
                  <a:srgbClr val="006600"/>
                </a:solidFill>
                <a:latin typeface="Calibri" pitchFamily="34" charset="0"/>
                <a:cs typeface="+mn-cs"/>
                <a:sym typeface="Wingdings"/>
              </a:rPr>
              <a:t></a:t>
            </a:r>
            <a:endParaRPr lang="de-DE" sz="1400" kern="0" dirty="0">
              <a:solidFill>
                <a:srgbClr val="000000"/>
              </a:solidFill>
              <a:latin typeface="Consolas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endParaRPr lang="de-DE" sz="1000" kern="0" dirty="0">
              <a:solidFill>
                <a:srgbClr val="2F291D"/>
              </a:solidFill>
              <a:latin typeface="Consolas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de-DE" sz="1400" b="1" kern="0" dirty="0">
                <a:solidFill>
                  <a:srgbClr val="006600"/>
                </a:solidFill>
                <a:latin typeface="Calibri" pitchFamily="34" charset="0"/>
                <a:cs typeface="+mn-cs"/>
                <a:sym typeface="Wingdings"/>
              </a:rPr>
              <a:t></a:t>
            </a:r>
            <a:endParaRPr lang="de-DE" sz="1400" kern="0" dirty="0">
              <a:solidFill>
                <a:srgbClr val="000000"/>
              </a:solidFill>
              <a:latin typeface="Consolas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de-DE" sz="1400" b="1" kern="0" dirty="0">
                <a:solidFill>
                  <a:srgbClr val="C00000"/>
                </a:solidFill>
                <a:latin typeface="Calibri" pitchFamily="34" charset="0"/>
                <a:cs typeface="+mn-cs"/>
                <a:sym typeface="Wingdings"/>
              </a:rPr>
              <a:t></a:t>
            </a:r>
            <a:endParaRPr lang="de-DE" sz="1400" kern="0" dirty="0">
              <a:solidFill>
                <a:srgbClr val="000000"/>
              </a:solidFill>
              <a:latin typeface="Consolas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de-DE" sz="1400" b="1" kern="0" dirty="0">
                <a:solidFill>
                  <a:srgbClr val="006600"/>
                </a:solidFill>
                <a:latin typeface="Calibri" pitchFamily="34" charset="0"/>
                <a:cs typeface="+mn-cs"/>
                <a:sym typeface="Wingdings"/>
              </a:rPr>
              <a:t></a:t>
            </a:r>
            <a:endParaRPr lang="de-DE" sz="1400" kern="0" dirty="0">
              <a:solidFill>
                <a:srgbClr val="000000"/>
              </a:solidFill>
              <a:latin typeface="Consolas"/>
              <a:cs typeface="+mn-cs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01088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Automatische Konvertierung erfolgt entlang der Pfeile: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>
              <a:buNone/>
            </a:pPr>
            <a:r>
              <a:rPr lang="de-DE" dirty="0"/>
              <a:t>Beachte:</a:t>
            </a:r>
          </a:p>
          <a:p>
            <a:r>
              <a:rPr lang="de-DE" dirty="0"/>
              <a:t>Ganzzahlen </a:t>
            </a:r>
            <a:r>
              <a:rPr lang="de-DE" i="1" dirty="0" err="1"/>
              <a:t>char</a:t>
            </a:r>
            <a:r>
              <a:rPr lang="de-DE" dirty="0"/>
              <a:t> und </a:t>
            </a:r>
            <a:r>
              <a:rPr lang="de-DE" i="1" dirty="0" err="1"/>
              <a:t>short</a:t>
            </a:r>
            <a:r>
              <a:rPr lang="de-DE" dirty="0"/>
              <a:t> besitzen jeweils 2 Byte, aber </a:t>
            </a:r>
            <a:r>
              <a:rPr lang="de-DE" i="1" dirty="0" err="1"/>
              <a:t>char</a:t>
            </a:r>
            <a:r>
              <a:rPr lang="de-DE" dirty="0"/>
              <a:t> ist vorzeichenlos:</a:t>
            </a:r>
          </a:p>
          <a:p>
            <a:pPr lvl="1"/>
            <a:r>
              <a:rPr lang="de-DE" dirty="0"/>
              <a:t>Wertebereich </a:t>
            </a:r>
            <a:r>
              <a:rPr lang="de-DE" i="1" dirty="0" err="1"/>
              <a:t>char</a:t>
            </a:r>
            <a:r>
              <a:rPr lang="de-DE" dirty="0"/>
              <a:t>:	0 bis 65.535</a:t>
            </a:r>
          </a:p>
          <a:p>
            <a:pPr lvl="1"/>
            <a:r>
              <a:rPr lang="de-DE" dirty="0"/>
              <a:t>Wertebereich </a:t>
            </a:r>
            <a:r>
              <a:rPr lang="de-DE" i="1" dirty="0" err="1"/>
              <a:t>short</a:t>
            </a:r>
            <a:r>
              <a:rPr lang="de-DE" dirty="0"/>
              <a:t>:	-32.768 bis 32.767</a:t>
            </a:r>
          </a:p>
          <a:p>
            <a:r>
              <a:rPr lang="de-DE" dirty="0"/>
              <a:t>Nicht alle </a:t>
            </a:r>
            <a:r>
              <a:rPr lang="de-DE" i="1" dirty="0" err="1"/>
              <a:t>long</a:t>
            </a:r>
            <a:r>
              <a:rPr lang="de-DE" dirty="0"/>
              <a:t>-Werte in </a:t>
            </a:r>
            <a:r>
              <a:rPr lang="de-DE" i="1" dirty="0" err="1"/>
              <a:t>float</a:t>
            </a:r>
            <a:r>
              <a:rPr lang="de-DE" dirty="0"/>
              <a:t> darstellbar </a:t>
            </a:r>
            <a:r>
              <a:rPr lang="de-DE" dirty="0">
                <a:sym typeface="Symbol"/>
              </a:rPr>
              <a:t> </a:t>
            </a:r>
            <a:r>
              <a:rPr lang="de-DE" dirty="0"/>
              <a:t>Potenzieller Datenverlust!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Implizite („automatische“) Typkonvertierung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33</a:t>
            </a:fld>
            <a:endParaRPr lang="de-D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7654" y="1262053"/>
            <a:ext cx="7358058" cy="1459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34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Kontrollstrukturen (Ablaufsteuerung)</a:t>
            </a: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E272563F-28E0-486B-84E9-5BFD2FAFD6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Wie kann ich Anweisungen nur dann ausführen, wenn eine spezielle Bedingung erfüllt ist?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>
                <a:solidFill>
                  <a:srgbClr val="7F0055"/>
                </a:solidFill>
                <a:latin typeface="Consolas"/>
              </a:rPr>
              <a:t>	  </a:t>
            </a:r>
            <a:r>
              <a:rPr lang="de-DE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de-DE" dirty="0">
                <a:solidFill>
                  <a:srgbClr val="000000"/>
                </a:solidFill>
                <a:latin typeface="Consolas"/>
              </a:rPr>
              <a:t> (Bedingung) {</a:t>
            </a:r>
          </a:p>
          <a:p>
            <a:pPr>
              <a:buNone/>
            </a:pPr>
            <a:r>
              <a:rPr lang="de-DE" i="1" dirty="0">
                <a:solidFill>
                  <a:srgbClr val="000000"/>
                </a:solidFill>
                <a:latin typeface="Consolas"/>
              </a:rPr>
              <a:t>	    </a:t>
            </a:r>
            <a:r>
              <a:rPr lang="de-DE" dirty="0">
                <a:solidFill>
                  <a:srgbClr val="000000"/>
                </a:solidFill>
                <a:latin typeface="Consolas"/>
              </a:rPr>
              <a:t>Anweisungen</a:t>
            </a:r>
          </a:p>
          <a:p>
            <a:pPr>
              <a:buNone/>
            </a:pPr>
            <a:r>
              <a:rPr lang="de-DE" dirty="0">
                <a:solidFill>
                  <a:srgbClr val="000000"/>
                </a:solidFill>
                <a:latin typeface="Consolas"/>
              </a:rPr>
              <a:t>	  }</a:t>
            </a:r>
          </a:p>
          <a:p>
            <a:pPr>
              <a:buNone/>
            </a:pPr>
            <a:endParaRPr lang="de-DE" dirty="0"/>
          </a:p>
          <a:p>
            <a:r>
              <a:rPr lang="de-DE" i="1" dirty="0"/>
              <a:t>Bedingung</a:t>
            </a:r>
            <a:r>
              <a:rPr lang="de-DE" dirty="0"/>
              <a:t> </a:t>
            </a:r>
            <a:r>
              <a:rPr lang="de-DE" u="sng" dirty="0"/>
              <a:t>muss</a:t>
            </a:r>
            <a:r>
              <a:rPr lang="de-DE" dirty="0"/>
              <a:t> (anders als bei C/C++) </a:t>
            </a:r>
            <a:r>
              <a:rPr lang="de-DE" i="1" dirty="0" err="1"/>
              <a:t>boolean</a:t>
            </a:r>
            <a:r>
              <a:rPr lang="de-DE" dirty="0"/>
              <a:t> sein</a:t>
            </a:r>
          </a:p>
          <a:p>
            <a:r>
              <a:rPr lang="de-DE" i="1" dirty="0"/>
              <a:t>Anweisungen</a:t>
            </a:r>
            <a:r>
              <a:rPr lang="de-DE" dirty="0"/>
              <a:t> nur ausgeführt, wenn </a:t>
            </a:r>
            <a:r>
              <a:rPr lang="de-DE" i="1" dirty="0"/>
              <a:t>Bedingung</a:t>
            </a:r>
            <a:r>
              <a:rPr lang="de-DE" dirty="0"/>
              <a:t> </a:t>
            </a:r>
            <a:r>
              <a:rPr lang="de-DE" i="1" dirty="0" err="1"/>
              <a:t>true</a:t>
            </a:r>
            <a:r>
              <a:rPr lang="de-DE" dirty="0"/>
              <a:t> ist, sonst übersprungen</a:t>
            </a:r>
          </a:p>
          <a:p>
            <a:r>
              <a:rPr lang="de-DE" dirty="0"/>
              <a:t>Bei nur einer Anweisung können die Klammern weggelassen werden.</a:t>
            </a:r>
            <a:endParaRPr lang="de-DE" sz="1050" dirty="0"/>
          </a:p>
          <a:p>
            <a:r>
              <a:rPr lang="de-DE" dirty="0"/>
              <a:t>Beispiel:</a:t>
            </a:r>
          </a:p>
          <a:p>
            <a:endParaRPr lang="de-DE" sz="300" dirty="0"/>
          </a:p>
          <a:p>
            <a:pPr>
              <a:buNone/>
            </a:pPr>
            <a:r>
              <a:rPr lang="en-US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en-US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a = 4, b = 8;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maximum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a;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(b &gt;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maximum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maximum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b;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Verzweigung: </a:t>
            </a:r>
            <a:r>
              <a:rPr lang="de-DE" dirty="0" err="1"/>
              <a:t>if</a:t>
            </a:r>
            <a:r>
              <a:rPr lang="de-DE" dirty="0"/>
              <a:t>-Anweisung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35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189872" y="1262910"/>
            <a:ext cx="7954128" cy="1080120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Anweisungen angeben, die bei nicht erfüllter Bedingung ausgeführt werden:</a:t>
            </a:r>
          </a:p>
          <a:p>
            <a:pPr>
              <a:buNone/>
            </a:pPr>
            <a:endParaRPr lang="de-DE" sz="1200" dirty="0"/>
          </a:p>
          <a:p>
            <a:pPr>
              <a:buNone/>
            </a:pPr>
            <a:r>
              <a:rPr lang="de-DE" dirty="0">
                <a:solidFill>
                  <a:srgbClr val="7F0055"/>
                </a:solidFill>
                <a:latin typeface="Consolas"/>
              </a:rPr>
              <a:t>	  </a:t>
            </a:r>
            <a:r>
              <a:rPr lang="de-DE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de-DE" dirty="0">
                <a:solidFill>
                  <a:srgbClr val="000000"/>
                </a:solidFill>
                <a:latin typeface="Consolas"/>
              </a:rPr>
              <a:t> (Bedingung) {</a:t>
            </a:r>
          </a:p>
          <a:p>
            <a:pPr>
              <a:buNone/>
            </a:pPr>
            <a:r>
              <a:rPr lang="de-DE" dirty="0">
                <a:solidFill>
                  <a:srgbClr val="000000"/>
                </a:solidFill>
                <a:latin typeface="Consolas"/>
              </a:rPr>
              <a:t>	    Anweisungen 1</a:t>
            </a:r>
          </a:p>
          <a:p>
            <a:pPr>
              <a:buNone/>
            </a:pPr>
            <a:r>
              <a:rPr lang="de-DE" dirty="0">
                <a:solidFill>
                  <a:srgbClr val="000000"/>
                </a:solidFill>
                <a:latin typeface="Consolas"/>
              </a:rPr>
              <a:t>	  } </a:t>
            </a:r>
            <a:r>
              <a:rPr lang="de-DE" dirty="0" err="1">
                <a:solidFill>
                  <a:srgbClr val="7F0055"/>
                </a:solidFill>
                <a:latin typeface="Consolas"/>
              </a:rPr>
              <a:t>else</a:t>
            </a:r>
            <a:r>
              <a:rPr lang="de-DE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r>
              <a:rPr lang="de-DE" dirty="0">
                <a:solidFill>
                  <a:srgbClr val="000000"/>
                </a:solidFill>
                <a:latin typeface="Consolas"/>
              </a:rPr>
              <a:t>	    Anweisungen 2</a:t>
            </a:r>
          </a:p>
          <a:p>
            <a:pPr>
              <a:buNone/>
            </a:pPr>
            <a:r>
              <a:rPr lang="de-DE" dirty="0">
                <a:solidFill>
                  <a:srgbClr val="000000"/>
                </a:solidFill>
                <a:latin typeface="Consolas"/>
              </a:rPr>
              <a:t>	  }</a:t>
            </a:r>
          </a:p>
          <a:p>
            <a:pPr>
              <a:buNone/>
            </a:pPr>
            <a:endParaRPr lang="de-DE" dirty="0"/>
          </a:p>
          <a:p>
            <a:r>
              <a:rPr lang="de-DE" i="1" dirty="0"/>
              <a:t>Anweisungen 2</a:t>
            </a:r>
            <a:r>
              <a:rPr lang="de-DE" dirty="0"/>
              <a:t> ausgeführt, falls Bedingung </a:t>
            </a:r>
            <a:r>
              <a:rPr lang="de-DE" i="1" dirty="0" err="1"/>
              <a:t>false</a:t>
            </a:r>
            <a:r>
              <a:rPr lang="de-DE" dirty="0"/>
              <a:t> ist</a:t>
            </a:r>
            <a:endParaRPr lang="de-DE" sz="1050" dirty="0"/>
          </a:p>
          <a:p>
            <a:r>
              <a:rPr lang="de-DE" dirty="0"/>
              <a:t>Beispiel:</a:t>
            </a:r>
          </a:p>
          <a:p>
            <a:pPr>
              <a:buNone/>
            </a:pPr>
            <a:endParaRPr lang="de-DE" sz="300" dirty="0"/>
          </a:p>
          <a:p>
            <a:pPr>
              <a:buNone/>
            </a:pPr>
            <a:r>
              <a:rPr lang="en-US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en-US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a = 4, b = 8;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maximum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(a &gt; b)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maximum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a;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else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maximum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b;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Verzweigung: </a:t>
            </a:r>
            <a:r>
              <a:rPr lang="de-DE" dirty="0" err="1"/>
              <a:t>if</a:t>
            </a:r>
            <a:r>
              <a:rPr lang="de-DE" dirty="0"/>
              <a:t>-</a:t>
            </a:r>
            <a:r>
              <a:rPr lang="de-DE" dirty="0" err="1"/>
              <a:t>else</a:t>
            </a:r>
            <a:r>
              <a:rPr lang="de-DE" dirty="0"/>
              <a:t>-Anweisung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36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189872" y="1262910"/>
            <a:ext cx="7954128" cy="1564908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Vereinfachte Syntax, falls keine Anweisungen, sondern nur Ausdrücke benötigt werden:</a:t>
            </a:r>
          </a:p>
          <a:p>
            <a:pPr>
              <a:buNone/>
            </a:pPr>
            <a:endParaRPr lang="de-DE" sz="1200" dirty="0"/>
          </a:p>
          <a:p>
            <a:pPr>
              <a:buNone/>
            </a:pPr>
            <a:r>
              <a:rPr lang="de-DE" dirty="0">
                <a:solidFill>
                  <a:srgbClr val="7F0055"/>
                </a:solidFill>
                <a:latin typeface="Consolas"/>
              </a:rPr>
              <a:t>	 </a:t>
            </a:r>
            <a:r>
              <a:rPr lang="de-DE" dirty="0">
                <a:solidFill>
                  <a:srgbClr val="000000"/>
                </a:solidFill>
                <a:latin typeface="Consolas"/>
              </a:rPr>
              <a:t>(Bedingung) ? Ausdruck 1 : Ausdruck 2;</a:t>
            </a:r>
          </a:p>
          <a:p>
            <a:pPr>
              <a:buNone/>
            </a:pPr>
            <a:endParaRPr lang="de-DE" dirty="0"/>
          </a:p>
          <a:p>
            <a:r>
              <a:rPr lang="de-DE" dirty="0"/>
              <a:t>Bedingung </a:t>
            </a:r>
            <a:r>
              <a:rPr lang="de-DE" i="1" dirty="0" err="1"/>
              <a:t>true</a:t>
            </a:r>
            <a:r>
              <a:rPr lang="de-DE" dirty="0"/>
              <a:t>	</a:t>
            </a:r>
            <a:r>
              <a:rPr lang="de-DE" dirty="0">
                <a:sym typeface="Symbol" panose="05050102010706020507" pitchFamily="18" charset="2"/>
              </a:rPr>
              <a:t> Wird durch </a:t>
            </a:r>
            <a:r>
              <a:rPr lang="de-DE" i="1" dirty="0">
                <a:sym typeface="Symbol" panose="05050102010706020507" pitchFamily="18" charset="2"/>
              </a:rPr>
              <a:t>Ausdruck 1</a:t>
            </a:r>
            <a:r>
              <a:rPr lang="de-DE" dirty="0">
                <a:sym typeface="Symbol" panose="05050102010706020507" pitchFamily="18" charset="2"/>
              </a:rPr>
              <a:t> ersetzt</a:t>
            </a:r>
            <a:endParaRPr lang="de-DE" dirty="0"/>
          </a:p>
          <a:p>
            <a:r>
              <a:rPr lang="de-DE" dirty="0"/>
              <a:t>Bedingung </a:t>
            </a:r>
            <a:r>
              <a:rPr lang="de-DE" i="1" dirty="0" err="1"/>
              <a:t>false</a:t>
            </a:r>
            <a:r>
              <a:rPr lang="de-DE" i="1" dirty="0"/>
              <a:t>	</a:t>
            </a:r>
            <a:r>
              <a:rPr lang="de-DE" dirty="0">
                <a:sym typeface="Symbol" panose="05050102010706020507" pitchFamily="18" charset="2"/>
              </a:rPr>
              <a:t> Wird durch </a:t>
            </a:r>
            <a:r>
              <a:rPr lang="de-DE" i="1" dirty="0">
                <a:sym typeface="Symbol" panose="05050102010706020507" pitchFamily="18" charset="2"/>
              </a:rPr>
              <a:t>Ausdruck 2</a:t>
            </a:r>
            <a:r>
              <a:rPr lang="de-DE" dirty="0">
                <a:sym typeface="Symbol" panose="05050102010706020507" pitchFamily="18" charset="2"/>
              </a:rPr>
              <a:t> ersetzt</a:t>
            </a:r>
            <a:endParaRPr lang="de-DE" dirty="0"/>
          </a:p>
          <a:p>
            <a:endParaRPr lang="de-DE" dirty="0"/>
          </a:p>
          <a:p>
            <a:r>
              <a:rPr lang="de-DE" dirty="0"/>
              <a:t>Beispiel:</a:t>
            </a:r>
          </a:p>
          <a:p>
            <a:pPr>
              <a:buNone/>
            </a:pPr>
            <a:endParaRPr lang="de-DE" sz="300" dirty="0"/>
          </a:p>
          <a:p>
            <a:pPr>
              <a:buNone/>
            </a:pPr>
            <a:r>
              <a:rPr lang="en-US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en-US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a = 4, b = 8;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maximum = (a &gt; b) ? a : b;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Verzweigung: </a:t>
            </a:r>
            <a:r>
              <a:rPr lang="de-DE" dirty="0" err="1"/>
              <a:t>if</a:t>
            </a:r>
            <a:r>
              <a:rPr lang="de-DE" dirty="0"/>
              <a:t>-</a:t>
            </a:r>
            <a:r>
              <a:rPr lang="de-DE" dirty="0" err="1"/>
              <a:t>else</a:t>
            </a:r>
            <a:r>
              <a:rPr lang="de-DE" dirty="0"/>
              <a:t>-Anweisung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37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189872" y="1208046"/>
            <a:ext cx="7954128" cy="502644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1342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>
                <a:solidFill>
                  <a:srgbClr val="000000"/>
                </a:solidFill>
              </a:rPr>
              <a:t>Übung:</a:t>
            </a:r>
          </a:p>
          <a:p>
            <a:r>
              <a:rPr lang="de-DE" dirty="0">
                <a:solidFill>
                  <a:srgbClr val="000000"/>
                </a:solidFill>
              </a:rPr>
              <a:t>Gegeben ist eine Ganzzahl </a:t>
            </a:r>
            <a:r>
              <a:rPr lang="de-DE" i="1" dirty="0" err="1">
                <a:solidFill>
                  <a:srgbClr val="000000"/>
                </a:solidFill>
              </a:rPr>
              <a:t>weekDay</a:t>
            </a:r>
            <a:r>
              <a:rPr lang="de-DE" dirty="0">
                <a:solidFill>
                  <a:srgbClr val="000000"/>
                </a:solidFill>
              </a:rPr>
              <a:t> zwischen 1 und 7.</a:t>
            </a:r>
          </a:p>
          <a:p>
            <a:r>
              <a:rPr lang="de-DE" dirty="0">
                <a:solidFill>
                  <a:srgbClr val="000000"/>
                </a:solidFill>
              </a:rPr>
              <a:t>Es entspricht: 1 = Montag, 2 = Dienstag, 3 = Mittwoch, …</a:t>
            </a:r>
          </a:p>
          <a:p>
            <a:r>
              <a:rPr lang="de-DE" dirty="0">
                <a:solidFill>
                  <a:srgbClr val="000000"/>
                </a:solidFill>
              </a:rPr>
              <a:t>Erzeugen Sie in Abhängigkeit des Wertes folgende Konsolenausgabe:</a:t>
            </a:r>
          </a:p>
          <a:p>
            <a:pPr lvl="1"/>
            <a:r>
              <a:rPr lang="de-DE" dirty="0">
                <a:solidFill>
                  <a:srgbClr val="000000"/>
                </a:solidFill>
              </a:rPr>
              <a:t>Montag bis Freitag:	„Arbeiten“</a:t>
            </a:r>
          </a:p>
          <a:p>
            <a:pPr lvl="1"/>
            <a:r>
              <a:rPr lang="de-DE" dirty="0">
                <a:solidFill>
                  <a:srgbClr val="000000"/>
                </a:solidFill>
              </a:rPr>
              <a:t>Samstag:		„Einkaufen“</a:t>
            </a:r>
          </a:p>
          <a:p>
            <a:pPr lvl="1"/>
            <a:r>
              <a:rPr lang="de-DE" dirty="0">
                <a:solidFill>
                  <a:srgbClr val="000000"/>
                </a:solidFill>
              </a:rPr>
              <a:t>Sonntag:		„Ausruhen“</a:t>
            </a:r>
          </a:p>
          <a:p>
            <a:pPr>
              <a:buNone/>
            </a:pPr>
            <a:endParaRPr lang="de-DE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de-DE" dirty="0">
                <a:solidFill>
                  <a:srgbClr val="000000"/>
                </a:solidFill>
              </a:rPr>
              <a:t>Beispiellösung:</a:t>
            </a:r>
          </a:p>
          <a:p>
            <a:pPr>
              <a:buNone/>
            </a:pPr>
            <a:endParaRPr lang="de-DE" sz="3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byte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weekDay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3;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weekDay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&lt;= 5)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/>
              </a:rPr>
              <a:t>"Arbeiten"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else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weekDay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== 6)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/>
              </a:rPr>
              <a:t>"Einkaufen"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else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weekDay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== 7)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/>
              </a:rPr>
              <a:t>"Ausruhen"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  <a:endParaRPr lang="de-DE" sz="1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Verzweigung: </a:t>
            </a:r>
            <a:r>
              <a:rPr lang="de-DE" dirty="0" err="1"/>
              <a:t>if</a:t>
            </a:r>
            <a:r>
              <a:rPr lang="de-DE" dirty="0"/>
              <a:t>-</a:t>
            </a:r>
            <a:r>
              <a:rPr lang="de-DE" dirty="0" err="1"/>
              <a:t>else</a:t>
            </a:r>
            <a:r>
              <a:rPr lang="de-DE" dirty="0"/>
              <a:t>-Anweisung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38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468"/>
            <a:ext cx="651737" cy="618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 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switch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(Ausdruck) {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 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case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Wert 1: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	Anweisungen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	break;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 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case</a:t>
            </a:r>
            <a:r>
              <a:rPr lang="de-DE" sz="1400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Wert 2: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	...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 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default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	Anweisungen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}</a:t>
            </a:r>
          </a:p>
          <a:p>
            <a:pPr>
              <a:buNone/>
            </a:pPr>
            <a:endParaRPr lang="de-DE" sz="1100" dirty="0"/>
          </a:p>
          <a:p>
            <a:r>
              <a:rPr lang="de-DE" i="1" dirty="0"/>
              <a:t>Ausdruck</a:t>
            </a:r>
            <a:r>
              <a:rPr lang="de-DE" dirty="0"/>
              <a:t> ist z.B. eine ganzzahlige Variable (außer Typ </a:t>
            </a:r>
            <a:r>
              <a:rPr lang="de-DE" i="1" dirty="0" err="1"/>
              <a:t>long</a:t>
            </a:r>
            <a:r>
              <a:rPr lang="de-DE" dirty="0"/>
              <a:t>) oder ein String (ab Java 7).</a:t>
            </a:r>
          </a:p>
          <a:p>
            <a:r>
              <a:rPr lang="de-DE" i="1" dirty="0"/>
              <a:t>Anweisungen</a:t>
            </a:r>
            <a:r>
              <a:rPr lang="de-DE" dirty="0"/>
              <a:t>, </a:t>
            </a:r>
            <a:r>
              <a:rPr lang="de-DE" i="1" dirty="0"/>
              <a:t>break</a:t>
            </a:r>
            <a:r>
              <a:rPr lang="de-DE" dirty="0"/>
              <a:t> und </a:t>
            </a:r>
            <a:r>
              <a:rPr lang="de-DE" i="1" dirty="0" err="1"/>
              <a:t>default</a:t>
            </a:r>
            <a:r>
              <a:rPr lang="de-DE" dirty="0"/>
              <a:t> sind optional.</a:t>
            </a:r>
          </a:p>
          <a:p>
            <a:r>
              <a:rPr lang="de-DE" dirty="0"/>
              <a:t>Mehrere </a:t>
            </a:r>
            <a:r>
              <a:rPr lang="de-DE" i="1" dirty="0" err="1"/>
              <a:t>case</a:t>
            </a:r>
            <a:r>
              <a:rPr lang="de-DE" dirty="0"/>
              <a:t>-Sprungmarken direkt hintereinander sind erlaubt.</a:t>
            </a:r>
          </a:p>
          <a:p>
            <a:r>
              <a:rPr lang="de-DE" dirty="0"/>
              <a:t>Sprung zu …</a:t>
            </a:r>
          </a:p>
          <a:p>
            <a:pPr lvl="1"/>
            <a:r>
              <a:rPr lang="de-DE" i="1" dirty="0" err="1"/>
              <a:t>case</a:t>
            </a:r>
            <a:r>
              <a:rPr lang="de-DE" dirty="0"/>
              <a:t>-Sprungmarke, falls diese den Wert von </a:t>
            </a:r>
            <a:r>
              <a:rPr lang="de-DE" i="1" dirty="0"/>
              <a:t>Ausdruck</a:t>
            </a:r>
            <a:r>
              <a:rPr lang="de-DE" dirty="0"/>
              <a:t> hat</a:t>
            </a:r>
          </a:p>
          <a:p>
            <a:pPr lvl="1"/>
            <a:r>
              <a:rPr lang="de-DE" i="1" dirty="0" err="1"/>
              <a:t>default</a:t>
            </a:r>
            <a:r>
              <a:rPr lang="de-DE" dirty="0"/>
              <a:t>, falls keine passende </a:t>
            </a:r>
            <a:r>
              <a:rPr lang="de-DE" i="1" dirty="0" err="1"/>
              <a:t>case</a:t>
            </a:r>
            <a:r>
              <a:rPr lang="de-DE" dirty="0"/>
              <a:t>-Sprungmarke</a:t>
            </a:r>
          </a:p>
          <a:p>
            <a:pPr lvl="1"/>
            <a:r>
              <a:rPr lang="de-DE" dirty="0"/>
              <a:t>Ende des </a:t>
            </a:r>
            <a:r>
              <a:rPr lang="de-DE" i="1" dirty="0" err="1"/>
              <a:t>switch</a:t>
            </a:r>
            <a:r>
              <a:rPr lang="de-DE" dirty="0"/>
              <a:t>-Blocks, falls keine passende </a:t>
            </a:r>
            <a:r>
              <a:rPr lang="de-DE" i="1" dirty="0" err="1"/>
              <a:t>case</a:t>
            </a:r>
            <a:r>
              <a:rPr lang="de-DE" dirty="0"/>
              <a:t>-Sprungmarke und kein </a:t>
            </a:r>
            <a:r>
              <a:rPr lang="de-DE" i="1" dirty="0" err="1"/>
              <a:t>default</a:t>
            </a:r>
            <a:endParaRPr lang="de-DE" i="1" dirty="0"/>
          </a:p>
          <a:p>
            <a:r>
              <a:rPr lang="de-DE" dirty="0"/>
              <a:t>Von </a:t>
            </a:r>
            <a:r>
              <a:rPr lang="de-DE" i="1" dirty="0" err="1"/>
              <a:t>case</a:t>
            </a:r>
            <a:r>
              <a:rPr lang="de-DE" dirty="0"/>
              <a:t>-Sprungmarke oder </a:t>
            </a:r>
            <a:r>
              <a:rPr lang="de-DE" i="1" dirty="0" err="1"/>
              <a:t>default</a:t>
            </a:r>
            <a:r>
              <a:rPr lang="de-DE" dirty="0"/>
              <a:t> weiter bis </a:t>
            </a:r>
            <a:r>
              <a:rPr lang="de-DE" i="1" dirty="0"/>
              <a:t>break</a:t>
            </a:r>
            <a:r>
              <a:rPr lang="de-DE" dirty="0"/>
              <a:t> oder Ende des </a:t>
            </a:r>
            <a:r>
              <a:rPr lang="de-DE" i="1" dirty="0" err="1"/>
              <a:t>switch</a:t>
            </a:r>
            <a:r>
              <a:rPr lang="de-DE" dirty="0"/>
              <a:t>-Blocks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Verzweigung: </a:t>
            </a:r>
            <a:r>
              <a:rPr lang="de-DE" dirty="0" err="1"/>
              <a:t>switch</a:t>
            </a:r>
            <a:r>
              <a:rPr lang="de-DE" dirty="0"/>
              <a:t>-Anweisung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39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189872" y="719352"/>
            <a:ext cx="7954128" cy="2441714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Einfache Datentypen</a:t>
            </a:r>
          </a:p>
          <a:p>
            <a:pPr>
              <a:buFont typeface="+mj-lt"/>
              <a:buAutoNum type="arabicPeriod"/>
            </a:pPr>
            <a:r>
              <a:rPr lang="de-DE" dirty="0"/>
              <a:t>Kommentare &amp; Bezeichner</a:t>
            </a:r>
          </a:p>
          <a:p>
            <a:pPr>
              <a:buFont typeface="+mj-lt"/>
              <a:buAutoNum type="arabicPeriod"/>
            </a:pPr>
            <a:r>
              <a:rPr lang="de-DE" dirty="0"/>
              <a:t>Operatoren</a:t>
            </a:r>
          </a:p>
          <a:p>
            <a:pPr>
              <a:buFont typeface="+mj-lt"/>
              <a:buAutoNum type="arabicPeriod"/>
            </a:pPr>
            <a:r>
              <a:rPr lang="de-DE" dirty="0"/>
              <a:t>Einfache Datentypen </a:t>
            </a:r>
            <a:r>
              <a:rPr lang="de-DE" i="1" dirty="0" err="1"/>
              <a:t>reloaded</a:t>
            </a:r>
            <a:r>
              <a:rPr lang="de-DE" dirty="0"/>
              <a:t>: Typkonvertierung</a:t>
            </a:r>
          </a:p>
          <a:p>
            <a:pPr>
              <a:buFont typeface="+mj-lt"/>
              <a:buAutoNum type="arabicPeriod"/>
            </a:pPr>
            <a:r>
              <a:rPr lang="de-DE" dirty="0"/>
              <a:t>Kontrollstrukturen (Ablaufsteuerung)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Übung:</a:t>
            </a:r>
          </a:p>
          <a:p>
            <a:r>
              <a:rPr lang="de-DE" dirty="0"/>
              <a:t>Implementieren Sie das Beispiel mit den Wochentagen als </a:t>
            </a:r>
            <a:r>
              <a:rPr lang="de-DE" i="1" dirty="0" err="1"/>
              <a:t>switch</a:t>
            </a:r>
            <a:r>
              <a:rPr lang="de-DE" dirty="0"/>
              <a:t>-Anweisung.</a:t>
            </a:r>
          </a:p>
          <a:p>
            <a:endParaRPr lang="de-DE" dirty="0"/>
          </a:p>
          <a:p>
            <a:pPr>
              <a:buNone/>
            </a:pPr>
            <a:r>
              <a:rPr lang="de-DE" dirty="0"/>
              <a:t>Beispiellösung:</a:t>
            </a:r>
          </a:p>
          <a:p>
            <a:pPr>
              <a:buNone/>
            </a:pPr>
            <a:endParaRPr lang="de-DE" sz="300" dirty="0"/>
          </a:p>
          <a:p>
            <a:pPr>
              <a:buNone/>
            </a:pPr>
            <a:r>
              <a:rPr lang="de-DE" sz="12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200" dirty="0" err="1">
                <a:solidFill>
                  <a:srgbClr val="7F0055"/>
                </a:solidFill>
                <a:latin typeface="Consolas"/>
              </a:rPr>
              <a:t>switch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weekDay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2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200" dirty="0" err="1">
                <a:solidFill>
                  <a:srgbClr val="7F0055"/>
                </a:solidFill>
                <a:latin typeface="Consolas"/>
              </a:rPr>
              <a:t>case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 1:</a:t>
            </a:r>
          </a:p>
          <a:p>
            <a:pPr>
              <a:buNone/>
            </a:pPr>
            <a:r>
              <a:rPr lang="de-DE" sz="12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200" dirty="0" err="1">
                <a:solidFill>
                  <a:srgbClr val="7F0055"/>
                </a:solidFill>
                <a:latin typeface="Consolas"/>
              </a:rPr>
              <a:t>case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 2:</a:t>
            </a:r>
          </a:p>
          <a:p>
            <a:pPr>
              <a:buNone/>
            </a:pPr>
            <a:r>
              <a:rPr lang="de-DE" sz="12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200" dirty="0" err="1">
                <a:solidFill>
                  <a:srgbClr val="7F0055"/>
                </a:solidFill>
                <a:latin typeface="Consolas"/>
              </a:rPr>
              <a:t>case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 3:</a:t>
            </a:r>
          </a:p>
          <a:p>
            <a:pPr>
              <a:buNone/>
            </a:pPr>
            <a:r>
              <a:rPr lang="de-DE" sz="12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200" dirty="0" err="1">
                <a:solidFill>
                  <a:srgbClr val="7F0055"/>
                </a:solidFill>
                <a:latin typeface="Consolas"/>
              </a:rPr>
              <a:t>case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 4:</a:t>
            </a:r>
          </a:p>
          <a:p>
            <a:pPr>
              <a:buNone/>
            </a:pPr>
            <a:r>
              <a:rPr lang="de-DE" sz="12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200" dirty="0" err="1">
                <a:solidFill>
                  <a:srgbClr val="7F0055"/>
                </a:solidFill>
                <a:latin typeface="Consolas"/>
              </a:rPr>
              <a:t>case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 5:</a:t>
            </a:r>
          </a:p>
          <a:p>
            <a:pPr>
              <a:buNone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	    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2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200" dirty="0">
                <a:solidFill>
                  <a:srgbClr val="2A00FF"/>
                </a:solidFill>
                <a:latin typeface="Consolas"/>
              </a:rPr>
              <a:t>"Arbeiten"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200" dirty="0">
                <a:solidFill>
                  <a:srgbClr val="7F0055"/>
                </a:solidFill>
                <a:latin typeface="Consolas"/>
              </a:rPr>
              <a:t>	    break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2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200" dirty="0" err="1">
                <a:solidFill>
                  <a:srgbClr val="7F0055"/>
                </a:solidFill>
                <a:latin typeface="Consolas"/>
              </a:rPr>
              <a:t>case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 6:</a:t>
            </a:r>
          </a:p>
          <a:p>
            <a:pPr>
              <a:buNone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	    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2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200" dirty="0">
                <a:solidFill>
                  <a:srgbClr val="2A00FF"/>
                </a:solidFill>
                <a:latin typeface="Consolas"/>
              </a:rPr>
              <a:t>"Einkaufen"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200" dirty="0">
                <a:solidFill>
                  <a:srgbClr val="7F0055"/>
                </a:solidFill>
                <a:latin typeface="Consolas"/>
              </a:rPr>
              <a:t>	    break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2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200" dirty="0" err="1">
                <a:solidFill>
                  <a:srgbClr val="7F0055"/>
                </a:solidFill>
                <a:latin typeface="Consolas"/>
              </a:rPr>
              <a:t>case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 7:</a:t>
            </a:r>
          </a:p>
          <a:p>
            <a:pPr>
              <a:buNone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	    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2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200" dirty="0">
                <a:solidFill>
                  <a:srgbClr val="2A00FF"/>
                </a:solidFill>
                <a:latin typeface="Consolas"/>
              </a:rPr>
              <a:t>"Ausruhen"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200" dirty="0">
                <a:solidFill>
                  <a:srgbClr val="7F0055"/>
                </a:solidFill>
                <a:latin typeface="Consolas"/>
              </a:rPr>
              <a:t>	    break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2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200" dirty="0" err="1">
                <a:solidFill>
                  <a:srgbClr val="7F0055"/>
                </a:solidFill>
                <a:latin typeface="Consolas"/>
              </a:rPr>
              <a:t>default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>
              <a:buNone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	    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2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200" dirty="0">
                <a:solidFill>
                  <a:srgbClr val="2A00FF"/>
                </a:solidFill>
                <a:latin typeface="Consolas"/>
              </a:rPr>
              <a:t>"Den Tag kenn' ich nicht ..."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	}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Verzweigung: </a:t>
            </a:r>
            <a:r>
              <a:rPr lang="de-DE" dirty="0" err="1"/>
              <a:t>switch</a:t>
            </a:r>
            <a:r>
              <a:rPr lang="de-DE" dirty="0"/>
              <a:t>-Anweisung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40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468"/>
            <a:ext cx="651737" cy="618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>
                <a:solidFill>
                  <a:srgbClr val="7F0055"/>
                </a:solidFill>
                <a:latin typeface="Consolas"/>
              </a:rPr>
              <a:t>	  </a:t>
            </a:r>
            <a:r>
              <a:rPr lang="de-DE" dirty="0" err="1">
                <a:solidFill>
                  <a:srgbClr val="7F0055"/>
                </a:solidFill>
                <a:latin typeface="Consolas"/>
              </a:rPr>
              <a:t>while</a:t>
            </a:r>
            <a:r>
              <a:rPr lang="de-DE" dirty="0">
                <a:solidFill>
                  <a:srgbClr val="000000"/>
                </a:solidFill>
                <a:latin typeface="Consolas"/>
              </a:rPr>
              <a:t> (Bedingung) {</a:t>
            </a:r>
          </a:p>
          <a:p>
            <a:pPr>
              <a:buNone/>
            </a:pPr>
            <a:r>
              <a:rPr lang="de-DE" dirty="0">
                <a:solidFill>
                  <a:srgbClr val="000000"/>
                </a:solidFill>
                <a:latin typeface="Consolas"/>
              </a:rPr>
              <a:t>	    Anweisungen</a:t>
            </a:r>
          </a:p>
          <a:p>
            <a:pPr>
              <a:buNone/>
            </a:pPr>
            <a:r>
              <a:rPr lang="de-DE" dirty="0">
                <a:solidFill>
                  <a:srgbClr val="000000"/>
                </a:solidFill>
                <a:latin typeface="Consolas"/>
              </a:rPr>
              <a:t>	  }</a:t>
            </a:r>
          </a:p>
          <a:p>
            <a:pPr>
              <a:buNone/>
            </a:pPr>
            <a:endParaRPr lang="de-DE" sz="1100" dirty="0"/>
          </a:p>
          <a:p>
            <a:r>
              <a:rPr lang="de-DE" dirty="0"/>
              <a:t>Schleife: </a:t>
            </a:r>
            <a:r>
              <a:rPr lang="de-DE" i="1" dirty="0"/>
              <a:t>Anweisungen</a:t>
            </a:r>
            <a:r>
              <a:rPr lang="de-DE" dirty="0"/>
              <a:t> wird ausgeführt, solange </a:t>
            </a:r>
            <a:r>
              <a:rPr lang="de-DE" i="1" dirty="0"/>
              <a:t>Bedingung </a:t>
            </a:r>
            <a:r>
              <a:rPr lang="de-DE" i="1" dirty="0" err="1"/>
              <a:t>true</a:t>
            </a:r>
            <a:r>
              <a:rPr lang="de-DE" dirty="0"/>
              <a:t> ist.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Falls </a:t>
            </a:r>
            <a:r>
              <a:rPr lang="de-DE" i="1" dirty="0"/>
              <a:t>Bedingung</a:t>
            </a:r>
            <a:r>
              <a:rPr lang="de-DE" dirty="0"/>
              <a:t> zu Beginn bereits </a:t>
            </a:r>
            <a:r>
              <a:rPr lang="de-DE" i="1" dirty="0" err="1"/>
              <a:t>false</a:t>
            </a:r>
            <a:r>
              <a:rPr lang="de-DE" dirty="0"/>
              <a:t> ist, wird </a:t>
            </a:r>
            <a:r>
              <a:rPr lang="de-DE" i="1" dirty="0"/>
              <a:t>Anweisungen</a:t>
            </a:r>
            <a:r>
              <a:rPr lang="de-DE" dirty="0"/>
              <a:t> nie ausgeführt.</a:t>
            </a:r>
          </a:p>
          <a:p>
            <a:r>
              <a:rPr lang="de-DE" dirty="0"/>
              <a:t>Auch </a:t>
            </a:r>
            <a:r>
              <a:rPr lang="de-DE" i="1" dirty="0"/>
              <a:t>kopfgesteuerte</a:t>
            </a:r>
            <a:r>
              <a:rPr lang="de-DE" dirty="0"/>
              <a:t> oder </a:t>
            </a:r>
            <a:r>
              <a:rPr lang="de-DE" i="1" dirty="0"/>
              <a:t>abweisende</a:t>
            </a:r>
            <a:r>
              <a:rPr lang="de-DE" dirty="0"/>
              <a:t> Schleife genannt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while</a:t>
            </a:r>
            <a:r>
              <a:rPr lang="de-DE" dirty="0"/>
              <a:t>-Schleife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41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189872" y="721530"/>
            <a:ext cx="7954128" cy="1019314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zweigung 7"/>
          <p:cNvSpPr/>
          <p:nvPr/>
        </p:nvSpPr>
        <p:spPr>
          <a:xfrm>
            <a:off x="2411760" y="2862072"/>
            <a:ext cx="2016224" cy="1008112"/>
          </a:xfrm>
          <a:prstGeom prst="flowChartDecision">
            <a:avLst/>
          </a:prstGeom>
          <a:noFill/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Bedingung wahr?</a:t>
            </a:r>
          </a:p>
        </p:txBody>
      </p:sp>
      <p:sp>
        <p:nvSpPr>
          <p:cNvPr id="9" name="Rechteck 8"/>
          <p:cNvSpPr/>
          <p:nvPr/>
        </p:nvSpPr>
        <p:spPr>
          <a:xfrm>
            <a:off x="5220072" y="3150104"/>
            <a:ext cx="1656184" cy="432048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Anweisungen</a:t>
            </a:r>
          </a:p>
        </p:txBody>
      </p:sp>
      <p:cxnSp>
        <p:nvCxnSpPr>
          <p:cNvPr id="10" name="Gewinkelte Verbindung 16"/>
          <p:cNvCxnSpPr>
            <a:stCxn id="9" idx="3"/>
            <a:endCxn id="8" idx="0"/>
          </p:cNvCxnSpPr>
          <p:nvPr/>
        </p:nvCxnSpPr>
        <p:spPr>
          <a:xfrm flipH="1" flipV="1">
            <a:off x="3419872" y="2862072"/>
            <a:ext cx="3456384" cy="504056"/>
          </a:xfrm>
          <a:prstGeom prst="bentConnector4">
            <a:avLst>
              <a:gd name="adj1" fmla="val -6614"/>
              <a:gd name="adj2" fmla="val 145352"/>
            </a:avLst>
          </a:prstGeom>
          <a:ln w="952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3"/>
            <a:endCxn id="9" idx="1"/>
          </p:cNvCxnSpPr>
          <p:nvPr/>
        </p:nvCxnSpPr>
        <p:spPr>
          <a:xfrm>
            <a:off x="4427984" y="3366128"/>
            <a:ext cx="79208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8" idx="2"/>
          </p:cNvCxnSpPr>
          <p:nvPr/>
        </p:nvCxnSpPr>
        <p:spPr>
          <a:xfrm>
            <a:off x="3419872" y="3870184"/>
            <a:ext cx="0" cy="5760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endCxn id="8" idx="1"/>
          </p:cNvCxnSpPr>
          <p:nvPr/>
        </p:nvCxnSpPr>
        <p:spPr>
          <a:xfrm>
            <a:off x="1475656" y="3366128"/>
            <a:ext cx="93610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4427984" y="3006088"/>
            <a:ext cx="720080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ja</a:t>
            </a:r>
          </a:p>
        </p:txBody>
      </p:sp>
      <p:sp>
        <p:nvSpPr>
          <p:cNvPr id="15" name="Rechteck 14"/>
          <p:cNvSpPr/>
          <p:nvPr/>
        </p:nvSpPr>
        <p:spPr>
          <a:xfrm>
            <a:off x="3347864" y="3942192"/>
            <a:ext cx="720080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nein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>
                <a:solidFill>
                  <a:srgbClr val="7F0055"/>
                </a:solidFill>
                <a:latin typeface="Consolas"/>
              </a:rPr>
              <a:t>	  do</a:t>
            </a:r>
            <a:r>
              <a:rPr lang="de-DE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r>
              <a:rPr lang="de-DE" dirty="0">
                <a:solidFill>
                  <a:srgbClr val="000000"/>
                </a:solidFill>
                <a:latin typeface="Consolas"/>
              </a:rPr>
              <a:t>	    Anweisungen</a:t>
            </a:r>
          </a:p>
          <a:p>
            <a:pPr>
              <a:buNone/>
            </a:pPr>
            <a:r>
              <a:rPr lang="de-DE" dirty="0">
                <a:solidFill>
                  <a:srgbClr val="000000"/>
                </a:solidFill>
                <a:latin typeface="Consolas"/>
              </a:rPr>
              <a:t>	  } </a:t>
            </a:r>
            <a:r>
              <a:rPr lang="de-DE" dirty="0" err="1">
                <a:solidFill>
                  <a:srgbClr val="7F0055"/>
                </a:solidFill>
                <a:latin typeface="Consolas"/>
              </a:rPr>
              <a:t>while</a:t>
            </a:r>
            <a:r>
              <a:rPr lang="de-DE" dirty="0">
                <a:solidFill>
                  <a:srgbClr val="000000"/>
                </a:solidFill>
                <a:latin typeface="Consolas"/>
              </a:rPr>
              <a:t> (Bedingung);</a:t>
            </a:r>
          </a:p>
          <a:p>
            <a:pPr>
              <a:buNone/>
            </a:pPr>
            <a:endParaRPr lang="de-DE" sz="1100" dirty="0"/>
          </a:p>
          <a:p>
            <a:r>
              <a:rPr lang="de-DE" dirty="0"/>
              <a:t>Schleife: </a:t>
            </a:r>
            <a:r>
              <a:rPr lang="de-DE" i="1" dirty="0"/>
              <a:t>Anweisungen</a:t>
            </a:r>
            <a:r>
              <a:rPr lang="de-DE" dirty="0"/>
              <a:t> wird ausgeführt, solange </a:t>
            </a:r>
            <a:r>
              <a:rPr lang="de-DE" i="1" dirty="0"/>
              <a:t>Bedingung</a:t>
            </a:r>
            <a:r>
              <a:rPr lang="de-DE" dirty="0"/>
              <a:t> </a:t>
            </a:r>
            <a:r>
              <a:rPr lang="de-DE" i="1" dirty="0" err="1"/>
              <a:t>true</a:t>
            </a:r>
            <a:r>
              <a:rPr lang="de-DE" dirty="0"/>
              <a:t> ist.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i="1" dirty="0"/>
              <a:t>Anweisungen</a:t>
            </a:r>
            <a:r>
              <a:rPr lang="de-DE" dirty="0"/>
              <a:t> wird mindestens einmal ausgeführt.</a:t>
            </a:r>
          </a:p>
          <a:p>
            <a:r>
              <a:rPr lang="de-DE" dirty="0"/>
              <a:t>Auch </a:t>
            </a:r>
            <a:r>
              <a:rPr lang="de-DE" i="1" dirty="0"/>
              <a:t>fußgesteuerte</a:t>
            </a:r>
            <a:r>
              <a:rPr lang="de-DE" dirty="0"/>
              <a:t> oder </a:t>
            </a:r>
            <a:r>
              <a:rPr lang="de-DE" i="1" dirty="0"/>
              <a:t>nicht abweisende</a:t>
            </a:r>
            <a:r>
              <a:rPr lang="de-DE" dirty="0"/>
              <a:t> Schleife genannt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do-</a:t>
            </a:r>
            <a:r>
              <a:rPr lang="de-DE" dirty="0" err="1"/>
              <a:t>while</a:t>
            </a:r>
            <a:r>
              <a:rPr lang="de-DE" dirty="0"/>
              <a:t>-Schleife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42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189872" y="730674"/>
            <a:ext cx="7954128" cy="1019314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lussdiagramm: Verzweigung 16"/>
          <p:cNvSpPr/>
          <p:nvPr/>
        </p:nvSpPr>
        <p:spPr>
          <a:xfrm>
            <a:off x="5148064" y="2871216"/>
            <a:ext cx="2016224" cy="1008112"/>
          </a:xfrm>
          <a:prstGeom prst="flowChartDecision">
            <a:avLst/>
          </a:prstGeom>
          <a:noFill/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Bedingung wahr?</a:t>
            </a:r>
          </a:p>
        </p:txBody>
      </p:sp>
      <p:sp>
        <p:nvSpPr>
          <p:cNvPr id="18" name="Rechteck 17"/>
          <p:cNvSpPr/>
          <p:nvPr/>
        </p:nvSpPr>
        <p:spPr>
          <a:xfrm>
            <a:off x="2771800" y="3159248"/>
            <a:ext cx="1656184" cy="432048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Anweisungen</a:t>
            </a:r>
          </a:p>
        </p:txBody>
      </p:sp>
      <p:cxnSp>
        <p:nvCxnSpPr>
          <p:cNvPr id="19" name="Gewinkelte Verbindung 16"/>
          <p:cNvCxnSpPr>
            <a:stCxn id="17" idx="0"/>
            <a:endCxn id="18" idx="1"/>
          </p:cNvCxnSpPr>
          <p:nvPr/>
        </p:nvCxnSpPr>
        <p:spPr>
          <a:xfrm rot="16200000" flipH="1" flipV="1">
            <a:off x="4211960" y="1431056"/>
            <a:ext cx="504056" cy="3384376"/>
          </a:xfrm>
          <a:prstGeom prst="bentConnector4">
            <a:avLst>
              <a:gd name="adj1" fmla="val -45352"/>
              <a:gd name="adj2" fmla="val 106755"/>
            </a:avLst>
          </a:prstGeom>
          <a:ln w="952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8" idx="3"/>
            <a:endCxn id="17" idx="1"/>
          </p:cNvCxnSpPr>
          <p:nvPr/>
        </p:nvCxnSpPr>
        <p:spPr>
          <a:xfrm>
            <a:off x="4427984" y="3375272"/>
            <a:ext cx="72008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7" idx="2"/>
          </p:cNvCxnSpPr>
          <p:nvPr/>
        </p:nvCxnSpPr>
        <p:spPr>
          <a:xfrm>
            <a:off x="6156176" y="3879328"/>
            <a:ext cx="0" cy="5760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endCxn id="18" idx="1"/>
          </p:cNvCxnSpPr>
          <p:nvPr/>
        </p:nvCxnSpPr>
        <p:spPr>
          <a:xfrm>
            <a:off x="1907704" y="3375272"/>
            <a:ext cx="86409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6012160" y="2439168"/>
            <a:ext cx="720080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ja</a:t>
            </a:r>
          </a:p>
        </p:txBody>
      </p:sp>
      <p:sp>
        <p:nvSpPr>
          <p:cNvPr id="24" name="Rechteck 23"/>
          <p:cNvSpPr/>
          <p:nvPr/>
        </p:nvSpPr>
        <p:spPr>
          <a:xfrm>
            <a:off x="6084168" y="3951336"/>
            <a:ext cx="720080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nein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>
                <a:solidFill>
                  <a:srgbClr val="7F0055"/>
                </a:solidFill>
                <a:latin typeface="Consolas"/>
              </a:rPr>
              <a:t>	  </a:t>
            </a:r>
            <a:r>
              <a:rPr lang="de-DE" dirty="0" err="1">
                <a:solidFill>
                  <a:srgbClr val="7F0055"/>
                </a:solidFill>
                <a:latin typeface="Consolas"/>
              </a:rPr>
              <a:t>for</a:t>
            </a:r>
            <a:r>
              <a:rPr lang="de-DE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dirty="0" err="1">
                <a:solidFill>
                  <a:srgbClr val="000000"/>
                </a:solidFill>
                <a:latin typeface="Consolas"/>
              </a:rPr>
              <a:t>Init</a:t>
            </a:r>
            <a:r>
              <a:rPr lang="de-DE" dirty="0">
                <a:solidFill>
                  <a:srgbClr val="000000"/>
                </a:solidFill>
                <a:latin typeface="Consolas"/>
              </a:rPr>
              <a:t>; Bedingung; Update) {</a:t>
            </a:r>
          </a:p>
          <a:p>
            <a:pPr>
              <a:buNone/>
            </a:pPr>
            <a:r>
              <a:rPr lang="de-DE" dirty="0">
                <a:solidFill>
                  <a:srgbClr val="000000"/>
                </a:solidFill>
                <a:latin typeface="Consolas"/>
              </a:rPr>
              <a:t>	    Anweisungen</a:t>
            </a:r>
          </a:p>
          <a:p>
            <a:pPr>
              <a:buNone/>
            </a:pPr>
            <a:r>
              <a:rPr lang="de-DE" dirty="0">
                <a:solidFill>
                  <a:srgbClr val="000000"/>
                </a:solidFill>
                <a:latin typeface="Consolas"/>
              </a:rPr>
              <a:t>	  }</a:t>
            </a:r>
          </a:p>
          <a:p>
            <a:pPr>
              <a:buNone/>
            </a:pPr>
            <a:endParaRPr lang="de-DE" sz="1100" dirty="0"/>
          </a:p>
          <a:p>
            <a:r>
              <a:rPr lang="de-DE" dirty="0"/>
              <a:t>Schleife: </a:t>
            </a:r>
            <a:r>
              <a:rPr lang="de-DE" i="1" dirty="0"/>
              <a:t>Anweisungen</a:t>
            </a:r>
            <a:r>
              <a:rPr lang="de-DE" dirty="0"/>
              <a:t> wird ausgeführt, solange </a:t>
            </a:r>
            <a:r>
              <a:rPr lang="de-DE" i="1" dirty="0"/>
              <a:t>Bedingung</a:t>
            </a:r>
            <a:r>
              <a:rPr lang="de-DE" dirty="0"/>
              <a:t> </a:t>
            </a:r>
            <a:r>
              <a:rPr lang="de-DE" i="1" dirty="0" err="1"/>
              <a:t>true</a:t>
            </a:r>
            <a:r>
              <a:rPr lang="de-DE" dirty="0"/>
              <a:t> ist.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Falls </a:t>
            </a:r>
            <a:r>
              <a:rPr lang="de-DE" i="1" dirty="0"/>
              <a:t>Bedingung</a:t>
            </a:r>
            <a:r>
              <a:rPr lang="de-DE" dirty="0"/>
              <a:t> zu Beginn bereits </a:t>
            </a:r>
            <a:r>
              <a:rPr lang="de-DE" i="1" dirty="0" err="1"/>
              <a:t>false</a:t>
            </a:r>
            <a:r>
              <a:rPr lang="de-DE" dirty="0"/>
              <a:t> ist, wird </a:t>
            </a:r>
            <a:r>
              <a:rPr lang="de-DE" i="1" dirty="0"/>
              <a:t>Anweisungen</a:t>
            </a:r>
            <a:r>
              <a:rPr lang="de-DE" dirty="0"/>
              <a:t> nie ausgeführt.</a:t>
            </a:r>
          </a:p>
          <a:p>
            <a:r>
              <a:rPr lang="de-DE" i="1" dirty="0" err="1"/>
              <a:t>Init</a:t>
            </a:r>
            <a:r>
              <a:rPr lang="de-DE" dirty="0"/>
              <a:t> wird hingegen immer ausgeführt.</a:t>
            </a:r>
          </a:p>
          <a:p>
            <a:r>
              <a:rPr lang="de-DE" dirty="0"/>
              <a:t>Bis auf </a:t>
            </a:r>
            <a:r>
              <a:rPr lang="de-DE" i="1" dirty="0" err="1"/>
              <a:t>Init</a:t>
            </a:r>
            <a:r>
              <a:rPr lang="de-DE" dirty="0"/>
              <a:t> und </a:t>
            </a:r>
            <a:r>
              <a:rPr lang="de-DE" i="1" dirty="0"/>
              <a:t>Update</a:t>
            </a:r>
            <a:r>
              <a:rPr lang="de-DE" dirty="0"/>
              <a:t> mit </a:t>
            </a:r>
            <a:r>
              <a:rPr lang="de-DE" i="1" dirty="0" err="1"/>
              <a:t>while</a:t>
            </a:r>
            <a:r>
              <a:rPr lang="de-DE" dirty="0"/>
              <a:t>-Schleife identisch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-Schleife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43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189872" y="730674"/>
            <a:ext cx="7954128" cy="1019314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lussdiagramm: Verzweigung 15"/>
          <p:cNvSpPr/>
          <p:nvPr/>
        </p:nvSpPr>
        <p:spPr>
          <a:xfrm>
            <a:off x="2771800" y="2871216"/>
            <a:ext cx="2016224" cy="1008112"/>
          </a:xfrm>
          <a:prstGeom prst="flowChartDecision">
            <a:avLst/>
          </a:prstGeom>
          <a:noFill/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Bedingung wahr?</a:t>
            </a:r>
          </a:p>
        </p:txBody>
      </p:sp>
      <p:sp>
        <p:nvSpPr>
          <p:cNvPr id="25" name="Rechteck 24"/>
          <p:cNvSpPr/>
          <p:nvPr/>
        </p:nvSpPr>
        <p:spPr>
          <a:xfrm>
            <a:off x="7092280" y="3159248"/>
            <a:ext cx="864096" cy="432048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Update</a:t>
            </a:r>
          </a:p>
        </p:txBody>
      </p:sp>
      <p:cxnSp>
        <p:nvCxnSpPr>
          <p:cNvPr id="26" name="Gewinkelte Verbindung 16"/>
          <p:cNvCxnSpPr>
            <a:stCxn id="25" idx="3"/>
            <a:endCxn id="16" idx="0"/>
          </p:cNvCxnSpPr>
          <p:nvPr/>
        </p:nvCxnSpPr>
        <p:spPr>
          <a:xfrm flipH="1" flipV="1">
            <a:off x="3779912" y="2871216"/>
            <a:ext cx="4176464" cy="504056"/>
          </a:xfrm>
          <a:prstGeom prst="bentConnector4">
            <a:avLst>
              <a:gd name="adj1" fmla="val -5474"/>
              <a:gd name="adj2" fmla="val 145352"/>
            </a:avLst>
          </a:prstGeom>
          <a:ln w="952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6" idx="3"/>
            <a:endCxn id="34" idx="1"/>
          </p:cNvCxnSpPr>
          <p:nvPr/>
        </p:nvCxnSpPr>
        <p:spPr>
          <a:xfrm>
            <a:off x="4788024" y="3375272"/>
            <a:ext cx="57606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16" idx="2"/>
          </p:cNvCxnSpPr>
          <p:nvPr/>
        </p:nvCxnSpPr>
        <p:spPr>
          <a:xfrm>
            <a:off x="3779912" y="3879328"/>
            <a:ext cx="0" cy="5760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32" idx="3"/>
            <a:endCxn id="16" idx="1"/>
          </p:cNvCxnSpPr>
          <p:nvPr/>
        </p:nvCxnSpPr>
        <p:spPr>
          <a:xfrm>
            <a:off x="2339752" y="3375272"/>
            <a:ext cx="43204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4716016" y="3015232"/>
            <a:ext cx="720080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ja</a:t>
            </a:r>
          </a:p>
        </p:txBody>
      </p:sp>
      <p:sp>
        <p:nvSpPr>
          <p:cNvPr id="31" name="Rechteck 30"/>
          <p:cNvSpPr/>
          <p:nvPr/>
        </p:nvSpPr>
        <p:spPr>
          <a:xfrm>
            <a:off x="3707904" y="3951336"/>
            <a:ext cx="720080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nein</a:t>
            </a:r>
          </a:p>
        </p:txBody>
      </p:sp>
      <p:sp>
        <p:nvSpPr>
          <p:cNvPr id="32" name="Rechteck 31"/>
          <p:cNvSpPr/>
          <p:nvPr/>
        </p:nvSpPr>
        <p:spPr>
          <a:xfrm>
            <a:off x="1619672" y="3159248"/>
            <a:ext cx="720080" cy="432048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de-DE" sz="1400" dirty="0" err="1">
                <a:solidFill>
                  <a:srgbClr val="000000"/>
                </a:solidFill>
                <a:latin typeface="Calibri" pitchFamily="34" charset="0"/>
              </a:rPr>
              <a:t>Init</a:t>
            </a:r>
            <a:endParaRPr lang="de-DE" sz="1400" dirty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33" name="Gerade Verbindung mit Pfeil 32"/>
          <p:cNvCxnSpPr>
            <a:endCxn id="32" idx="1"/>
          </p:cNvCxnSpPr>
          <p:nvPr/>
        </p:nvCxnSpPr>
        <p:spPr>
          <a:xfrm>
            <a:off x="1115616" y="3375272"/>
            <a:ext cx="50405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5364088" y="3159248"/>
            <a:ext cx="1224136" cy="432048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Anweisungen</a:t>
            </a:r>
          </a:p>
        </p:txBody>
      </p:sp>
      <p:cxnSp>
        <p:nvCxnSpPr>
          <p:cNvPr id="35" name="Gerade Verbindung mit Pfeil 34"/>
          <p:cNvCxnSpPr>
            <a:stCxn id="34" idx="3"/>
            <a:endCxn id="25" idx="1"/>
          </p:cNvCxnSpPr>
          <p:nvPr/>
        </p:nvCxnSpPr>
        <p:spPr>
          <a:xfrm>
            <a:off x="6588224" y="3375272"/>
            <a:ext cx="50405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Übung: Wandeln Sie folgende Schleife in eine </a:t>
            </a:r>
            <a:r>
              <a:rPr lang="de-DE" i="1" dirty="0" err="1"/>
              <a:t>while</a:t>
            </a:r>
            <a:r>
              <a:rPr lang="de-DE" dirty="0"/>
              <a:t>-Schleife um:</a:t>
            </a:r>
          </a:p>
          <a:p>
            <a:pPr>
              <a:buNone/>
            </a:pPr>
            <a:endParaRPr lang="de-DE" sz="300" dirty="0"/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sum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0;</a:t>
            </a:r>
          </a:p>
          <a:p>
            <a:pPr>
              <a:buNone/>
            </a:pPr>
            <a:r>
              <a:rPr lang="nn-NO" sz="1400" dirty="0">
                <a:solidFill>
                  <a:srgbClr val="7F0055"/>
                </a:solidFill>
                <a:latin typeface="Consolas"/>
              </a:rPr>
              <a:t>	for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400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 i = 1; i &lt;= 100; i++)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sum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+= i;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Lösung:</a:t>
            </a:r>
          </a:p>
          <a:p>
            <a:pPr>
              <a:buNone/>
            </a:pPr>
            <a:endParaRPr lang="de-DE" sz="300" dirty="0"/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sum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0;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i = 1;		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Init</a:t>
            </a:r>
            <a:endParaRPr lang="de-DE" sz="1400" dirty="0">
              <a:solidFill>
                <a:srgbClr val="3F7F5F"/>
              </a:solidFill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while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(i &lt;= 100) {	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// Bedingung</a:t>
            </a: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sum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+= i; 		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// Anweisung(en)</a:t>
            </a: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i++;		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// Update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Fragen:</a:t>
            </a:r>
          </a:p>
          <a:p>
            <a:r>
              <a:rPr lang="de-DE" dirty="0"/>
              <a:t>Lässt sich jede </a:t>
            </a:r>
            <a:r>
              <a:rPr lang="de-DE" i="1" dirty="0" err="1"/>
              <a:t>for</a:t>
            </a:r>
            <a:r>
              <a:rPr lang="de-DE" dirty="0"/>
              <a:t>-Schleife in eine </a:t>
            </a:r>
            <a:r>
              <a:rPr lang="de-DE" i="1" dirty="0" err="1"/>
              <a:t>while</a:t>
            </a:r>
            <a:r>
              <a:rPr lang="de-DE" dirty="0"/>
              <a:t>-Schleife umwandeln?</a:t>
            </a:r>
          </a:p>
          <a:p>
            <a:r>
              <a:rPr lang="de-DE" dirty="0"/>
              <a:t>Lässt sich jede </a:t>
            </a:r>
            <a:r>
              <a:rPr lang="de-DE" i="1" dirty="0" err="1"/>
              <a:t>while</a:t>
            </a:r>
            <a:r>
              <a:rPr lang="de-DE" dirty="0"/>
              <a:t>-Schleife in eine </a:t>
            </a:r>
            <a:r>
              <a:rPr lang="de-DE" i="1" dirty="0" err="1"/>
              <a:t>for</a:t>
            </a:r>
            <a:r>
              <a:rPr lang="de-DE" dirty="0"/>
              <a:t>-Schleife umwandeln?</a:t>
            </a:r>
          </a:p>
          <a:p>
            <a:r>
              <a:rPr lang="de-DE" dirty="0"/>
              <a:t>Wann verwendet man eine </a:t>
            </a:r>
            <a:r>
              <a:rPr lang="de-DE" i="1" dirty="0" err="1"/>
              <a:t>for</a:t>
            </a:r>
            <a:r>
              <a:rPr lang="de-DE" dirty="0"/>
              <a:t>-Schleife, wann besser eine </a:t>
            </a:r>
            <a:r>
              <a:rPr lang="de-DE" i="1" dirty="0" err="1"/>
              <a:t>while</a:t>
            </a:r>
            <a:r>
              <a:rPr lang="de-DE" dirty="0"/>
              <a:t>-Schleife?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von </a:t>
            </a:r>
            <a:r>
              <a:rPr lang="de-DE" dirty="0" err="1"/>
              <a:t>for</a:t>
            </a:r>
            <a:r>
              <a:rPr lang="de-DE" dirty="0"/>
              <a:t>- und </a:t>
            </a:r>
            <a:r>
              <a:rPr lang="de-DE" dirty="0" err="1"/>
              <a:t>while</a:t>
            </a:r>
            <a:r>
              <a:rPr lang="de-DE" dirty="0"/>
              <a:t>-Schleifen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44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2" y="770468"/>
            <a:ext cx="651737" cy="61859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4" y="4658984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i="1" dirty="0"/>
              <a:t>break</a:t>
            </a:r>
            <a:r>
              <a:rPr lang="de-DE" dirty="0"/>
              <a:t>-Anweisung:</a:t>
            </a:r>
          </a:p>
          <a:p>
            <a:r>
              <a:rPr lang="de-DE" dirty="0"/>
              <a:t>Schleife wird unmittelbar beendet</a:t>
            </a:r>
          </a:p>
          <a:p>
            <a:r>
              <a:rPr lang="de-DE" dirty="0"/>
              <a:t>Es wird nach Schleife fortgefahren.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i="1" dirty="0" err="1"/>
              <a:t>continue</a:t>
            </a:r>
            <a:r>
              <a:rPr lang="de-DE" dirty="0"/>
              <a:t>-Anweisung:</a:t>
            </a:r>
          </a:p>
          <a:p>
            <a:r>
              <a:rPr lang="de-DE" dirty="0"/>
              <a:t>Schleifenanweisungen werden unmittelbar abgebrochen</a:t>
            </a:r>
          </a:p>
          <a:p>
            <a:r>
              <a:rPr lang="de-DE" dirty="0"/>
              <a:t>Es wird mit </a:t>
            </a:r>
            <a:r>
              <a:rPr lang="de-DE" i="1" dirty="0"/>
              <a:t>Update</a:t>
            </a:r>
            <a:r>
              <a:rPr lang="de-DE" dirty="0"/>
              <a:t> (</a:t>
            </a:r>
            <a:r>
              <a:rPr lang="de-DE" i="1" dirty="0" err="1"/>
              <a:t>for</a:t>
            </a:r>
            <a:r>
              <a:rPr lang="de-DE" dirty="0"/>
              <a:t>-Schleife) bzw. </a:t>
            </a:r>
            <a:r>
              <a:rPr lang="de-DE" i="1" dirty="0"/>
              <a:t>Bedingung</a:t>
            </a:r>
            <a:r>
              <a:rPr lang="de-DE" dirty="0"/>
              <a:t> (</a:t>
            </a:r>
            <a:r>
              <a:rPr lang="de-DE" i="1" dirty="0" err="1"/>
              <a:t>while</a:t>
            </a:r>
            <a:r>
              <a:rPr lang="de-DE" dirty="0"/>
              <a:t>-Schleife) fortgefahren. 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Visualisierung (</a:t>
            </a:r>
            <a:r>
              <a:rPr lang="de-DE" i="1" dirty="0" err="1"/>
              <a:t>for</a:t>
            </a:r>
            <a:r>
              <a:rPr lang="de-DE" dirty="0"/>
              <a:t>-Schleife):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Sprunganweisungen (break und </a:t>
            </a:r>
            <a:r>
              <a:rPr lang="de-DE" dirty="0" err="1"/>
              <a:t>continue</a:t>
            </a:r>
            <a:r>
              <a:rPr lang="de-DE" dirty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45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012160" y="4058104"/>
            <a:ext cx="576064" cy="432048"/>
          </a:xfrm>
          <a:prstGeom prst="rect">
            <a:avLst/>
          </a:prstGeom>
          <a:solidFill>
            <a:srgbClr val="C00000">
              <a:alpha val="2902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8" name="Flussdiagramm: Verzweigung 7"/>
          <p:cNvSpPr/>
          <p:nvPr/>
        </p:nvSpPr>
        <p:spPr>
          <a:xfrm>
            <a:off x="2771800" y="3770072"/>
            <a:ext cx="2016224" cy="1008112"/>
          </a:xfrm>
          <a:prstGeom prst="flowChartDecision">
            <a:avLst/>
          </a:prstGeom>
          <a:solidFill>
            <a:schemeClr val="bg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Bedingung wahr?</a:t>
            </a:r>
          </a:p>
        </p:txBody>
      </p:sp>
      <p:sp>
        <p:nvSpPr>
          <p:cNvPr id="9" name="Rechteck 8"/>
          <p:cNvSpPr/>
          <p:nvPr/>
        </p:nvSpPr>
        <p:spPr>
          <a:xfrm>
            <a:off x="7092280" y="4058104"/>
            <a:ext cx="864096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Update</a:t>
            </a:r>
          </a:p>
        </p:txBody>
      </p:sp>
      <p:cxnSp>
        <p:nvCxnSpPr>
          <p:cNvPr id="10" name="Gewinkelte Verbindung 16"/>
          <p:cNvCxnSpPr>
            <a:stCxn id="9" idx="3"/>
            <a:endCxn id="8" idx="0"/>
          </p:cNvCxnSpPr>
          <p:nvPr/>
        </p:nvCxnSpPr>
        <p:spPr>
          <a:xfrm flipH="1" flipV="1">
            <a:off x="3779912" y="3770072"/>
            <a:ext cx="4176464" cy="504056"/>
          </a:xfrm>
          <a:prstGeom prst="bentConnector4">
            <a:avLst>
              <a:gd name="adj1" fmla="val -5474"/>
              <a:gd name="adj2" fmla="val 145352"/>
            </a:avLst>
          </a:prstGeom>
          <a:ln w="952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3"/>
            <a:endCxn id="18" idx="1"/>
          </p:cNvCxnSpPr>
          <p:nvPr/>
        </p:nvCxnSpPr>
        <p:spPr>
          <a:xfrm>
            <a:off x="4788024" y="4274128"/>
            <a:ext cx="57606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8" idx="2"/>
          </p:cNvCxnSpPr>
          <p:nvPr/>
        </p:nvCxnSpPr>
        <p:spPr>
          <a:xfrm>
            <a:off x="3779912" y="4778184"/>
            <a:ext cx="0" cy="5760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6" idx="3"/>
            <a:endCxn id="8" idx="1"/>
          </p:cNvCxnSpPr>
          <p:nvPr/>
        </p:nvCxnSpPr>
        <p:spPr>
          <a:xfrm>
            <a:off x="2339752" y="4274128"/>
            <a:ext cx="43204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4716016" y="3914088"/>
            <a:ext cx="720080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ja</a:t>
            </a:r>
          </a:p>
        </p:txBody>
      </p:sp>
      <p:sp>
        <p:nvSpPr>
          <p:cNvPr id="15" name="Rechteck 14"/>
          <p:cNvSpPr/>
          <p:nvPr/>
        </p:nvSpPr>
        <p:spPr>
          <a:xfrm>
            <a:off x="3707904" y="4778184"/>
            <a:ext cx="720080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nein</a:t>
            </a:r>
          </a:p>
        </p:txBody>
      </p:sp>
      <p:sp>
        <p:nvSpPr>
          <p:cNvPr id="16" name="Rechteck 15"/>
          <p:cNvSpPr/>
          <p:nvPr/>
        </p:nvSpPr>
        <p:spPr>
          <a:xfrm>
            <a:off x="1619672" y="4058104"/>
            <a:ext cx="720080" cy="43204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de-DE" sz="1400" dirty="0" err="1">
                <a:solidFill>
                  <a:srgbClr val="000000"/>
                </a:solidFill>
                <a:latin typeface="Calibri" pitchFamily="34" charset="0"/>
              </a:rPr>
              <a:t>Init</a:t>
            </a:r>
            <a:endParaRPr lang="de-DE" sz="1400" dirty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17" name="Gerade Verbindung mit Pfeil 16"/>
          <p:cNvCxnSpPr>
            <a:endCxn id="16" idx="1"/>
          </p:cNvCxnSpPr>
          <p:nvPr/>
        </p:nvCxnSpPr>
        <p:spPr>
          <a:xfrm>
            <a:off x="1115616" y="4274128"/>
            <a:ext cx="50405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364088" y="4058104"/>
            <a:ext cx="1224136" cy="432048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Anweisungen</a:t>
            </a:r>
          </a:p>
        </p:txBody>
      </p:sp>
      <p:cxnSp>
        <p:nvCxnSpPr>
          <p:cNvPr id="19" name="Gerade Verbindung mit Pfeil 18"/>
          <p:cNvCxnSpPr>
            <a:stCxn id="18" idx="3"/>
            <a:endCxn id="9" idx="1"/>
          </p:cNvCxnSpPr>
          <p:nvPr/>
        </p:nvCxnSpPr>
        <p:spPr>
          <a:xfrm>
            <a:off x="6588224" y="4274128"/>
            <a:ext cx="50405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6"/>
          <p:cNvCxnSpPr>
            <a:stCxn id="18" idx="2"/>
          </p:cNvCxnSpPr>
          <p:nvPr/>
        </p:nvCxnSpPr>
        <p:spPr>
          <a:xfrm rot="5400000" flipH="1" flipV="1">
            <a:off x="6498214" y="3896086"/>
            <a:ext cx="72008" cy="1116124"/>
          </a:xfrm>
          <a:prstGeom prst="bentConnector4">
            <a:avLst>
              <a:gd name="adj1" fmla="val -317465"/>
              <a:gd name="adj2" fmla="val 77419"/>
            </a:avLst>
          </a:prstGeom>
          <a:ln w="95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012160" y="4634168"/>
            <a:ext cx="1080120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continue</a:t>
            </a:r>
            <a:endParaRPr lang="de-DE" sz="14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Gewinkelte Verbindung 16"/>
          <p:cNvCxnSpPr>
            <a:stCxn id="18" idx="2"/>
          </p:cNvCxnSpPr>
          <p:nvPr/>
        </p:nvCxnSpPr>
        <p:spPr>
          <a:xfrm rot="5400000">
            <a:off x="4517994" y="3824078"/>
            <a:ext cx="792088" cy="2124236"/>
          </a:xfrm>
          <a:prstGeom prst="bentConnector2">
            <a:avLst/>
          </a:prstGeom>
          <a:ln w="95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148064" y="4922200"/>
            <a:ext cx="93610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break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/>
      <p:bldP spid="2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Was wird ausgegeben?</a:t>
            </a:r>
          </a:p>
          <a:p>
            <a:pPr>
              <a:buNone/>
            </a:pPr>
            <a:endParaRPr lang="de-DE" dirty="0"/>
          </a:p>
          <a:p>
            <a:pPr lvl="1">
              <a:buNone/>
            </a:pPr>
            <a:r>
              <a:rPr lang="de-DE" sz="1400" dirty="0">
                <a:solidFill>
                  <a:srgbClr val="3F7F5F"/>
                </a:solidFill>
                <a:latin typeface="Consolas"/>
              </a:rPr>
              <a:t>// break</a:t>
            </a:r>
          </a:p>
          <a:p>
            <a:pPr lvl="1">
              <a:buNone/>
            </a:pP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/>
              </a:rPr>
              <a:t>"Break (bei i == 2):"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>
              <a:buNone/>
            </a:pPr>
            <a:r>
              <a:rPr lang="nn-NO" sz="1400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400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 i = 0; i &lt;= 4; i++) {</a:t>
            </a:r>
          </a:p>
          <a:p>
            <a:pPr lvl="1"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(i == 2) {</a:t>
            </a:r>
          </a:p>
          <a:p>
            <a:pPr lvl="1"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	break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 lvl="1"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/>
              </a:rPr>
              <a:t>"  i = "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+ i);</a:t>
            </a:r>
          </a:p>
          <a:p>
            <a:pPr lvl="1"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>
              <a:buNone/>
            </a:pPr>
            <a:endParaRPr lang="de-DE" sz="1400" dirty="0">
              <a:latin typeface="Consolas"/>
            </a:endParaRPr>
          </a:p>
          <a:p>
            <a:pPr lvl="1">
              <a:buNone/>
            </a:pPr>
            <a:r>
              <a:rPr lang="de-DE" sz="14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continue</a:t>
            </a:r>
            <a:endParaRPr lang="de-DE" sz="1400" dirty="0">
              <a:solidFill>
                <a:srgbClr val="3F7F5F"/>
              </a:solidFill>
              <a:latin typeface="Consolas"/>
            </a:endParaRPr>
          </a:p>
          <a:p>
            <a:pPr lvl="1">
              <a:buNone/>
            </a:pP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/>
              </a:rPr>
              <a:t>"\</a:t>
            </a:r>
            <a:r>
              <a:rPr lang="de-DE" sz="1400" dirty="0" err="1">
                <a:solidFill>
                  <a:srgbClr val="2A00FF"/>
                </a:solidFill>
                <a:latin typeface="Consolas"/>
              </a:rPr>
              <a:t>nContinue</a:t>
            </a:r>
            <a:r>
              <a:rPr lang="de-DE" sz="1400" dirty="0">
                <a:solidFill>
                  <a:srgbClr val="2A00FF"/>
                </a:solidFill>
                <a:latin typeface="Consolas"/>
              </a:rPr>
              <a:t> (bei i == 2):"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>
              <a:buNone/>
            </a:pPr>
            <a:r>
              <a:rPr lang="nn-NO" sz="1400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400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 i = 0; i &lt;= 4; i++) {</a:t>
            </a:r>
          </a:p>
          <a:p>
            <a:pPr lvl="1"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(i == 2) {</a:t>
            </a:r>
          </a:p>
          <a:p>
            <a:pPr lvl="1"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continue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 lvl="1"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/>
              </a:rPr>
              <a:t>"  i = "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+ i);</a:t>
            </a:r>
          </a:p>
          <a:p>
            <a:pPr lvl="1"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Sprunganweisungen (break und </a:t>
            </a:r>
            <a:r>
              <a:rPr lang="de-DE" dirty="0" err="1"/>
              <a:t>continue</a:t>
            </a:r>
            <a:r>
              <a:rPr lang="de-DE" dirty="0"/>
              <a:t>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2" y="770468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>
                <a:sym typeface="Symbol"/>
              </a:rPr>
              <a:t>Wir haben ja Stil! </a:t>
            </a:r>
            <a:r>
              <a:rPr lang="de-DE">
                <a:sym typeface="Symbol"/>
              </a:rPr>
              <a:t>Daher </a:t>
            </a:r>
            <a:r>
              <a:rPr lang="de-DE" dirty="0">
                <a:sym typeface="Symbol"/>
              </a:rPr>
              <a:t>ergänzen wir unseren </a:t>
            </a:r>
            <a:r>
              <a:rPr lang="de-DE" dirty="0" err="1">
                <a:sym typeface="Symbol"/>
              </a:rPr>
              <a:t>Coding</a:t>
            </a:r>
            <a:r>
              <a:rPr lang="de-DE" dirty="0">
                <a:sym typeface="Symbol"/>
              </a:rPr>
              <a:t> Style wie folgt:</a:t>
            </a:r>
          </a:p>
          <a:p>
            <a:pPr>
              <a:buNone/>
            </a:pPr>
            <a:endParaRPr lang="de-DE" dirty="0">
              <a:sym typeface="Symbol"/>
            </a:endParaRPr>
          </a:p>
          <a:p>
            <a:r>
              <a:rPr lang="de-DE" dirty="0">
                <a:sym typeface="Symbol"/>
              </a:rPr>
              <a:t>Öffnende geschweifte Klammern:</a:t>
            </a:r>
          </a:p>
          <a:p>
            <a:pPr lvl="1"/>
            <a:r>
              <a:rPr lang="de-DE" dirty="0">
                <a:sym typeface="Symbol"/>
              </a:rPr>
              <a:t>Öffnende Klammern stehen nie in einer neuen Zeile.</a:t>
            </a:r>
          </a:p>
          <a:p>
            <a:pPr lvl="1"/>
            <a:r>
              <a:rPr lang="de-DE" dirty="0">
                <a:sym typeface="Symbol"/>
              </a:rPr>
              <a:t>Dies gilt für alle öffnenden Klammern, nicht nur bei der Ablaufsteuerung.</a:t>
            </a:r>
          </a:p>
          <a:p>
            <a:r>
              <a:rPr lang="de-DE" dirty="0">
                <a:sym typeface="Symbol"/>
              </a:rPr>
              <a:t>Schließende geschweifte Klammern:</a:t>
            </a:r>
          </a:p>
          <a:p>
            <a:pPr lvl="1"/>
            <a:r>
              <a:rPr lang="de-DE" dirty="0">
                <a:sym typeface="Symbol"/>
              </a:rPr>
              <a:t>Nach einer schließenden Klammer steht </a:t>
            </a:r>
            <a:r>
              <a:rPr lang="de-DE" i="1" dirty="0" err="1">
                <a:sym typeface="Symbol"/>
              </a:rPr>
              <a:t>else</a:t>
            </a:r>
            <a:r>
              <a:rPr lang="de-DE" dirty="0">
                <a:sym typeface="Symbol"/>
              </a:rPr>
              <a:t> in derselben Zeile.</a:t>
            </a:r>
          </a:p>
          <a:p>
            <a:pPr>
              <a:buNone/>
            </a:pPr>
            <a:endParaRPr lang="de-DE" dirty="0">
              <a:sym typeface="Symbol"/>
            </a:endParaRPr>
          </a:p>
          <a:p>
            <a:pPr>
              <a:buNone/>
            </a:pPr>
            <a:r>
              <a:rPr lang="de-DE" dirty="0">
                <a:sym typeface="Symbol"/>
              </a:rPr>
              <a:t>Beispiel:</a:t>
            </a:r>
          </a:p>
          <a:p>
            <a:pPr>
              <a:buNone/>
            </a:pPr>
            <a:endParaRPr lang="de-DE" sz="300" dirty="0">
              <a:sym typeface="Symbol"/>
            </a:endParaRPr>
          </a:p>
          <a:p>
            <a:pPr>
              <a:buNone/>
            </a:pPr>
            <a:r>
              <a:rPr lang="en-US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en-US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a = 4, b = 8;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maximum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(a &gt; b)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maximum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a;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else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maximum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b;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Coding</a:t>
            </a:r>
            <a:r>
              <a:rPr lang="de-DE" dirty="0"/>
              <a:t> Style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47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0DAE31-59C1-4AB4-86F9-8135E3B585AC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Einfache Datentypen</a:t>
            </a: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3C0080D0-66D0-4F74-AE04-D1B0B71653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Problem:</a:t>
            </a:r>
          </a:p>
          <a:p>
            <a:r>
              <a:rPr lang="de-DE" dirty="0"/>
              <a:t>Wie kann sich ein Programm Zahlen und Daten „merken“?</a:t>
            </a:r>
          </a:p>
          <a:p>
            <a:endParaRPr lang="de-DE" dirty="0"/>
          </a:p>
          <a:p>
            <a:pPr>
              <a:buNone/>
            </a:pPr>
            <a:r>
              <a:rPr lang="de-DE" dirty="0"/>
              <a:t>Lösung:</a:t>
            </a:r>
          </a:p>
          <a:p>
            <a:r>
              <a:rPr lang="de-DE" dirty="0"/>
              <a:t>Variablen, die auf Speicherbereich zeigen</a:t>
            </a:r>
          </a:p>
          <a:p>
            <a:r>
              <a:rPr lang="de-DE" dirty="0"/>
              <a:t>Inhalt des Speichers je nach </a:t>
            </a:r>
            <a:r>
              <a:rPr lang="de-DE" i="1" dirty="0"/>
              <a:t>Datentyp</a:t>
            </a:r>
            <a:r>
              <a:rPr lang="de-DE" dirty="0"/>
              <a:t> (z.B. Ganzzahl oder Zeichen) codiert &amp; interpretiert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  <a:p>
            <a:pPr>
              <a:buNone/>
            </a:pPr>
            <a:r>
              <a:rPr lang="de-DE" dirty="0"/>
              <a:t>Oje, er fragt nach Schnee von gestern:</a:t>
            </a:r>
          </a:p>
          <a:p>
            <a:r>
              <a:rPr lang="de-DE" dirty="0"/>
              <a:t>Welche Datentypen kennen Sie aus C/C++?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Einfache Datentypen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1914961" y="2953076"/>
            <a:ext cx="4939397" cy="876011"/>
            <a:chOff x="1232803" y="3439886"/>
            <a:chExt cx="4939397" cy="876011"/>
          </a:xfrm>
        </p:grpSpPr>
        <p:sp>
          <p:nvSpPr>
            <p:cNvPr id="8" name="Rechteck 7"/>
            <p:cNvSpPr/>
            <p:nvPr/>
          </p:nvSpPr>
          <p:spPr bwMode="auto">
            <a:xfrm>
              <a:off x="2371725" y="3439886"/>
              <a:ext cx="3800475" cy="3193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…   00000001   00000011   …</a:t>
              </a:r>
            </a:p>
          </p:txBody>
        </p:sp>
        <p:sp>
          <p:nvSpPr>
            <p:cNvPr id="9" name="Geschweifte Klammer links 8"/>
            <p:cNvSpPr/>
            <p:nvPr/>
          </p:nvSpPr>
          <p:spPr bwMode="auto">
            <a:xfrm rot="16200000">
              <a:off x="3670213" y="3502113"/>
              <a:ext cx="235497" cy="839838"/>
            </a:xfrm>
            <a:prstGeom prst="leftBrac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447801" y="3451423"/>
              <a:ext cx="9144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2900" marR="0" indent="-342900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kumimoji="0" lang="de-DE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Speicher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1232803" y="4008120"/>
              <a:ext cx="21352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6000" marR="0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kumimoji="0" lang="de-DE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A</a:t>
              </a:r>
              <a:r>
                <a:rPr lang="de-DE" sz="1400" kern="0" dirty="0" err="1">
                  <a:solidFill>
                    <a:srgbClr val="000000"/>
                  </a:solidFill>
                  <a:latin typeface="Calibri" pitchFamily="34" charset="0"/>
                  <a:cs typeface="+mn-cs"/>
                </a:rPr>
                <a:t>ls</a:t>
              </a:r>
              <a:r>
                <a:rPr lang="de-DE" sz="1400" kern="0" dirty="0">
                  <a:solidFill>
                    <a:srgbClr val="000000"/>
                  </a:solidFill>
                  <a:latin typeface="Calibri" pitchFamily="34" charset="0"/>
                  <a:cs typeface="+mn-cs"/>
                </a:rPr>
                <a:t> Ganzzahl interpretiert:</a:t>
              </a:r>
              <a:endPara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3307082" y="4008120"/>
              <a:ext cx="97535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6000" marR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kumimoji="0" lang="de-DE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Wert = 1</a:t>
              </a:r>
            </a:p>
          </p:txBody>
        </p:sp>
        <p:sp>
          <p:nvSpPr>
            <p:cNvPr id="14" name="Geschweifte Klammer links 13"/>
            <p:cNvSpPr/>
            <p:nvPr/>
          </p:nvSpPr>
          <p:spPr bwMode="auto">
            <a:xfrm rot="16200000">
              <a:off x="4653193" y="3502113"/>
              <a:ext cx="235497" cy="839838"/>
            </a:xfrm>
            <a:prstGeom prst="leftBrac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4290062" y="4008120"/>
              <a:ext cx="97535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6000" marR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kumimoji="0" lang="de-DE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Wert = 3</a:t>
              </a:r>
            </a:p>
          </p:txBody>
        </p:sp>
      </p:grpSp>
      <p:pic>
        <p:nvPicPr>
          <p:cNvPr id="18" name="Grafik 17">
            <a:extLst>
              <a:ext uri="{FF2B5EF4-FFF2-40B4-BE49-F238E27FC236}">
                <a16:creationId xmlns:a16="http://schemas.microsoft.com/office/drawing/2014/main" id="{51E1E21E-5FCD-450F-BFDD-E59E18248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" y="4332357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Variablen haben einen Datentyp, Namen und Wert.</a:t>
            </a:r>
          </a:p>
          <a:p>
            <a:r>
              <a:rPr lang="de-DE" dirty="0"/>
              <a:t>Java besitzt ausschließlich folgende einfache („primitive“) Datentypen: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Einfache Datentypen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7567" y="1821210"/>
            <a:ext cx="6768752" cy="366897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Speichergröße und Wertebereich: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Genauigkeit von Fließkommazahlen (vor </a:t>
            </a:r>
            <a:r>
              <a:rPr lang="de-DE" u="sng" dirty="0"/>
              <a:t>und</a:t>
            </a:r>
            <a:r>
              <a:rPr lang="de-DE" dirty="0"/>
              <a:t> nach dem Komma):</a:t>
            </a:r>
          </a:p>
          <a:p>
            <a:pPr lvl="1"/>
            <a:r>
              <a:rPr lang="de-DE" i="1" dirty="0" err="1"/>
              <a:t>float</a:t>
            </a:r>
            <a:r>
              <a:rPr lang="de-DE" dirty="0"/>
              <a:t>:	etwa 7 Stellen</a:t>
            </a:r>
          </a:p>
          <a:p>
            <a:pPr lvl="1"/>
            <a:r>
              <a:rPr lang="de-DE" i="1" dirty="0"/>
              <a:t>double</a:t>
            </a:r>
            <a:r>
              <a:rPr lang="de-DE" dirty="0"/>
              <a:t>:	etwa 15 Stellen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Einfache Datentypen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9231" y="1159144"/>
            <a:ext cx="7511257" cy="264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Deklaration und Zuweisung:</a:t>
            </a:r>
          </a:p>
          <a:p>
            <a:r>
              <a:rPr lang="de-DE" dirty="0"/>
              <a:t>Variablen müssen vor Verwendung </a:t>
            </a:r>
            <a:r>
              <a:rPr lang="de-DE" i="1" dirty="0"/>
              <a:t>deklariert</a:t>
            </a:r>
            <a:r>
              <a:rPr lang="de-DE" dirty="0"/>
              <a:t> werden (d.h. Name &amp; Datentyp festlegen):</a:t>
            </a:r>
          </a:p>
          <a:p>
            <a:pPr>
              <a:buNone/>
            </a:pPr>
            <a:endParaRPr lang="de-DE" sz="300" dirty="0"/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ageYears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double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sum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mean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de-DE" sz="800" dirty="0"/>
          </a:p>
          <a:p>
            <a:r>
              <a:rPr lang="de-DE" dirty="0"/>
              <a:t>Anschließend können Werte zugewiesen werden:</a:t>
            </a:r>
          </a:p>
          <a:p>
            <a:pPr>
              <a:buNone/>
            </a:pPr>
            <a:endParaRPr lang="de-DE" sz="300" dirty="0"/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ageYears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ageYears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21;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Definition:</a:t>
            </a:r>
          </a:p>
          <a:p>
            <a:r>
              <a:rPr lang="de-DE" dirty="0"/>
              <a:t>Sie können bei Erzeugung bereits </a:t>
            </a:r>
            <a:r>
              <a:rPr lang="de-DE" i="1" dirty="0"/>
              <a:t>definiert</a:t>
            </a:r>
            <a:r>
              <a:rPr lang="de-DE" dirty="0"/>
              <a:t> bzw. initialisiert werden (d.h. Wert zuweisen):</a:t>
            </a:r>
          </a:p>
          <a:p>
            <a:endParaRPr lang="de-DE" sz="300" dirty="0"/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ageYears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32;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char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firstLetter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'A';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Anmerkungen:</a:t>
            </a:r>
          </a:p>
          <a:p>
            <a:r>
              <a:rPr lang="de-DE" dirty="0"/>
              <a:t>Variablen können an beliebigen Stelle im Quelltext deklariert werden (wie C++).</a:t>
            </a:r>
          </a:p>
          <a:p>
            <a:r>
              <a:rPr lang="de-DE" dirty="0"/>
              <a:t>Sie sind bis zum Ende des Blockes (z. B. geschweifte Klammern) gültig (wie in C/C++) .</a:t>
            </a:r>
          </a:p>
          <a:p>
            <a:r>
              <a:rPr lang="de-DE" dirty="0"/>
              <a:t>Compiler verhindert die Verwendung </a:t>
            </a:r>
            <a:r>
              <a:rPr lang="de-DE" i="1" dirty="0"/>
              <a:t>nicht-initialisierter</a:t>
            </a:r>
            <a:r>
              <a:rPr lang="de-DE" dirty="0"/>
              <a:t> Variablen (anders als in C/C++!)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Erzeugung &amp; Gültigkeit von Variablen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15.04.2024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orlage-ti">
  <a:themeElements>
    <a:clrScheme name="Larissa 13">
      <a:dk1>
        <a:srgbClr val="000070"/>
      </a:dk1>
      <a:lt1>
        <a:srgbClr val="FFFFFF"/>
      </a:lt1>
      <a:dk2>
        <a:srgbClr val="00007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5F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Larissa">
      <a:majorFont>
        <a:latin typeface="FrutigerNext LT Bold"/>
        <a:ea typeface=""/>
        <a:cs typeface=""/>
      </a:majorFont>
      <a:minorFont>
        <a:latin typeface="FrutigerNext LT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AW Frutiger Next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AW Frutiger Next Regular" charset="0"/>
          </a:defRPr>
        </a:defPPr>
      </a:lstStyle>
    </a:lnDef>
    <a:txDef>
      <a:spPr>
        <a:solidFill>
          <a:srgbClr val="0E905A"/>
        </a:solidFill>
      </a:spPr>
      <a:bodyPr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charset="2"/>
          <a:buNone/>
          <a:tabLst/>
          <a:defRPr kumimoji="0" sz="1200" b="0" i="0" u="none" strike="noStrike" kern="0" cap="none" spc="0" normalizeH="0" baseline="0" noProof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Calibri" pitchFamily="34" charset="0"/>
            <a:ea typeface="+mn-ea"/>
            <a:cs typeface="+mn-cs"/>
          </a:defRPr>
        </a:defPPr>
      </a:lstStyle>
    </a:tx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3">
        <a:dk1>
          <a:srgbClr val="000070"/>
        </a:dk1>
        <a:lt1>
          <a:srgbClr val="FFFFFF"/>
        </a:lt1>
        <a:dk2>
          <a:srgbClr val="00007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5F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werPoint-Design HAW Hamburg">
  <a:themeElements>
    <a:clrScheme name="Larissa 13">
      <a:dk1>
        <a:srgbClr val="000070"/>
      </a:dk1>
      <a:lt1>
        <a:srgbClr val="FFFFFF"/>
      </a:lt1>
      <a:dk2>
        <a:srgbClr val="00007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5F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Larissa">
      <a:majorFont>
        <a:latin typeface="FrutigerNext LT Bold"/>
        <a:ea typeface=""/>
        <a:cs typeface=""/>
      </a:majorFont>
      <a:minorFont>
        <a:latin typeface="FrutigerNext LT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AW Frutiger Next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AW Frutiger Next Regular" charset="0"/>
          </a:defRPr>
        </a:defPPr>
      </a:lstStyle>
    </a:lnDef>
    <a:txDef>
      <a:spPr>
        <a:solidFill>
          <a:srgbClr val="0E905A"/>
        </a:solidFill>
      </a:spPr>
      <a:bodyPr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charset="2"/>
          <a:buNone/>
          <a:tabLst/>
          <a:defRPr kumimoji="0" sz="1200" b="0" i="0" u="none" strike="noStrike" kern="0" cap="none" spc="0" normalizeH="0" baseline="0" noProof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Calibri" pitchFamily="34" charset="0"/>
            <a:ea typeface="+mn-ea"/>
            <a:cs typeface="+mn-cs"/>
          </a:defRPr>
        </a:defPPr>
      </a:lstStyle>
    </a:tx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3">
        <a:dk1>
          <a:srgbClr val="000070"/>
        </a:dk1>
        <a:lt1>
          <a:srgbClr val="FFFFFF"/>
        </a:lt1>
        <a:dk2>
          <a:srgbClr val="00007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5F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-Design HAW Hamburg" id="{C39CDCF1-AB6A-4ED7-B4BA-D1D4456E61FB}" vid="{33B9195D-BCCC-4DDB-889D-12EE7EC9931E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vorlage-ti</Template>
  <TotalTime>0</TotalTime>
  <Words>4346</Words>
  <Application>Microsoft Office PowerPoint</Application>
  <PresentationFormat>Bildschirmpräsentation (4:3)</PresentationFormat>
  <Paragraphs>995</Paragraphs>
  <Slides>47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47</vt:i4>
      </vt:variant>
    </vt:vector>
  </HeadingPairs>
  <TitlesOfParts>
    <vt:vector size="57" baseType="lpstr">
      <vt:lpstr>Arial</vt:lpstr>
      <vt:lpstr>Calibri</vt:lpstr>
      <vt:lpstr>Consolas</vt:lpstr>
      <vt:lpstr>FrutigerNext LT Bold</vt:lpstr>
      <vt:lpstr>FrutigerNext LT Regular</vt:lpstr>
      <vt:lpstr>HAW Frutiger Next Regular</vt:lpstr>
      <vt:lpstr>Kristen ITC</vt:lpstr>
      <vt:lpstr>Wingdings</vt:lpstr>
      <vt:lpstr>vorlage-ti</vt:lpstr>
      <vt:lpstr>PowerPoint-Design HAW Hamburg</vt:lpstr>
      <vt:lpstr>Objektorientierte Programmierung (E3-OP)</vt:lpstr>
      <vt:lpstr>Übersicht</vt:lpstr>
      <vt:lpstr>Das wollen wir in diesem Kapitel erreichen</vt:lpstr>
      <vt:lpstr>Inhalt</vt:lpstr>
      <vt:lpstr>Einfache Datentypen</vt:lpstr>
      <vt:lpstr>Einfache Datentypen</vt:lpstr>
      <vt:lpstr>Einfache Datentypen</vt:lpstr>
      <vt:lpstr>Einfache Datentypen</vt:lpstr>
      <vt:lpstr>Erzeugung &amp; Gültigkeit von Variablen</vt:lpstr>
      <vt:lpstr>Typkorrektheit &amp; wesentliche Unterschiede zu C/C++</vt:lpstr>
      <vt:lpstr>Literale</vt:lpstr>
      <vt:lpstr>Konstanten</vt:lpstr>
      <vt:lpstr>Konsolenausgaben erzeugen</vt:lpstr>
      <vt:lpstr>Coding Style</vt:lpstr>
      <vt:lpstr>Coding Style: Namenskonventionen</vt:lpstr>
      <vt:lpstr>Kommentare &amp; Bezeichner</vt:lpstr>
      <vt:lpstr>Zeichensatz</vt:lpstr>
      <vt:lpstr>Kommentare</vt:lpstr>
      <vt:lpstr>Kommentare für Entwickler</vt:lpstr>
      <vt:lpstr>Bezeichner (Identifier)</vt:lpstr>
      <vt:lpstr>Bezeichner (Identifier)</vt:lpstr>
      <vt:lpstr>Bezeichner (Identifier)</vt:lpstr>
      <vt:lpstr>Operatoren</vt:lpstr>
      <vt:lpstr>Arithmetische Operationen</vt:lpstr>
      <vt:lpstr>Arithmetische Operationen</vt:lpstr>
      <vt:lpstr>Relationale Operatoren (Vergleichsoperatoren)</vt:lpstr>
      <vt:lpstr>Logische Operatoren</vt:lpstr>
      <vt:lpstr>Zuweisungsoperatoren</vt:lpstr>
      <vt:lpstr>Einfache Datentypen reloaded: Typkonvertierung</vt:lpstr>
      <vt:lpstr>Typkonvertierung</vt:lpstr>
      <vt:lpstr>Explizite Typkonvertierung (Cast-Operator)</vt:lpstr>
      <vt:lpstr>Implizite („automatische“) Typkonvertierung</vt:lpstr>
      <vt:lpstr>Implizite („automatische“) Typkonvertierung</vt:lpstr>
      <vt:lpstr>Kontrollstrukturen (Ablaufsteuerung)</vt:lpstr>
      <vt:lpstr>Verzweigung: if-Anweisung</vt:lpstr>
      <vt:lpstr>Verzweigung: if-else-Anweisung</vt:lpstr>
      <vt:lpstr>Verzweigung: if-else-Anweisung</vt:lpstr>
      <vt:lpstr>Verzweigung: if-else-Anweisung</vt:lpstr>
      <vt:lpstr>Verzweigung: switch-Anweisung</vt:lpstr>
      <vt:lpstr>Verzweigung: switch-Anweisung</vt:lpstr>
      <vt:lpstr>while-Schleife</vt:lpstr>
      <vt:lpstr>do-while-Schleife</vt:lpstr>
      <vt:lpstr>for-Schleife</vt:lpstr>
      <vt:lpstr>Vergleich von for- und while-Schleifen</vt:lpstr>
      <vt:lpstr>Sprunganweisungen (break und continue)</vt:lpstr>
      <vt:lpstr>Sprunganweisungen (break und continue)</vt:lpstr>
      <vt:lpstr>Coding Style</vt:lpstr>
    </vt:vector>
  </TitlesOfParts>
  <Company>HAW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E3-OP</dc:title>
  <dc:subject/>
  <dc:creator>Prof. Dr.-Ing. Marc Hensel</dc:creator>
  <cp:keywords/>
  <cp:lastModifiedBy>Marc Hensel</cp:lastModifiedBy>
  <cp:revision>344</cp:revision>
  <cp:lastPrinted>2016-07-13T08:41:48Z</cp:lastPrinted>
  <dcterms:created xsi:type="dcterms:W3CDTF">2015-12-28T12:04:20Z</dcterms:created>
  <dcterms:modified xsi:type="dcterms:W3CDTF">2024-04-15T10:32:20Z</dcterms:modified>
  <cp:category>Vorlesung</cp:category>
  <cp:contentStatus/>
</cp:coreProperties>
</file>