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53"/>
  </p:notesMasterIdLst>
  <p:handoutMasterIdLst>
    <p:handoutMasterId r:id="rId54"/>
  </p:handoutMasterIdLst>
  <p:sldIdLst>
    <p:sldId id="577" r:id="rId3"/>
    <p:sldId id="578" r:id="rId4"/>
    <p:sldId id="327" r:id="rId5"/>
    <p:sldId id="276" r:id="rId6"/>
    <p:sldId id="259" r:id="rId7"/>
    <p:sldId id="277" r:id="rId8"/>
    <p:sldId id="278" r:id="rId9"/>
    <p:sldId id="333" r:id="rId10"/>
    <p:sldId id="322" r:id="rId11"/>
    <p:sldId id="279" r:id="rId12"/>
    <p:sldId id="282" r:id="rId13"/>
    <p:sldId id="283" r:id="rId14"/>
    <p:sldId id="280" r:id="rId15"/>
    <p:sldId id="323" r:id="rId16"/>
    <p:sldId id="317" r:id="rId17"/>
    <p:sldId id="318" r:id="rId18"/>
    <p:sldId id="319" r:id="rId19"/>
    <p:sldId id="320" r:id="rId20"/>
    <p:sldId id="284" r:id="rId21"/>
    <p:sldId id="285" r:id="rId22"/>
    <p:sldId id="286" r:id="rId23"/>
    <p:sldId id="287" r:id="rId24"/>
    <p:sldId id="289" r:id="rId25"/>
    <p:sldId id="288" r:id="rId26"/>
    <p:sldId id="291" r:id="rId27"/>
    <p:sldId id="292" r:id="rId28"/>
    <p:sldId id="293" r:id="rId29"/>
    <p:sldId id="294" r:id="rId30"/>
    <p:sldId id="295" r:id="rId31"/>
    <p:sldId id="325" r:id="rId32"/>
    <p:sldId id="296" r:id="rId33"/>
    <p:sldId id="298" r:id="rId34"/>
    <p:sldId id="300" r:id="rId35"/>
    <p:sldId id="301" r:id="rId36"/>
    <p:sldId id="299" r:id="rId37"/>
    <p:sldId id="297" r:id="rId38"/>
    <p:sldId id="316" r:id="rId39"/>
    <p:sldId id="324" r:id="rId40"/>
    <p:sldId id="302" r:id="rId41"/>
    <p:sldId id="303" r:id="rId42"/>
    <p:sldId id="304" r:id="rId43"/>
    <p:sldId id="305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5" r:id="rId52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905A"/>
    <a:srgbClr val="002664"/>
    <a:srgbClr val="8EBAE5"/>
    <a:srgbClr val="E98300"/>
    <a:srgbClr val="A50303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066" autoAdjust="0"/>
  </p:normalViewPr>
  <p:slideViewPr>
    <p:cSldViewPr snapToGrid="0" snapToObjects="1">
      <p:cViewPr varScale="1">
        <p:scale>
          <a:sx n="69" d="100"/>
          <a:sy n="69" d="100"/>
        </p:scale>
        <p:origin x="11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Alternative: </a:t>
            </a:r>
            <a:r>
              <a:rPr lang="de-DE" dirty="0" err="1"/>
              <a:t>int</a:t>
            </a:r>
            <a:r>
              <a:rPr lang="de-DE" dirty="0"/>
              <a:t>[][] a </a:t>
            </a:r>
            <a:r>
              <a:rPr lang="de-DE"/>
              <a:t>= {{0}, {0,0}, {0,0,0}};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4. Ausgewählte Klassen (E3-OP)</a:t>
            </a:r>
          </a:p>
        </p:txBody>
      </p:sp>
    </p:spTree>
    <p:extLst>
      <p:ext uri="{BB962C8B-B14F-4D97-AF65-F5344CB8AC3E}">
        <p14:creationId xmlns:p14="http://schemas.microsoft.com/office/powerpoint/2010/main" val="52005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895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20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6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41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06347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5355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58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7494315" y="340147"/>
            <a:ext cx="1659210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Klassenbibliothek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98A15D-2CDF-483F-B737-7811CA62C97C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9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/>
              <a:t>4. Ausgewählte Klassen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Zeichenketten sind über Plus-Operator verknüpfbar: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"Lena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"oder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"dann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"doch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"wieder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"Birgit?"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Implizite Umwandlung anderer Datentypen in ein </a:t>
            </a:r>
            <a:r>
              <a:rPr lang="de-DE" i="1" dirty="0"/>
              <a:t>String</a:t>
            </a:r>
            <a:r>
              <a:rPr lang="de-DE" dirty="0"/>
              <a:t>-Objekt:</a:t>
            </a:r>
          </a:p>
          <a:p>
            <a:r>
              <a:rPr lang="de-DE" dirty="0"/>
              <a:t>Auswertung der Plus-Operatoren von links nach rechts</a:t>
            </a:r>
          </a:p>
          <a:p>
            <a:r>
              <a:rPr lang="de-DE" dirty="0"/>
              <a:t>Umwandlung in </a:t>
            </a:r>
            <a:r>
              <a:rPr lang="de-DE" i="1" dirty="0"/>
              <a:t>String</a:t>
            </a:r>
            <a:r>
              <a:rPr lang="de-DE" dirty="0"/>
              <a:t>, sofern der andere Operator vom Typ </a:t>
            </a:r>
            <a:r>
              <a:rPr lang="de-DE" i="1" dirty="0"/>
              <a:t>String</a:t>
            </a:r>
            <a:r>
              <a:rPr lang="de-DE" dirty="0"/>
              <a:t> ist</a:t>
            </a:r>
          </a:p>
          <a:p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20;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22;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"Jahr: 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 (Jahr)"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Verkettung von Zeichenketten (</a:t>
            </a:r>
            <a:r>
              <a:rPr lang="de-DE" dirty="0" err="1"/>
              <a:t>Konkatenation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2263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Methode: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Methodenrumpf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Rückgabe eines Objektes vom Typ String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r>
              <a:rPr lang="de-DE" dirty="0"/>
              <a:t>Methodenkopf vorgeschrieben</a:t>
            </a:r>
          </a:p>
          <a:p>
            <a:r>
              <a:rPr lang="de-DE" dirty="0"/>
              <a:t>Methodenrumpf frei programmierbar</a:t>
            </a:r>
          </a:p>
          <a:p>
            <a:r>
              <a:rPr lang="de-DE" dirty="0"/>
              <a:t>Gibt für Objekte einen String zurück, der Objekt beschreiben </a:t>
            </a:r>
            <a:r>
              <a:rPr lang="de-DE" i="1" dirty="0"/>
              <a:t>sollte</a:t>
            </a:r>
          </a:p>
          <a:p>
            <a:r>
              <a:rPr lang="de-DE" dirty="0"/>
              <a:t>Wird bei impliziter Umwandlung eines Objektes in einen String aufgerufen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Lassen Sie uns das einfach mal machen:</a:t>
            </a:r>
          </a:p>
          <a:p>
            <a:r>
              <a:rPr lang="de-DE" dirty="0"/>
              <a:t>Erzeugen Sie eine Klasse </a:t>
            </a:r>
            <a:r>
              <a:rPr lang="de-DE" i="1" dirty="0"/>
              <a:t>Person</a:t>
            </a:r>
            <a:r>
              <a:rPr lang="de-DE" dirty="0"/>
              <a:t> mit einer </a:t>
            </a:r>
            <a:r>
              <a:rPr lang="de-DE" i="1" dirty="0" err="1"/>
              <a:t>toString</a:t>
            </a:r>
            <a:r>
              <a:rPr lang="de-DE" i="1" dirty="0"/>
              <a:t>()</a:t>
            </a:r>
            <a:r>
              <a:rPr lang="de-DE" dirty="0"/>
              <a:t>-Methode.</a:t>
            </a:r>
          </a:p>
          <a:p>
            <a:r>
              <a:rPr lang="de-DE" dirty="0"/>
              <a:t>Überprüfen Sie den impliziten Aufruf mittels einer Konsolenausgabe.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toString</a:t>
            </a:r>
            <a:r>
              <a:rPr lang="de-DE" dirty="0"/>
              <a:t>()-Methode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858EED-8382-4403-A568-8238BB92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0002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Beispielklasse: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surname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Person(String </a:t>
            </a:r>
            <a:r>
              <a:rPr lang="en-US" sz="1300" b="1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300" b="1" dirty="0">
                <a:solidFill>
                  <a:srgbClr val="6A3E3E"/>
                </a:solidFill>
                <a:latin typeface="Consolas"/>
              </a:rPr>
              <a:t>surname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surname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surname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firstName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surname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  <a:endParaRPr lang="de-DE" sz="1300" dirty="0"/>
          </a:p>
          <a:p>
            <a:pPr>
              <a:buNone/>
            </a:pPr>
            <a:endParaRPr lang="de-DE" dirty="0"/>
          </a:p>
          <a:p>
            <a:r>
              <a:rPr lang="de-DE" dirty="0"/>
              <a:t>Aufruf:</a:t>
            </a:r>
          </a:p>
          <a:p>
            <a:pPr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lena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de-DE" sz="1300" b="1" dirty="0">
                <a:solidFill>
                  <a:srgbClr val="2A00FF"/>
                </a:solidFill>
                <a:latin typeface="Consolas" panose="020B0609020204030204" pitchFamily="49" charset="0"/>
              </a:rPr>
              <a:t>"Lena"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b="1" dirty="0">
                <a:solidFill>
                  <a:srgbClr val="2A00FF"/>
                </a:solidFill>
                <a:latin typeface="Consolas" panose="020B0609020204030204" pitchFamily="49" charset="0"/>
              </a:rPr>
              <a:t>"Jensen"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300" dirty="0">
                <a:solidFill>
                  <a:srgbClr val="2A00FF"/>
                </a:solidFill>
                <a:latin typeface="Consolas" panose="020B0609020204030204" pitchFamily="49" charset="0"/>
              </a:rPr>
              <a:t>"Name: 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lena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lena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toString</a:t>
            </a:r>
            <a:r>
              <a:rPr lang="de-DE" dirty="0"/>
              <a:t>()-Methode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Weitere Methoden beinhalten z.B.:</a:t>
            </a:r>
          </a:p>
          <a:p>
            <a:r>
              <a:rPr lang="de-DE" dirty="0"/>
              <a:t>Länge der Zeichenkette</a:t>
            </a:r>
          </a:p>
          <a:p>
            <a:r>
              <a:rPr lang="de-DE" dirty="0"/>
              <a:t>Zeichen an bestimmten Position (Erstes Zeichen hat Index 0!)</a:t>
            </a:r>
          </a:p>
          <a:p>
            <a:r>
              <a:rPr lang="de-DE" dirty="0"/>
              <a:t>Bestimmtes Zeichen ersetzen</a:t>
            </a:r>
          </a:p>
          <a:p>
            <a:r>
              <a:rPr lang="de-DE" dirty="0"/>
              <a:t>Bestimmtes Zeichen oder Teilzeichenkette suchen</a:t>
            </a:r>
          </a:p>
          <a:p>
            <a:r>
              <a:rPr lang="de-DE" dirty="0"/>
              <a:t>Zeichenkette teilen</a:t>
            </a:r>
          </a:p>
          <a:p>
            <a:r>
              <a:rPr lang="de-DE" dirty="0"/>
              <a:t>Umwandlung in Kleinbuchstaben oder Großbuchstaben</a:t>
            </a:r>
          </a:p>
          <a:p>
            <a:r>
              <a:rPr lang="de-DE" dirty="0"/>
              <a:t>Vergleich zweier Zeichenketten</a:t>
            </a:r>
          </a:p>
          <a:p>
            <a:r>
              <a:rPr 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Beispiele:</a:t>
            </a:r>
          </a:p>
          <a:p>
            <a:r>
              <a:rPr lang="de-DE" dirty="0"/>
              <a:t>Ersetzen Sie „Humbug“ durch „Hamburg“: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hamburg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"Willkommen in Humbug!"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>
              <a:solidFill>
                <a:srgbClr val="6A3E3E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hamburg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hamburg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.replace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"Humbug"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"Hamburg"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hamburg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400" b="1" i="1" dirty="0">
              <a:solidFill>
                <a:srgbClr val="000000"/>
              </a:solidFill>
              <a:latin typeface="Consolas"/>
            </a:endParaRPr>
          </a:p>
          <a:p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upper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"Willkommen in Hamburg!"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lower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"willkommen in </a:t>
            </a:r>
            <a:r>
              <a:rPr lang="de-DE" sz="1400" dirty="0" err="1">
                <a:solidFill>
                  <a:srgbClr val="2A00FF"/>
                </a:solidFill>
                <a:latin typeface="Consolas"/>
              </a:rPr>
              <a:t>hamburg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lower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upper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lower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upper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.toLowerCase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()));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lower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.equalsIgnoreCase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upper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" y="250465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Gerne gefragt:</a:t>
            </a:r>
          </a:p>
          <a:p>
            <a:r>
              <a:rPr lang="de-DE" i="1" dirty="0"/>
              <a:t>„Kann man auch nur 2 Nachkommastellen ausgeben? So wie </a:t>
            </a:r>
            <a:r>
              <a:rPr lang="de-DE" i="1" dirty="0" err="1"/>
              <a:t>printf</a:t>
            </a:r>
            <a:r>
              <a:rPr lang="de-DE" i="1" dirty="0"/>
              <a:t>() in C?“</a:t>
            </a:r>
          </a:p>
          <a:p>
            <a:r>
              <a:rPr lang="de-DE" dirty="0"/>
              <a:t>Ja, klar!!!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Klassenmethode </a:t>
            </a:r>
            <a:r>
              <a:rPr lang="de-DE" i="1" dirty="0" err="1"/>
              <a:t>format</a:t>
            </a:r>
            <a:r>
              <a:rPr lang="de-DE" i="1" dirty="0"/>
              <a:t>()</a:t>
            </a:r>
            <a:r>
              <a:rPr lang="de-DE" dirty="0"/>
              <a:t>:</a:t>
            </a:r>
          </a:p>
          <a:p>
            <a:r>
              <a:rPr lang="de-DE" dirty="0"/>
              <a:t>Erzeugt eine formatierte Zeichenkette</a:t>
            </a:r>
          </a:p>
          <a:p>
            <a:r>
              <a:rPr lang="de-DE" dirty="0"/>
              <a:t>Es erfolgt keine Ausgabe auf Konsole.</a:t>
            </a:r>
          </a:p>
          <a:p>
            <a:r>
              <a:rPr lang="de-DE" dirty="0"/>
              <a:t>Syntax (fast) identisch mit </a:t>
            </a:r>
            <a:r>
              <a:rPr lang="de-DE" i="1" dirty="0" err="1"/>
              <a:t>printf</a:t>
            </a:r>
            <a:r>
              <a:rPr lang="de-DE" i="1" dirty="0"/>
              <a:t>()</a:t>
            </a:r>
            <a:r>
              <a:rPr lang="de-DE" dirty="0"/>
              <a:t> aus C/C++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21.4532;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weather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"%s %d: %.1f km/h"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"Station"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, 7, </a:t>
            </a:r>
            <a:r>
              <a:rPr lang="en-US" sz="1400" i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weather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Ausgabe: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Station 7: 21,5 km/h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String-Formatierung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Formatangaben (Elemente in eckigen Klammern </a:t>
            </a:r>
            <a:r>
              <a:rPr lang="de-DE" i="1" dirty="0"/>
              <a:t>[…]</a:t>
            </a:r>
            <a:r>
              <a:rPr lang="de-DE" dirty="0"/>
              <a:t> sind optional):</a:t>
            </a:r>
          </a:p>
          <a:p>
            <a:endParaRPr lang="de-DE" sz="1000" dirty="0"/>
          </a:p>
          <a:p>
            <a:pPr>
              <a:buNone/>
            </a:pPr>
            <a:r>
              <a:rPr lang="de-DE" i="1" dirty="0"/>
              <a:t>		%[</a:t>
            </a:r>
            <a:r>
              <a:rPr lang="de-DE" i="1" dirty="0" err="1"/>
              <a:t>ArgumentNr</a:t>
            </a:r>
            <a:r>
              <a:rPr lang="de-DE" i="1" dirty="0"/>
              <a:t>.] [Flags] [MindestanzahlZeichen] [.Genauigkeit] Format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sz="800" dirty="0"/>
          </a:p>
          <a:p>
            <a:r>
              <a:rPr lang="de-DE" dirty="0"/>
              <a:t>Formate:				Flags: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Zeilenumbruch in Zeichenkette: \n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String-Formatierung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499015" y="1149909"/>
            <a:ext cx="7644983" cy="537809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34142"/>
              </p:ext>
            </p:extLst>
          </p:nvPr>
        </p:nvGraphicFramePr>
        <p:xfrm>
          <a:off x="1208735" y="2357912"/>
          <a:ext cx="3037341" cy="243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742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f, e,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Fließkommazahl (</a:t>
                      </a:r>
                      <a:r>
                        <a:rPr lang="de-DE" sz="1400" i="1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float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Ganzzahl (</a:t>
                      </a:r>
                      <a:r>
                        <a:rPr lang="de-DE" sz="1400" i="1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decimal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Oktale Ganzzahl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(</a:t>
                      </a:r>
                      <a:r>
                        <a:rPr lang="de-DE" sz="1400" i="1" baseline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octal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Hexadezimale Ganzzahl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Zeichenkette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(</a:t>
                      </a:r>
                      <a:r>
                        <a:rPr lang="de-DE" sz="1400" i="1" baseline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string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Datum und Zeit (</a:t>
                      </a:r>
                      <a:r>
                        <a:rPr lang="de-DE" sz="1400" i="1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time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Wahrheitswert (</a:t>
                      </a:r>
                      <a:r>
                        <a:rPr lang="de-DE" sz="1400" i="1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boolean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19305"/>
              </p:ext>
            </p:extLst>
          </p:nvPr>
        </p:nvGraphicFramePr>
        <p:xfrm>
          <a:off x="5430840" y="2357912"/>
          <a:ext cx="3037341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9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Flag</a:t>
                      </a:r>
                      <a:endParaRPr lang="de-DE" sz="1400" b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Linksbündig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Vorzeichen immer ausgeben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Zahlen links mit 0 auffüllen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Zahlen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mit Tausenderpunkten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Negative Zahlen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in Klammern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21.4532;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String.format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"%2.2f km/h"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String.format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"%8.2f km/h"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String.format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"%08.2f km/h"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Ausgabe: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21,45 km/h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   21,45 km/h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00021,45 km/h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Mindestanzahl der Zeichen:</a:t>
            </a:r>
          </a:p>
          <a:p>
            <a:r>
              <a:rPr lang="de-DE" dirty="0"/>
              <a:t>Schließt Nachkommastellen sowie Komma mit ein</a:t>
            </a:r>
          </a:p>
          <a:p>
            <a:r>
              <a:rPr lang="de-DE" dirty="0"/>
              <a:t>Schneidet keine Vorkommastellen ab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String-Formatierung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fällt auf?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21.4532;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String.format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"%2.2f km/h"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	Ausgabe: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21,45 km/h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Oben bei Ausgabe „deutsches Nachkomma“ statt „englischer Punkt“</a:t>
            </a:r>
          </a:p>
          <a:p>
            <a:r>
              <a:rPr lang="de-DE" dirty="0"/>
              <a:t>Durch Lokalisierung vorgeben: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21.4532;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String.format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(Locale.</a:t>
            </a:r>
            <a:r>
              <a:rPr lang="de-DE" sz="1400" b="1" i="1" dirty="0">
                <a:solidFill>
                  <a:srgbClr val="0000C0"/>
                </a:solidFill>
                <a:latin typeface="Consolas"/>
              </a:rPr>
              <a:t>US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"%2.2f km/h"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String.format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Locale.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GERMAN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"%2.2f km/h"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wind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	Ausgabe: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21.45 km/h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21,45 km/h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String-Formatierung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0DAE31-59C1-4AB4-86F9-8135E3B585AC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(Felder)</a:t>
            </a:r>
            <a:endParaRPr lang="de-DE" i="1"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6B40DA8C-B55C-4AF6-A9A1-B2EDFC539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Ellipse 63"/>
          <p:cNvSpPr/>
          <p:nvPr/>
        </p:nvSpPr>
        <p:spPr bwMode="auto">
          <a:xfrm>
            <a:off x="3658088" y="2995634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Arrays in C:</a:t>
            </a:r>
          </a:p>
          <a:p>
            <a:r>
              <a:rPr lang="de-DE" dirty="0"/>
              <a:t>Variablen: Zeiger auf erstes Element des Arrays im Speicher</a:t>
            </a:r>
            <a:endParaRPr lang="de-DE" i="1" dirty="0"/>
          </a:p>
          <a:p>
            <a:r>
              <a:rPr lang="de-DE" dirty="0"/>
              <a:t>Speichergröße vom Programmierer verwaltet</a:t>
            </a:r>
          </a:p>
          <a:p>
            <a:r>
              <a:rPr lang="de-DE" dirty="0"/>
              <a:t>Datentyp hat keine Methoden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Arrays in Java:</a:t>
            </a:r>
          </a:p>
          <a:p>
            <a:r>
              <a:rPr lang="de-DE" dirty="0"/>
              <a:t>Arrays sind </a:t>
            </a:r>
            <a:r>
              <a:rPr lang="de-DE" i="1" dirty="0"/>
              <a:t>Objekte</a:t>
            </a:r>
            <a:r>
              <a:rPr lang="de-DE" dirty="0"/>
              <a:t>.</a:t>
            </a:r>
            <a:endParaRPr lang="de-DE" i="1" dirty="0"/>
          </a:p>
          <a:p>
            <a:r>
              <a:rPr lang="de-DE" dirty="0"/>
              <a:t>Variablen referenzieren Objekte</a:t>
            </a:r>
          </a:p>
          <a:p>
            <a:r>
              <a:rPr lang="de-DE" dirty="0"/>
              <a:t>Speichergröße vom Objekt verwaltet</a:t>
            </a:r>
          </a:p>
          <a:p>
            <a:r>
              <a:rPr lang="de-DE" dirty="0"/>
              <a:t>Datentyp stellt Methoden zur Verfügung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grpSp>
        <p:nvGrpSpPr>
          <p:cNvPr id="2" name="Gruppieren 59"/>
          <p:cNvGrpSpPr/>
          <p:nvPr/>
        </p:nvGrpSpPr>
        <p:grpSpPr>
          <a:xfrm>
            <a:off x="2305090" y="4449177"/>
            <a:ext cx="1512168" cy="1008112"/>
            <a:chOff x="1710016" y="4784322"/>
            <a:chExt cx="1512168" cy="1008112"/>
          </a:xfrm>
        </p:grpSpPr>
        <p:sp>
          <p:nvSpPr>
            <p:cNvPr id="23" name="Abgerundetes Rechteck 22"/>
            <p:cNvSpPr/>
            <p:nvPr/>
          </p:nvSpPr>
          <p:spPr>
            <a:xfrm>
              <a:off x="1710016" y="4784322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C</a:t>
              </a: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Java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522978" y="4856330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522978" y="5338783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60"/>
          <p:cNvGrpSpPr/>
          <p:nvPr/>
        </p:nvGrpSpPr>
        <p:grpSpPr>
          <a:xfrm>
            <a:off x="3433524" y="3886698"/>
            <a:ext cx="3104818" cy="817373"/>
            <a:chOff x="2838450" y="4221843"/>
            <a:chExt cx="3104818" cy="817373"/>
          </a:xfrm>
        </p:grpSpPr>
        <p:sp>
          <p:nvSpPr>
            <p:cNvPr id="15" name="Rechteck 14"/>
            <p:cNvSpPr/>
            <p:nvPr/>
          </p:nvSpPr>
          <p:spPr bwMode="auto">
            <a:xfrm>
              <a:off x="4971268" y="4221843"/>
              <a:ext cx="972000" cy="31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|</a:t>
              </a:r>
              <a:r>
                <a:rPr lang="de-DE" sz="16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2|8|7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Gerade Verbindung mit Pfeil 52"/>
            <p:cNvCxnSpPr>
              <a:endCxn id="15" idx="1"/>
            </p:cNvCxnSpPr>
            <p:nvPr/>
          </p:nvCxnSpPr>
          <p:spPr bwMode="auto">
            <a:xfrm flipV="1">
              <a:off x="2838450" y="4381500"/>
              <a:ext cx="2132818" cy="6577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Gruppieren 61"/>
          <p:cNvGrpSpPr/>
          <p:nvPr/>
        </p:nvGrpSpPr>
        <p:grpSpPr>
          <a:xfrm>
            <a:off x="3433524" y="4417288"/>
            <a:ext cx="3722728" cy="1528939"/>
            <a:chOff x="2838450" y="4752433"/>
            <a:chExt cx="3722728" cy="1528939"/>
          </a:xfrm>
        </p:grpSpPr>
        <p:grpSp>
          <p:nvGrpSpPr>
            <p:cNvPr id="10" name="Gruppieren 25"/>
            <p:cNvGrpSpPr/>
            <p:nvPr/>
          </p:nvGrpSpPr>
          <p:grpSpPr>
            <a:xfrm>
              <a:off x="5149850" y="4752433"/>
              <a:ext cx="1411328" cy="1528939"/>
              <a:chOff x="6372200" y="2420888"/>
              <a:chExt cx="2088231" cy="2262252"/>
            </a:xfrm>
          </p:grpSpPr>
          <p:grpSp>
            <p:nvGrpSpPr>
              <p:cNvPr id="11" name="Gruppieren 7"/>
              <p:cNvGrpSpPr/>
              <p:nvPr/>
            </p:nvGrpSpPr>
            <p:grpSpPr>
              <a:xfrm>
                <a:off x="6372200" y="2420888"/>
                <a:ext cx="2088231" cy="2262252"/>
                <a:chOff x="6372200" y="2420888"/>
                <a:chExt cx="2088231" cy="2262252"/>
              </a:xfrm>
            </p:grpSpPr>
            <p:sp>
              <p:nvSpPr>
                <p:cNvPr id="32" name="Ellipse 31"/>
                <p:cNvSpPr/>
                <p:nvPr/>
              </p:nvSpPr>
              <p:spPr bwMode="auto">
                <a:xfrm>
                  <a:off x="6372200" y="2420888"/>
                  <a:ext cx="2088231" cy="22622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de-DE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Ellipse 32"/>
                <p:cNvSpPr/>
                <p:nvPr/>
              </p:nvSpPr>
              <p:spPr bwMode="auto">
                <a:xfrm>
                  <a:off x="6807247" y="2892192"/>
                  <a:ext cx="1218135" cy="131964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de-DE"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8" name="Gerade Verbindung 37"/>
                <p:cNvCxnSpPr>
                  <a:stCxn id="32" idx="7"/>
                  <a:endCxn id="33" idx="7"/>
                </p:cNvCxnSpPr>
                <p:nvPr/>
              </p:nvCxnSpPr>
              <p:spPr bwMode="auto">
                <a:xfrm rot="16200000" flipH="1" flipV="1">
                  <a:off x="7834686" y="2764657"/>
                  <a:ext cx="333054" cy="307434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>
                  <a:stCxn id="32" idx="6"/>
                  <a:endCxn id="33" idx="6"/>
                </p:cNvCxnSpPr>
                <p:nvPr/>
              </p:nvCxnSpPr>
              <p:spPr bwMode="auto">
                <a:xfrm flipH="1">
                  <a:off x="8025379" y="3552014"/>
                  <a:ext cx="435050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39"/>
                <p:cNvCxnSpPr>
                  <a:stCxn id="32" idx="1"/>
                  <a:endCxn id="33" idx="1"/>
                </p:cNvCxnSpPr>
                <p:nvPr/>
              </p:nvCxnSpPr>
              <p:spPr bwMode="auto">
                <a:xfrm rot="16200000" flipH="1">
                  <a:off x="6664888" y="2764658"/>
                  <a:ext cx="333054" cy="307434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>
                  <a:stCxn id="32" idx="3"/>
                  <a:endCxn id="33" idx="3"/>
                </p:cNvCxnSpPr>
                <p:nvPr/>
              </p:nvCxnSpPr>
              <p:spPr bwMode="auto">
                <a:xfrm rot="5400000" flipH="1" flipV="1">
                  <a:off x="6664890" y="4031935"/>
                  <a:ext cx="333053" cy="307434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>
                  <a:stCxn id="32" idx="5"/>
                  <a:endCxn id="33" idx="5"/>
                </p:cNvCxnSpPr>
                <p:nvPr/>
              </p:nvCxnSpPr>
              <p:spPr bwMode="auto">
                <a:xfrm rot="5400000" flipH="1">
                  <a:off x="7834684" y="4031934"/>
                  <a:ext cx="333053" cy="307434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>
                  <a:stCxn id="32" idx="4"/>
                  <a:endCxn id="33" idx="4"/>
                </p:cNvCxnSpPr>
                <p:nvPr/>
              </p:nvCxnSpPr>
              <p:spPr bwMode="auto">
                <a:xfrm rot="5400000" flipH="1">
                  <a:off x="7180662" y="4447490"/>
                  <a:ext cx="471301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>
                  <a:stCxn id="32" idx="2"/>
                  <a:endCxn id="33" idx="2"/>
                </p:cNvCxnSpPr>
                <p:nvPr/>
              </p:nvCxnSpPr>
              <p:spPr bwMode="auto">
                <a:xfrm rot="10800000" flipH="1">
                  <a:off x="6372201" y="3629275"/>
                  <a:ext cx="435047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bgerundetes Rechteck 27"/>
              <p:cNvSpPr/>
              <p:nvPr/>
            </p:nvSpPr>
            <p:spPr>
              <a:xfrm>
                <a:off x="6660232" y="3347192"/>
                <a:ext cx="1512169" cy="360039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rPr>
                  <a:t>1|2|8|7</a:t>
                </a:r>
              </a:p>
            </p:txBody>
          </p:sp>
        </p:grpSp>
        <p:cxnSp>
          <p:nvCxnSpPr>
            <p:cNvPr id="57" name="Gerade Verbindung mit Pfeil 56"/>
            <p:cNvCxnSpPr>
              <a:endCxn id="32" idx="2"/>
            </p:cNvCxnSpPr>
            <p:nvPr/>
          </p:nvCxnSpPr>
          <p:spPr bwMode="auto">
            <a:xfrm>
              <a:off x="2838450" y="5516902"/>
              <a:ext cx="2311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Sammlung von Elementen mit gleichem Datentyp</a:t>
            </a:r>
          </a:p>
          <a:p>
            <a:r>
              <a:rPr lang="de-DE" dirty="0"/>
              <a:t>Datentyp wird durch eckige Klammern zum Array (z.B. </a:t>
            </a:r>
            <a:r>
              <a:rPr lang="de-DE" i="1" dirty="0" err="1"/>
              <a:t>int</a:t>
            </a:r>
            <a:r>
              <a:rPr lang="de-DE" i="1" dirty="0"/>
              <a:t>[]</a:t>
            </a:r>
            <a:r>
              <a:rPr lang="de-DE" dirty="0"/>
              <a:t>, </a:t>
            </a:r>
            <a:r>
              <a:rPr lang="de-DE" i="1" dirty="0"/>
              <a:t>String[]</a:t>
            </a:r>
            <a:r>
              <a:rPr lang="de-DE" dirty="0"/>
              <a:t>)</a:t>
            </a:r>
          </a:p>
          <a:p>
            <a:r>
              <a:rPr lang="de-DE" dirty="0"/>
              <a:t>Array-Klassen sind eigene (weitere) Datentypen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Deklaration:</a:t>
            </a:r>
          </a:p>
          <a:p>
            <a:r>
              <a:rPr lang="de-DE" dirty="0"/>
              <a:t>Erfordert keine Angabe der Länge</a:t>
            </a:r>
          </a:p>
          <a:p>
            <a:r>
              <a:rPr lang="de-DE" dirty="0"/>
              <a:t>Variable kann Arrays </a:t>
            </a:r>
            <a:r>
              <a:rPr lang="de-DE" i="1" dirty="0"/>
              <a:t>beliebiger</a:t>
            </a:r>
            <a:r>
              <a:rPr lang="de-DE" dirty="0"/>
              <a:t> Länge referenzieren</a:t>
            </a:r>
          </a:p>
          <a:p>
            <a:r>
              <a:rPr lang="de-DE" dirty="0"/>
              <a:t>Durch Deklaration wird </a:t>
            </a:r>
            <a:r>
              <a:rPr lang="de-DE" i="1" dirty="0"/>
              <a:t>kein Objekt</a:t>
            </a:r>
            <a:r>
              <a:rPr lang="de-DE" dirty="0"/>
              <a:t>, sondern Referenzvariable erzeugt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Klammern hinter Variablennamen zulässig, aber nicht empfohlen (Warum?)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 von Arrays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780340" y="4846253"/>
            <a:ext cx="1512168" cy="645467"/>
            <a:chOff x="3780340" y="5465086"/>
            <a:chExt cx="1512168" cy="645467"/>
          </a:xfrm>
        </p:grpSpPr>
        <p:sp>
          <p:nvSpPr>
            <p:cNvPr id="7" name="Abgerundetes Rechteck 6"/>
            <p:cNvSpPr/>
            <p:nvPr/>
          </p:nvSpPr>
          <p:spPr>
            <a:xfrm>
              <a:off x="3780340" y="5465086"/>
              <a:ext cx="1512168" cy="645467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filter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4486468" y="5493552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Array-Objekt mittels </a:t>
            </a:r>
            <a:r>
              <a:rPr lang="de-DE" i="1" dirty="0" err="1"/>
              <a:t>new</a:t>
            </a:r>
            <a:r>
              <a:rPr lang="de-DE" dirty="0"/>
              <a:t>-Operator erzeugen</a:t>
            </a:r>
          </a:p>
          <a:p>
            <a:r>
              <a:rPr lang="de-DE" dirty="0"/>
              <a:t>Anzahl der Felder in eckigen Klammern</a:t>
            </a:r>
          </a:p>
          <a:p>
            <a:r>
              <a:rPr lang="de-DE" dirty="0"/>
              <a:t>Beachte: Keine runden „Konstruktor-Klammern“ hinter Datentyp</a:t>
            </a:r>
          </a:p>
          <a:p>
            <a:r>
              <a:rPr lang="de-DE" dirty="0"/>
              <a:t>Werte im Array werden mit 0, 0.0, </a:t>
            </a:r>
            <a:r>
              <a:rPr lang="de-DE" i="1" dirty="0" err="1"/>
              <a:t>false</a:t>
            </a:r>
            <a:r>
              <a:rPr lang="de-DE" dirty="0"/>
              <a:t> bzw. </a:t>
            </a:r>
            <a:r>
              <a:rPr lang="de-DE" i="1" dirty="0"/>
              <a:t>null</a:t>
            </a:r>
            <a:r>
              <a:rPr lang="de-DE" dirty="0"/>
              <a:t> initialisiert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[3];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Arrays sind </a:t>
            </a:r>
            <a:r>
              <a:rPr lang="de-DE" i="1" dirty="0"/>
              <a:t>semidynamisch</a:t>
            </a:r>
            <a:r>
              <a:rPr lang="de-DE" dirty="0"/>
              <a:t>:</a:t>
            </a:r>
          </a:p>
          <a:p>
            <a:r>
              <a:rPr lang="de-DE" dirty="0"/>
              <a:t>Größe kann zur Laufzeit festgelegt werden („dynamisch“)</a:t>
            </a:r>
          </a:p>
          <a:p>
            <a:r>
              <a:rPr lang="de-DE" dirty="0"/>
              <a:t>Einmal festgelegte Größe kann aber nicht mehr geändert werden („</a:t>
            </a:r>
            <a:r>
              <a:rPr lang="de-DE" dirty="0" err="1"/>
              <a:t>semi</a:t>
            </a:r>
            <a:r>
              <a:rPr lang="de-DE" dirty="0"/>
              <a:t>“)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Erzeugung: Dynamische Deklaration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2635523" y="3188647"/>
            <a:ext cx="3655295" cy="686941"/>
            <a:chOff x="2695483" y="3675900"/>
            <a:chExt cx="3655295" cy="686941"/>
          </a:xfrm>
        </p:grpSpPr>
        <p:sp>
          <p:nvSpPr>
            <p:cNvPr id="26" name="Abgerundetes Rechteck 25"/>
            <p:cNvSpPr/>
            <p:nvPr/>
          </p:nvSpPr>
          <p:spPr>
            <a:xfrm>
              <a:off x="2695483" y="3717374"/>
              <a:ext cx="1512168" cy="645467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filter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401611" y="3745840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Gerade Verbindung mit Pfeil 27"/>
            <p:cNvCxnSpPr>
              <a:endCxn id="31" idx="1"/>
            </p:cNvCxnSpPr>
            <p:nvPr/>
          </p:nvCxnSpPr>
          <p:spPr bwMode="auto">
            <a:xfrm>
              <a:off x="3583261" y="3927900"/>
              <a:ext cx="150751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" name="Gruppieren 9"/>
            <p:cNvGrpSpPr/>
            <p:nvPr/>
          </p:nvGrpSpPr>
          <p:grpSpPr>
            <a:xfrm>
              <a:off x="5090778" y="3675900"/>
              <a:ext cx="1260000" cy="504000"/>
              <a:chOff x="5107117" y="3810846"/>
              <a:chExt cx="1260000" cy="504000"/>
            </a:xfrm>
          </p:grpSpPr>
          <p:grpSp>
            <p:nvGrpSpPr>
              <p:cNvPr id="30" name="Gruppieren 19"/>
              <p:cNvGrpSpPr/>
              <p:nvPr/>
            </p:nvGrpSpPr>
            <p:grpSpPr>
              <a:xfrm>
                <a:off x="5197118" y="3882826"/>
                <a:ext cx="1080000" cy="360040"/>
                <a:chOff x="5107118" y="3810846"/>
                <a:chExt cx="1080000" cy="360040"/>
              </a:xfrm>
            </p:grpSpPr>
            <p:sp>
              <p:nvSpPr>
                <p:cNvPr id="32" name="Rechteck 31"/>
                <p:cNvSpPr/>
                <p:nvPr/>
              </p:nvSpPr>
              <p:spPr>
                <a:xfrm>
                  <a:off x="510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sp>
              <p:nvSpPr>
                <p:cNvPr id="33" name="Rechteck 32"/>
                <p:cNvSpPr/>
                <p:nvPr/>
              </p:nvSpPr>
              <p:spPr>
                <a:xfrm>
                  <a:off x="546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sp>
              <p:nvSpPr>
                <p:cNvPr id="34" name="Rechteck 33"/>
                <p:cNvSpPr/>
                <p:nvPr/>
              </p:nvSpPr>
              <p:spPr>
                <a:xfrm>
                  <a:off x="582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  <p:sp>
            <p:nvSpPr>
              <p:cNvPr id="31" name="Abgerundetes Rechteck 30"/>
              <p:cNvSpPr/>
              <p:nvPr/>
            </p:nvSpPr>
            <p:spPr bwMode="auto">
              <a:xfrm>
                <a:off x="5107117" y="3810846"/>
                <a:ext cx="1260000" cy="504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Array-Element über Index in eckigen Klammern</a:t>
            </a:r>
          </a:p>
          <a:p>
            <a:r>
              <a:rPr lang="de-DE" dirty="0"/>
              <a:t>Erstes Element besitzt Index 0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[3];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filter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[0] = 1;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filter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[1] = 2;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filter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[2] = 1;</a:t>
            </a:r>
          </a:p>
          <a:p>
            <a:pPr>
              <a:buNone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Erzeugung: Zuweisen von Elementen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635523" y="2902320"/>
            <a:ext cx="3655295" cy="686941"/>
            <a:chOff x="2695483" y="3675900"/>
            <a:chExt cx="3655295" cy="686941"/>
          </a:xfrm>
        </p:grpSpPr>
        <p:sp>
          <p:nvSpPr>
            <p:cNvPr id="7" name="Abgerundetes Rechteck 6"/>
            <p:cNvSpPr/>
            <p:nvPr/>
          </p:nvSpPr>
          <p:spPr>
            <a:xfrm>
              <a:off x="2695483" y="3717374"/>
              <a:ext cx="1512168" cy="645467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filter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3401611" y="3745840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Gerade Verbindung mit Pfeil 8"/>
            <p:cNvCxnSpPr>
              <a:endCxn id="12" idx="1"/>
            </p:cNvCxnSpPr>
            <p:nvPr/>
          </p:nvCxnSpPr>
          <p:spPr bwMode="auto">
            <a:xfrm>
              <a:off x="3583261" y="3927900"/>
              <a:ext cx="150751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" name="Gruppieren 9"/>
            <p:cNvGrpSpPr/>
            <p:nvPr/>
          </p:nvGrpSpPr>
          <p:grpSpPr>
            <a:xfrm>
              <a:off x="5090778" y="3675900"/>
              <a:ext cx="1260000" cy="504000"/>
              <a:chOff x="5107117" y="3810846"/>
              <a:chExt cx="1260000" cy="504000"/>
            </a:xfrm>
          </p:grpSpPr>
          <p:grpSp>
            <p:nvGrpSpPr>
              <p:cNvPr id="11" name="Gruppieren 19"/>
              <p:cNvGrpSpPr/>
              <p:nvPr/>
            </p:nvGrpSpPr>
            <p:grpSpPr>
              <a:xfrm>
                <a:off x="5197118" y="3882826"/>
                <a:ext cx="1080000" cy="360040"/>
                <a:chOff x="5107118" y="3810846"/>
                <a:chExt cx="1080000" cy="360040"/>
              </a:xfrm>
            </p:grpSpPr>
            <p:sp>
              <p:nvSpPr>
                <p:cNvPr id="13" name="Rechteck 12"/>
                <p:cNvSpPr/>
                <p:nvPr/>
              </p:nvSpPr>
              <p:spPr>
                <a:xfrm>
                  <a:off x="510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14" name="Rechteck 13"/>
                <p:cNvSpPr/>
                <p:nvPr/>
              </p:nvSpPr>
              <p:spPr>
                <a:xfrm>
                  <a:off x="546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2</a:t>
                  </a:r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82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1</a:t>
                  </a:r>
                </a:p>
              </p:txBody>
            </p:sp>
          </p:grpSp>
          <p:sp>
            <p:nvSpPr>
              <p:cNvPr id="12" name="Abgerundetes Rechteck 11"/>
              <p:cNvSpPr/>
              <p:nvPr/>
            </p:nvSpPr>
            <p:spPr bwMode="auto">
              <a:xfrm>
                <a:off x="5107117" y="3810846"/>
                <a:ext cx="1260000" cy="504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einem Array bereits bei Erzeugung des Objektes die Werte zuweisen.</a:t>
            </a:r>
          </a:p>
          <a:p>
            <a:r>
              <a:rPr lang="de-DE" dirty="0"/>
              <a:t>Werte in geschweiften Klammern und durch Kommas getrennt</a:t>
            </a:r>
          </a:p>
          <a:p>
            <a:r>
              <a:rPr lang="de-DE" dirty="0"/>
              <a:t>Mit und ohne Verwendung des </a:t>
            </a:r>
            <a:r>
              <a:rPr lang="de-DE" i="1" dirty="0" err="1"/>
              <a:t>new</a:t>
            </a:r>
            <a:r>
              <a:rPr lang="de-DE" dirty="0"/>
              <a:t>-Operators zulässig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{1, 2, 1};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{1, 2, 1};</a:t>
            </a:r>
          </a:p>
          <a:p>
            <a:pPr>
              <a:buNone/>
            </a:pP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Erzeugung: Statische Deklaration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2635523" y="2902315"/>
            <a:ext cx="3655295" cy="686941"/>
            <a:chOff x="2695483" y="3675900"/>
            <a:chExt cx="3655295" cy="686941"/>
          </a:xfrm>
        </p:grpSpPr>
        <p:sp>
          <p:nvSpPr>
            <p:cNvPr id="24" name="Abgerundetes Rechteck 23"/>
            <p:cNvSpPr/>
            <p:nvPr/>
          </p:nvSpPr>
          <p:spPr>
            <a:xfrm>
              <a:off x="2695483" y="3717374"/>
              <a:ext cx="1512168" cy="645467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filter</a:t>
              </a: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401611" y="3745840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Gerade Verbindung mit Pfeil 25"/>
            <p:cNvCxnSpPr>
              <a:endCxn id="29" idx="1"/>
            </p:cNvCxnSpPr>
            <p:nvPr/>
          </p:nvCxnSpPr>
          <p:spPr bwMode="auto">
            <a:xfrm>
              <a:off x="3583261" y="3927900"/>
              <a:ext cx="150751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Gruppieren 9"/>
            <p:cNvGrpSpPr/>
            <p:nvPr/>
          </p:nvGrpSpPr>
          <p:grpSpPr>
            <a:xfrm>
              <a:off x="5090778" y="3675900"/>
              <a:ext cx="1260000" cy="504000"/>
              <a:chOff x="5107117" y="3810846"/>
              <a:chExt cx="1260000" cy="504000"/>
            </a:xfrm>
          </p:grpSpPr>
          <p:grpSp>
            <p:nvGrpSpPr>
              <p:cNvPr id="28" name="Gruppieren 19"/>
              <p:cNvGrpSpPr/>
              <p:nvPr/>
            </p:nvGrpSpPr>
            <p:grpSpPr>
              <a:xfrm>
                <a:off x="5197118" y="3882826"/>
                <a:ext cx="1080000" cy="360040"/>
                <a:chOff x="5107118" y="3810846"/>
                <a:chExt cx="1080000" cy="360040"/>
              </a:xfrm>
            </p:grpSpPr>
            <p:sp>
              <p:nvSpPr>
                <p:cNvPr id="30" name="Rechteck 29"/>
                <p:cNvSpPr/>
                <p:nvPr/>
              </p:nvSpPr>
              <p:spPr>
                <a:xfrm>
                  <a:off x="510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31" name="Rechteck 30"/>
                <p:cNvSpPr/>
                <p:nvPr/>
              </p:nvSpPr>
              <p:spPr>
                <a:xfrm>
                  <a:off x="546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2</a:t>
                  </a:r>
                </a:p>
              </p:txBody>
            </p:sp>
            <p:sp>
              <p:nvSpPr>
                <p:cNvPr id="32" name="Rechteck 31"/>
                <p:cNvSpPr/>
                <p:nvPr/>
              </p:nvSpPr>
              <p:spPr>
                <a:xfrm>
                  <a:off x="582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1</a:t>
                  </a:r>
                </a:p>
              </p:txBody>
            </p:sp>
          </p:grpSp>
          <p:sp>
            <p:nvSpPr>
              <p:cNvPr id="29" name="Abgerundetes Rechteck 28"/>
              <p:cNvSpPr/>
              <p:nvPr/>
            </p:nvSpPr>
            <p:spPr bwMode="auto">
              <a:xfrm>
                <a:off x="5107117" y="3810846"/>
                <a:ext cx="1260000" cy="504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Arrays sind Objekte der entsprechenden Klasse:</a:t>
            </a:r>
          </a:p>
          <a:p>
            <a:r>
              <a:rPr lang="de-DE" dirty="0"/>
              <a:t>Arrays besitzen Methoden.</a:t>
            </a:r>
          </a:p>
          <a:p>
            <a:r>
              <a:rPr lang="de-DE" dirty="0"/>
              <a:t>Anzahl der Elemente über </a:t>
            </a:r>
            <a:r>
              <a:rPr lang="de-DE" dirty="0" err="1"/>
              <a:t>Instanzvariable</a:t>
            </a:r>
            <a:r>
              <a:rPr lang="de-DE" dirty="0"/>
              <a:t> </a:t>
            </a:r>
            <a:r>
              <a:rPr lang="de-DE" i="1" dirty="0" err="1"/>
              <a:t>length</a:t>
            </a: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Welches Array wird durch den nachfolgenden Code erzeugt?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[3];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filter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Eigenschaften: Array-Klassen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2635523" y="4038692"/>
            <a:ext cx="3925296" cy="686941"/>
            <a:chOff x="2635523" y="4845120"/>
            <a:chExt cx="3925296" cy="686941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635523" y="4845120"/>
              <a:ext cx="3907295" cy="686941"/>
              <a:chOff x="2695483" y="3675900"/>
              <a:chExt cx="3907295" cy="686941"/>
            </a:xfrm>
          </p:grpSpPr>
          <p:sp>
            <p:nvSpPr>
              <p:cNvPr id="8" name="Abgerundetes Rechteck 7"/>
              <p:cNvSpPr/>
              <p:nvPr/>
            </p:nvSpPr>
            <p:spPr>
              <a:xfrm>
                <a:off x="2695483" y="3717374"/>
                <a:ext cx="1512168" cy="645467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filter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3401611" y="3745840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0" name="Gerade Verbindung mit Pfeil 9"/>
              <p:cNvCxnSpPr>
                <a:endCxn id="13" idx="1"/>
              </p:cNvCxnSpPr>
              <p:nvPr/>
            </p:nvCxnSpPr>
            <p:spPr bwMode="auto">
              <a:xfrm>
                <a:off x="3583261" y="3927900"/>
                <a:ext cx="150751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" name="Gruppieren 9"/>
              <p:cNvGrpSpPr/>
              <p:nvPr/>
            </p:nvGrpSpPr>
            <p:grpSpPr>
              <a:xfrm>
                <a:off x="5090778" y="3675900"/>
                <a:ext cx="1512000" cy="504000"/>
                <a:chOff x="5107117" y="3810846"/>
                <a:chExt cx="1512000" cy="504000"/>
              </a:xfrm>
            </p:grpSpPr>
            <p:grpSp>
              <p:nvGrpSpPr>
                <p:cNvPr id="12" name="Gruppieren 19"/>
                <p:cNvGrpSpPr/>
                <p:nvPr/>
              </p:nvGrpSpPr>
              <p:grpSpPr>
                <a:xfrm>
                  <a:off x="5197118" y="3882826"/>
                  <a:ext cx="1080000" cy="360040"/>
                  <a:chOff x="5107118" y="3810846"/>
                  <a:chExt cx="1080000" cy="360040"/>
                </a:xfrm>
              </p:grpSpPr>
              <p:sp>
                <p:nvSpPr>
                  <p:cNvPr id="14" name="Rechteck 13"/>
                  <p:cNvSpPr/>
                  <p:nvPr/>
                </p:nvSpPr>
                <p:spPr>
                  <a:xfrm>
                    <a:off x="5107118" y="3810846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rPr>
                      <a:t>?</a:t>
                    </a:r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467118" y="3810846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rPr>
                      <a:t>?</a:t>
                    </a:r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5827118" y="3810846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rPr>
                      <a:t>?</a:t>
                    </a:r>
                  </a:p>
                </p:txBody>
              </p:sp>
            </p:grpSp>
            <p:sp>
              <p:nvSpPr>
                <p:cNvPr id="13" name="Abgerundetes Rechteck 12"/>
                <p:cNvSpPr/>
                <p:nvPr/>
              </p:nvSpPr>
              <p:spPr bwMode="auto">
                <a:xfrm>
                  <a:off x="5107117" y="3810846"/>
                  <a:ext cx="1512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</p:grpSp>
        </p:grpSp>
        <p:sp>
          <p:nvSpPr>
            <p:cNvPr id="17" name="Rechteck 16"/>
            <p:cNvSpPr/>
            <p:nvPr/>
          </p:nvSpPr>
          <p:spPr>
            <a:xfrm>
              <a:off x="6200819" y="4917100"/>
              <a:ext cx="360000" cy="360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  <a:cs typeface="Consolas" pitchFamily="49" charset="0"/>
                </a:rPr>
                <a:t>…</a:t>
              </a:r>
            </a:p>
          </p:txBody>
        </p:sp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753"/>
            <a:ext cx="652009" cy="7498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Indizes:</a:t>
            </a:r>
          </a:p>
          <a:p>
            <a:r>
              <a:rPr lang="de-DE" dirty="0"/>
              <a:t>Bei Zugriff auf Element überprüft, ob Index im erlaubten Bereich liegt</a:t>
            </a:r>
          </a:p>
          <a:p>
            <a:r>
              <a:rPr lang="de-DE" dirty="0"/>
              <a:t>Mehr im Kapitel über Ausnahmen und Fehlerbehandlung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Beispiele erlaubter und nicht erlaubter Indizes: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[3];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006600"/>
                </a:solidFill>
                <a:sym typeface="Wingdings"/>
              </a:rPr>
              <a:t>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	filter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[0] = -1;</a:t>
            </a:r>
          </a:p>
          <a:p>
            <a:pPr>
              <a:buNone/>
            </a:pPr>
            <a:r>
              <a:rPr lang="de-DE" sz="1400" b="1" dirty="0">
                <a:solidFill>
                  <a:srgbClr val="006600"/>
                </a:solidFill>
                <a:sym typeface="Wingdings"/>
              </a:rPr>
              <a:t>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	filter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[2] = 4;</a:t>
            </a:r>
          </a:p>
          <a:p>
            <a:pPr>
              <a:buNone/>
            </a:pPr>
            <a:r>
              <a:rPr lang="de-DE" sz="14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	filter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[-1] = 1;</a:t>
            </a:r>
          </a:p>
          <a:p>
            <a:pPr>
              <a:buNone/>
            </a:pPr>
            <a:r>
              <a:rPr lang="de-DE" sz="1400" b="1" dirty="0">
                <a:solidFill>
                  <a:srgbClr val="C00000"/>
                </a:solidFill>
                <a:sym typeface="Wingdings"/>
              </a:rPr>
              <a:t>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	filter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[3] = 2;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Eigenschaften: Array-Klassen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2595809" y="4043302"/>
            <a:ext cx="3655295" cy="903728"/>
            <a:chOff x="2320043" y="4949367"/>
            <a:chExt cx="3655295" cy="903728"/>
          </a:xfrm>
        </p:grpSpPr>
        <p:grpSp>
          <p:nvGrpSpPr>
            <p:cNvPr id="7" name="Gruppieren 6"/>
            <p:cNvGrpSpPr/>
            <p:nvPr/>
          </p:nvGrpSpPr>
          <p:grpSpPr>
            <a:xfrm>
              <a:off x="2320043" y="4949367"/>
              <a:ext cx="3655295" cy="686941"/>
              <a:chOff x="2695483" y="3675900"/>
              <a:chExt cx="3655295" cy="686941"/>
            </a:xfrm>
          </p:grpSpPr>
          <p:sp>
            <p:nvSpPr>
              <p:cNvPr id="8" name="Abgerundetes Rechteck 7"/>
              <p:cNvSpPr/>
              <p:nvPr/>
            </p:nvSpPr>
            <p:spPr>
              <a:xfrm>
                <a:off x="2695483" y="3717374"/>
                <a:ext cx="1512168" cy="645467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filter</a:t>
                </a: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3401611" y="3745840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0" name="Gerade Verbindung mit Pfeil 9"/>
              <p:cNvCxnSpPr>
                <a:endCxn id="13" idx="1"/>
              </p:cNvCxnSpPr>
              <p:nvPr/>
            </p:nvCxnSpPr>
            <p:spPr bwMode="auto">
              <a:xfrm>
                <a:off x="3583261" y="3927900"/>
                <a:ext cx="150751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" name="Gruppieren 9"/>
              <p:cNvGrpSpPr/>
              <p:nvPr/>
            </p:nvGrpSpPr>
            <p:grpSpPr>
              <a:xfrm>
                <a:off x="5090778" y="3675900"/>
                <a:ext cx="1260000" cy="504000"/>
                <a:chOff x="5107117" y="3810846"/>
                <a:chExt cx="1260000" cy="504000"/>
              </a:xfrm>
            </p:grpSpPr>
            <p:grpSp>
              <p:nvGrpSpPr>
                <p:cNvPr id="12" name="Gruppieren 19"/>
                <p:cNvGrpSpPr/>
                <p:nvPr/>
              </p:nvGrpSpPr>
              <p:grpSpPr>
                <a:xfrm>
                  <a:off x="5197118" y="3882826"/>
                  <a:ext cx="1080000" cy="360040"/>
                  <a:chOff x="5107118" y="3810846"/>
                  <a:chExt cx="1080000" cy="360040"/>
                </a:xfrm>
              </p:grpSpPr>
              <p:sp>
                <p:nvSpPr>
                  <p:cNvPr id="14" name="Rechteck 13"/>
                  <p:cNvSpPr/>
                  <p:nvPr/>
                </p:nvSpPr>
                <p:spPr>
                  <a:xfrm>
                    <a:off x="5107118" y="3810846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467118" y="3810846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5827118" y="3810846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</p:grpSp>
            <p:sp>
              <p:nvSpPr>
                <p:cNvPr id="13" name="Abgerundetes Rechteck 12"/>
                <p:cNvSpPr/>
                <p:nvPr/>
              </p:nvSpPr>
              <p:spPr bwMode="auto">
                <a:xfrm>
                  <a:off x="5107117" y="3810846"/>
                  <a:ext cx="126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</p:grpSp>
        </p:grpSp>
        <p:grpSp>
          <p:nvGrpSpPr>
            <p:cNvPr id="20" name="Gruppieren 19"/>
            <p:cNvGrpSpPr/>
            <p:nvPr/>
          </p:nvGrpSpPr>
          <p:grpSpPr>
            <a:xfrm>
              <a:off x="4798085" y="5493055"/>
              <a:ext cx="1080000" cy="360040"/>
              <a:chOff x="4798085" y="4941523"/>
              <a:chExt cx="1080000" cy="360040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4798085" y="4941523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5158085" y="4941523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9" name="Rechteck 18"/>
              <p:cNvSpPr/>
              <p:nvPr/>
            </p:nvSpPr>
            <p:spPr>
              <a:xfrm>
                <a:off x="5518085" y="4941523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  <a:cs typeface="Consolas" pitchFamily="49" charset="0"/>
                  </a:rPr>
                  <a:t>2</a:t>
                </a:r>
              </a:p>
            </p:txBody>
          </p:sp>
        </p:grpSp>
        <p:sp>
          <p:nvSpPr>
            <p:cNvPr id="21" name="Abgerundetes Rechteck 20"/>
            <p:cNvSpPr/>
            <p:nvPr/>
          </p:nvSpPr>
          <p:spPr>
            <a:xfrm>
              <a:off x="4068952" y="5502265"/>
              <a:ext cx="806040" cy="321802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Index: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Arrays für beliebige Datentypen (auch eigene Klassen) deklarierbar</a:t>
            </a:r>
          </a:p>
          <a:p>
            <a:r>
              <a:rPr lang="de-DE" dirty="0"/>
              <a:t>Objekte müssen vom gleichen Typ sein (oder Subtyp, hierzu mehr bei Vererbung)</a:t>
            </a:r>
          </a:p>
          <a:p>
            <a:r>
              <a:rPr lang="de-DE" dirty="0"/>
              <a:t>Nicht die Objekte gespeichert, sondern Referenzen zu den Objekten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Person[]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friends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Person[3];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friends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[0]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friends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[1]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"Birgit"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friends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[2]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Eigenschaften: Array-Klassen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pSp>
        <p:nvGrpSpPr>
          <p:cNvPr id="24" name="Gruppieren 6"/>
          <p:cNvGrpSpPr/>
          <p:nvPr/>
        </p:nvGrpSpPr>
        <p:grpSpPr>
          <a:xfrm>
            <a:off x="1942679" y="3852483"/>
            <a:ext cx="3727865" cy="686941"/>
            <a:chOff x="2622913" y="3675900"/>
            <a:chExt cx="3727865" cy="686941"/>
          </a:xfrm>
        </p:grpSpPr>
        <p:sp>
          <p:nvSpPr>
            <p:cNvPr id="30" name="Abgerundetes Rechteck 29"/>
            <p:cNvSpPr/>
            <p:nvPr/>
          </p:nvSpPr>
          <p:spPr>
            <a:xfrm>
              <a:off x="2622913" y="3717374"/>
              <a:ext cx="1512168" cy="645467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friends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3401611" y="3745840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Gerade Verbindung mit Pfeil 31"/>
            <p:cNvCxnSpPr/>
            <p:nvPr/>
          </p:nvCxnSpPr>
          <p:spPr bwMode="auto">
            <a:xfrm>
              <a:off x="3583261" y="3927900"/>
              <a:ext cx="150751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uppieren 9"/>
            <p:cNvGrpSpPr/>
            <p:nvPr/>
          </p:nvGrpSpPr>
          <p:grpSpPr>
            <a:xfrm>
              <a:off x="5090778" y="3675900"/>
              <a:ext cx="1260000" cy="504000"/>
              <a:chOff x="5107117" y="3810846"/>
              <a:chExt cx="1260000" cy="504000"/>
            </a:xfrm>
          </p:grpSpPr>
          <p:grpSp>
            <p:nvGrpSpPr>
              <p:cNvPr id="34" name="Gruppieren 19"/>
              <p:cNvGrpSpPr/>
              <p:nvPr/>
            </p:nvGrpSpPr>
            <p:grpSpPr>
              <a:xfrm>
                <a:off x="5197118" y="3882826"/>
                <a:ext cx="1080000" cy="360040"/>
                <a:chOff x="5107118" y="3810846"/>
                <a:chExt cx="1080000" cy="360040"/>
              </a:xfrm>
            </p:grpSpPr>
            <p:sp>
              <p:nvSpPr>
                <p:cNvPr id="36" name="Rechteck 35"/>
                <p:cNvSpPr/>
                <p:nvPr/>
              </p:nvSpPr>
              <p:spPr>
                <a:xfrm>
                  <a:off x="510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37" name="Rechteck 36"/>
                <p:cNvSpPr/>
                <p:nvPr/>
              </p:nvSpPr>
              <p:spPr>
                <a:xfrm>
                  <a:off x="546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38" name="Rechteck 37"/>
                <p:cNvSpPr/>
                <p:nvPr/>
              </p:nvSpPr>
              <p:spPr>
                <a:xfrm>
                  <a:off x="5827118" y="3810846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sp>
            <p:nvSpPr>
              <p:cNvPr id="35" name="Abgerundetes Rechteck 12"/>
              <p:cNvSpPr/>
              <p:nvPr/>
            </p:nvSpPr>
            <p:spPr bwMode="auto">
              <a:xfrm>
                <a:off x="5107117" y="3810846"/>
                <a:ext cx="1260000" cy="504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grpSp>
        <p:nvGrpSpPr>
          <p:cNvPr id="11" name="Gruppieren 10"/>
          <p:cNvGrpSpPr/>
          <p:nvPr/>
        </p:nvGrpSpPr>
        <p:grpSpPr>
          <a:xfrm>
            <a:off x="2463267" y="4104483"/>
            <a:ext cx="2221594" cy="1343820"/>
            <a:chOff x="2463267" y="4594011"/>
            <a:chExt cx="2221594" cy="1343820"/>
          </a:xfrm>
        </p:grpSpPr>
        <p:cxnSp>
          <p:nvCxnSpPr>
            <p:cNvPr id="42" name="Gerade Verbindung mit Pfeil 41"/>
            <p:cNvCxnSpPr>
              <a:endCxn id="26" idx="0"/>
            </p:cNvCxnSpPr>
            <p:nvPr/>
          </p:nvCxnSpPr>
          <p:spPr bwMode="auto">
            <a:xfrm flipH="1">
              <a:off x="3183267" y="4594011"/>
              <a:ext cx="1501594" cy="695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" name="Gruppieren 6"/>
            <p:cNvGrpSpPr/>
            <p:nvPr/>
          </p:nvGrpSpPr>
          <p:grpSpPr>
            <a:xfrm>
              <a:off x="2463267" y="5289831"/>
              <a:ext cx="1440000" cy="648000"/>
              <a:chOff x="7320540" y="3926978"/>
              <a:chExt cx="1692000" cy="648000"/>
            </a:xfrm>
          </p:grpSpPr>
          <p:sp>
            <p:nvSpPr>
              <p:cNvPr id="26" name="Rechteck 25"/>
              <p:cNvSpPr/>
              <p:nvPr/>
            </p:nvSpPr>
            <p:spPr bwMode="auto">
              <a:xfrm>
                <a:off x="7320540" y="3926978"/>
                <a:ext cx="1692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:Person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 bwMode="auto">
              <a:xfrm>
                <a:off x="7320540" y="4214978"/>
                <a:ext cx="169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name = </a:t>
                </a:r>
                <a:r>
                  <a:rPr lang="en-US" sz="1400" dirty="0">
                    <a:solidFill>
                      <a:srgbClr val="000000"/>
                    </a:solidFill>
                    <a:latin typeface="Calibri" pitchFamily="34" charset="0"/>
                  </a:rPr>
                  <a:t>Lena</a:t>
                </a: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  <p:grpSp>
        <p:nvGrpSpPr>
          <p:cNvPr id="12" name="Gruppieren 11"/>
          <p:cNvGrpSpPr/>
          <p:nvPr/>
        </p:nvGrpSpPr>
        <p:grpSpPr>
          <a:xfrm>
            <a:off x="4320544" y="4104483"/>
            <a:ext cx="1440000" cy="1343820"/>
            <a:chOff x="4320544" y="4594011"/>
            <a:chExt cx="1440000" cy="1343820"/>
          </a:xfrm>
        </p:grpSpPr>
        <p:cxnSp>
          <p:nvCxnSpPr>
            <p:cNvPr id="46" name="Gerade Verbindung mit Pfeil 45"/>
            <p:cNvCxnSpPr>
              <a:endCxn id="43" idx="0"/>
            </p:cNvCxnSpPr>
            <p:nvPr/>
          </p:nvCxnSpPr>
          <p:spPr bwMode="auto">
            <a:xfrm flipH="1">
              <a:off x="5040544" y="4594011"/>
              <a:ext cx="3256" cy="695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9" name="Gruppieren 28"/>
            <p:cNvGrpSpPr/>
            <p:nvPr/>
          </p:nvGrpSpPr>
          <p:grpSpPr>
            <a:xfrm>
              <a:off x="4320544" y="5289831"/>
              <a:ext cx="1440000" cy="648000"/>
              <a:chOff x="7320540" y="3926978"/>
              <a:chExt cx="1692000" cy="648000"/>
            </a:xfrm>
          </p:grpSpPr>
          <p:sp>
            <p:nvSpPr>
              <p:cNvPr id="43" name="Rechteck 42"/>
              <p:cNvSpPr/>
              <p:nvPr/>
            </p:nvSpPr>
            <p:spPr bwMode="auto">
              <a:xfrm>
                <a:off x="7320540" y="3926978"/>
                <a:ext cx="1692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:Person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4" name="Rechteck 43"/>
              <p:cNvSpPr/>
              <p:nvPr/>
            </p:nvSpPr>
            <p:spPr bwMode="auto">
              <a:xfrm>
                <a:off x="7320540" y="4214978"/>
                <a:ext cx="169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name = </a:t>
                </a:r>
                <a:r>
                  <a:rPr lang="en-US" sz="1400" dirty="0">
                    <a:solidFill>
                      <a:srgbClr val="000000"/>
                    </a:solidFill>
                    <a:latin typeface="Calibri" pitchFamily="34" charset="0"/>
                  </a:rPr>
                  <a:t>Birgit</a:t>
                </a: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  <p:grpSp>
        <p:nvGrpSpPr>
          <p:cNvPr id="13" name="Gruppieren 12"/>
          <p:cNvGrpSpPr/>
          <p:nvPr/>
        </p:nvGrpSpPr>
        <p:grpSpPr>
          <a:xfrm>
            <a:off x="5385900" y="4104483"/>
            <a:ext cx="2231921" cy="1343820"/>
            <a:chOff x="5385900" y="4594011"/>
            <a:chExt cx="2231921" cy="1343820"/>
          </a:xfrm>
        </p:grpSpPr>
        <p:cxnSp>
          <p:nvCxnSpPr>
            <p:cNvPr id="49" name="Gerade Verbindung mit Pfeil 48"/>
            <p:cNvCxnSpPr>
              <a:endCxn id="47" idx="0"/>
            </p:cNvCxnSpPr>
            <p:nvPr/>
          </p:nvCxnSpPr>
          <p:spPr bwMode="auto">
            <a:xfrm>
              <a:off x="5385900" y="4594011"/>
              <a:ext cx="1511921" cy="6958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5" name="Gruppieren 44"/>
            <p:cNvGrpSpPr/>
            <p:nvPr/>
          </p:nvGrpSpPr>
          <p:grpSpPr>
            <a:xfrm>
              <a:off x="6177821" y="5289831"/>
              <a:ext cx="1440000" cy="648000"/>
              <a:chOff x="7320540" y="3926978"/>
              <a:chExt cx="1692000" cy="648000"/>
            </a:xfrm>
          </p:grpSpPr>
          <p:sp>
            <p:nvSpPr>
              <p:cNvPr id="47" name="Rechteck 46"/>
              <p:cNvSpPr/>
              <p:nvPr/>
            </p:nvSpPr>
            <p:spPr bwMode="auto">
              <a:xfrm>
                <a:off x="7320540" y="3926978"/>
                <a:ext cx="1692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:Person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8" name="Rechteck 47"/>
              <p:cNvSpPr/>
              <p:nvPr/>
            </p:nvSpPr>
            <p:spPr bwMode="auto">
              <a:xfrm>
                <a:off x="7320540" y="4214978"/>
                <a:ext cx="169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name = </a:t>
                </a:r>
                <a:r>
                  <a:rPr lang="en-US" sz="1400" dirty="0">
                    <a:solidFill>
                      <a:srgbClr val="000000"/>
                    </a:solidFill>
                    <a:latin typeface="Calibri" pitchFamily="34" charset="0"/>
                  </a:rPr>
                  <a:t>Jan</a:t>
                </a: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{1, 2, 3, 4, 5};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b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[3] = 0;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[2]);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[3]);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{1, 2, 3, 4, 5};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{1, 2, 3, 4, 5};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0" y="770468"/>
            <a:ext cx="652009" cy="749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1" y="2801909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wird ausgegeben?</a:t>
            </a:r>
          </a:p>
          <a:p>
            <a:endParaRPr lang="de-DE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ArrayDemo {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createSortedArray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    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{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}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    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[] {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createSortedArray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(7, 4)[1] 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wenden</a:t>
            </a:r>
            <a:r>
              <a:rPr lang="de-DE" dirty="0"/>
              <a:t> Zeichenketten beispielsweise für eine formatierte Ausgabe von Daten </a:t>
            </a:r>
            <a:r>
              <a:rPr lang="de-DE" i="1" dirty="0"/>
              <a:t>an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organisieren</a:t>
            </a:r>
            <a:r>
              <a:rPr lang="de-DE" dirty="0"/>
              <a:t> gleichartige Daten in Feldern, Matrizen sowie Listen.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wandeln</a:t>
            </a:r>
            <a:r>
              <a:rPr lang="de-DE" dirty="0"/>
              <a:t> Zeichenketten in Zahlenwerte und </a:t>
            </a:r>
            <a:r>
              <a:rPr lang="de-DE" i="1" dirty="0"/>
              <a:t>wenden</a:t>
            </a:r>
            <a:r>
              <a:rPr lang="de-DE" dirty="0"/>
              <a:t> mathematische Funktionen auf Zahlenwerte </a:t>
            </a:r>
            <a:r>
              <a:rPr lang="de-DE" i="1" dirty="0"/>
              <a:t>an</a:t>
            </a:r>
            <a:r>
              <a:rPr lang="de-DE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Schreiben Sie eine Methode, die die Elemente eines </a:t>
            </a:r>
            <a:r>
              <a:rPr lang="de-DE" i="1" dirty="0" err="1"/>
              <a:t>int</a:t>
            </a:r>
            <a:r>
              <a:rPr lang="de-DE" i="1" dirty="0"/>
              <a:t>[]</a:t>
            </a:r>
            <a:r>
              <a:rPr lang="de-DE" dirty="0"/>
              <a:t>-Arrays aufsteigend sortiert.</a:t>
            </a:r>
          </a:p>
          <a:p>
            <a:r>
              <a:rPr lang="de-DE" dirty="0"/>
              <a:t>Testen Sie die Methode anhand des Arrays {10, 9, 8, 7, 6, 5, 4, 3, 2, 1, 7}.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Beispiellösung (Sortierung):</a:t>
            </a:r>
          </a:p>
          <a:p>
            <a:pPr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sort(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- 2)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+1])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       // Swap elements and shift index to left element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+1];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+1]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i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i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Arrays (Felder)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16CA7056-A8A2-42BC-986A-4BCA206AD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Mehrdimensionale Arrays sind „Felder von Feldern“.</a:t>
            </a:r>
          </a:p>
          <a:p>
            <a:r>
              <a:rPr lang="de-DE" dirty="0"/>
              <a:t>Beispiel: </a:t>
            </a:r>
            <a:r>
              <a:rPr lang="de-DE" i="1" dirty="0" err="1"/>
              <a:t>int</a:t>
            </a:r>
            <a:r>
              <a:rPr lang="de-DE" i="1" dirty="0"/>
              <a:t>[][]</a:t>
            </a:r>
            <a:r>
              <a:rPr lang="de-DE" dirty="0"/>
              <a:t> ist Array, dessen Elemente vom Datentyp </a:t>
            </a:r>
            <a:r>
              <a:rPr lang="de-DE" i="1" dirty="0" err="1"/>
              <a:t>int</a:t>
            </a:r>
            <a:r>
              <a:rPr lang="de-DE" i="1" dirty="0"/>
              <a:t>[]</a:t>
            </a:r>
            <a:r>
              <a:rPr lang="de-DE" dirty="0"/>
              <a:t> sind.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Dynamische Deklaration: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[3][4];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Statische Deklaration: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filter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{{1,2,3}, {4,5,6}, {7,8,9}};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Arrays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grpSp>
        <p:nvGrpSpPr>
          <p:cNvPr id="54" name="Gruppieren 53"/>
          <p:cNvGrpSpPr/>
          <p:nvPr/>
        </p:nvGrpSpPr>
        <p:grpSpPr>
          <a:xfrm>
            <a:off x="1933731" y="3810891"/>
            <a:ext cx="4939134" cy="1795164"/>
            <a:chOff x="3553710" y="4310226"/>
            <a:chExt cx="4939134" cy="1795164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3553710" y="4995876"/>
              <a:ext cx="1025980" cy="388505"/>
              <a:chOff x="2675671" y="3747355"/>
              <a:chExt cx="1025980" cy="388505"/>
            </a:xfrm>
          </p:grpSpPr>
          <p:sp>
            <p:nvSpPr>
              <p:cNvPr id="9" name="Abgerundetes Rechteck 8"/>
              <p:cNvSpPr/>
              <p:nvPr/>
            </p:nvSpPr>
            <p:spPr>
              <a:xfrm>
                <a:off x="2675671" y="3747355"/>
                <a:ext cx="842230" cy="372314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filter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3341651" y="3775820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52" name="Gruppieren 51"/>
            <p:cNvGrpSpPr/>
            <p:nvPr/>
          </p:nvGrpSpPr>
          <p:grpSpPr>
            <a:xfrm>
              <a:off x="7232844" y="4310226"/>
              <a:ext cx="1260000" cy="1795164"/>
              <a:chOff x="5666229" y="4090890"/>
              <a:chExt cx="1260000" cy="1795164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5666229" y="4736472"/>
                <a:ext cx="1260000" cy="504000"/>
                <a:chOff x="6026228" y="3631860"/>
                <a:chExt cx="1260000" cy="504000"/>
              </a:xfrm>
            </p:grpSpPr>
            <p:sp>
              <p:nvSpPr>
                <p:cNvPr id="14" name="Abgerundetes Rechteck 13"/>
                <p:cNvSpPr/>
                <p:nvPr/>
              </p:nvSpPr>
              <p:spPr bwMode="auto">
                <a:xfrm>
                  <a:off x="6026228" y="3631860"/>
                  <a:ext cx="126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19" name="Gruppieren 18"/>
                <p:cNvGrpSpPr/>
                <p:nvPr/>
              </p:nvGrpSpPr>
              <p:grpSpPr>
                <a:xfrm>
                  <a:off x="6116229" y="3703840"/>
                  <a:ext cx="1080000" cy="360040"/>
                  <a:chOff x="6116229" y="3703840"/>
                  <a:chExt cx="1080000" cy="360040"/>
                </a:xfrm>
              </p:grpSpPr>
              <p:sp>
                <p:nvSpPr>
                  <p:cNvPr id="15" name="Rechteck 14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7" name="Rechteck 16"/>
                  <p:cNvSpPr/>
                  <p:nvPr/>
                </p:nvSpPr>
                <p:spPr>
                  <a:xfrm>
                    <a:off x="683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6</a:t>
                    </a:r>
                  </a:p>
                </p:txBody>
              </p:sp>
            </p:grpSp>
          </p:grpSp>
          <p:grpSp>
            <p:nvGrpSpPr>
              <p:cNvPr id="21" name="Gruppieren 20"/>
              <p:cNvGrpSpPr/>
              <p:nvPr/>
            </p:nvGrpSpPr>
            <p:grpSpPr>
              <a:xfrm>
                <a:off x="5666229" y="5382054"/>
                <a:ext cx="1260000" cy="504000"/>
                <a:chOff x="6026228" y="3631860"/>
                <a:chExt cx="1260000" cy="504000"/>
              </a:xfrm>
            </p:grpSpPr>
            <p:sp>
              <p:nvSpPr>
                <p:cNvPr id="22" name="Abgerundetes Rechteck 21"/>
                <p:cNvSpPr/>
                <p:nvPr/>
              </p:nvSpPr>
              <p:spPr bwMode="auto">
                <a:xfrm>
                  <a:off x="6026228" y="3631860"/>
                  <a:ext cx="126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23" name="Gruppieren 18"/>
                <p:cNvGrpSpPr/>
                <p:nvPr/>
              </p:nvGrpSpPr>
              <p:grpSpPr>
                <a:xfrm>
                  <a:off x="6116229" y="3703840"/>
                  <a:ext cx="1080000" cy="360040"/>
                  <a:chOff x="6116229" y="3703840"/>
                  <a:chExt cx="1080000" cy="360040"/>
                </a:xfrm>
              </p:grpSpPr>
              <p:sp>
                <p:nvSpPr>
                  <p:cNvPr id="24" name="Rechteck 23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7</a:t>
                    </a:r>
                  </a:p>
                </p:txBody>
              </p:sp>
              <p:sp>
                <p:nvSpPr>
                  <p:cNvPr id="25" name="Rechteck 24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26" name="Rechteck 25"/>
                  <p:cNvSpPr/>
                  <p:nvPr/>
                </p:nvSpPr>
                <p:spPr>
                  <a:xfrm>
                    <a:off x="683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9</a:t>
                    </a:r>
                  </a:p>
                </p:txBody>
              </p:sp>
            </p:grpSp>
          </p:grpSp>
          <p:grpSp>
            <p:nvGrpSpPr>
              <p:cNvPr id="28" name="Gruppieren 27"/>
              <p:cNvGrpSpPr/>
              <p:nvPr/>
            </p:nvGrpSpPr>
            <p:grpSpPr>
              <a:xfrm>
                <a:off x="5666229" y="4090890"/>
                <a:ext cx="1260000" cy="504000"/>
                <a:chOff x="6026228" y="3631860"/>
                <a:chExt cx="1260000" cy="504000"/>
              </a:xfrm>
            </p:grpSpPr>
            <p:sp>
              <p:nvSpPr>
                <p:cNvPr id="29" name="Abgerundetes Rechteck 28"/>
                <p:cNvSpPr/>
                <p:nvPr/>
              </p:nvSpPr>
              <p:spPr bwMode="auto">
                <a:xfrm>
                  <a:off x="6026228" y="3631860"/>
                  <a:ext cx="126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30" name="Gruppieren 18"/>
                <p:cNvGrpSpPr/>
                <p:nvPr/>
              </p:nvGrpSpPr>
              <p:grpSpPr>
                <a:xfrm>
                  <a:off x="6116229" y="3703840"/>
                  <a:ext cx="1080000" cy="360040"/>
                  <a:chOff x="6116229" y="3703840"/>
                  <a:chExt cx="1080000" cy="360040"/>
                </a:xfrm>
              </p:grpSpPr>
              <p:sp>
                <p:nvSpPr>
                  <p:cNvPr id="31" name="Rechteck 30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2" name="Rechteck 31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2</a:t>
                    </a:r>
                  </a:p>
                </p:txBody>
              </p:sp>
              <p:sp>
                <p:nvSpPr>
                  <p:cNvPr id="33" name="Rechteck 32"/>
                  <p:cNvSpPr/>
                  <p:nvPr/>
                </p:nvSpPr>
                <p:spPr>
                  <a:xfrm>
                    <a:off x="683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3</a:t>
                    </a:r>
                  </a:p>
                </p:txBody>
              </p:sp>
            </p:grpSp>
          </p:grpSp>
        </p:grpSp>
        <p:cxnSp>
          <p:nvCxnSpPr>
            <p:cNvPr id="44" name="Gerade Verbindung mit Pfeil 43"/>
            <p:cNvCxnSpPr>
              <a:endCxn id="36" idx="1"/>
            </p:cNvCxnSpPr>
            <p:nvPr/>
          </p:nvCxnSpPr>
          <p:spPr bwMode="auto">
            <a:xfrm flipV="1">
              <a:off x="4395940" y="5204361"/>
              <a:ext cx="1318365" cy="3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" name="Gruppieren 42"/>
            <p:cNvGrpSpPr/>
            <p:nvPr/>
          </p:nvGrpSpPr>
          <p:grpSpPr>
            <a:xfrm>
              <a:off x="5714305" y="4574361"/>
              <a:ext cx="504000" cy="1260000"/>
              <a:chOff x="4147690" y="4396300"/>
              <a:chExt cx="504000" cy="1260000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147690" y="4396300"/>
                <a:ext cx="504000" cy="1260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4219690" y="4486240"/>
                <a:ext cx="360000" cy="1080120"/>
                <a:chOff x="4237691" y="4468280"/>
                <a:chExt cx="360000" cy="1080120"/>
              </a:xfrm>
            </p:grpSpPr>
            <p:sp>
              <p:nvSpPr>
                <p:cNvPr id="38" name="Rechteck 37"/>
                <p:cNvSpPr/>
                <p:nvPr/>
              </p:nvSpPr>
              <p:spPr>
                <a:xfrm>
                  <a:off x="4237691" y="446828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39" name="Rechteck 38"/>
                <p:cNvSpPr/>
                <p:nvPr/>
              </p:nvSpPr>
              <p:spPr>
                <a:xfrm>
                  <a:off x="4237691" y="482832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40" name="Rechteck 39"/>
                <p:cNvSpPr/>
                <p:nvPr/>
              </p:nvSpPr>
              <p:spPr>
                <a:xfrm>
                  <a:off x="4237691" y="518836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  <p:cxnSp>
          <p:nvCxnSpPr>
            <p:cNvPr id="11" name="Gerade Verbindung mit Pfeil 10"/>
            <p:cNvCxnSpPr>
              <a:endCxn id="14" idx="1"/>
            </p:cNvCxnSpPr>
            <p:nvPr/>
          </p:nvCxnSpPr>
          <p:spPr bwMode="auto">
            <a:xfrm>
              <a:off x="5960815" y="5207808"/>
              <a:ext cx="12720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endCxn id="29" idx="1"/>
            </p:cNvCxnSpPr>
            <p:nvPr/>
          </p:nvCxnSpPr>
          <p:spPr bwMode="auto">
            <a:xfrm flipV="1">
              <a:off x="5960815" y="4562226"/>
              <a:ext cx="1272029" cy="2830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mit Pfeil 58"/>
            <p:cNvCxnSpPr>
              <a:endCxn id="22" idx="1"/>
            </p:cNvCxnSpPr>
            <p:nvPr/>
          </p:nvCxnSpPr>
          <p:spPr bwMode="auto">
            <a:xfrm>
              <a:off x="5960815" y="5562068"/>
              <a:ext cx="1272029" cy="2913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{{1,2}, {3,4}, {5,6}};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[2].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[1][1]);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[2][0]);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Arrays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795423" y="3438028"/>
            <a:ext cx="3553154" cy="2179974"/>
            <a:chOff x="3013075" y="3747355"/>
            <a:chExt cx="3553154" cy="2179974"/>
          </a:xfrm>
        </p:grpSpPr>
        <p:grpSp>
          <p:nvGrpSpPr>
            <p:cNvPr id="2" name="Gruppieren 63"/>
            <p:cNvGrpSpPr/>
            <p:nvPr/>
          </p:nvGrpSpPr>
          <p:grpSpPr>
            <a:xfrm>
              <a:off x="3013075" y="3747355"/>
              <a:ext cx="688576" cy="388505"/>
              <a:chOff x="3013075" y="3747355"/>
              <a:chExt cx="688576" cy="388505"/>
            </a:xfrm>
          </p:grpSpPr>
          <p:sp>
            <p:nvSpPr>
              <p:cNvPr id="9" name="Abgerundetes Rechteck 8"/>
              <p:cNvSpPr/>
              <p:nvPr/>
            </p:nvSpPr>
            <p:spPr>
              <a:xfrm>
                <a:off x="3013075" y="3747355"/>
                <a:ext cx="504826" cy="372314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3341651" y="3775820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uppieren 51"/>
            <p:cNvGrpSpPr/>
            <p:nvPr/>
          </p:nvGrpSpPr>
          <p:grpSpPr>
            <a:xfrm>
              <a:off x="5666229" y="4132165"/>
              <a:ext cx="900000" cy="1795164"/>
              <a:chOff x="5666229" y="4090890"/>
              <a:chExt cx="900000" cy="1795164"/>
            </a:xfrm>
          </p:grpSpPr>
          <p:grpSp>
            <p:nvGrpSpPr>
              <p:cNvPr id="12" name="Gruppieren 19"/>
              <p:cNvGrpSpPr/>
              <p:nvPr/>
            </p:nvGrpSpPr>
            <p:grpSpPr>
              <a:xfrm>
                <a:off x="5666229" y="4736472"/>
                <a:ext cx="900000" cy="504000"/>
                <a:chOff x="6026228" y="3631860"/>
                <a:chExt cx="900000" cy="504000"/>
              </a:xfrm>
            </p:grpSpPr>
            <p:sp>
              <p:nvSpPr>
                <p:cNvPr id="14" name="Abgerundetes Rechteck 13"/>
                <p:cNvSpPr/>
                <p:nvPr/>
              </p:nvSpPr>
              <p:spPr bwMode="auto">
                <a:xfrm>
                  <a:off x="6026228" y="3631860"/>
                  <a:ext cx="90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13" name="Gruppieren 18"/>
                <p:cNvGrpSpPr/>
                <p:nvPr/>
              </p:nvGrpSpPr>
              <p:grpSpPr>
                <a:xfrm>
                  <a:off x="6116229" y="3703840"/>
                  <a:ext cx="720000" cy="360040"/>
                  <a:chOff x="6116229" y="3703840"/>
                  <a:chExt cx="720000" cy="360040"/>
                </a:xfrm>
              </p:grpSpPr>
              <p:sp>
                <p:nvSpPr>
                  <p:cNvPr id="15" name="Rechteck 14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3</a:t>
                    </a:r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4</a:t>
                    </a:r>
                  </a:p>
                </p:txBody>
              </p:sp>
            </p:grpSp>
          </p:grpSp>
          <p:grpSp>
            <p:nvGrpSpPr>
              <p:cNvPr id="19" name="Gruppieren 20"/>
              <p:cNvGrpSpPr/>
              <p:nvPr/>
            </p:nvGrpSpPr>
            <p:grpSpPr>
              <a:xfrm>
                <a:off x="5666229" y="5382054"/>
                <a:ext cx="900000" cy="504000"/>
                <a:chOff x="6026228" y="3631860"/>
                <a:chExt cx="900000" cy="504000"/>
              </a:xfrm>
            </p:grpSpPr>
            <p:sp>
              <p:nvSpPr>
                <p:cNvPr id="22" name="Abgerundetes Rechteck 21"/>
                <p:cNvSpPr/>
                <p:nvPr/>
              </p:nvSpPr>
              <p:spPr bwMode="auto">
                <a:xfrm>
                  <a:off x="6026228" y="3631860"/>
                  <a:ext cx="90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20" name="Gruppieren 18"/>
                <p:cNvGrpSpPr/>
                <p:nvPr/>
              </p:nvGrpSpPr>
              <p:grpSpPr>
                <a:xfrm>
                  <a:off x="6116229" y="3703840"/>
                  <a:ext cx="720000" cy="360040"/>
                  <a:chOff x="6116229" y="3703840"/>
                  <a:chExt cx="720000" cy="360040"/>
                </a:xfrm>
              </p:grpSpPr>
              <p:sp>
                <p:nvSpPr>
                  <p:cNvPr id="24" name="Rechteck 23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25" name="Rechteck 24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6</a:t>
                    </a:r>
                  </a:p>
                </p:txBody>
              </p:sp>
            </p:grpSp>
          </p:grpSp>
          <p:grpSp>
            <p:nvGrpSpPr>
              <p:cNvPr id="21" name="Gruppieren 27"/>
              <p:cNvGrpSpPr/>
              <p:nvPr/>
            </p:nvGrpSpPr>
            <p:grpSpPr>
              <a:xfrm>
                <a:off x="5666229" y="4090890"/>
                <a:ext cx="900000" cy="504000"/>
                <a:chOff x="6026228" y="3631860"/>
                <a:chExt cx="900000" cy="504000"/>
              </a:xfrm>
            </p:grpSpPr>
            <p:sp>
              <p:nvSpPr>
                <p:cNvPr id="29" name="Abgerundetes Rechteck 28"/>
                <p:cNvSpPr/>
                <p:nvPr/>
              </p:nvSpPr>
              <p:spPr bwMode="auto">
                <a:xfrm>
                  <a:off x="6026228" y="3631860"/>
                  <a:ext cx="90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23" name="Gruppieren 18"/>
                <p:cNvGrpSpPr/>
                <p:nvPr/>
              </p:nvGrpSpPr>
              <p:grpSpPr>
                <a:xfrm>
                  <a:off x="6116229" y="3703840"/>
                  <a:ext cx="720000" cy="360040"/>
                  <a:chOff x="6116229" y="3703840"/>
                  <a:chExt cx="720000" cy="360040"/>
                </a:xfrm>
              </p:grpSpPr>
              <p:sp>
                <p:nvSpPr>
                  <p:cNvPr id="31" name="Rechteck 30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2" name="Rechteck 31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2</a:t>
                    </a:r>
                  </a:p>
                </p:txBody>
              </p:sp>
            </p:grpSp>
          </p:grp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3517900" y="3957638"/>
              <a:ext cx="629790" cy="4386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8" name="Gruppieren 50"/>
            <p:cNvGrpSpPr/>
            <p:nvPr/>
          </p:nvGrpSpPr>
          <p:grpSpPr>
            <a:xfrm>
              <a:off x="3663551" y="4396300"/>
              <a:ext cx="988139" cy="1260000"/>
              <a:chOff x="3663551" y="4396300"/>
              <a:chExt cx="988139" cy="1260000"/>
            </a:xfrm>
          </p:grpSpPr>
          <p:grpSp>
            <p:nvGrpSpPr>
              <p:cNvPr id="30" name="Gruppieren 42"/>
              <p:cNvGrpSpPr/>
              <p:nvPr/>
            </p:nvGrpSpPr>
            <p:grpSpPr>
              <a:xfrm>
                <a:off x="4147690" y="4396300"/>
                <a:ext cx="504000" cy="1260000"/>
                <a:chOff x="4147690" y="4396300"/>
                <a:chExt cx="504000" cy="1260000"/>
              </a:xfrm>
            </p:grpSpPr>
            <p:sp>
              <p:nvSpPr>
                <p:cNvPr id="36" name="Abgerundetes Rechteck 35"/>
                <p:cNvSpPr/>
                <p:nvPr/>
              </p:nvSpPr>
              <p:spPr bwMode="auto">
                <a:xfrm>
                  <a:off x="4147690" y="4396300"/>
                  <a:ext cx="504000" cy="1260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35" name="Gruppieren 41"/>
                <p:cNvGrpSpPr/>
                <p:nvPr/>
              </p:nvGrpSpPr>
              <p:grpSpPr>
                <a:xfrm>
                  <a:off x="4219690" y="4486240"/>
                  <a:ext cx="360000" cy="1080120"/>
                  <a:chOff x="4237691" y="4468280"/>
                  <a:chExt cx="360000" cy="1080120"/>
                </a:xfrm>
              </p:grpSpPr>
              <p:sp>
                <p:nvSpPr>
                  <p:cNvPr id="38" name="Rechteck 37"/>
                  <p:cNvSpPr/>
                  <p:nvPr/>
                </p:nvSpPr>
                <p:spPr>
                  <a:xfrm>
                    <a:off x="4237691" y="446828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39" name="Rechteck 38"/>
                  <p:cNvSpPr/>
                  <p:nvPr/>
                </p:nvSpPr>
                <p:spPr>
                  <a:xfrm>
                    <a:off x="4237691" y="482832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40" name="Rechteck 39"/>
                  <p:cNvSpPr/>
                  <p:nvPr/>
                </p:nvSpPr>
                <p:spPr>
                  <a:xfrm>
                    <a:off x="4237691" y="518836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</p:grpSp>
          </p:grpSp>
          <p:sp>
            <p:nvSpPr>
              <p:cNvPr id="49" name="Rechteck 48"/>
              <p:cNvSpPr/>
              <p:nvPr/>
            </p:nvSpPr>
            <p:spPr>
              <a:xfrm>
                <a:off x="3663551" y="4505290"/>
                <a:ext cx="683252" cy="64546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a[0]</a:t>
                </a:r>
              </a:p>
              <a:p>
                <a:endParaRPr lang="de-DE" sz="7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a[1]</a:t>
                </a:r>
              </a:p>
              <a:p>
                <a:endParaRPr lang="de-DE" sz="7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a[2]</a:t>
                </a:r>
              </a:p>
            </p:txBody>
          </p:sp>
        </p:grpSp>
        <p:cxnSp>
          <p:nvCxnSpPr>
            <p:cNvPr id="11" name="Gerade Verbindung mit Pfeil 10"/>
            <p:cNvCxnSpPr>
              <a:endCxn id="14" idx="1"/>
            </p:cNvCxnSpPr>
            <p:nvPr/>
          </p:nvCxnSpPr>
          <p:spPr bwMode="auto">
            <a:xfrm>
              <a:off x="4394200" y="5029747"/>
              <a:ext cx="12720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endCxn id="29" idx="1"/>
            </p:cNvCxnSpPr>
            <p:nvPr/>
          </p:nvCxnSpPr>
          <p:spPr bwMode="auto">
            <a:xfrm flipV="1">
              <a:off x="4394200" y="4384165"/>
              <a:ext cx="1272029" cy="2830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mit Pfeil 58"/>
            <p:cNvCxnSpPr>
              <a:endCxn id="22" idx="1"/>
            </p:cNvCxnSpPr>
            <p:nvPr/>
          </p:nvCxnSpPr>
          <p:spPr bwMode="auto">
            <a:xfrm>
              <a:off x="4394200" y="5384007"/>
              <a:ext cx="1272029" cy="2913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2" name="Grafik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{{1,2}, {3,4}, {5,6}};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[0];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[1];</a:t>
            </a:r>
          </a:p>
          <a:p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b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[1] = 7;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[0][1]);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Arrays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2173584" y="3502945"/>
            <a:ext cx="3553154" cy="2179974"/>
            <a:chOff x="2822070" y="4009892"/>
            <a:chExt cx="3553154" cy="2179974"/>
          </a:xfrm>
        </p:grpSpPr>
        <p:grpSp>
          <p:nvGrpSpPr>
            <p:cNvPr id="2" name="Gruppieren 63"/>
            <p:cNvGrpSpPr/>
            <p:nvPr/>
          </p:nvGrpSpPr>
          <p:grpSpPr>
            <a:xfrm>
              <a:off x="2822070" y="4009892"/>
              <a:ext cx="688576" cy="388505"/>
              <a:chOff x="3013075" y="3747355"/>
              <a:chExt cx="688576" cy="388505"/>
            </a:xfrm>
          </p:grpSpPr>
          <p:sp>
            <p:nvSpPr>
              <p:cNvPr id="9" name="Abgerundetes Rechteck 8"/>
              <p:cNvSpPr/>
              <p:nvPr/>
            </p:nvSpPr>
            <p:spPr>
              <a:xfrm>
                <a:off x="3013075" y="3747355"/>
                <a:ext cx="504826" cy="372314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3341651" y="3775820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Gruppieren 51"/>
            <p:cNvGrpSpPr/>
            <p:nvPr/>
          </p:nvGrpSpPr>
          <p:grpSpPr>
            <a:xfrm>
              <a:off x="5475224" y="4394702"/>
              <a:ext cx="900000" cy="1795164"/>
              <a:chOff x="5666229" y="4090890"/>
              <a:chExt cx="900000" cy="1795164"/>
            </a:xfrm>
          </p:grpSpPr>
          <p:grpSp>
            <p:nvGrpSpPr>
              <p:cNvPr id="12" name="Gruppieren 19"/>
              <p:cNvGrpSpPr/>
              <p:nvPr/>
            </p:nvGrpSpPr>
            <p:grpSpPr>
              <a:xfrm>
                <a:off x="5666229" y="4736472"/>
                <a:ext cx="900000" cy="504000"/>
                <a:chOff x="6026228" y="3631860"/>
                <a:chExt cx="900000" cy="504000"/>
              </a:xfrm>
            </p:grpSpPr>
            <p:sp>
              <p:nvSpPr>
                <p:cNvPr id="14" name="Abgerundetes Rechteck 13"/>
                <p:cNvSpPr/>
                <p:nvPr/>
              </p:nvSpPr>
              <p:spPr bwMode="auto">
                <a:xfrm>
                  <a:off x="6026228" y="3631860"/>
                  <a:ext cx="90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13" name="Gruppieren 18"/>
                <p:cNvGrpSpPr/>
                <p:nvPr/>
              </p:nvGrpSpPr>
              <p:grpSpPr>
                <a:xfrm>
                  <a:off x="6116229" y="3703840"/>
                  <a:ext cx="720000" cy="360040"/>
                  <a:chOff x="6116229" y="3703840"/>
                  <a:chExt cx="720000" cy="360040"/>
                </a:xfrm>
              </p:grpSpPr>
              <p:sp>
                <p:nvSpPr>
                  <p:cNvPr id="15" name="Rechteck 14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3</a:t>
                    </a:r>
                  </a:p>
                </p:txBody>
              </p:sp>
              <p:sp>
                <p:nvSpPr>
                  <p:cNvPr id="16" name="Rechteck 15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4</a:t>
                    </a:r>
                  </a:p>
                </p:txBody>
              </p:sp>
            </p:grpSp>
          </p:grpSp>
          <p:grpSp>
            <p:nvGrpSpPr>
              <p:cNvPr id="17" name="Gruppieren 20"/>
              <p:cNvGrpSpPr/>
              <p:nvPr/>
            </p:nvGrpSpPr>
            <p:grpSpPr>
              <a:xfrm>
                <a:off x="5666229" y="5382054"/>
                <a:ext cx="900000" cy="504000"/>
                <a:chOff x="6026228" y="3631860"/>
                <a:chExt cx="900000" cy="504000"/>
              </a:xfrm>
            </p:grpSpPr>
            <p:sp>
              <p:nvSpPr>
                <p:cNvPr id="22" name="Abgerundetes Rechteck 21"/>
                <p:cNvSpPr/>
                <p:nvPr/>
              </p:nvSpPr>
              <p:spPr bwMode="auto">
                <a:xfrm>
                  <a:off x="6026228" y="3631860"/>
                  <a:ext cx="90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18" name="Gruppieren 18"/>
                <p:cNvGrpSpPr/>
                <p:nvPr/>
              </p:nvGrpSpPr>
              <p:grpSpPr>
                <a:xfrm>
                  <a:off x="6116229" y="3703840"/>
                  <a:ext cx="720000" cy="360040"/>
                  <a:chOff x="6116229" y="3703840"/>
                  <a:chExt cx="720000" cy="360040"/>
                </a:xfrm>
              </p:grpSpPr>
              <p:sp>
                <p:nvSpPr>
                  <p:cNvPr id="24" name="Rechteck 23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25" name="Rechteck 24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6</a:t>
                    </a:r>
                  </a:p>
                </p:txBody>
              </p:sp>
            </p:grpSp>
          </p:grpSp>
          <p:grpSp>
            <p:nvGrpSpPr>
              <p:cNvPr id="19" name="Gruppieren 27"/>
              <p:cNvGrpSpPr/>
              <p:nvPr/>
            </p:nvGrpSpPr>
            <p:grpSpPr>
              <a:xfrm>
                <a:off x="5666229" y="4090890"/>
                <a:ext cx="900000" cy="504000"/>
                <a:chOff x="6026228" y="3631860"/>
                <a:chExt cx="900000" cy="504000"/>
              </a:xfrm>
            </p:grpSpPr>
            <p:sp>
              <p:nvSpPr>
                <p:cNvPr id="29" name="Abgerundetes Rechteck 28"/>
                <p:cNvSpPr/>
                <p:nvPr/>
              </p:nvSpPr>
              <p:spPr bwMode="auto">
                <a:xfrm>
                  <a:off x="6026228" y="3631860"/>
                  <a:ext cx="90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20" name="Gruppieren 18"/>
                <p:cNvGrpSpPr/>
                <p:nvPr/>
              </p:nvGrpSpPr>
              <p:grpSpPr>
                <a:xfrm>
                  <a:off x="6116229" y="3703840"/>
                  <a:ext cx="720000" cy="360040"/>
                  <a:chOff x="6116229" y="3703840"/>
                  <a:chExt cx="720000" cy="360040"/>
                </a:xfrm>
              </p:grpSpPr>
              <p:sp>
                <p:nvSpPr>
                  <p:cNvPr id="31" name="Rechteck 30"/>
                  <p:cNvSpPr/>
                  <p:nvPr/>
                </p:nvSpPr>
                <p:spPr>
                  <a:xfrm>
                    <a:off x="611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32" name="Rechteck 31"/>
                  <p:cNvSpPr/>
                  <p:nvPr/>
                </p:nvSpPr>
                <p:spPr>
                  <a:xfrm>
                    <a:off x="6476229" y="370384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rPr>
                      <a:t>2</a:t>
                    </a:r>
                  </a:p>
                </p:txBody>
              </p:sp>
            </p:grpSp>
          </p:grp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3326895" y="4220175"/>
              <a:ext cx="629790" cy="4386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uppieren 50"/>
            <p:cNvGrpSpPr/>
            <p:nvPr/>
          </p:nvGrpSpPr>
          <p:grpSpPr>
            <a:xfrm>
              <a:off x="3472546" y="4658837"/>
              <a:ext cx="988139" cy="1260000"/>
              <a:chOff x="3663551" y="4396300"/>
              <a:chExt cx="988139" cy="1260000"/>
            </a:xfrm>
          </p:grpSpPr>
          <p:grpSp>
            <p:nvGrpSpPr>
              <p:cNvPr id="23" name="Gruppieren 42"/>
              <p:cNvGrpSpPr/>
              <p:nvPr/>
            </p:nvGrpSpPr>
            <p:grpSpPr>
              <a:xfrm>
                <a:off x="4147690" y="4396300"/>
                <a:ext cx="504000" cy="1260000"/>
                <a:chOff x="4147690" y="4396300"/>
                <a:chExt cx="504000" cy="1260000"/>
              </a:xfrm>
            </p:grpSpPr>
            <p:sp>
              <p:nvSpPr>
                <p:cNvPr id="36" name="Abgerundetes Rechteck 35"/>
                <p:cNvSpPr/>
                <p:nvPr/>
              </p:nvSpPr>
              <p:spPr bwMode="auto">
                <a:xfrm>
                  <a:off x="4147690" y="4396300"/>
                  <a:ext cx="504000" cy="1260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grpSp>
              <p:nvGrpSpPr>
                <p:cNvPr id="26" name="Gruppieren 41"/>
                <p:cNvGrpSpPr/>
                <p:nvPr/>
              </p:nvGrpSpPr>
              <p:grpSpPr>
                <a:xfrm>
                  <a:off x="4219690" y="4486240"/>
                  <a:ext cx="360000" cy="1080120"/>
                  <a:chOff x="4237691" y="4468280"/>
                  <a:chExt cx="360000" cy="1080120"/>
                </a:xfrm>
              </p:grpSpPr>
              <p:sp>
                <p:nvSpPr>
                  <p:cNvPr id="38" name="Rechteck 37"/>
                  <p:cNvSpPr/>
                  <p:nvPr/>
                </p:nvSpPr>
                <p:spPr>
                  <a:xfrm>
                    <a:off x="4237691" y="446828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39" name="Rechteck 38"/>
                  <p:cNvSpPr/>
                  <p:nvPr/>
                </p:nvSpPr>
                <p:spPr>
                  <a:xfrm>
                    <a:off x="4237691" y="482832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  <p:sp>
                <p:nvSpPr>
                  <p:cNvPr id="40" name="Rechteck 39"/>
                  <p:cNvSpPr/>
                  <p:nvPr/>
                </p:nvSpPr>
                <p:spPr>
                  <a:xfrm>
                    <a:off x="4237691" y="5188360"/>
                    <a:ext cx="360000" cy="3600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endParaRPr>
                  </a:p>
                </p:txBody>
              </p:sp>
            </p:grpSp>
          </p:grpSp>
          <p:sp>
            <p:nvSpPr>
              <p:cNvPr id="49" name="Rechteck 48"/>
              <p:cNvSpPr/>
              <p:nvPr/>
            </p:nvSpPr>
            <p:spPr>
              <a:xfrm>
                <a:off x="3663551" y="4505290"/>
                <a:ext cx="683252" cy="64546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a[0]</a:t>
                </a:r>
              </a:p>
              <a:p>
                <a:endParaRPr lang="de-DE" sz="7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a[1]</a:t>
                </a:r>
              </a:p>
              <a:p>
                <a:endParaRPr lang="de-DE" sz="7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a[2]</a:t>
                </a:r>
              </a:p>
            </p:txBody>
          </p:sp>
        </p:grpSp>
        <p:cxnSp>
          <p:nvCxnSpPr>
            <p:cNvPr id="11" name="Gerade Verbindung mit Pfeil 10"/>
            <p:cNvCxnSpPr>
              <a:endCxn id="14" idx="1"/>
            </p:cNvCxnSpPr>
            <p:nvPr/>
          </p:nvCxnSpPr>
          <p:spPr bwMode="auto">
            <a:xfrm>
              <a:off x="4203195" y="5292284"/>
              <a:ext cx="12720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mit Pfeil 55"/>
            <p:cNvCxnSpPr>
              <a:endCxn id="29" idx="1"/>
            </p:cNvCxnSpPr>
            <p:nvPr/>
          </p:nvCxnSpPr>
          <p:spPr bwMode="auto">
            <a:xfrm flipV="1">
              <a:off x="4203195" y="4646702"/>
              <a:ext cx="1272029" cy="2830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mit Pfeil 58"/>
            <p:cNvCxnSpPr>
              <a:endCxn id="22" idx="1"/>
            </p:cNvCxnSpPr>
            <p:nvPr/>
          </p:nvCxnSpPr>
          <p:spPr bwMode="auto">
            <a:xfrm>
              <a:off x="4203195" y="5646544"/>
              <a:ext cx="1272029" cy="2913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uppieren 62"/>
          <p:cNvGrpSpPr/>
          <p:nvPr/>
        </p:nvGrpSpPr>
        <p:grpSpPr>
          <a:xfrm>
            <a:off x="3210421" y="3413593"/>
            <a:ext cx="1616317" cy="645187"/>
            <a:chOff x="3210421" y="3494568"/>
            <a:chExt cx="1616317" cy="645187"/>
          </a:xfrm>
        </p:grpSpPr>
        <p:grpSp>
          <p:nvGrpSpPr>
            <p:cNvPr id="27" name="Gruppieren 64"/>
            <p:cNvGrpSpPr/>
            <p:nvPr/>
          </p:nvGrpSpPr>
          <p:grpSpPr>
            <a:xfrm>
              <a:off x="3210421" y="3494568"/>
              <a:ext cx="688576" cy="388505"/>
              <a:chOff x="3013075" y="3304011"/>
              <a:chExt cx="688576" cy="388505"/>
            </a:xfrm>
          </p:grpSpPr>
          <p:sp>
            <p:nvSpPr>
              <p:cNvPr id="66" name="Abgerundetes Rechteck 65"/>
              <p:cNvSpPr/>
              <p:nvPr/>
            </p:nvSpPr>
            <p:spPr>
              <a:xfrm>
                <a:off x="3013075" y="3304011"/>
                <a:ext cx="504826" cy="372314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3341651" y="3332476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68" name="Gerade Verbindung mit Pfeil 67"/>
            <p:cNvCxnSpPr>
              <a:endCxn id="29" idx="1"/>
            </p:cNvCxnSpPr>
            <p:nvPr/>
          </p:nvCxnSpPr>
          <p:spPr bwMode="auto">
            <a:xfrm>
              <a:off x="3715247" y="3713228"/>
              <a:ext cx="1111491" cy="426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4" name="Gruppieren 63"/>
          <p:cNvGrpSpPr/>
          <p:nvPr/>
        </p:nvGrpSpPr>
        <p:grpSpPr>
          <a:xfrm>
            <a:off x="5564169" y="3502945"/>
            <a:ext cx="1406247" cy="607783"/>
            <a:chOff x="5564169" y="3937912"/>
            <a:chExt cx="1406247" cy="607783"/>
          </a:xfrm>
        </p:grpSpPr>
        <p:grpSp>
          <p:nvGrpSpPr>
            <p:cNvPr id="45" name="Gruppieren 64"/>
            <p:cNvGrpSpPr/>
            <p:nvPr/>
          </p:nvGrpSpPr>
          <p:grpSpPr>
            <a:xfrm>
              <a:off x="6281840" y="3937912"/>
              <a:ext cx="688576" cy="388505"/>
              <a:chOff x="3013075" y="3747355"/>
              <a:chExt cx="688576" cy="388505"/>
            </a:xfrm>
          </p:grpSpPr>
          <p:sp>
            <p:nvSpPr>
              <p:cNvPr id="46" name="Abgerundetes Rechteck 45"/>
              <p:cNvSpPr/>
              <p:nvPr/>
            </p:nvSpPr>
            <p:spPr>
              <a:xfrm>
                <a:off x="3013075" y="3747355"/>
                <a:ext cx="504826" cy="372314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</a:p>
            </p:txBody>
          </p:sp>
          <p:sp>
            <p:nvSpPr>
              <p:cNvPr id="47" name="Rechteck 46"/>
              <p:cNvSpPr/>
              <p:nvPr/>
            </p:nvSpPr>
            <p:spPr>
              <a:xfrm>
                <a:off x="3341651" y="3775820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48" name="Gerade Verbindung mit Pfeil 47"/>
            <p:cNvCxnSpPr>
              <a:endCxn id="46" idx="2"/>
            </p:cNvCxnSpPr>
            <p:nvPr/>
          </p:nvCxnSpPr>
          <p:spPr bwMode="auto">
            <a:xfrm flipV="1">
              <a:off x="5564169" y="4310226"/>
              <a:ext cx="970084" cy="2354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1" name="Grafik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Mehrdimensionale Arrays müssen nicht rechteckig sein</a:t>
            </a:r>
          </a:p>
          <a:p>
            <a:r>
              <a:rPr lang="de-DE" dirty="0"/>
              <a:t>Beispiel: Jeder Zeile eines zweidimensionalen Arrays eigenes Array zuweisen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Aufgabe:</a:t>
            </a:r>
          </a:p>
          <a:p>
            <a:r>
              <a:rPr lang="de-DE" dirty="0"/>
              <a:t>Erzeugen Sie nebenstehende Dreiecksmatrix.</a:t>
            </a:r>
          </a:p>
          <a:p>
            <a:r>
              <a:rPr lang="de-DE" dirty="0"/>
              <a:t>Verwenden Sie beim Erzeugen der Zeilen eine </a:t>
            </a:r>
            <a:r>
              <a:rPr lang="de-DE" i="1" dirty="0" err="1"/>
              <a:t>for</a:t>
            </a:r>
            <a:r>
              <a:rPr lang="de-DE" dirty="0"/>
              <a:t>-Schleife.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Lösung: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[3][];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nn-NO" sz="1400" b="1" dirty="0">
                <a:solidFill>
                  <a:srgbClr val="7F0055"/>
                </a:solidFill>
                <a:latin typeface="Consolas"/>
              </a:rPr>
              <a:t>	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nn-NO" sz="14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]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+ 1];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Dreiecksmatrix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grpSp>
        <p:nvGrpSpPr>
          <p:cNvPr id="87" name="Gruppieren 86"/>
          <p:cNvGrpSpPr/>
          <p:nvPr/>
        </p:nvGrpSpPr>
        <p:grpSpPr>
          <a:xfrm>
            <a:off x="2271135" y="4644353"/>
            <a:ext cx="2327191" cy="1260000"/>
            <a:chOff x="2271135" y="4481425"/>
            <a:chExt cx="2327191" cy="1260000"/>
          </a:xfrm>
        </p:grpSpPr>
        <p:grpSp>
          <p:nvGrpSpPr>
            <p:cNvPr id="50" name="Gruppieren 63"/>
            <p:cNvGrpSpPr/>
            <p:nvPr/>
          </p:nvGrpSpPr>
          <p:grpSpPr>
            <a:xfrm>
              <a:off x="2271135" y="4902940"/>
              <a:ext cx="688576" cy="388505"/>
              <a:chOff x="3013075" y="3747355"/>
              <a:chExt cx="688576" cy="388505"/>
            </a:xfrm>
          </p:grpSpPr>
          <p:sp>
            <p:nvSpPr>
              <p:cNvPr id="85" name="Abgerundetes Rechteck 84"/>
              <p:cNvSpPr/>
              <p:nvPr/>
            </p:nvSpPr>
            <p:spPr>
              <a:xfrm>
                <a:off x="3013075" y="3747355"/>
                <a:ext cx="504826" cy="372314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3341651" y="3775820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52" name="Gerade Verbindung mit Pfeil 51"/>
            <p:cNvCxnSpPr>
              <a:endCxn id="58" idx="1"/>
            </p:cNvCxnSpPr>
            <p:nvPr/>
          </p:nvCxnSpPr>
          <p:spPr bwMode="auto">
            <a:xfrm flipV="1">
              <a:off x="2775961" y="5111425"/>
              <a:ext cx="1318365" cy="3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3" name="Gruppieren 42"/>
            <p:cNvGrpSpPr/>
            <p:nvPr/>
          </p:nvGrpSpPr>
          <p:grpSpPr>
            <a:xfrm>
              <a:off x="4094326" y="4481425"/>
              <a:ext cx="504000" cy="1260000"/>
              <a:chOff x="4147690" y="4396300"/>
              <a:chExt cx="504000" cy="1260000"/>
            </a:xfrm>
          </p:grpSpPr>
          <p:sp>
            <p:nvSpPr>
              <p:cNvPr id="58" name="Abgerundetes Rechteck 57"/>
              <p:cNvSpPr/>
              <p:nvPr/>
            </p:nvSpPr>
            <p:spPr bwMode="auto">
              <a:xfrm>
                <a:off x="4147690" y="4396300"/>
                <a:ext cx="504000" cy="1260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grpSp>
            <p:nvGrpSpPr>
              <p:cNvPr id="60" name="Gruppieren 41"/>
              <p:cNvGrpSpPr/>
              <p:nvPr/>
            </p:nvGrpSpPr>
            <p:grpSpPr>
              <a:xfrm>
                <a:off x="4219690" y="4486240"/>
                <a:ext cx="360000" cy="1080120"/>
                <a:chOff x="4237691" y="4468280"/>
                <a:chExt cx="360000" cy="1080120"/>
              </a:xfrm>
            </p:grpSpPr>
            <p:sp>
              <p:nvSpPr>
                <p:cNvPr id="61" name="Rechteck 60"/>
                <p:cNvSpPr/>
                <p:nvPr/>
              </p:nvSpPr>
              <p:spPr>
                <a:xfrm>
                  <a:off x="4237691" y="446828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2" name="Rechteck 61"/>
                <p:cNvSpPr/>
                <p:nvPr/>
              </p:nvSpPr>
              <p:spPr>
                <a:xfrm>
                  <a:off x="4237691" y="482832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63" name="Rechteck 62"/>
                <p:cNvSpPr/>
                <p:nvPr/>
              </p:nvSpPr>
              <p:spPr>
                <a:xfrm>
                  <a:off x="4237691" y="518836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</p:grpSp>
      </p:grpSp>
      <p:grpSp>
        <p:nvGrpSpPr>
          <p:cNvPr id="89" name="Gruppieren 88"/>
          <p:cNvGrpSpPr/>
          <p:nvPr/>
        </p:nvGrpSpPr>
        <p:grpSpPr>
          <a:xfrm>
            <a:off x="4340836" y="5025800"/>
            <a:ext cx="2172029" cy="504000"/>
            <a:chOff x="4340836" y="4862872"/>
            <a:chExt cx="2172029" cy="504000"/>
          </a:xfrm>
        </p:grpSpPr>
        <p:grpSp>
          <p:nvGrpSpPr>
            <p:cNvPr id="64" name="Gruppieren 19"/>
            <p:cNvGrpSpPr/>
            <p:nvPr/>
          </p:nvGrpSpPr>
          <p:grpSpPr>
            <a:xfrm>
              <a:off x="5612865" y="4862872"/>
              <a:ext cx="900000" cy="504000"/>
              <a:chOff x="6026228" y="3631860"/>
              <a:chExt cx="900000" cy="504000"/>
            </a:xfrm>
          </p:grpSpPr>
          <p:sp>
            <p:nvSpPr>
              <p:cNvPr id="80" name="Abgerundetes Rechteck 79"/>
              <p:cNvSpPr/>
              <p:nvPr/>
            </p:nvSpPr>
            <p:spPr bwMode="auto">
              <a:xfrm>
                <a:off x="6026228" y="3631860"/>
                <a:ext cx="900000" cy="504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grpSp>
            <p:nvGrpSpPr>
              <p:cNvPr id="81" name="Gruppieren 18"/>
              <p:cNvGrpSpPr/>
              <p:nvPr/>
            </p:nvGrpSpPr>
            <p:grpSpPr>
              <a:xfrm>
                <a:off x="6116229" y="3703840"/>
                <a:ext cx="720000" cy="360040"/>
                <a:chOff x="6116229" y="3703840"/>
                <a:chExt cx="720000" cy="360040"/>
              </a:xfrm>
            </p:grpSpPr>
            <p:sp>
              <p:nvSpPr>
                <p:cNvPr id="82" name="Rechteck 14"/>
                <p:cNvSpPr/>
                <p:nvPr/>
              </p:nvSpPr>
              <p:spPr>
                <a:xfrm>
                  <a:off x="6116229" y="370384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sp>
              <p:nvSpPr>
                <p:cNvPr id="83" name="Rechteck 15"/>
                <p:cNvSpPr/>
                <p:nvPr/>
              </p:nvSpPr>
              <p:spPr>
                <a:xfrm>
                  <a:off x="6476229" y="370384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</p:grpSp>
        <p:cxnSp>
          <p:nvCxnSpPr>
            <p:cNvPr id="54" name="Gerade Verbindung mit Pfeil 53"/>
            <p:cNvCxnSpPr>
              <a:endCxn id="80" idx="1"/>
            </p:cNvCxnSpPr>
            <p:nvPr/>
          </p:nvCxnSpPr>
          <p:spPr bwMode="auto">
            <a:xfrm>
              <a:off x="4340836" y="5114872"/>
              <a:ext cx="127202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8" name="Gruppieren 87"/>
          <p:cNvGrpSpPr/>
          <p:nvPr/>
        </p:nvGrpSpPr>
        <p:grpSpPr>
          <a:xfrm>
            <a:off x="4340836" y="4380218"/>
            <a:ext cx="1812029" cy="535086"/>
            <a:chOff x="4340836" y="4217290"/>
            <a:chExt cx="1812029" cy="535086"/>
          </a:xfrm>
        </p:grpSpPr>
        <p:grpSp>
          <p:nvGrpSpPr>
            <p:cNvPr id="69" name="Gruppieren 27"/>
            <p:cNvGrpSpPr/>
            <p:nvPr/>
          </p:nvGrpSpPr>
          <p:grpSpPr>
            <a:xfrm>
              <a:off x="5612865" y="4217290"/>
              <a:ext cx="540000" cy="504000"/>
              <a:chOff x="6026228" y="3631860"/>
              <a:chExt cx="540000" cy="504000"/>
            </a:xfrm>
          </p:grpSpPr>
          <p:sp>
            <p:nvSpPr>
              <p:cNvPr id="70" name="Abgerundetes Rechteck 69"/>
              <p:cNvSpPr/>
              <p:nvPr/>
            </p:nvSpPr>
            <p:spPr bwMode="auto">
              <a:xfrm>
                <a:off x="6026228" y="3631860"/>
                <a:ext cx="540000" cy="504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6116229" y="3703840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rPr>
                  <a:t>0</a:t>
                </a:r>
              </a:p>
            </p:txBody>
          </p:sp>
        </p:grpSp>
        <p:cxnSp>
          <p:nvCxnSpPr>
            <p:cNvPr id="55" name="Gerade Verbindung mit Pfeil 54"/>
            <p:cNvCxnSpPr>
              <a:endCxn id="70" idx="1"/>
            </p:cNvCxnSpPr>
            <p:nvPr/>
          </p:nvCxnSpPr>
          <p:spPr bwMode="auto">
            <a:xfrm flipV="1">
              <a:off x="4340836" y="4469290"/>
              <a:ext cx="1272029" cy="2830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uppieren 89"/>
          <p:cNvGrpSpPr/>
          <p:nvPr/>
        </p:nvGrpSpPr>
        <p:grpSpPr>
          <a:xfrm>
            <a:off x="4340836" y="5632060"/>
            <a:ext cx="2532029" cy="543322"/>
            <a:chOff x="4340836" y="5469132"/>
            <a:chExt cx="2532029" cy="543322"/>
          </a:xfrm>
        </p:grpSpPr>
        <p:grpSp>
          <p:nvGrpSpPr>
            <p:cNvPr id="65" name="Gruppieren 20"/>
            <p:cNvGrpSpPr/>
            <p:nvPr/>
          </p:nvGrpSpPr>
          <p:grpSpPr>
            <a:xfrm>
              <a:off x="5612865" y="5508454"/>
              <a:ext cx="1260000" cy="504000"/>
              <a:chOff x="6026228" y="3631860"/>
              <a:chExt cx="1260000" cy="504000"/>
            </a:xfrm>
          </p:grpSpPr>
          <p:sp>
            <p:nvSpPr>
              <p:cNvPr id="75" name="Abgerundetes Rechteck 74"/>
              <p:cNvSpPr/>
              <p:nvPr/>
            </p:nvSpPr>
            <p:spPr bwMode="auto">
              <a:xfrm>
                <a:off x="6026228" y="3631860"/>
                <a:ext cx="1260000" cy="50400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grpSp>
            <p:nvGrpSpPr>
              <p:cNvPr id="76" name="Gruppieren 18"/>
              <p:cNvGrpSpPr/>
              <p:nvPr/>
            </p:nvGrpSpPr>
            <p:grpSpPr>
              <a:xfrm>
                <a:off x="6116229" y="3703840"/>
                <a:ext cx="1080000" cy="360040"/>
                <a:chOff x="6116229" y="3703840"/>
                <a:chExt cx="1080000" cy="360040"/>
              </a:xfrm>
            </p:grpSpPr>
            <p:sp>
              <p:nvSpPr>
                <p:cNvPr id="77" name="Rechteck 23"/>
                <p:cNvSpPr/>
                <p:nvPr/>
              </p:nvSpPr>
              <p:spPr>
                <a:xfrm>
                  <a:off x="6116229" y="370384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sp>
              <p:nvSpPr>
                <p:cNvPr id="78" name="Rechteck 77"/>
                <p:cNvSpPr/>
                <p:nvPr/>
              </p:nvSpPr>
              <p:spPr>
                <a:xfrm>
                  <a:off x="6476229" y="370384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sp>
              <p:nvSpPr>
                <p:cNvPr id="79" name="Rechteck 78"/>
                <p:cNvSpPr/>
                <p:nvPr/>
              </p:nvSpPr>
              <p:spPr>
                <a:xfrm>
                  <a:off x="6836229" y="370384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0</a:t>
                  </a:r>
                </a:p>
              </p:txBody>
            </p:sp>
          </p:grpSp>
        </p:grpSp>
        <p:cxnSp>
          <p:nvCxnSpPr>
            <p:cNvPr id="57" name="Gerade Verbindung mit Pfeil 56"/>
            <p:cNvCxnSpPr>
              <a:endCxn id="75" idx="1"/>
            </p:cNvCxnSpPr>
            <p:nvPr/>
          </p:nvCxnSpPr>
          <p:spPr bwMode="auto">
            <a:xfrm>
              <a:off x="4340836" y="5469132"/>
              <a:ext cx="1272029" cy="2913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7" name="Gruppieren 96"/>
          <p:cNvGrpSpPr/>
          <p:nvPr/>
        </p:nvGrpSpPr>
        <p:grpSpPr>
          <a:xfrm>
            <a:off x="6286937" y="1821592"/>
            <a:ext cx="809999" cy="810089"/>
            <a:chOff x="5342866" y="2055461"/>
            <a:chExt cx="1080000" cy="1080120"/>
          </a:xfrm>
        </p:grpSpPr>
        <p:sp>
          <p:nvSpPr>
            <p:cNvPr id="91" name="Rechteck 23"/>
            <p:cNvSpPr/>
            <p:nvPr/>
          </p:nvSpPr>
          <p:spPr>
            <a:xfrm>
              <a:off x="5342866" y="2775541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2" name="Rechteck 91"/>
            <p:cNvSpPr/>
            <p:nvPr/>
          </p:nvSpPr>
          <p:spPr>
            <a:xfrm>
              <a:off x="5702866" y="2775541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3" name="Rechteck 92"/>
            <p:cNvSpPr/>
            <p:nvPr/>
          </p:nvSpPr>
          <p:spPr>
            <a:xfrm>
              <a:off x="6062866" y="2775541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4" name="Rechteck 23"/>
            <p:cNvSpPr/>
            <p:nvPr/>
          </p:nvSpPr>
          <p:spPr>
            <a:xfrm>
              <a:off x="5342866" y="2415501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5" name="Rechteck 94"/>
            <p:cNvSpPr/>
            <p:nvPr/>
          </p:nvSpPr>
          <p:spPr>
            <a:xfrm>
              <a:off x="5702866" y="2415501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96" name="Rechteck 95"/>
            <p:cNvSpPr/>
            <p:nvPr/>
          </p:nvSpPr>
          <p:spPr>
            <a:xfrm>
              <a:off x="5342866" y="2055461"/>
              <a:ext cx="360000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3053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Erstellen Sie folgendes Programm:</a:t>
            </a:r>
          </a:p>
          <a:p>
            <a:r>
              <a:rPr lang="de-DE" dirty="0"/>
              <a:t>Speichern des </a:t>
            </a:r>
            <a:r>
              <a:rPr lang="de-DE" dirty="0" err="1"/>
              <a:t>Pascal‘schen</a:t>
            </a:r>
            <a:r>
              <a:rPr lang="de-DE" dirty="0"/>
              <a:t> Dreiecks in einer Dreiecksmatrix</a:t>
            </a:r>
          </a:p>
          <a:p>
            <a:r>
              <a:rPr lang="de-DE" dirty="0"/>
              <a:t>Linksbündige Ausgabe der Matrix auf Konsole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Beispielausgabe: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1</a:t>
            </a:r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1 1</a:t>
            </a:r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1 2 1</a:t>
            </a:r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1 3 3 1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</a:t>
            </a:r>
            <a:r>
              <a:rPr lang="de-DE" dirty="0" err="1"/>
              <a:t>Pascal‘sches</a:t>
            </a:r>
            <a:r>
              <a:rPr lang="de-DE" dirty="0"/>
              <a:t> Dreieck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grpSp>
        <p:nvGrpSpPr>
          <p:cNvPr id="138" name="Gruppieren 137"/>
          <p:cNvGrpSpPr/>
          <p:nvPr/>
        </p:nvGrpSpPr>
        <p:grpSpPr>
          <a:xfrm>
            <a:off x="4641780" y="2325803"/>
            <a:ext cx="3639006" cy="3122407"/>
            <a:chOff x="3497940" y="2264226"/>
            <a:chExt cx="3639006" cy="3122407"/>
          </a:xfrm>
        </p:grpSpPr>
        <p:grpSp>
          <p:nvGrpSpPr>
            <p:cNvPr id="136" name="Gruppieren 135"/>
            <p:cNvGrpSpPr/>
            <p:nvPr/>
          </p:nvGrpSpPr>
          <p:grpSpPr>
            <a:xfrm>
              <a:off x="3631680" y="2551203"/>
              <a:ext cx="3374640" cy="2777374"/>
              <a:chOff x="4381536" y="2438427"/>
              <a:chExt cx="3374640" cy="2777374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4381536" y="4927801"/>
                <a:ext cx="3374640" cy="288000"/>
                <a:chOff x="2995680" y="3331029"/>
                <a:chExt cx="3374640" cy="288000"/>
              </a:xfrm>
            </p:grpSpPr>
            <p:sp>
              <p:nvSpPr>
                <p:cNvPr id="7" name="Rechteck 6"/>
                <p:cNvSpPr/>
                <p:nvPr/>
              </p:nvSpPr>
              <p:spPr>
                <a:xfrm>
                  <a:off x="4201536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10</a:t>
                  </a:r>
                </a:p>
              </p:txBody>
            </p:sp>
            <p:sp>
              <p:nvSpPr>
                <p:cNvPr id="8" name="Rechteck 7"/>
                <p:cNvSpPr/>
                <p:nvPr/>
              </p:nvSpPr>
              <p:spPr>
                <a:xfrm>
                  <a:off x="4804464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10</a:t>
                  </a:r>
                </a:p>
              </p:txBody>
            </p:sp>
            <p:sp>
              <p:nvSpPr>
                <p:cNvPr id="9" name="Rechteck 8"/>
                <p:cNvSpPr/>
                <p:nvPr/>
              </p:nvSpPr>
              <p:spPr>
                <a:xfrm>
                  <a:off x="3598608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5</a:t>
                  </a:r>
                </a:p>
              </p:txBody>
            </p:sp>
            <p:sp>
              <p:nvSpPr>
                <p:cNvPr id="10" name="Rechteck 9"/>
                <p:cNvSpPr/>
                <p:nvPr/>
              </p:nvSpPr>
              <p:spPr>
                <a:xfrm>
                  <a:off x="5407392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5</a:t>
                  </a:r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2995680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12" name="Rechteck 11"/>
                <p:cNvSpPr/>
                <p:nvPr/>
              </p:nvSpPr>
              <p:spPr>
                <a:xfrm>
                  <a:off x="6010320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4683000" y="4429928"/>
                <a:ext cx="2771712" cy="288000"/>
                <a:chOff x="2995680" y="3331029"/>
                <a:chExt cx="2771712" cy="288000"/>
              </a:xfrm>
            </p:grpSpPr>
            <p:sp>
              <p:nvSpPr>
                <p:cNvPr id="15" name="Rechteck 14"/>
                <p:cNvSpPr/>
                <p:nvPr/>
              </p:nvSpPr>
              <p:spPr>
                <a:xfrm>
                  <a:off x="4201536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6</a:t>
                  </a:r>
                </a:p>
              </p:txBody>
            </p:sp>
            <p:sp>
              <p:nvSpPr>
                <p:cNvPr id="16" name="Rechteck 15"/>
                <p:cNvSpPr/>
                <p:nvPr/>
              </p:nvSpPr>
              <p:spPr>
                <a:xfrm>
                  <a:off x="4804464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4</a:t>
                  </a:r>
                </a:p>
              </p:txBody>
            </p:sp>
            <p:sp>
              <p:nvSpPr>
                <p:cNvPr id="17" name="Rechteck 16"/>
                <p:cNvSpPr/>
                <p:nvPr/>
              </p:nvSpPr>
              <p:spPr>
                <a:xfrm>
                  <a:off x="3598608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4</a:t>
                  </a:r>
                </a:p>
              </p:txBody>
            </p:sp>
            <p:sp>
              <p:nvSpPr>
                <p:cNvPr id="18" name="Rechteck 17"/>
                <p:cNvSpPr/>
                <p:nvPr/>
              </p:nvSpPr>
              <p:spPr>
                <a:xfrm>
                  <a:off x="5407392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19" name="Rechteck 18"/>
                <p:cNvSpPr/>
                <p:nvPr/>
              </p:nvSpPr>
              <p:spPr>
                <a:xfrm>
                  <a:off x="2995680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21" name="Gruppieren 20"/>
              <p:cNvGrpSpPr/>
              <p:nvPr/>
            </p:nvGrpSpPr>
            <p:grpSpPr>
              <a:xfrm>
                <a:off x="4984464" y="3932054"/>
                <a:ext cx="2168784" cy="288000"/>
                <a:chOff x="2995680" y="3331029"/>
                <a:chExt cx="2168784" cy="288000"/>
              </a:xfrm>
            </p:grpSpPr>
            <p:sp>
              <p:nvSpPr>
                <p:cNvPr id="22" name="Rechteck 21"/>
                <p:cNvSpPr/>
                <p:nvPr/>
              </p:nvSpPr>
              <p:spPr>
                <a:xfrm>
                  <a:off x="4201536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3</a:t>
                  </a:r>
                </a:p>
              </p:txBody>
            </p:sp>
            <p:sp>
              <p:nvSpPr>
                <p:cNvPr id="23" name="Rechteck 22"/>
                <p:cNvSpPr/>
                <p:nvPr/>
              </p:nvSpPr>
              <p:spPr>
                <a:xfrm>
                  <a:off x="4804464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24" name="Rechteck 23"/>
                <p:cNvSpPr/>
                <p:nvPr/>
              </p:nvSpPr>
              <p:spPr>
                <a:xfrm>
                  <a:off x="3598608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3</a:t>
                  </a:r>
                </a:p>
              </p:txBody>
            </p:sp>
            <p:sp>
              <p:nvSpPr>
                <p:cNvPr id="26" name="Rechteck 25"/>
                <p:cNvSpPr/>
                <p:nvPr/>
              </p:nvSpPr>
              <p:spPr>
                <a:xfrm>
                  <a:off x="2995680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27" name="Gruppieren 26"/>
              <p:cNvGrpSpPr/>
              <p:nvPr/>
            </p:nvGrpSpPr>
            <p:grpSpPr>
              <a:xfrm>
                <a:off x="5285928" y="3434180"/>
                <a:ext cx="1565856" cy="288000"/>
                <a:chOff x="2995680" y="3331029"/>
                <a:chExt cx="1565856" cy="288000"/>
              </a:xfrm>
            </p:grpSpPr>
            <p:sp>
              <p:nvSpPr>
                <p:cNvPr id="28" name="Rechteck 27"/>
                <p:cNvSpPr/>
                <p:nvPr/>
              </p:nvSpPr>
              <p:spPr>
                <a:xfrm>
                  <a:off x="4201536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30" name="Rechteck 29"/>
                <p:cNvSpPr/>
                <p:nvPr/>
              </p:nvSpPr>
              <p:spPr>
                <a:xfrm>
                  <a:off x="3598608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2</a:t>
                  </a:r>
                </a:p>
              </p:txBody>
            </p:sp>
            <p:sp>
              <p:nvSpPr>
                <p:cNvPr id="31" name="Rechteck 30"/>
                <p:cNvSpPr/>
                <p:nvPr/>
              </p:nvSpPr>
              <p:spPr>
                <a:xfrm>
                  <a:off x="2995680" y="3331029"/>
                  <a:ext cx="3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5587392" y="2936301"/>
                <a:ext cx="962928" cy="288005"/>
                <a:chOff x="2995680" y="3331033"/>
                <a:chExt cx="962928" cy="288010"/>
              </a:xfrm>
            </p:grpSpPr>
            <p:sp>
              <p:nvSpPr>
                <p:cNvPr id="34" name="Rechteck 33"/>
                <p:cNvSpPr/>
                <p:nvPr/>
              </p:nvSpPr>
              <p:spPr>
                <a:xfrm>
                  <a:off x="3598608" y="3331038"/>
                  <a:ext cx="360000" cy="28800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35" name="Rechteck 34"/>
                <p:cNvSpPr/>
                <p:nvPr/>
              </p:nvSpPr>
              <p:spPr>
                <a:xfrm>
                  <a:off x="2995680" y="3331033"/>
                  <a:ext cx="360000" cy="28800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  <a:cs typeface="Consolas" pitchFamily="49" charset="0"/>
                    </a:rPr>
                    <a:t>1</a:t>
                  </a:r>
                </a:p>
              </p:txBody>
            </p:sp>
          </p:grpSp>
          <p:sp>
            <p:nvSpPr>
              <p:cNvPr id="38" name="Rechteck 37"/>
              <p:cNvSpPr/>
              <p:nvPr/>
            </p:nvSpPr>
            <p:spPr>
              <a:xfrm>
                <a:off x="5888856" y="2438427"/>
                <a:ext cx="360000" cy="288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1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  <a:cs typeface="Consolas" pitchFamily="49" charset="0"/>
                  </a:rPr>
                  <a:t>1</a:t>
                </a:r>
              </a:p>
            </p:txBody>
          </p:sp>
          <p:cxnSp>
            <p:nvCxnSpPr>
              <p:cNvPr id="53" name="Gerade Verbindung mit Pfeil 52"/>
              <p:cNvCxnSpPr>
                <a:stCxn id="35" idx="2"/>
                <a:endCxn id="30" idx="0"/>
              </p:cNvCxnSpPr>
              <p:nvPr/>
            </p:nvCxnSpPr>
            <p:spPr bwMode="auto">
              <a:xfrm>
                <a:off x="5767392" y="3224301"/>
                <a:ext cx="301464" cy="20987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6" name="Gerade Verbindung mit Pfeil 55"/>
              <p:cNvCxnSpPr>
                <a:stCxn id="34" idx="2"/>
                <a:endCxn id="30" idx="0"/>
              </p:cNvCxnSpPr>
              <p:nvPr/>
            </p:nvCxnSpPr>
            <p:spPr bwMode="auto">
              <a:xfrm flipH="1">
                <a:off x="6068856" y="3224306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" name="Gerade Verbindung mit Pfeil 71"/>
              <p:cNvCxnSpPr>
                <a:stCxn id="30" idx="2"/>
                <a:endCxn id="24" idx="0"/>
              </p:cNvCxnSpPr>
              <p:nvPr/>
            </p:nvCxnSpPr>
            <p:spPr bwMode="auto">
              <a:xfrm flipH="1">
                <a:off x="5767392" y="3722180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Gerade Verbindung mit Pfeil 74"/>
              <p:cNvCxnSpPr>
                <a:stCxn id="31" idx="2"/>
                <a:endCxn id="24" idx="0"/>
              </p:cNvCxnSpPr>
              <p:nvPr/>
            </p:nvCxnSpPr>
            <p:spPr bwMode="auto">
              <a:xfrm>
                <a:off x="5465928" y="3722180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Gerade Verbindung mit Pfeil 77"/>
              <p:cNvCxnSpPr>
                <a:stCxn id="24" idx="2"/>
                <a:endCxn id="17" idx="0"/>
              </p:cNvCxnSpPr>
              <p:nvPr/>
            </p:nvCxnSpPr>
            <p:spPr bwMode="auto">
              <a:xfrm flipH="1">
                <a:off x="5465928" y="4220054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Gerade Verbindung mit Pfeil 80"/>
              <p:cNvCxnSpPr>
                <a:stCxn id="30" idx="2"/>
                <a:endCxn id="22" idx="0"/>
              </p:cNvCxnSpPr>
              <p:nvPr/>
            </p:nvCxnSpPr>
            <p:spPr bwMode="auto">
              <a:xfrm>
                <a:off x="6068856" y="3722180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Gerade Verbindung mit Pfeil 83"/>
              <p:cNvCxnSpPr>
                <a:stCxn id="28" idx="2"/>
                <a:endCxn id="22" idx="0"/>
              </p:cNvCxnSpPr>
              <p:nvPr/>
            </p:nvCxnSpPr>
            <p:spPr bwMode="auto">
              <a:xfrm flipH="1">
                <a:off x="6370320" y="3722180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Gerade Verbindung mit Pfeil 89"/>
              <p:cNvCxnSpPr>
                <a:stCxn id="26" idx="2"/>
                <a:endCxn id="17" idx="0"/>
              </p:cNvCxnSpPr>
              <p:nvPr/>
            </p:nvCxnSpPr>
            <p:spPr bwMode="auto">
              <a:xfrm>
                <a:off x="5164464" y="4220054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Gerade Verbindung mit Pfeil 92"/>
              <p:cNvCxnSpPr>
                <a:stCxn id="24" idx="2"/>
                <a:endCxn id="15" idx="0"/>
              </p:cNvCxnSpPr>
              <p:nvPr/>
            </p:nvCxnSpPr>
            <p:spPr bwMode="auto">
              <a:xfrm>
                <a:off x="5767392" y="4220054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Gerade Verbindung mit Pfeil 95"/>
              <p:cNvCxnSpPr>
                <a:stCxn id="22" idx="2"/>
                <a:endCxn id="15" idx="0"/>
              </p:cNvCxnSpPr>
              <p:nvPr/>
            </p:nvCxnSpPr>
            <p:spPr bwMode="auto">
              <a:xfrm flipH="1">
                <a:off x="6068856" y="4220054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Gerade Verbindung mit Pfeil 98"/>
              <p:cNvCxnSpPr>
                <a:stCxn id="22" idx="2"/>
                <a:endCxn id="16" idx="0"/>
              </p:cNvCxnSpPr>
              <p:nvPr/>
            </p:nvCxnSpPr>
            <p:spPr bwMode="auto">
              <a:xfrm>
                <a:off x="6370320" y="4220054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Gerade Verbindung mit Pfeil 101"/>
              <p:cNvCxnSpPr>
                <a:stCxn id="23" idx="2"/>
                <a:endCxn id="16" idx="0"/>
              </p:cNvCxnSpPr>
              <p:nvPr/>
            </p:nvCxnSpPr>
            <p:spPr bwMode="auto">
              <a:xfrm flipH="1">
                <a:off x="6671784" y="4220054"/>
                <a:ext cx="301464" cy="2098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Gerade Verbindung mit Pfeil 107"/>
              <p:cNvCxnSpPr>
                <a:stCxn id="19" idx="2"/>
                <a:endCxn id="9" idx="0"/>
              </p:cNvCxnSpPr>
              <p:nvPr/>
            </p:nvCxnSpPr>
            <p:spPr bwMode="auto">
              <a:xfrm>
                <a:off x="4863000" y="4717928"/>
                <a:ext cx="301464" cy="209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Gerade Verbindung mit Pfeil 110"/>
              <p:cNvCxnSpPr>
                <a:stCxn id="17" idx="2"/>
                <a:endCxn id="9" idx="0"/>
              </p:cNvCxnSpPr>
              <p:nvPr/>
            </p:nvCxnSpPr>
            <p:spPr bwMode="auto">
              <a:xfrm flipH="1">
                <a:off x="5164464" y="4717928"/>
                <a:ext cx="301464" cy="209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Gerade Verbindung mit Pfeil 113"/>
              <p:cNvCxnSpPr>
                <a:stCxn id="17" idx="2"/>
                <a:endCxn id="7" idx="0"/>
              </p:cNvCxnSpPr>
              <p:nvPr/>
            </p:nvCxnSpPr>
            <p:spPr bwMode="auto">
              <a:xfrm>
                <a:off x="5465928" y="4717928"/>
                <a:ext cx="301464" cy="209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7" name="Gerade Verbindung mit Pfeil 116"/>
              <p:cNvCxnSpPr>
                <a:stCxn id="15" idx="2"/>
                <a:endCxn id="7" idx="0"/>
              </p:cNvCxnSpPr>
              <p:nvPr/>
            </p:nvCxnSpPr>
            <p:spPr bwMode="auto">
              <a:xfrm flipH="1">
                <a:off x="5767392" y="4717928"/>
                <a:ext cx="301464" cy="209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0" name="Gerade Verbindung mit Pfeil 119"/>
              <p:cNvCxnSpPr>
                <a:stCxn id="15" idx="2"/>
                <a:endCxn id="8" idx="0"/>
              </p:cNvCxnSpPr>
              <p:nvPr/>
            </p:nvCxnSpPr>
            <p:spPr bwMode="auto">
              <a:xfrm>
                <a:off x="6068856" y="4717928"/>
                <a:ext cx="301464" cy="209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" name="Gerade Verbindung mit Pfeil 122"/>
              <p:cNvCxnSpPr>
                <a:stCxn id="16" idx="2"/>
                <a:endCxn id="8" idx="0"/>
              </p:cNvCxnSpPr>
              <p:nvPr/>
            </p:nvCxnSpPr>
            <p:spPr bwMode="auto">
              <a:xfrm flipH="1">
                <a:off x="6370320" y="4717928"/>
                <a:ext cx="301464" cy="209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Gerade Verbindung mit Pfeil 125"/>
              <p:cNvCxnSpPr>
                <a:stCxn id="16" idx="2"/>
                <a:endCxn id="10" idx="0"/>
              </p:cNvCxnSpPr>
              <p:nvPr/>
            </p:nvCxnSpPr>
            <p:spPr bwMode="auto">
              <a:xfrm>
                <a:off x="6671784" y="4717928"/>
                <a:ext cx="301464" cy="209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Gerade Verbindung mit Pfeil 128"/>
              <p:cNvCxnSpPr>
                <a:stCxn id="18" idx="2"/>
                <a:endCxn id="10" idx="0"/>
              </p:cNvCxnSpPr>
              <p:nvPr/>
            </p:nvCxnSpPr>
            <p:spPr bwMode="auto">
              <a:xfrm flipH="1">
                <a:off x="6973248" y="4717928"/>
                <a:ext cx="301464" cy="20987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Rechteck 134"/>
              <p:cNvSpPr/>
              <p:nvPr/>
            </p:nvSpPr>
            <p:spPr>
              <a:xfrm>
                <a:off x="5893938" y="3104985"/>
                <a:ext cx="360000" cy="288000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 anchorCtr="1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  <a:cs typeface="Consolas" pitchFamily="49" charset="0"/>
                  </a:rPr>
                  <a:t>+</a:t>
                </a:r>
              </a:p>
            </p:txBody>
          </p:sp>
        </p:grpSp>
        <p:sp>
          <p:nvSpPr>
            <p:cNvPr id="137" name="Gleichschenkliges Dreieck 136"/>
            <p:cNvSpPr/>
            <p:nvPr/>
          </p:nvSpPr>
          <p:spPr bwMode="auto">
            <a:xfrm>
              <a:off x="3497940" y="2264226"/>
              <a:ext cx="3639006" cy="3122407"/>
            </a:xfrm>
            <a:prstGeom prst="triangl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pic>
        <p:nvPicPr>
          <p:cNvPr id="58" name="Grafik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071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digitaler Bilder werden durch mehrdimensionale Arrays repräsentiert.</a:t>
            </a:r>
          </a:p>
          <a:p>
            <a:r>
              <a:rPr lang="de-DE" dirty="0"/>
              <a:t>Beachte zusätzliches Material in EMIL:</a:t>
            </a:r>
          </a:p>
          <a:p>
            <a:pPr lvl="1"/>
            <a:r>
              <a:rPr lang="de-DE" dirty="0"/>
              <a:t>Kurze Einführung sowie Aufgaben</a:t>
            </a:r>
            <a:endParaRPr lang="de-DE" i="1" dirty="0"/>
          </a:p>
          <a:p>
            <a:pPr lvl="1"/>
            <a:r>
              <a:rPr lang="de-DE" dirty="0" err="1"/>
              <a:t>Eclipse</a:t>
            </a:r>
            <a:r>
              <a:rPr lang="de-DE" dirty="0"/>
              <a:t>-Projekt mit benötigten Klassen</a:t>
            </a:r>
          </a:p>
          <a:p>
            <a:pPr lvl="1"/>
            <a:r>
              <a:rPr lang="de-DE" dirty="0"/>
              <a:t>Material ist bereits älter, aber Bildverarbeitung macht so oder so Spaß! </a:t>
            </a:r>
            <a:r>
              <a:rPr lang="de-DE" dirty="0">
                <a:sym typeface="Wingdings"/>
              </a:rPr>
              <a:t>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zur Bildverarbeitung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978" y="2540080"/>
            <a:ext cx="4698194" cy="190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5690" y="3811925"/>
            <a:ext cx="3865082" cy="188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Implementieren Sie folgende Bildverarbeitungsmethoden:</a:t>
            </a:r>
          </a:p>
          <a:p>
            <a:pPr>
              <a:buFont typeface="+mj-lt"/>
              <a:buAutoNum type="arabicPeriod"/>
            </a:pPr>
            <a:r>
              <a:rPr lang="de-DE" dirty="0"/>
              <a:t>Negativbild („Invertieren“)</a:t>
            </a:r>
          </a:p>
          <a:p>
            <a:pPr>
              <a:buFont typeface="+mj-lt"/>
              <a:buAutoNum type="arabicPeriod"/>
            </a:pPr>
            <a:r>
              <a:rPr lang="de-DE" dirty="0"/>
              <a:t>Horizontale Spiegelung</a:t>
            </a:r>
          </a:p>
          <a:p>
            <a:pPr>
              <a:buFont typeface="+mj-lt"/>
              <a:buAutoNum type="arabicPeriod"/>
            </a:pPr>
            <a:r>
              <a:rPr lang="de-DE" dirty="0"/>
              <a:t>Vertikale Spiegelung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Hinweise zum Negativbild:</a:t>
            </a:r>
          </a:p>
          <a:p>
            <a:r>
              <a:rPr lang="de-DE" dirty="0"/>
              <a:t>Pixelwerte </a:t>
            </a:r>
            <a:r>
              <a:rPr lang="de-DE" i="1" dirty="0"/>
              <a:t>g</a:t>
            </a:r>
            <a:r>
              <a:rPr lang="de-DE" dirty="0"/>
              <a:t> sind im Bereich 0 bis 255</a:t>
            </a:r>
          </a:p>
          <a:p>
            <a:r>
              <a:rPr lang="de-DE" dirty="0"/>
              <a:t>Jeden Wert </a:t>
            </a:r>
            <a:r>
              <a:rPr lang="de-DE" i="1" dirty="0"/>
              <a:t>g</a:t>
            </a:r>
            <a:r>
              <a:rPr lang="de-DE" dirty="0"/>
              <a:t> durch </a:t>
            </a:r>
            <a:r>
              <a:rPr lang="de-DE" i="1" dirty="0" err="1"/>
              <a:t>g</a:t>
            </a:r>
            <a:r>
              <a:rPr lang="de-DE" baseline="-25000" dirty="0" err="1"/>
              <a:t>inv</a:t>
            </a:r>
            <a:r>
              <a:rPr lang="de-DE" dirty="0"/>
              <a:t> = 255 – </a:t>
            </a:r>
            <a:r>
              <a:rPr lang="de-DE" i="1" dirty="0"/>
              <a:t>g</a:t>
            </a:r>
            <a:r>
              <a:rPr lang="de-DE" dirty="0"/>
              <a:t> ersetzen</a:t>
            </a:r>
            <a:endParaRPr lang="de-DE" i="1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Beachten Sie den unterschiedlichen Zugriff auf die 2D-Bildmatrix:</a:t>
            </a:r>
          </a:p>
          <a:p>
            <a:pPr>
              <a:buFont typeface="+mj-lt"/>
              <a:buAutoNum type="arabicPeriod"/>
            </a:pPr>
            <a:r>
              <a:rPr lang="de-DE" dirty="0"/>
              <a:t>Negativ: Nur punktweise Änderung von Werten</a:t>
            </a:r>
          </a:p>
          <a:p>
            <a:pPr>
              <a:buFont typeface="+mj-lt"/>
              <a:buAutoNum type="arabicPeriod"/>
            </a:pPr>
            <a:r>
              <a:rPr lang="de-DE" dirty="0"/>
              <a:t>Änderungen jeweils innerhalb einer Zeile</a:t>
            </a:r>
          </a:p>
          <a:p>
            <a:pPr>
              <a:buFont typeface="+mj-lt"/>
              <a:buAutoNum type="arabicPeriod"/>
            </a:pPr>
            <a:r>
              <a:rPr lang="de-DE" dirty="0"/>
              <a:t>Änderungen jeweils über mehrere Zeilen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zur Bildverarbeitung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9543" y="843867"/>
            <a:ext cx="2805940" cy="136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E9A6510E-1D55-42B0-89EE-851EDCEA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Zeichenketten</a:t>
            </a:r>
          </a:p>
          <a:p>
            <a:pPr>
              <a:buFont typeface="+mj-lt"/>
              <a:buAutoNum type="arabicPeriod"/>
            </a:pPr>
            <a:r>
              <a:rPr lang="de-DE" dirty="0"/>
              <a:t>Arrays und Listen</a:t>
            </a:r>
          </a:p>
          <a:p>
            <a:pPr lvl="1"/>
            <a:r>
              <a:rPr lang="de-DE" dirty="0"/>
              <a:t>Arrays (Felder)</a:t>
            </a:r>
          </a:p>
          <a:p>
            <a:pPr lvl="1"/>
            <a:r>
              <a:rPr lang="de-DE" dirty="0"/>
              <a:t>Mehrdimensionale Arrays (Felder)</a:t>
            </a:r>
          </a:p>
          <a:p>
            <a:pPr lvl="1"/>
            <a:r>
              <a:rPr lang="de-DE" dirty="0"/>
              <a:t>Listen</a:t>
            </a:r>
          </a:p>
          <a:p>
            <a:pPr lvl="1"/>
            <a:r>
              <a:rPr lang="de-DE" dirty="0" err="1"/>
              <a:t>foreach</a:t>
            </a:r>
            <a:r>
              <a:rPr lang="de-DE" dirty="0"/>
              <a:t>-Schleife</a:t>
            </a:r>
          </a:p>
          <a:p>
            <a:pPr>
              <a:buFont typeface="+mj-lt"/>
              <a:buAutoNum type="arabicPeriod"/>
            </a:pPr>
            <a:r>
              <a:rPr lang="de-DE" dirty="0"/>
              <a:t>Wrapperklassen &amp; </a:t>
            </a:r>
            <a:r>
              <a:rPr lang="de-DE" dirty="0" err="1"/>
              <a:t>Math</a:t>
            </a:r>
            <a:r>
              <a:rPr lang="de-DE" dirty="0"/>
              <a:t>-Klasse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Arrays: Größe nach Erzeugung nicht mehr änderbar („semidynamisch“)</a:t>
            </a:r>
          </a:p>
          <a:p>
            <a:r>
              <a:rPr lang="de-DE" dirty="0"/>
              <a:t>Listen: Elemente können hinzugefügt oder entfernt werden („dynamisch“)</a:t>
            </a:r>
          </a:p>
          <a:p>
            <a:r>
              <a:rPr lang="de-DE" dirty="0"/>
              <a:t>Datentyp zu speichernder Elemente in spitzen Klammern (siehe unten: </a:t>
            </a:r>
            <a:r>
              <a:rPr lang="de-DE" i="1" dirty="0"/>
              <a:t>String</a:t>
            </a:r>
            <a:r>
              <a:rPr lang="de-DE" dirty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ArrayListDemo {</a:t>
            </a: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ArrayList&lt;String&gt;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ArrayList&lt;String&gt;();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names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names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"Birgit"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names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names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String(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"Jan"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ArrayList-Klassen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E7BEC6-1311-4E43-BCE2-9F8577C95082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8875" y="1674673"/>
            <a:ext cx="361950" cy="1244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Beispiele:</a:t>
            </a:r>
          </a:p>
          <a:p>
            <a:r>
              <a:rPr lang="de-DE" dirty="0"/>
              <a:t>Anzahl der Elemente (</a:t>
            </a:r>
            <a:r>
              <a:rPr lang="de-DE" i="1" dirty="0" err="1"/>
              <a:t>size</a:t>
            </a:r>
            <a:r>
              <a:rPr lang="de-DE" i="1" dirty="0"/>
              <a:t>()</a:t>
            </a:r>
            <a:r>
              <a:rPr lang="de-DE" dirty="0"/>
              <a:t>)</a:t>
            </a:r>
          </a:p>
          <a:p>
            <a:r>
              <a:rPr lang="de-DE" dirty="0"/>
              <a:t>Zugriff auf Elemente (</a:t>
            </a:r>
            <a:r>
              <a:rPr lang="de-DE" i="1" dirty="0" err="1"/>
              <a:t>get</a:t>
            </a:r>
            <a:r>
              <a:rPr lang="de-DE" i="1" dirty="0"/>
              <a:t>()</a:t>
            </a:r>
            <a:r>
              <a:rPr lang="de-DE" dirty="0"/>
              <a:t>)</a:t>
            </a:r>
          </a:p>
          <a:p>
            <a:r>
              <a:rPr lang="de-DE" dirty="0"/>
              <a:t>Abfrage, ob bestimmtes Element in Liste ist (</a:t>
            </a:r>
            <a:r>
              <a:rPr lang="de-DE" i="1" dirty="0" err="1"/>
              <a:t>contains</a:t>
            </a:r>
            <a:r>
              <a:rPr lang="de-DE" i="1" dirty="0"/>
              <a:t>()</a:t>
            </a:r>
            <a:r>
              <a:rPr lang="de-DE" dirty="0"/>
              <a:t>)</a:t>
            </a:r>
          </a:p>
          <a:p>
            <a:r>
              <a:rPr lang="de-DE" dirty="0"/>
              <a:t>Element aus Liste entfernen (</a:t>
            </a:r>
            <a:r>
              <a:rPr lang="de-DE" i="1" dirty="0" err="1"/>
              <a:t>remove</a:t>
            </a:r>
            <a:r>
              <a:rPr lang="de-DE" i="1" dirty="0"/>
              <a:t>()</a:t>
            </a:r>
            <a:r>
              <a:rPr lang="de-DE" dirty="0"/>
              <a:t>)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ArrayList&lt;String&gt;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ArrayList&lt;String&gt;();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birgit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"Birgit"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names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names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birgit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nn-NO" sz="1400" b="1" dirty="0">
                <a:solidFill>
                  <a:srgbClr val="7F0055"/>
                </a:solidFill>
                <a:latin typeface="Consolas"/>
              </a:rPr>
              <a:t>	for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names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.size(); </a:t>
            </a:r>
            <a:r>
              <a:rPr lang="nn-NO" sz="14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4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names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.get(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names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.contains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birgit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.remove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birgit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ArrayList-Methoden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foreach</a:t>
            </a:r>
            <a:r>
              <a:rPr lang="de-DE" dirty="0"/>
              <a:t>-Schleife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88F19172-A6DD-4DDC-BF27-974A6F41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(Datentyp Variable : Iterationsobjekt)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  Anweisungen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</a:t>
            </a:r>
          </a:p>
          <a:p>
            <a:pPr>
              <a:buNone/>
            </a:pPr>
            <a:endParaRPr lang="de-DE" sz="1100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Motivation:</a:t>
            </a:r>
          </a:p>
          <a:p>
            <a:r>
              <a:rPr lang="de-DE" dirty="0"/>
              <a:t>Mitunter </a:t>
            </a:r>
            <a:r>
              <a:rPr lang="de-DE" i="1" dirty="0"/>
              <a:t>jedes</a:t>
            </a:r>
            <a:r>
              <a:rPr lang="de-DE" dirty="0"/>
              <a:t> Element z.B. eines Arrays oder einer Liste benötigt</a:t>
            </a:r>
          </a:p>
          <a:p>
            <a:r>
              <a:rPr lang="de-DE" dirty="0"/>
              <a:t>Aber: Position innerhalb des Arrays oder der Liste wird </a:t>
            </a:r>
            <a:r>
              <a:rPr lang="de-DE" i="1" dirty="0"/>
              <a:t>nicht</a:t>
            </a:r>
            <a:r>
              <a:rPr lang="de-DE" dirty="0"/>
              <a:t> benötigt</a:t>
            </a:r>
          </a:p>
          <a:p>
            <a:r>
              <a:rPr lang="de-DE" dirty="0"/>
              <a:t>Daher auch kein Schleifenzähler als Index benötigt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Schleife iteriert vom ersten bis zum letzten Element durch Array (oder Liste):</a:t>
            </a:r>
          </a:p>
          <a:p>
            <a:r>
              <a:rPr lang="de-DE" dirty="0"/>
              <a:t>Beim ersten Durchlauf hat </a:t>
            </a:r>
            <a:r>
              <a:rPr lang="de-DE" i="1" dirty="0"/>
              <a:t>Variable</a:t>
            </a:r>
            <a:r>
              <a:rPr lang="de-DE" dirty="0"/>
              <a:t> den Wert des 1. Elements</a:t>
            </a:r>
          </a:p>
          <a:p>
            <a:r>
              <a:rPr lang="de-DE" dirty="0"/>
              <a:t>Beim zweiten Durchlauf hat </a:t>
            </a:r>
            <a:r>
              <a:rPr lang="de-DE" i="1" dirty="0"/>
              <a:t>Variable</a:t>
            </a:r>
            <a:r>
              <a:rPr lang="de-DE" dirty="0"/>
              <a:t> den Wert des 2. Elements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Beim letzten Durchlauf hat </a:t>
            </a:r>
            <a:r>
              <a:rPr lang="de-DE" i="1" dirty="0"/>
              <a:t>Variable</a:t>
            </a:r>
            <a:r>
              <a:rPr lang="de-DE" dirty="0"/>
              <a:t> den Wert des letzten Elements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foreach</a:t>
            </a:r>
            <a:r>
              <a:rPr lang="de-DE" dirty="0"/>
              <a:t>-Schleife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725043"/>
            <a:ext cx="7954128" cy="1019314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wird ausgegeben?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{7, 1, 3, 8};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element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"Element: 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element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Lösung: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Element: 7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Element: 1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Element: 3</a:t>
            </a:r>
          </a:p>
          <a:p>
            <a:pPr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	Element: 8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foreach</a:t>
            </a:r>
            <a:r>
              <a:rPr lang="de-DE" dirty="0"/>
              <a:t>-Schleife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grpSp>
        <p:nvGrpSpPr>
          <p:cNvPr id="89" name="Gruppieren 88"/>
          <p:cNvGrpSpPr/>
          <p:nvPr/>
        </p:nvGrpSpPr>
        <p:grpSpPr>
          <a:xfrm>
            <a:off x="3622331" y="2913629"/>
            <a:ext cx="3037751" cy="1632688"/>
            <a:chOff x="3622331" y="3477904"/>
            <a:chExt cx="3037751" cy="1632688"/>
          </a:xfrm>
        </p:grpSpPr>
        <p:grpSp>
          <p:nvGrpSpPr>
            <p:cNvPr id="84" name="Gruppieren 83"/>
            <p:cNvGrpSpPr/>
            <p:nvPr/>
          </p:nvGrpSpPr>
          <p:grpSpPr>
            <a:xfrm>
              <a:off x="3622331" y="3477904"/>
              <a:ext cx="3037751" cy="504000"/>
              <a:chOff x="4537205" y="3642610"/>
              <a:chExt cx="3037751" cy="504000"/>
            </a:xfrm>
          </p:grpSpPr>
          <p:grpSp>
            <p:nvGrpSpPr>
              <p:cNvPr id="9" name="Gruppieren 63"/>
              <p:cNvGrpSpPr/>
              <p:nvPr/>
            </p:nvGrpSpPr>
            <p:grpSpPr>
              <a:xfrm>
                <a:off x="4537205" y="3686125"/>
                <a:ext cx="688576" cy="388505"/>
                <a:chOff x="3013075" y="3747355"/>
                <a:chExt cx="688576" cy="388505"/>
              </a:xfrm>
            </p:grpSpPr>
            <p:sp>
              <p:nvSpPr>
                <p:cNvPr id="39" name="Abgerundetes Rechteck 38"/>
                <p:cNvSpPr/>
                <p:nvPr/>
              </p:nvSpPr>
              <p:spPr>
                <a:xfrm>
                  <a:off x="3013075" y="3747355"/>
                  <a:ext cx="504826" cy="372314"/>
                </a:xfrm>
                <a:prstGeom prst="round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de-DE" sz="1600" dirty="0">
                      <a:solidFill>
                        <a:srgbClr val="000000"/>
                      </a:solidFill>
                      <a:latin typeface="Calibri" pitchFamily="34" charset="0"/>
                    </a:rPr>
                    <a:t>a</a:t>
                  </a:r>
                </a:p>
              </p:txBody>
            </p:sp>
            <p:sp>
              <p:nvSpPr>
                <p:cNvPr id="40" name="Rechteck 39"/>
                <p:cNvSpPr/>
                <p:nvPr/>
              </p:nvSpPr>
              <p:spPr>
                <a:xfrm>
                  <a:off x="3341651" y="377582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endParaRPr lang="de-DE" sz="20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11" name="Gerade Verbindung mit Pfeil 10"/>
              <p:cNvCxnSpPr>
                <a:endCxn id="24" idx="1"/>
              </p:cNvCxnSpPr>
              <p:nvPr/>
            </p:nvCxnSpPr>
            <p:spPr bwMode="auto">
              <a:xfrm>
                <a:off x="5065486" y="3894610"/>
                <a:ext cx="88947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" name="Gruppieren 41"/>
              <p:cNvGrpSpPr/>
              <p:nvPr/>
            </p:nvGrpSpPr>
            <p:grpSpPr>
              <a:xfrm>
                <a:off x="5954956" y="3642610"/>
                <a:ext cx="1620000" cy="504000"/>
                <a:chOff x="5612865" y="4217290"/>
                <a:chExt cx="1620000" cy="504000"/>
              </a:xfrm>
            </p:grpSpPr>
            <p:sp>
              <p:nvSpPr>
                <p:cNvPr id="24" name="Abgerundetes Rechteck 23"/>
                <p:cNvSpPr/>
                <p:nvPr/>
              </p:nvSpPr>
              <p:spPr bwMode="auto">
                <a:xfrm>
                  <a:off x="5612865" y="4217290"/>
                  <a:ext cx="1620000" cy="504000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AW Frutiger Next Regular" charset="0"/>
                  </a:endParaRPr>
                </a:p>
              </p:txBody>
            </p:sp>
            <p:sp>
              <p:nvSpPr>
                <p:cNvPr id="26" name="Rechteck 25"/>
                <p:cNvSpPr/>
                <p:nvPr/>
              </p:nvSpPr>
              <p:spPr>
                <a:xfrm>
                  <a:off x="5702866" y="428927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7</a:t>
                  </a:r>
                </a:p>
              </p:txBody>
            </p:sp>
            <p:sp>
              <p:nvSpPr>
                <p:cNvPr id="27" name="Rechteck 26"/>
                <p:cNvSpPr/>
                <p:nvPr/>
              </p:nvSpPr>
              <p:spPr>
                <a:xfrm>
                  <a:off x="6062866" y="428927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28" name="Rechteck 27"/>
                <p:cNvSpPr/>
                <p:nvPr/>
              </p:nvSpPr>
              <p:spPr>
                <a:xfrm>
                  <a:off x="6422866" y="428927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3</a:t>
                  </a:r>
                </a:p>
              </p:txBody>
            </p:sp>
            <p:sp>
              <p:nvSpPr>
                <p:cNvPr id="41" name="Rechteck 40"/>
                <p:cNvSpPr/>
                <p:nvPr/>
              </p:nvSpPr>
              <p:spPr>
                <a:xfrm>
                  <a:off x="6755266" y="428927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8</a:t>
                  </a:r>
                </a:p>
              </p:txBody>
            </p:sp>
          </p:grpSp>
        </p:grpSp>
        <p:grpSp>
          <p:nvGrpSpPr>
            <p:cNvPr id="86" name="Gruppieren 85"/>
            <p:cNvGrpSpPr/>
            <p:nvPr/>
          </p:nvGrpSpPr>
          <p:grpSpPr>
            <a:xfrm>
              <a:off x="5670083" y="3909924"/>
              <a:ext cx="692400" cy="840628"/>
              <a:chOff x="6584957" y="4074630"/>
              <a:chExt cx="692400" cy="840628"/>
            </a:xfrm>
          </p:grpSpPr>
          <p:cxnSp>
            <p:nvCxnSpPr>
              <p:cNvPr id="74" name="Gerade Verbindung mit Pfeil 73"/>
              <p:cNvCxnSpPr>
                <a:stCxn id="27" idx="2"/>
                <a:endCxn id="71" idx="0"/>
              </p:cNvCxnSpPr>
              <p:nvPr/>
            </p:nvCxnSpPr>
            <p:spPr bwMode="auto">
              <a:xfrm>
                <a:off x="6584957" y="4074630"/>
                <a:ext cx="260845" cy="8406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Gerade Verbindung mit Pfeil 76"/>
              <p:cNvCxnSpPr>
                <a:stCxn id="28" idx="2"/>
                <a:endCxn id="71" idx="0"/>
              </p:cNvCxnSpPr>
              <p:nvPr/>
            </p:nvCxnSpPr>
            <p:spPr bwMode="auto">
              <a:xfrm flipH="1">
                <a:off x="6845802" y="4074630"/>
                <a:ext cx="99155" cy="8406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Gerade Verbindung mit Pfeil 79"/>
              <p:cNvCxnSpPr>
                <a:stCxn id="41" idx="2"/>
                <a:endCxn id="71" idx="0"/>
              </p:cNvCxnSpPr>
              <p:nvPr/>
            </p:nvCxnSpPr>
            <p:spPr bwMode="auto">
              <a:xfrm flipH="1">
                <a:off x="6845802" y="4074630"/>
                <a:ext cx="431555" cy="8406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5" name="Gruppieren 84"/>
            <p:cNvGrpSpPr/>
            <p:nvPr/>
          </p:nvGrpSpPr>
          <p:grpSpPr>
            <a:xfrm>
              <a:off x="4856332" y="3909924"/>
              <a:ext cx="1254596" cy="1200668"/>
              <a:chOff x="5771206" y="4074630"/>
              <a:chExt cx="1254596" cy="1200668"/>
            </a:xfrm>
          </p:grpSpPr>
          <p:grpSp>
            <p:nvGrpSpPr>
              <p:cNvPr id="69" name="Gruppieren 63"/>
              <p:cNvGrpSpPr/>
              <p:nvPr/>
            </p:nvGrpSpPr>
            <p:grpSpPr>
              <a:xfrm>
                <a:off x="5771206" y="4886793"/>
                <a:ext cx="1254596" cy="388505"/>
                <a:chOff x="2447055" y="3747355"/>
                <a:chExt cx="1254596" cy="388505"/>
              </a:xfrm>
            </p:grpSpPr>
            <p:sp>
              <p:nvSpPr>
                <p:cNvPr id="70" name="Abgerundetes Rechteck 69"/>
                <p:cNvSpPr/>
                <p:nvPr/>
              </p:nvSpPr>
              <p:spPr>
                <a:xfrm>
                  <a:off x="2447055" y="3747355"/>
                  <a:ext cx="1070846" cy="372314"/>
                </a:xfrm>
                <a:prstGeom prst="round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de-DE" sz="16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element</a:t>
                  </a:r>
                  <a:endParaRPr lang="de-DE" sz="160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71" name="Rechteck 70"/>
                <p:cNvSpPr/>
                <p:nvPr/>
              </p:nvSpPr>
              <p:spPr>
                <a:xfrm>
                  <a:off x="3341651" y="3775820"/>
                  <a:ext cx="360000" cy="3600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de-DE" sz="1400" dirty="0">
                      <a:solidFill>
                        <a:srgbClr val="000000"/>
                      </a:solidFill>
                      <a:latin typeface="Consolas" pitchFamily="49" charset="0"/>
                      <a:cs typeface="Consolas" pitchFamily="49" charset="0"/>
                    </a:rPr>
                    <a:t>7</a:t>
                  </a:r>
                  <a:endParaRPr lang="de-DE" sz="20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endParaRPr>
                </a:p>
              </p:txBody>
            </p:sp>
          </p:grpSp>
          <p:cxnSp>
            <p:nvCxnSpPr>
              <p:cNvPr id="14" name="Gerade Verbindung mit Pfeil 13"/>
              <p:cNvCxnSpPr>
                <a:stCxn id="26" idx="2"/>
                <a:endCxn id="71" idx="0"/>
              </p:cNvCxnSpPr>
              <p:nvPr/>
            </p:nvCxnSpPr>
            <p:spPr bwMode="auto">
              <a:xfrm>
                <a:off x="6224957" y="4074630"/>
                <a:ext cx="620845" cy="8406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30" name="Grafik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Erstellen Sie Folgendes unter Verwendung einer </a:t>
            </a:r>
            <a:r>
              <a:rPr lang="de-DE" i="1" dirty="0" err="1"/>
              <a:t>foreach</a:t>
            </a:r>
            <a:r>
              <a:rPr lang="de-DE" dirty="0"/>
              <a:t>-Schleife:</a:t>
            </a:r>
          </a:p>
          <a:p>
            <a:r>
              <a:rPr lang="de-DE" dirty="0"/>
              <a:t>Methode, die den Mittelwert der in einem Array enthaltenen Zahlen zurückgibt</a:t>
            </a:r>
          </a:p>
          <a:p>
            <a:r>
              <a:rPr lang="de-DE" dirty="0"/>
              <a:t>Programm, das die Methode verwendet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Beispiellösung: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average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numbers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sum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0.0;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number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numbers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number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sum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/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numbers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{1.43, 2, .2, 6.32, 7.1, 8.1};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/>
              </a:rPr>
              <a:t>Average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 = 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average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 pitchFamily="49" charset="0"/>
                <a:cs typeface="Consolas" pitchFamily="49" charset="0"/>
              </a:rPr>
              <a:t>Aufgabe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Wrapperklassen &amp; </a:t>
            </a:r>
            <a:r>
              <a:rPr lang="de-DE" dirty="0" err="1"/>
              <a:t>Math</a:t>
            </a:r>
            <a:r>
              <a:rPr lang="de-DE" dirty="0"/>
              <a:t>-Klasse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1A99BFB6-D905-4FBD-9670-4A78D034F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Primitive Datentypen:</a:t>
            </a:r>
          </a:p>
          <a:p>
            <a:r>
              <a:rPr lang="de-DE" dirty="0"/>
              <a:t>Speichern Wert (z.B. Ganzzahl) direkt</a:t>
            </a:r>
          </a:p>
          <a:p>
            <a:r>
              <a:rPr lang="de-DE" dirty="0"/>
              <a:t>Besitzen keine Methoden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Wrapperklassen:</a:t>
            </a:r>
          </a:p>
          <a:p>
            <a:r>
              <a:rPr lang="de-DE" dirty="0"/>
              <a:t>„Packen“ (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wrap</a:t>
            </a:r>
            <a:r>
              <a:rPr lang="de-DE" dirty="0"/>
              <a:t>) primitive Datentypen in Klassen ein</a:t>
            </a:r>
          </a:p>
          <a:p>
            <a:r>
              <a:rPr lang="de-DE" dirty="0"/>
              <a:t>Stellen Methoden (z.B. für Ganzzahlen) zur Verfügung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Wrapperklassen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03301"/>
              </p:ext>
            </p:extLst>
          </p:nvPr>
        </p:nvGraphicFramePr>
        <p:xfrm>
          <a:off x="2801258" y="3038242"/>
          <a:ext cx="4151086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81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571"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Primitiver 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Zugehörige</a:t>
                      </a:r>
                      <a:r>
                        <a:rPr lang="de-DE" sz="1400" b="0" baseline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Wrapperklasse</a:t>
                      </a:r>
                      <a:endParaRPr lang="de-DE" sz="1400" b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boolean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ctr"/>
                      <a:r>
                        <a:rPr lang="de-DE" sz="140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byte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short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int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i="1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long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char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i="1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Character</a:t>
                      </a:r>
                      <a:endParaRPr lang="de-DE" sz="1400" b="0" i="1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float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Float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Primitiven Datentypen in </a:t>
            </a:r>
            <a:r>
              <a:rPr lang="de-DE" i="1" dirty="0"/>
              <a:t>String</a:t>
            </a:r>
            <a:r>
              <a:rPr lang="de-DE" dirty="0"/>
              <a:t> umwandeln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7; 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Integer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Integer(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Kürzere Alternative über Klassenmethode: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Integer.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(7);</a:t>
            </a:r>
          </a:p>
          <a:p>
            <a:pPr>
              <a:buNone/>
            </a:pPr>
            <a:endParaRPr lang="de-DE" dirty="0"/>
          </a:p>
          <a:p>
            <a:r>
              <a:rPr lang="de-DE" i="1" dirty="0"/>
              <a:t>String</a:t>
            </a:r>
            <a:r>
              <a:rPr lang="de-DE" dirty="0"/>
              <a:t> in primitiven Datentypen umwandeln: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"7"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Integer.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parseInt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Wrapperklassen: Beispiele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Umwandlungen:</a:t>
            </a:r>
          </a:p>
          <a:p>
            <a:r>
              <a:rPr lang="de-DE" i="1" dirty="0" err="1"/>
              <a:t>Boxing</a:t>
            </a:r>
            <a:r>
              <a:rPr lang="de-DE" dirty="0"/>
              <a:t>: Umwandlung primitiver Datentyp in Objekt einer Wrapperklasse</a:t>
            </a:r>
          </a:p>
          <a:p>
            <a:r>
              <a:rPr lang="de-DE" i="1" dirty="0" err="1"/>
              <a:t>Unboxing</a:t>
            </a:r>
            <a:r>
              <a:rPr lang="de-DE" dirty="0"/>
              <a:t>: Umwandlung Objekt einer Wrapperklasse in primitiven Datentyp</a:t>
            </a:r>
          </a:p>
          <a:p>
            <a:endParaRPr lang="de-DE" sz="800" dirty="0"/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Integer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Integer(24);	   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Boxing of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value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noObject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object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.intValue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	   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Unboxing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object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endParaRPr lang="de-DE" dirty="0"/>
          </a:p>
          <a:p>
            <a:r>
              <a:rPr lang="de-DE" i="1" dirty="0" err="1"/>
              <a:t>Autoboxing</a:t>
            </a:r>
            <a:r>
              <a:rPr lang="de-DE" dirty="0"/>
              <a:t>: Automatische Umwandlungen (beide Richtungen)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Integer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24;	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Automatic boxing of </a:t>
            </a:r>
            <a:r>
              <a:rPr lang="en-US" sz="14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value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noObject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object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Automatic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unboxing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object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Wrapperklassen: Umwandlungen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2174248" y="4260037"/>
            <a:ext cx="4795504" cy="862764"/>
            <a:chOff x="2062991" y="5221925"/>
            <a:chExt cx="4795504" cy="862764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2062991" y="5471627"/>
              <a:ext cx="1526952" cy="360040"/>
              <a:chOff x="2395127" y="5265056"/>
              <a:chExt cx="1526952" cy="360040"/>
            </a:xfrm>
          </p:grpSpPr>
          <p:sp>
            <p:nvSpPr>
              <p:cNvPr id="8" name="Abgerundetes Rechteck 7"/>
              <p:cNvSpPr/>
              <p:nvPr/>
            </p:nvSpPr>
            <p:spPr>
              <a:xfrm>
                <a:off x="2395127" y="5273335"/>
                <a:ext cx="1086610" cy="322734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noObject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3274007" y="5265056"/>
                <a:ext cx="648072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24</a:t>
                </a:r>
                <a:endParaRPr lang="de-DE" sz="20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3" name="Gerade Verbindung mit Pfeil 12"/>
            <p:cNvCxnSpPr/>
            <p:nvPr/>
          </p:nvCxnSpPr>
          <p:spPr>
            <a:xfrm>
              <a:off x="3792297" y="5577107"/>
              <a:ext cx="1141132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pieren 17"/>
            <p:cNvGrpSpPr/>
            <p:nvPr/>
          </p:nvGrpSpPr>
          <p:grpSpPr>
            <a:xfrm>
              <a:off x="5166495" y="5289107"/>
              <a:ext cx="1692000" cy="725079"/>
              <a:chOff x="7233782" y="2258623"/>
              <a:chExt cx="1600427" cy="725079"/>
            </a:xfrm>
          </p:grpSpPr>
          <p:sp>
            <p:nvSpPr>
              <p:cNvPr id="19" name="Rechteck 18"/>
              <p:cNvSpPr/>
              <p:nvPr/>
            </p:nvSpPr>
            <p:spPr bwMode="auto">
              <a:xfrm>
                <a:off x="7233782" y="2258623"/>
                <a:ext cx="1600427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:Integer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7233782" y="2546623"/>
                <a:ext cx="1600427" cy="43707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value = 24</a:t>
                </a: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>
              <a:off x="3792297" y="5729507"/>
              <a:ext cx="1141132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bgerundetes Rechteck 22"/>
            <p:cNvSpPr/>
            <p:nvPr/>
          </p:nvSpPr>
          <p:spPr>
            <a:xfrm>
              <a:off x="3747912" y="5221925"/>
              <a:ext cx="1229902" cy="355182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Boxing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3747912" y="5729507"/>
              <a:ext cx="1229902" cy="355182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Unboxing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0DAE31-59C1-4AB4-86F9-8135E3B585AC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Zeichenketten</a:t>
            </a:r>
            <a:endParaRPr lang="de-DE" i="1"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5F488D8C-EE0F-4585-BE39-347941D2D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Mathematische Konstanten: Eulerzahl </a:t>
            </a:r>
            <a:r>
              <a:rPr lang="de-DE" i="1" dirty="0"/>
              <a:t>e</a:t>
            </a:r>
            <a:r>
              <a:rPr lang="de-DE" dirty="0"/>
              <a:t>, Kreiszahl</a:t>
            </a:r>
            <a:r>
              <a:rPr lang="de-DE" dirty="0">
                <a:sym typeface="Symbol"/>
              </a:rPr>
              <a:t></a:t>
            </a:r>
          </a:p>
          <a:p>
            <a:r>
              <a:rPr lang="de-DE" dirty="0"/>
              <a:t>Mathematische Funktionen (als Klassenmethoden), z.B.:</a:t>
            </a:r>
          </a:p>
          <a:p>
            <a:pPr lvl="1"/>
            <a:r>
              <a:rPr lang="de-DE" dirty="0"/>
              <a:t>Trigonometrische Funktionen</a:t>
            </a:r>
          </a:p>
          <a:p>
            <a:pPr lvl="1"/>
            <a:r>
              <a:rPr lang="de-DE" dirty="0"/>
              <a:t>Rundung</a:t>
            </a:r>
          </a:p>
          <a:p>
            <a:pPr lvl="1"/>
            <a:r>
              <a:rPr lang="de-DE" dirty="0"/>
              <a:t>Betrag</a:t>
            </a:r>
          </a:p>
          <a:p>
            <a:pPr lvl="1"/>
            <a:r>
              <a:rPr lang="de-DE" dirty="0"/>
              <a:t>Exponentialfunktion und Logarithmus</a:t>
            </a:r>
          </a:p>
          <a:p>
            <a:pPr lvl="1"/>
            <a:r>
              <a:rPr lang="de-DE" dirty="0"/>
              <a:t>Maximum und Minimum</a:t>
            </a:r>
          </a:p>
          <a:p>
            <a:pPr lvl="1"/>
            <a:r>
              <a:rPr lang="de-DE" dirty="0"/>
              <a:t>Wurzeln</a:t>
            </a:r>
          </a:p>
          <a:p>
            <a:pPr lvl="1"/>
            <a:r>
              <a:rPr lang="de-DE" dirty="0"/>
              <a:t>Zufallszahlen</a:t>
            </a:r>
          </a:p>
          <a:p>
            <a:pPr lvl="1"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 lvl="1"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angleDeg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127.5;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angleRad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toRadians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angleDeg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.printf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"cos(%.2f) = %.2f\n"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angleRad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, Math.cos(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angleRad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</a:t>
            </a:r>
            <a:r>
              <a:rPr lang="de-DE" dirty="0"/>
              <a:t>-Klasse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Zeichenketten in C:</a:t>
            </a:r>
          </a:p>
          <a:p>
            <a:r>
              <a:rPr lang="de-DE" dirty="0"/>
              <a:t>Variablen: Zeiger auf Array des primitiven Datentyps </a:t>
            </a:r>
            <a:r>
              <a:rPr lang="de-DE" i="1" dirty="0" err="1"/>
              <a:t>char</a:t>
            </a:r>
            <a:endParaRPr lang="de-DE" i="1" dirty="0"/>
          </a:p>
          <a:p>
            <a:r>
              <a:rPr lang="de-DE" dirty="0"/>
              <a:t>Speichergröße vom Programmierer verwaltet</a:t>
            </a:r>
          </a:p>
          <a:p>
            <a:r>
              <a:rPr lang="de-DE" dirty="0"/>
              <a:t>Datentyp hat keine Methoden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Zeichenketten in Java:</a:t>
            </a:r>
          </a:p>
          <a:p>
            <a:r>
              <a:rPr lang="de-DE" dirty="0"/>
              <a:t>Zeichenketten sind </a:t>
            </a:r>
            <a:r>
              <a:rPr lang="de-DE" i="1" dirty="0"/>
              <a:t>Objekte</a:t>
            </a:r>
            <a:r>
              <a:rPr lang="de-DE" dirty="0"/>
              <a:t> der </a:t>
            </a:r>
            <a:r>
              <a:rPr lang="de-DE" i="1" dirty="0"/>
              <a:t>Klasse String</a:t>
            </a:r>
            <a:r>
              <a:rPr lang="de-DE" dirty="0"/>
              <a:t>.</a:t>
            </a:r>
            <a:endParaRPr lang="de-DE" i="1" dirty="0"/>
          </a:p>
          <a:p>
            <a:r>
              <a:rPr lang="de-DE" dirty="0"/>
              <a:t>Variablen referenzieren Objekte</a:t>
            </a:r>
          </a:p>
          <a:p>
            <a:r>
              <a:rPr lang="de-DE" dirty="0"/>
              <a:t>Speichergröße vom Objekt verwaltet</a:t>
            </a:r>
          </a:p>
          <a:p>
            <a:r>
              <a:rPr lang="de-DE" dirty="0"/>
              <a:t>Datentyp stellt Methoden zur Verfügung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Zeichenketten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pSp>
        <p:nvGrpSpPr>
          <p:cNvPr id="60" name="Gruppieren 59"/>
          <p:cNvGrpSpPr/>
          <p:nvPr/>
        </p:nvGrpSpPr>
        <p:grpSpPr>
          <a:xfrm>
            <a:off x="2305090" y="4495355"/>
            <a:ext cx="1512168" cy="1008112"/>
            <a:chOff x="1710016" y="4784322"/>
            <a:chExt cx="1512168" cy="1008112"/>
          </a:xfrm>
        </p:grpSpPr>
        <p:sp>
          <p:nvSpPr>
            <p:cNvPr id="23" name="Abgerundetes Rechteck 22"/>
            <p:cNvSpPr/>
            <p:nvPr/>
          </p:nvSpPr>
          <p:spPr>
            <a:xfrm>
              <a:off x="1710016" y="4784322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C</a:t>
              </a: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>
                  <a:solidFill>
                    <a:srgbClr val="000000"/>
                  </a:solidFill>
                  <a:latin typeface="Calibri" pitchFamily="34" charset="0"/>
                </a:rPr>
                <a:t>Java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522978" y="4856330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522978" y="5338783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3433524" y="3932876"/>
            <a:ext cx="3722728" cy="817373"/>
            <a:chOff x="2838450" y="4221843"/>
            <a:chExt cx="3722728" cy="817373"/>
          </a:xfrm>
        </p:grpSpPr>
        <p:sp>
          <p:nvSpPr>
            <p:cNvPr id="15" name="Rechteck 14"/>
            <p:cNvSpPr/>
            <p:nvPr/>
          </p:nvSpPr>
          <p:spPr bwMode="auto">
            <a:xfrm>
              <a:off x="4971269" y="4221843"/>
              <a:ext cx="1589909" cy="319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L e n a</a:t>
              </a:r>
              <a:r>
                <a:rPr kumimoji="0" lang="de-DE" sz="16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 \0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 …</a:t>
              </a:r>
            </a:p>
          </p:txBody>
        </p:sp>
        <p:cxnSp>
          <p:nvCxnSpPr>
            <p:cNvPr id="53" name="Gerade Verbindung mit Pfeil 52"/>
            <p:cNvCxnSpPr>
              <a:endCxn id="15" idx="1"/>
            </p:cNvCxnSpPr>
            <p:nvPr/>
          </p:nvCxnSpPr>
          <p:spPr bwMode="auto">
            <a:xfrm flipV="1">
              <a:off x="2838450" y="4381500"/>
              <a:ext cx="2132819" cy="6577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uppieren 61"/>
          <p:cNvGrpSpPr/>
          <p:nvPr/>
        </p:nvGrpSpPr>
        <p:grpSpPr>
          <a:xfrm>
            <a:off x="3433524" y="4463466"/>
            <a:ext cx="3722728" cy="1528939"/>
            <a:chOff x="2838450" y="4752433"/>
            <a:chExt cx="3722728" cy="1528939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5149850" y="4752433"/>
              <a:ext cx="1411328" cy="1528939"/>
              <a:chOff x="6372200" y="2420888"/>
              <a:chExt cx="2088231" cy="2262252"/>
            </a:xfrm>
          </p:grpSpPr>
          <p:grpSp>
            <p:nvGrpSpPr>
              <p:cNvPr id="27" name="Gruppieren 7"/>
              <p:cNvGrpSpPr/>
              <p:nvPr/>
            </p:nvGrpSpPr>
            <p:grpSpPr>
              <a:xfrm>
                <a:off x="6372200" y="2420888"/>
                <a:ext cx="2088231" cy="2262252"/>
                <a:chOff x="6372200" y="2420888"/>
                <a:chExt cx="2088231" cy="2262252"/>
              </a:xfrm>
            </p:grpSpPr>
            <p:sp>
              <p:nvSpPr>
                <p:cNvPr id="32" name="Ellipse 31"/>
                <p:cNvSpPr/>
                <p:nvPr/>
              </p:nvSpPr>
              <p:spPr bwMode="auto">
                <a:xfrm>
                  <a:off x="6372200" y="2420888"/>
                  <a:ext cx="2088231" cy="226225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de-DE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Ellipse 32"/>
                <p:cNvSpPr/>
                <p:nvPr/>
              </p:nvSpPr>
              <p:spPr bwMode="auto">
                <a:xfrm>
                  <a:off x="6807247" y="2892192"/>
                  <a:ext cx="1218135" cy="131964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de-DE" sz="16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8" name="Gerade Verbindung 37"/>
                <p:cNvCxnSpPr>
                  <a:stCxn id="32" idx="7"/>
                  <a:endCxn id="33" idx="7"/>
                </p:cNvCxnSpPr>
                <p:nvPr/>
              </p:nvCxnSpPr>
              <p:spPr bwMode="auto">
                <a:xfrm rot="16200000" flipH="1" flipV="1">
                  <a:off x="7834686" y="2764657"/>
                  <a:ext cx="333054" cy="307434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 Verbindung 38"/>
                <p:cNvCxnSpPr>
                  <a:stCxn id="32" idx="6"/>
                  <a:endCxn id="33" idx="6"/>
                </p:cNvCxnSpPr>
                <p:nvPr/>
              </p:nvCxnSpPr>
              <p:spPr bwMode="auto">
                <a:xfrm flipH="1">
                  <a:off x="8025379" y="3552014"/>
                  <a:ext cx="435050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39"/>
                <p:cNvCxnSpPr>
                  <a:stCxn id="32" idx="1"/>
                  <a:endCxn id="33" idx="1"/>
                </p:cNvCxnSpPr>
                <p:nvPr/>
              </p:nvCxnSpPr>
              <p:spPr bwMode="auto">
                <a:xfrm rot="16200000" flipH="1">
                  <a:off x="6664888" y="2764658"/>
                  <a:ext cx="333054" cy="307434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 Verbindung 40"/>
                <p:cNvCxnSpPr>
                  <a:stCxn id="32" idx="3"/>
                  <a:endCxn id="33" idx="3"/>
                </p:cNvCxnSpPr>
                <p:nvPr/>
              </p:nvCxnSpPr>
              <p:spPr bwMode="auto">
                <a:xfrm rot="5400000" flipH="1" flipV="1">
                  <a:off x="6664890" y="4031935"/>
                  <a:ext cx="333053" cy="307434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 Verbindung 41"/>
                <p:cNvCxnSpPr>
                  <a:stCxn id="32" idx="5"/>
                  <a:endCxn id="33" idx="5"/>
                </p:cNvCxnSpPr>
                <p:nvPr/>
              </p:nvCxnSpPr>
              <p:spPr bwMode="auto">
                <a:xfrm rot="5400000" flipH="1">
                  <a:off x="7834684" y="4031934"/>
                  <a:ext cx="333053" cy="307434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 Verbindung 42"/>
                <p:cNvCxnSpPr>
                  <a:stCxn id="32" idx="4"/>
                  <a:endCxn id="33" idx="4"/>
                </p:cNvCxnSpPr>
                <p:nvPr/>
              </p:nvCxnSpPr>
              <p:spPr bwMode="auto">
                <a:xfrm rot="5400000" flipH="1">
                  <a:off x="7180662" y="4447490"/>
                  <a:ext cx="471301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 Verbindung 43"/>
                <p:cNvCxnSpPr>
                  <a:stCxn id="32" idx="2"/>
                  <a:endCxn id="33" idx="2"/>
                </p:cNvCxnSpPr>
                <p:nvPr/>
              </p:nvCxnSpPr>
              <p:spPr bwMode="auto">
                <a:xfrm rot="10800000" flipH="1">
                  <a:off x="6372201" y="3629275"/>
                  <a:ext cx="435047" cy="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Abgerundetes Rechteck 27"/>
              <p:cNvSpPr/>
              <p:nvPr/>
            </p:nvSpPr>
            <p:spPr>
              <a:xfrm>
                <a:off x="6660232" y="3347192"/>
                <a:ext cx="1512169" cy="360039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e-DE" sz="1400" dirty="0">
                    <a:solidFill>
                      <a:srgbClr val="000000"/>
                    </a:solidFill>
                    <a:latin typeface="Consolas" pitchFamily="49" charset="0"/>
                    <a:cs typeface="Consolas" pitchFamily="49" charset="0"/>
                  </a:rPr>
                  <a:t>Lena</a:t>
                </a:r>
              </a:p>
            </p:txBody>
          </p:sp>
        </p:grpSp>
        <p:cxnSp>
          <p:nvCxnSpPr>
            <p:cNvPr id="57" name="Gerade Verbindung mit Pfeil 56"/>
            <p:cNvCxnSpPr>
              <a:endCxn id="32" idx="2"/>
            </p:cNvCxnSpPr>
            <p:nvPr/>
          </p:nvCxnSpPr>
          <p:spPr bwMode="auto">
            <a:xfrm>
              <a:off x="2838450" y="5516902"/>
              <a:ext cx="2311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üblich über </a:t>
            </a:r>
            <a:r>
              <a:rPr lang="de-DE" i="1" dirty="0" err="1"/>
              <a:t>new</a:t>
            </a:r>
            <a:r>
              <a:rPr lang="de-DE" dirty="0"/>
              <a:t>-Operator: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String(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Alternativ auch durch Zuweisung eines Literales: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Zuweisung eines Literales auch nach Erzeugung möglich:</a:t>
            </a:r>
          </a:p>
          <a:p>
            <a:endParaRPr lang="de-DE" sz="9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String(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"Birgit"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Zeichenketten erzeugen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Wie in vielen objektorientierten Sprachen:</a:t>
            </a:r>
          </a:p>
          <a:p>
            <a:r>
              <a:rPr lang="de-DE" dirty="0"/>
              <a:t>Objekte der Klasse </a:t>
            </a:r>
            <a:r>
              <a:rPr lang="de-DE" i="1" dirty="0"/>
              <a:t>String</a:t>
            </a:r>
            <a:r>
              <a:rPr lang="de-DE" dirty="0"/>
              <a:t> sind unveränderbar (</a:t>
            </a:r>
            <a:r>
              <a:rPr lang="de-DE" i="1" dirty="0" err="1"/>
              <a:t>immutable</a:t>
            </a:r>
            <a:r>
              <a:rPr lang="de-DE" dirty="0"/>
              <a:t>).</a:t>
            </a:r>
            <a:endParaRPr lang="de-DE" i="1" dirty="0"/>
          </a:p>
          <a:p>
            <a:r>
              <a:rPr lang="de-DE" dirty="0"/>
              <a:t>Ihr Wert kann nach Erzeugung nicht modifiziert werden.</a:t>
            </a:r>
          </a:p>
          <a:p>
            <a:r>
              <a:rPr lang="de-DE" dirty="0"/>
              <a:t>Zum mehrstufigen Aufbau existiert die Klasse </a:t>
            </a:r>
            <a:r>
              <a:rPr lang="de-DE" i="1" dirty="0" err="1"/>
              <a:t>StringBuilder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Welche Ausgabe erzeugt folgendes Programm?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nn-NO" sz="1300" dirty="0">
                <a:solidFill>
                  <a:srgbClr val="6A3E3E"/>
                </a:solidFill>
                <a:latin typeface="Consolas" panose="020B0609020204030204" pitchFamily="49" charset="0"/>
              </a:rPr>
              <a:t>lena1</a:t>
            </a: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nn-NO" sz="1300" b="1" dirty="0">
                <a:solidFill>
                  <a:srgbClr val="2A00FF"/>
                </a:solidFill>
                <a:latin typeface="Consolas" panose="020B0609020204030204" pitchFamily="49" charset="0"/>
              </a:rPr>
              <a:t>"Lena"</a:t>
            </a:r>
            <a:r>
              <a:rPr lang="nn-NO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lena2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lena1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400050" lvl="1" indent="0">
              <a:buNone/>
            </a:pP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nn-NO" sz="13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"lena1: "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lena1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"\nlena2: "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lena2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"Referenzen gleich: 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lena1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lena2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lena2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de-DE" sz="1300" dirty="0">
                <a:solidFill>
                  <a:srgbClr val="2A00FF"/>
                </a:solidFill>
                <a:latin typeface="Consolas" panose="020B0609020204030204" pitchFamily="49" charset="0"/>
              </a:rPr>
              <a:t>" B."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nn-NO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System.</a:t>
            </a:r>
            <a:r>
              <a:rPr lang="nn-NO" sz="13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"\nlena1: "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lena1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"\nlena2: "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lena2</a:t>
            </a:r>
            <a:r>
              <a:rPr lang="nn-NO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"Referenzen gleich: 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lena1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lena2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Zeichenketten als unveränderbare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161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Zur Veranschaulichung: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nn-NO" sz="1400" dirty="0">
                <a:solidFill>
                  <a:srgbClr val="6A3E3E"/>
                </a:solidFill>
                <a:latin typeface="Consolas" panose="020B0609020204030204" pitchFamily="49" charset="0"/>
              </a:rPr>
              <a:t>lena1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nn-NO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"Lena"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lena2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lena1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lena2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 B."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Zeichenketten als unveränderbare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30.11.2023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42FF43C4-2CF7-4035-A03B-AEEBACF23952}"/>
              </a:ext>
            </a:extLst>
          </p:cNvPr>
          <p:cNvGrpSpPr/>
          <p:nvPr/>
        </p:nvGrpSpPr>
        <p:grpSpPr>
          <a:xfrm>
            <a:off x="3461563" y="3990795"/>
            <a:ext cx="4854438" cy="1518959"/>
            <a:chOff x="3105219" y="4402113"/>
            <a:chExt cx="4854438" cy="1518959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DADBEBE6-DF7D-4FA0-A0EC-0044046B4FA7}"/>
                </a:ext>
              </a:extLst>
            </p:cNvPr>
            <p:cNvGrpSpPr/>
            <p:nvPr/>
          </p:nvGrpSpPr>
          <p:grpSpPr>
            <a:xfrm>
              <a:off x="3105219" y="4651231"/>
              <a:ext cx="1900335" cy="1008112"/>
              <a:chOff x="3105219" y="4764653"/>
              <a:chExt cx="1900335" cy="1008112"/>
            </a:xfrm>
          </p:grpSpPr>
          <p:sp>
            <p:nvSpPr>
              <p:cNvPr id="44" name="Abgerundetes Rechteck 29">
                <a:extLst>
                  <a:ext uri="{FF2B5EF4-FFF2-40B4-BE49-F238E27FC236}">
                    <a16:creationId xmlns:a16="http://schemas.microsoft.com/office/drawing/2014/main" id="{C07D10E9-E6AD-4561-8CC5-8A18E41A490C}"/>
                  </a:ext>
                </a:extLst>
              </p:cNvPr>
              <p:cNvSpPr/>
              <p:nvPr/>
            </p:nvSpPr>
            <p:spPr>
              <a:xfrm>
                <a:off x="3105219" y="4764653"/>
                <a:ext cx="1900335" cy="1008112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lena1</a:t>
                </a:r>
              </a:p>
              <a:p>
                <a:endParaRPr lang="de-DE" sz="16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lena2</a:t>
                </a: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494BF54-D1C7-4A42-B0A3-B8A28D62C131}"/>
                  </a:ext>
                </a:extLst>
              </p:cNvPr>
              <p:cNvSpPr/>
              <p:nvPr/>
            </p:nvSpPr>
            <p:spPr>
              <a:xfrm>
                <a:off x="4199514" y="4836661"/>
                <a:ext cx="648072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03DE6CB6-3C32-43B5-9F39-109055DD242A}"/>
                  </a:ext>
                </a:extLst>
              </p:cNvPr>
              <p:cNvSpPr/>
              <p:nvPr/>
            </p:nvSpPr>
            <p:spPr>
              <a:xfrm>
                <a:off x="4199514" y="5319114"/>
                <a:ext cx="648072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1748EC40-81C1-461F-A62E-3801A6F67081}"/>
                </a:ext>
              </a:extLst>
            </p:cNvPr>
            <p:cNvCxnSpPr>
              <a:endCxn id="42" idx="1"/>
            </p:cNvCxnSpPr>
            <p:nvPr/>
          </p:nvCxnSpPr>
          <p:spPr>
            <a:xfrm flipV="1">
              <a:off x="4544564" y="4870113"/>
              <a:ext cx="1723093" cy="3854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ECCA9B6-EDCF-45F9-9A33-09FEA814013E}"/>
                </a:ext>
              </a:extLst>
            </p:cNvPr>
            <p:cNvCxnSpPr>
              <a:endCxn id="40" idx="1"/>
            </p:cNvCxnSpPr>
            <p:nvPr/>
          </p:nvCxnSpPr>
          <p:spPr>
            <a:xfrm>
              <a:off x="4544564" y="5397502"/>
              <a:ext cx="1723093" cy="343570"/>
            </a:xfrm>
            <a:prstGeom prst="straightConnector1">
              <a:avLst/>
            </a:prstGeom>
            <a:ln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78244AF-C033-4F16-9FEA-854F9823B991}"/>
                </a:ext>
              </a:extLst>
            </p:cNvPr>
            <p:cNvGrpSpPr/>
            <p:nvPr/>
          </p:nvGrpSpPr>
          <p:grpSpPr>
            <a:xfrm>
              <a:off x="6267657" y="4402113"/>
              <a:ext cx="1692000" cy="1518959"/>
              <a:chOff x="6267657" y="4402113"/>
              <a:chExt cx="1692000" cy="1518959"/>
            </a:xfrm>
          </p:grpSpPr>
          <p:grpSp>
            <p:nvGrpSpPr>
              <p:cNvPr id="37" name="Gruppieren 29">
                <a:extLst>
                  <a:ext uri="{FF2B5EF4-FFF2-40B4-BE49-F238E27FC236}">
                    <a16:creationId xmlns:a16="http://schemas.microsoft.com/office/drawing/2014/main" id="{53621096-6902-4D0D-9481-5650356D40F7}"/>
                  </a:ext>
                </a:extLst>
              </p:cNvPr>
              <p:cNvGrpSpPr/>
              <p:nvPr/>
            </p:nvGrpSpPr>
            <p:grpSpPr>
              <a:xfrm>
                <a:off x="6267657" y="4402113"/>
                <a:ext cx="1692000" cy="648000"/>
                <a:chOff x="5277752" y="4853687"/>
                <a:chExt cx="1692000" cy="648000"/>
              </a:xfrm>
            </p:grpSpPr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0AE2698C-6B76-45DE-9C66-05E259AC6568}"/>
                    </a:ext>
                  </a:extLst>
                </p:cNvPr>
                <p:cNvSpPr/>
                <p:nvPr/>
              </p:nvSpPr>
              <p:spPr bwMode="auto">
                <a:xfrm>
                  <a:off x="5277752" y="4853687"/>
                  <a:ext cx="1692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sng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:String</a:t>
                  </a:r>
                  <a:endParaRPr kumimoji="0" lang="en-US" sz="2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E727D980-21E1-4552-8DDE-78886F06D370}"/>
                    </a:ext>
                  </a:extLst>
                </p:cNvPr>
                <p:cNvSpPr/>
                <p:nvPr/>
              </p:nvSpPr>
              <p:spPr bwMode="auto">
                <a:xfrm>
                  <a:off x="5277752" y="5141687"/>
                  <a:ext cx="1692000" cy="360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name = </a:t>
                  </a:r>
                  <a:r>
                    <a:rPr lang="en-US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Lena</a:t>
                  </a:r>
                  <a:endParaRPr kumimoji="0" lang="en-US" sz="2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grpSp>
            <p:nvGrpSpPr>
              <p:cNvPr id="38" name="Gruppieren 29">
                <a:extLst>
                  <a:ext uri="{FF2B5EF4-FFF2-40B4-BE49-F238E27FC236}">
                    <a16:creationId xmlns:a16="http://schemas.microsoft.com/office/drawing/2014/main" id="{E42CFC01-C841-4851-9B60-D21FDE2E5FCE}"/>
                  </a:ext>
                </a:extLst>
              </p:cNvPr>
              <p:cNvGrpSpPr/>
              <p:nvPr/>
            </p:nvGrpSpPr>
            <p:grpSpPr>
              <a:xfrm>
                <a:off x="6267657" y="5273072"/>
                <a:ext cx="1692000" cy="648000"/>
                <a:chOff x="5277752" y="4853687"/>
                <a:chExt cx="1692000" cy="648000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84BD5E0-6DC5-4C73-894A-8C3038CA3E75}"/>
                    </a:ext>
                  </a:extLst>
                </p:cNvPr>
                <p:cNvSpPr/>
                <p:nvPr/>
              </p:nvSpPr>
              <p:spPr bwMode="auto">
                <a:xfrm>
                  <a:off x="5277752" y="4853687"/>
                  <a:ext cx="1692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sng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Calibri" pitchFamily="34" charset="0"/>
                    </a:rPr>
                    <a:t>:String</a:t>
                  </a:r>
                  <a:endParaRPr kumimoji="0" lang="en-US" sz="2400" b="1" i="0" u="sng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24DF0CB-6843-4818-9337-5431A1E33F06}"/>
                    </a:ext>
                  </a:extLst>
                </p:cNvPr>
                <p:cNvSpPr/>
                <p:nvPr/>
              </p:nvSpPr>
              <p:spPr bwMode="auto">
                <a:xfrm>
                  <a:off x="5277752" y="5141687"/>
                  <a:ext cx="1692000" cy="360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i="0" u="none" strike="noStrike" cap="none" normalizeH="0" baseline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latin typeface="Calibri" pitchFamily="34" charset="0"/>
                    </a:rPr>
                    <a:t>name = </a:t>
                  </a:r>
                  <a:r>
                    <a:rPr lang="en-US" sz="1400" dirty="0">
                      <a:solidFill>
                        <a:srgbClr val="C00000"/>
                      </a:solidFill>
                      <a:latin typeface="Calibri" pitchFamily="34" charset="0"/>
                    </a:rPr>
                    <a:t>Lena B.</a:t>
                  </a:r>
                  <a:endParaRPr kumimoji="0" lang="en-US" sz="240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300A43E5-9027-4C53-AC5C-B0FD60F0B769}"/>
              </a:ext>
            </a:extLst>
          </p:cNvPr>
          <p:cNvGrpSpPr/>
          <p:nvPr/>
        </p:nvGrpSpPr>
        <p:grpSpPr>
          <a:xfrm>
            <a:off x="3461563" y="1831350"/>
            <a:ext cx="4854438" cy="1257230"/>
            <a:chOff x="3105219" y="4402113"/>
            <a:chExt cx="4854438" cy="1257230"/>
          </a:xfrm>
        </p:grpSpPr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5FE2CED-832D-4F8B-80CE-D569AFB3631A}"/>
                </a:ext>
              </a:extLst>
            </p:cNvPr>
            <p:cNvGrpSpPr/>
            <p:nvPr/>
          </p:nvGrpSpPr>
          <p:grpSpPr>
            <a:xfrm>
              <a:off x="3105219" y="4651231"/>
              <a:ext cx="1900335" cy="1008112"/>
              <a:chOff x="3105219" y="4764653"/>
              <a:chExt cx="1900335" cy="1008112"/>
            </a:xfrm>
          </p:grpSpPr>
          <p:sp>
            <p:nvSpPr>
              <p:cNvPr id="58" name="Abgerundetes Rechteck 29">
                <a:extLst>
                  <a:ext uri="{FF2B5EF4-FFF2-40B4-BE49-F238E27FC236}">
                    <a16:creationId xmlns:a16="http://schemas.microsoft.com/office/drawing/2014/main" id="{B34E07AA-A1CF-46C2-BE4D-E5AC62C9059F}"/>
                  </a:ext>
                </a:extLst>
              </p:cNvPr>
              <p:cNvSpPr/>
              <p:nvPr/>
            </p:nvSpPr>
            <p:spPr>
              <a:xfrm>
                <a:off x="3105219" y="4764653"/>
                <a:ext cx="1900335" cy="1008112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lena1</a:t>
                </a:r>
              </a:p>
              <a:p>
                <a:endParaRPr lang="de-DE" sz="16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r>
                  <a:rPr lang="de-DE" sz="1600" dirty="0">
                    <a:solidFill>
                      <a:srgbClr val="000000"/>
                    </a:solidFill>
                    <a:latin typeface="Calibri" pitchFamily="34" charset="0"/>
                  </a:rPr>
                  <a:t>lena2</a:t>
                </a:r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6DEC69AA-27C4-4859-B4F3-8F723E68BD83}"/>
                  </a:ext>
                </a:extLst>
              </p:cNvPr>
              <p:cNvSpPr/>
              <p:nvPr/>
            </p:nvSpPr>
            <p:spPr>
              <a:xfrm>
                <a:off x="4199514" y="4836661"/>
                <a:ext cx="648072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DFABB63-F6F9-4F9C-A744-563ADE210428}"/>
                  </a:ext>
                </a:extLst>
              </p:cNvPr>
              <p:cNvSpPr/>
              <p:nvPr/>
            </p:nvSpPr>
            <p:spPr>
              <a:xfrm>
                <a:off x="4199514" y="5319114"/>
                <a:ext cx="648072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B4AD094-288D-457D-BA30-AB866578CE9E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4544564" y="4870113"/>
              <a:ext cx="1723093" cy="3854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E0D2EE8-1F11-4D85-8CD0-4BD95EA5E9E4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4544564" y="4870113"/>
              <a:ext cx="1723093" cy="52739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pieren 29">
              <a:extLst>
                <a:ext uri="{FF2B5EF4-FFF2-40B4-BE49-F238E27FC236}">
                  <a16:creationId xmlns:a16="http://schemas.microsoft.com/office/drawing/2014/main" id="{CA46DCE6-CB4C-41BE-B769-EF9A55AE133B}"/>
                </a:ext>
              </a:extLst>
            </p:cNvPr>
            <p:cNvGrpSpPr/>
            <p:nvPr/>
          </p:nvGrpSpPr>
          <p:grpSpPr>
            <a:xfrm>
              <a:off x="6267657" y="4402113"/>
              <a:ext cx="1692000" cy="648000"/>
              <a:chOff x="5277752" y="4853687"/>
              <a:chExt cx="1692000" cy="648000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DCE64476-8E69-4611-8187-75ABD27EBB1B}"/>
                  </a:ext>
                </a:extLst>
              </p:cNvPr>
              <p:cNvSpPr/>
              <p:nvPr/>
            </p:nvSpPr>
            <p:spPr bwMode="auto">
              <a:xfrm>
                <a:off x="5277752" y="4853687"/>
                <a:ext cx="1692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:String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021DA9BE-D4E0-4AFF-BF14-0903916DA197}"/>
                  </a:ext>
                </a:extLst>
              </p:cNvPr>
              <p:cNvSpPr/>
              <p:nvPr/>
            </p:nvSpPr>
            <p:spPr bwMode="auto">
              <a:xfrm>
                <a:off x="5277752" y="5141687"/>
                <a:ext cx="1692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name = </a:t>
                </a:r>
                <a:r>
                  <a:rPr lang="en-US" sz="1400" dirty="0">
                    <a:solidFill>
                      <a:srgbClr val="000000"/>
                    </a:solidFill>
                    <a:latin typeface="Calibri" pitchFamily="34" charset="0"/>
                  </a:rPr>
                  <a:t>Lena</a:t>
                </a: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4106</Words>
  <Application>Microsoft Office PowerPoint</Application>
  <PresentationFormat>Bildschirmpräsentation (4:3)</PresentationFormat>
  <Paragraphs>966</Paragraphs>
  <Slides>50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50</vt:i4>
      </vt:variant>
    </vt:vector>
  </HeadingPairs>
  <TitlesOfParts>
    <vt:vector size="59" baseType="lpstr"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Zeichenketten</vt:lpstr>
      <vt:lpstr>Zeichenketten</vt:lpstr>
      <vt:lpstr>Zeichenketten erzeugen</vt:lpstr>
      <vt:lpstr>Zeichenketten als unveränderbare Objekte</vt:lpstr>
      <vt:lpstr>Zeichenketten als unveränderbare Objekte</vt:lpstr>
      <vt:lpstr>Verkettung von Zeichenketten (Konkatenation)</vt:lpstr>
      <vt:lpstr>toString()-Methode</vt:lpstr>
      <vt:lpstr>toString()-Methode</vt:lpstr>
      <vt:lpstr>String-Methoden</vt:lpstr>
      <vt:lpstr>String-Methoden</vt:lpstr>
      <vt:lpstr>String-Formatierung</vt:lpstr>
      <vt:lpstr>String-Formatierung</vt:lpstr>
      <vt:lpstr>String-Formatierung</vt:lpstr>
      <vt:lpstr>String-Formatierung</vt:lpstr>
      <vt:lpstr>Arrays (Felder)</vt:lpstr>
      <vt:lpstr>Arrays</vt:lpstr>
      <vt:lpstr>Erzeugung von Arrays</vt:lpstr>
      <vt:lpstr>Erzeugung: Dynamische Deklaration</vt:lpstr>
      <vt:lpstr>Erzeugung: Zuweisen von Elementen</vt:lpstr>
      <vt:lpstr>Erzeugung: Statische Deklaration</vt:lpstr>
      <vt:lpstr>Eigenschaften: Array-Klassen</vt:lpstr>
      <vt:lpstr>Eigenschaften: Array-Klassen</vt:lpstr>
      <vt:lpstr>Eigenschaften: Array-Klassen</vt:lpstr>
      <vt:lpstr>Aufgaben</vt:lpstr>
      <vt:lpstr>Aufgaben</vt:lpstr>
      <vt:lpstr>Aufgaben</vt:lpstr>
      <vt:lpstr>Mehrdimensionale Arrays (Felder)</vt:lpstr>
      <vt:lpstr>Mehrdimensionale Arrays</vt:lpstr>
      <vt:lpstr>Mehrdimensionale Arrays</vt:lpstr>
      <vt:lpstr>Mehrdimensionale Arrays</vt:lpstr>
      <vt:lpstr>Dreiecksmatrix</vt:lpstr>
      <vt:lpstr>Aufgabe: Pascal‘sches Dreieck</vt:lpstr>
      <vt:lpstr>Aufgaben zur Bildverarbeitung</vt:lpstr>
      <vt:lpstr>Aufgaben zur Bildverarbeitung</vt:lpstr>
      <vt:lpstr>Listen</vt:lpstr>
      <vt:lpstr>ArrayList-Klassen</vt:lpstr>
      <vt:lpstr>ArrayList-Methoden</vt:lpstr>
      <vt:lpstr>foreach-Schleife</vt:lpstr>
      <vt:lpstr>foreach-Schleife</vt:lpstr>
      <vt:lpstr>foreach-Schleife</vt:lpstr>
      <vt:lpstr>Aufgabe</vt:lpstr>
      <vt:lpstr>Wrapperklassen &amp; Math-Klasse</vt:lpstr>
      <vt:lpstr>Wrapperklassen</vt:lpstr>
      <vt:lpstr>Wrapperklassen: Beispiele</vt:lpstr>
      <vt:lpstr>Wrapperklassen: Umwandlungen</vt:lpstr>
      <vt:lpstr>Math-Klasse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creator>Prof. Dr.-Ing. Marc Hensel</dc:creator>
  <cp:lastModifiedBy>Marc Hensel</cp:lastModifiedBy>
  <cp:revision>630</cp:revision>
  <dcterms:created xsi:type="dcterms:W3CDTF">2015-12-28T12:04:20Z</dcterms:created>
  <dcterms:modified xsi:type="dcterms:W3CDTF">2023-11-30T10:04:38Z</dcterms:modified>
  <cp:category>Vorlesung</cp:category>
</cp:coreProperties>
</file>