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35"/>
  </p:notesMasterIdLst>
  <p:handoutMasterIdLst>
    <p:handoutMasterId r:id="rId36"/>
  </p:handoutMasterIdLst>
  <p:sldIdLst>
    <p:sldId id="577" r:id="rId3"/>
    <p:sldId id="578" r:id="rId4"/>
    <p:sldId id="417" r:id="rId5"/>
    <p:sldId id="276" r:id="rId6"/>
    <p:sldId id="388" r:id="rId7"/>
    <p:sldId id="392" r:id="rId8"/>
    <p:sldId id="393" r:id="rId9"/>
    <p:sldId id="394" r:id="rId10"/>
    <p:sldId id="395" r:id="rId11"/>
    <p:sldId id="389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390" r:id="rId23"/>
    <p:sldId id="406" r:id="rId24"/>
    <p:sldId id="407" r:id="rId25"/>
    <p:sldId id="409" r:id="rId26"/>
    <p:sldId id="408" r:id="rId27"/>
    <p:sldId id="410" r:id="rId28"/>
    <p:sldId id="391" r:id="rId29"/>
    <p:sldId id="411" r:id="rId30"/>
    <p:sldId id="412" r:id="rId31"/>
    <p:sldId id="413" r:id="rId32"/>
    <p:sldId id="414" r:id="rId33"/>
    <p:sldId id="415" r:id="rId34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303"/>
    <a:srgbClr val="0E905A"/>
    <a:srgbClr val="002664"/>
    <a:srgbClr val="8EBAE5"/>
    <a:srgbClr val="E98300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8172" autoAdjust="0"/>
  </p:normalViewPr>
  <p:slideViewPr>
    <p:cSldViewPr snapToGrid="0" snapToObjects="1">
      <p:cViewPr varScale="1">
        <p:scale>
          <a:sx n="97" d="100"/>
          <a:sy n="97" d="100"/>
        </p:scale>
        <p:origin x="20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3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 </a:t>
            </a:r>
            <a:r>
              <a:rPr lang="de-DE" i="1" dirty="0" err="1"/>
              <a:t>scanner.hasNext</a:t>
            </a:r>
            <a:r>
              <a:rPr lang="de-DE" i="1" dirty="0"/>
              <a:t>()</a:t>
            </a:r>
            <a:r>
              <a:rPr lang="de-DE" dirty="0"/>
              <a:t> durch </a:t>
            </a:r>
            <a:r>
              <a:rPr lang="de-DE" i="1" dirty="0" err="1"/>
              <a:t>true</a:t>
            </a:r>
            <a:r>
              <a:rPr lang="de-DE" baseline="0" dirty="0"/>
              <a:t> ersetzen: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Nach Lesen des Satzes bleibt das Programm bei </a:t>
            </a:r>
            <a:r>
              <a:rPr lang="de-DE" i="1" baseline="0" dirty="0" err="1"/>
              <a:t>next</a:t>
            </a:r>
            <a:r>
              <a:rPr lang="de-DE" i="1" baseline="0" dirty="0"/>
              <a:t>()</a:t>
            </a:r>
            <a:r>
              <a:rPr lang="de-DE" baseline="0" dirty="0"/>
              <a:t> stehen und wartet auf eine Eingabe.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Wie sonst sollte sich </a:t>
            </a:r>
            <a:r>
              <a:rPr lang="de-DE" i="1" baseline="0" dirty="0" err="1"/>
              <a:t>next</a:t>
            </a:r>
            <a:r>
              <a:rPr lang="de-DE" i="1" baseline="0" dirty="0"/>
              <a:t>()</a:t>
            </a:r>
            <a:r>
              <a:rPr lang="de-DE" baseline="0" dirty="0"/>
              <a:t> verhalten?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Anmerkung: Kompiliert allerdings auch nicht, da Code </a:t>
            </a:r>
            <a:r>
              <a:rPr lang="de-DE" i="1" baseline="0" dirty="0" err="1"/>
              <a:t>scanner.close</a:t>
            </a:r>
            <a:r>
              <a:rPr lang="de-DE" i="1" baseline="0" dirty="0"/>
              <a:t>()</a:t>
            </a:r>
            <a:r>
              <a:rPr lang="de-DE" baseline="0" dirty="0"/>
              <a:t> nicht erreichbar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99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13:</a:t>
            </a:r>
            <a:r>
              <a:rPr lang="de-DE" baseline="0" dirty="0"/>
              <a:t> </a:t>
            </a:r>
            <a:r>
              <a:rPr lang="de-DE" baseline="0" dirty="0" err="1"/>
              <a:t>Carriage</a:t>
            </a:r>
            <a:r>
              <a:rPr lang="de-DE" baseline="0" dirty="0"/>
              <a:t> </a:t>
            </a:r>
            <a:r>
              <a:rPr lang="de-DE" baseline="0" dirty="0" err="1"/>
              <a:t>return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10: New </a:t>
            </a:r>
            <a:r>
              <a:rPr lang="de-DE" baseline="0" dirty="0" err="1"/>
              <a:t>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9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9. Eingabe &amp; Ausgabe (E3-OP)</a:t>
            </a:r>
          </a:p>
        </p:txBody>
      </p:sp>
    </p:spTree>
    <p:extLst>
      <p:ext uri="{BB962C8B-B14F-4D97-AF65-F5344CB8AC3E}">
        <p14:creationId xmlns:p14="http://schemas.microsoft.com/office/powerpoint/2010/main" val="6881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32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2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2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56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7269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645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6472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334015" y="340147"/>
            <a:ext cx="1819510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Eingabe &amp; Ausgabe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C1F135-19FF-4AAD-99D5-5F1BCC8D11A7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9</a:t>
            </a:r>
            <a:r>
              <a:rPr lang="de-DE" sz="2400" dirty="0"/>
              <a:t>. Eingabe &amp; Ausgabe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Tastatureingabe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6FF20B9E-8601-431D-8186-222BDF50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79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Methoden zum Einlesen von Texten und einfachen Datentypen (z.B. </a:t>
            </a:r>
            <a:r>
              <a:rPr lang="de-DE" i="1" dirty="0" err="1"/>
              <a:t>int</a:t>
            </a:r>
            <a:r>
              <a:rPr lang="de-DE" dirty="0"/>
              <a:t>)</a:t>
            </a:r>
          </a:p>
          <a:p>
            <a:r>
              <a:rPr lang="de-DE" dirty="0"/>
              <a:t>Texteingabe wird analysiert und interpretiert (</a:t>
            </a:r>
            <a:r>
              <a:rPr lang="de-DE" i="1" dirty="0"/>
              <a:t>„Parsen“</a:t>
            </a:r>
            <a:r>
              <a:rPr lang="de-DE" dirty="0"/>
              <a:t>, z.B. in Ganzzahl wandeln)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Erzeugung und Beendigung:</a:t>
            </a:r>
          </a:p>
          <a:p>
            <a:r>
              <a:rPr lang="de-DE" i="1" dirty="0"/>
              <a:t>Scanner</a:t>
            </a:r>
            <a:r>
              <a:rPr lang="de-DE" dirty="0"/>
              <a:t>-Objekt wird im Konstruktor mit Eingabestrom verbunden</a:t>
            </a:r>
          </a:p>
          <a:p>
            <a:r>
              <a:rPr lang="de-DE" dirty="0"/>
              <a:t>Die Verbindung sollte über die </a:t>
            </a:r>
            <a:r>
              <a:rPr lang="de-DE" i="1" dirty="0"/>
              <a:t>Scanner</a:t>
            </a:r>
            <a:r>
              <a:rPr lang="de-DE" dirty="0"/>
              <a:t>-Methode </a:t>
            </a:r>
            <a:r>
              <a:rPr lang="de-DE" i="1" dirty="0" err="1"/>
              <a:t>close</a:t>
            </a:r>
            <a:r>
              <a:rPr lang="de-DE" i="1" dirty="0"/>
              <a:t>()</a:t>
            </a:r>
            <a:r>
              <a:rPr lang="de-DE" dirty="0"/>
              <a:t> beendet werden.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ScannerLine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Satz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Tastatureingabe über Klasse Scanner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6527078" y="3302909"/>
            <a:ext cx="1332000" cy="360000"/>
          </a:xfrm>
          <a:prstGeom prst="borderCallout2">
            <a:avLst>
              <a:gd name="adj1" fmla="val 52503"/>
              <a:gd name="adj2" fmla="val -2736"/>
              <a:gd name="adj3" fmla="val 53776"/>
              <a:gd name="adj4" fmla="val -33928"/>
              <a:gd name="adj5" fmla="val 135789"/>
              <a:gd name="adj6" fmla="val -5651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Eingabestrom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6527078" y="4937147"/>
            <a:ext cx="1584000" cy="360000"/>
          </a:xfrm>
          <a:prstGeom prst="borderCallout2">
            <a:avLst>
              <a:gd name="adj1" fmla="val 52503"/>
              <a:gd name="adj2" fmla="val -2736"/>
              <a:gd name="adj3" fmla="val 50954"/>
              <a:gd name="adj4" fmla="val -47398"/>
              <a:gd name="adj5" fmla="val -13789"/>
              <a:gd name="adj6" fmla="val -6805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Textzeile einlesen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3726088" y="5297147"/>
            <a:ext cx="1800000" cy="360000"/>
          </a:xfrm>
          <a:prstGeom prst="borderCallout2">
            <a:avLst>
              <a:gd name="adj1" fmla="val 52503"/>
              <a:gd name="adj2" fmla="val -2736"/>
              <a:gd name="adj3" fmla="val 50954"/>
              <a:gd name="adj4" fmla="val -21510"/>
              <a:gd name="adj5" fmla="val -56123"/>
              <a:gd name="adj6" fmla="val -3293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Verbindung beenden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Hoppla, was passiert hier?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ScannerToken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Satz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Methode </a:t>
            </a:r>
            <a:r>
              <a:rPr lang="de-DE" i="1" dirty="0" err="1"/>
              <a:t>next</a:t>
            </a:r>
            <a:r>
              <a:rPr lang="de-DE" i="1" dirty="0"/>
              <a:t>()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 Nur </a:t>
            </a:r>
            <a:r>
              <a:rPr lang="de-DE" dirty="0"/>
              <a:t>erstes Wort anstatt ganzer Satz eingelesen und ausgegeben</a:t>
            </a:r>
          </a:p>
          <a:p>
            <a:r>
              <a:rPr lang="de-DE" dirty="0"/>
              <a:t>Es werden Wörter und Zeilen unterschieden.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Token und Trennzeichen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Ellipse 1"/>
          <p:cNvSpPr/>
          <p:nvPr/>
        </p:nvSpPr>
        <p:spPr bwMode="auto">
          <a:xfrm>
            <a:off x="4572000" y="2473565"/>
            <a:ext cx="720000" cy="3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Trennzeichen mehrerer Eingaben:</a:t>
            </a:r>
          </a:p>
          <a:p>
            <a:r>
              <a:rPr lang="de-DE" i="1" dirty="0"/>
              <a:t>Token</a:t>
            </a:r>
            <a:r>
              <a:rPr lang="de-DE" dirty="0"/>
              <a:t>: Einzelne Wörter oder Werte (z.B. Ganzzahl)</a:t>
            </a:r>
          </a:p>
          <a:p>
            <a:r>
              <a:rPr lang="de-DE" dirty="0"/>
              <a:t>Token in Eingabe durch Trennzeichen getrennt</a:t>
            </a:r>
          </a:p>
          <a:p>
            <a:r>
              <a:rPr lang="de-DE" dirty="0"/>
              <a:t>Standardtrennzeichen ist ein </a:t>
            </a:r>
            <a:r>
              <a:rPr lang="de-DE" i="1" dirty="0" err="1"/>
              <a:t>Whitespace</a:t>
            </a:r>
            <a:r>
              <a:rPr lang="de-DE" dirty="0"/>
              <a:t> (d.h. Leerzeichen, Tabulator, Zeilenumbruch)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Methoden:</a:t>
            </a:r>
          </a:p>
          <a:p>
            <a:r>
              <a:rPr lang="de-DE" dirty="0"/>
              <a:t>Trennzeichen über Methode </a:t>
            </a:r>
            <a:r>
              <a:rPr lang="de-DE" i="1" dirty="0" err="1"/>
              <a:t>useDelimiter</a:t>
            </a:r>
            <a:r>
              <a:rPr lang="de-DE" i="1" dirty="0"/>
              <a:t>()</a:t>
            </a:r>
            <a:r>
              <a:rPr lang="de-DE" dirty="0"/>
              <a:t> änderbar</a:t>
            </a:r>
          </a:p>
          <a:p>
            <a:r>
              <a:rPr lang="de-DE" dirty="0"/>
              <a:t>Über Methode </a:t>
            </a:r>
            <a:r>
              <a:rPr lang="de-DE" i="1" dirty="0" err="1"/>
              <a:t>hasNext</a:t>
            </a:r>
            <a:r>
              <a:rPr lang="de-DE" i="1" dirty="0"/>
              <a:t>()</a:t>
            </a:r>
            <a:r>
              <a:rPr lang="de-DE" dirty="0"/>
              <a:t> Abfrage, ob noch Token vorhanden sind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Lassen Sie uns das ausprobieren:</a:t>
            </a:r>
          </a:p>
          <a:p>
            <a:r>
              <a:rPr lang="de-DE" dirty="0"/>
              <a:t>Schreiben Sie ein Programm, das einen Satz über </a:t>
            </a:r>
            <a:r>
              <a:rPr lang="de-DE" i="1" dirty="0" err="1"/>
              <a:t>next</a:t>
            </a:r>
            <a:r>
              <a:rPr lang="de-DE" i="1" dirty="0"/>
              <a:t>()</a:t>
            </a:r>
            <a:r>
              <a:rPr lang="de-DE" dirty="0"/>
              <a:t> einliest.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Token und Trennzeichen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7" y="3498773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ScannerNext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Satz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Was geschieht, wenn Sie </a:t>
            </a:r>
            <a:r>
              <a:rPr lang="de-DE" i="1" dirty="0" err="1"/>
              <a:t>scanner.hasNext</a:t>
            </a:r>
            <a:r>
              <a:rPr lang="de-DE" i="1" dirty="0"/>
              <a:t>()</a:t>
            </a:r>
            <a:r>
              <a:rPr lang="de-DE" dirty="0"/>
              <a:t> durch </a:t>
            </a:r>
            <a:r>
              <a:rPr lang="de-DE" i="1" dirty="0" err="1"/>
              <a:t>true</a:t>
            </a:r>
            <a:r>
              <a:rPr lang="de-DE" dirty="0"/>
              <a:t> ersetzen?</a:t>
            </a:r>
          </a:p>
          <a:p>
            <a:r>
              <a:rPr lang="de-DE" dirty="0"/>
              <a:t>Wie verhält sich </a:t>
            </a:r>
            <a:r>
              <a:rPr lang="de-DE" i="1" dirty="0" err="1"/>
              <a:t>next</a:t>
            </a:r>
            <a:r>
              <a:rPr lang="de-DE" i="1" dirty="0"/>
              <a:t>()</a:t>
            </a:r>
            <a:r>
              <a:rPr lang="de-DE" dirty="0"/>
              <a:t> sobald alle Wörter eingelesen sind?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Token und Trennzeichen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0761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Spezielle Methoden für einfache Datentypen:</a:t>
            </a:r>
          </a:p>
          <a:p>
            <a:r>
              <a:rPr lang="de-DE" dirty="0"/>
              <a:t>Einlesen: </a:t>
            </a:r>
            <a:r>
              <a:rPr lang="de-DE" i="1" dirty="0" err="1"/>
              <a:t>nextBoolean</a:t>
            </a:r>
            <a:r>
              <a:rPr lang="de-DE" i="1" dirty="0"/>
              <a:t>()</a:t>
            </a:r>
            <a:r>
              <a:rPr lang="de-DE" dirty="0"/>
              <a:t>, </a:t>
            </a:r>
            <a:r>
              <a:rPr lang="de-DE" i="1" dirty="0" err="1"/>
              <a:t>nextInt</a:t>
            </a:r>
            <a:r>
              <a:rPr lang="de-DE" i="1" dirty="0"/>
              <a:t>()</a:t>
            </a:r>
            <a:r>
              <a:rPr lang="de-DE" dirty="0"/>
              <a:t>, </a:t>
            </a:r>
            <a:r>
              <a:rPr lang="de-DE" i="1" dirty="0" err="1"/>
              <a:t>nextDouble</a:t>
            </a:r>
            <a:r>
              <a:rPr lang="de-DE" i="1" dirty="0"/>
              <a:t>()</a:t>
            </a:r>
            <a:r>
              <a:rPr lang="de-DE" dirty="0"/>
              <a:t>, …</a:t>
            </a:r>
          </a:p>
          <a:p>
            <a:r>
              <a:rPr lang="de-DE" dirty="0"/>
              <a:t>Abfrage: </a:t>
            </a:r>
            <a:r>
              <a:rPr lang="de-DE" i="1" dirty="0" err="1"/>
              <a:t>hasNextBoolean</a:t>
            </a:r>
            <a:r>
              <a:rPr lang="de-DE" i="1" dirty="0"/>
              <a:t>()</a:t>
            </a:r>
            <a:r>
              <a:rPr lang="de-DE" dirty="0"/>
              <a:t>, </a:t>
            </a:r>
            <a:r>
              <a:rPr lang="de-DE" i="1" dirty="0" err="1"/>
              <a:t>hasNextInt</a:t>
            </a:r>
            <a:r>
              <a:rPr lang="de-DE" i="1" dirty="0"/>
              <a:t>()</a:t>
            </a:r>
            <a:r>
              <a:rPr lang="de-DE" dirty="0"/>
              <a:t>, </a:t>
            </a:r>
            <a:r>
              <a:rPr lang="de-DE" i="1" dirty="0" err="1"/>
              <a:t>hasNextDouble</a:t>
            </a:r>
            <a:r>
              <a:rPr lang="de-DE" i="1" dirty="0"/>
              <a:t>()</a:t>
            </a:r>
            <a:r>
              <a:rPr lang="de-DE" dirty="0"/>
              <a:t>, …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Welche Ausgaben werden für die Eingaben „127“, „128“ und „Hamburg“ erzeugt?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ScannerByte1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byte-Wert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"Eingegeben: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.nextByte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Einlesen einfacher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966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Fehler beim Parsen:</a:t>
            </a:r>
          </a:p>
          <a:p>
            <a:r>
              <a:rPr lang="de-DE" dirty="0"/>
              <a:t>Eingaben „128“ und „Hamburg“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Ausnahme vom Typ </a:t>
            </a:r>
            <a:r>
              <a:rPr lang="de-DE" i="1" dirty="0" err="1"/>
              <a:t>InputMismatchException</a:t>
            </a:r>
            <a:endParaRPr lang="de-DE" dirty="0"/>
          </a:p>
          <a:p>
            <a:r>
              <a:rPr lang="de-DE" dirty="0"/>
              <a:t>Hat Basisklasse </a:t>
            </a:r>
            <a:r>
              <a:rPr lang="de-DE" i="1" dirty="0" err="1"/>
              <a:t>RuntimeException</a:t>
            </a:r>
            <a:r>
              <a:rPr lang="de-DE" dirty="0"/>
              <a:t> (Ausnahmebehandlung nicht zwingend erforderlich)</a:t>
            </a:r>
            <a:endParaRPr lang="de-DE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de-DE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dirty="0">
                <a:sym typeface="Symbol" panose="05050102010706020507" pitchFamily="18" charset="2"/>
              </a:rPr>
              <a:t>Das Programm soll nicht durch eine Ausnahme beendet werden:</a:t>
            </a:r>
          </a:p>
          <a:p>
            <a:r>
              <a:rPr lang="de-DE" dirty="0">
                <a:sym typeface="Symbol" panose="05050102010706020507" pitchFamily="18" charset="2"/>
              </a:rPr>
              <a:t>Finden Sie zwei unterschiedliche Möglichkeiten, dies zu vermeiden.</a:t>
            </a:r>
          </a:p>
          <a:p>
            <a:r>
              <a:rPr lang="de-DE" dirty="0">
                <a:sym typeface="Symbol" panose="05050102010706020507" pitchFamily="18" charset="2"/>
              </a:rPr>
              <a:t>Implementieren Sie diese Möglichkeiten.</a:t>
            </a:r>
          </a:p>
          <a:p>
            <a:pPr marL="0" indent="0">
              <a:buNone/>
            </a:pPr>
            <a:endParaRPr lang="de-DE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dirty="0">
                <a:sym typeface="Symbol" panose="05050102010706020507" pitchFamily="18" charset="2"/>
              </a:rPr>
              <a:t>Ansätze:</a:t>
            </a:r>
          </a:p>
          <a:p>
            <a:r>
              <a:rPr lang="de-DE" dirty="0">
                <a:sym typeface="Symbol" panose="05050102010706020507" pitchFamily="18" charset="2"/>
              </a:rPr>
              <a:t>Fangen der Ausnahme</a:t>
            </a:r>
          </a:p>
          <a:p>
            <a:r>
              <a:rPr lang="de-DE" dirty="0"/>
              <a:t>Abfrage über </a:t>
            </a:r>
            <a:r>
              <a:rPr lang="de-DE" i="1" dirty="0" err="1"/>
              <a:t>hasNextByte</a:t>
            </a:r>
            <a:r>
              <a:rPr lang="de-DE" i="1" dirty="0"/>
              <a:t>()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Einlesen einfacher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930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Ausnahme fangen: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ScannerByte2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byte-Wert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"Eingegeben: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.nextByte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"Eingabe ist kein byte-Wert."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Einlesen einfacher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201183" y="3065888"/>
            <a:ext cx="1080000" cy="504000"/>
          </a:xfrm>
          <a:prstGeom prst="borderCallout2">
            <a:avLst>
              <a:gd name="adj1" fmla="val 52503"/>
              <a:gd name="adj2" fmla="val 101686"/>
              <a:gd name="adj3" fmla="val 16936"/>
              <a:gd name="adj4" fmla="val 129408"/>
              <a:gd name="adj5" fmla="val 16247"/>
              <a:gd name="adj6" fmla="val 15909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Ausnahme fangen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4535058" y="3814013"/>
            <a:ext cx="1440000" cy="504000"/>
          </a:xfrm>
          <a:prstGeom prst="borderCallout2">
            <a:avLst>
              <a:gd name="adj1" fmla="val 54393"/>
              <a:gd name="adj2" fmla="val -840"/>
              <a:gd name="adj3" fmla="val -30311"/>
              <a:gd name="adj4" fmla="val -38602"/>
              <a:gd name="adj5" fmla="val -31000"/>
              <a:gd name="adj6" fmla="val -8961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Verbindung </a:t>
            </a: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immer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schließen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Datentyp abfragen: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ScannerByte3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einen byte-Wert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.hasNextByte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"Eingegeben: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.nextByte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"Kein byte-Wert: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Einlesen einfacher Datentypen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7769084" y="2258996"/>
            <a:ext cx="1080000" cy="360000"/>
          </a:xfrm>
          <a:prstGeom prst="borderCallout2">
            <a:avLst>
              <a:gd name="adj1" fmla="val 52503"/>
              <a:gd name="adj2" fmla="val -2736"/>
              <a:gd name="adj3" fmla="val 53776"/>
              <a:gd name="adj4" fmla="val -24521"/>
              <a:gd name="adj5" fmla="val 132966"/>
              <a:gd name="adj6" fmla="val -442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Nur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byte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7213096" y="4004195"/>
            <a:ext cx="1548000" cy="360000"/>
          </a:xfrm>
          <a:prstGeom prst="borderCallout2">
            <a:avLst>
              <a:gd name="adj1" fmla="val -12408"/>
              <a:gd name="adj2" fmla="val 50427"/>
              <a:gd name="adj3" fmla="val -78869"/>
              <a:gd name="adj4" fmla="val 42207"/>
              <a:gd name="adj5" fmla="val -109744"/>
              <a:gd name="adj6" fmla="val 2815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Beliebige Eingabe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344058" y="2591078"/>
            <a:ext cx="1080000" cy="360000"/>
          </a:xfrm>
          <a:prstGeom prst="borderCallout2">
            <a:avLst>
              <a:gd name="adj1" fmla="val 52503"/>
              <a:gd name="adj2" fmla="val 101686"/>
              <a:gd name="adj3" fmla="val 50954"/>
              <a:gd name="adj4" fmla="val 124116"/>
              <a:gd name="adj5" fmla="val 31366"/>
              <a:gd name="adj6" fmla="val 14763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Abfrage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7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Schreiben Sie folgendes Programm:</a:t>
            </a:r>
          </a:p>
          <a:p>
            <a:r>
              <a:rPr lang="de-DE" dirty="0"/>
              <a:t>Einlesen der Komponenten eines Vektors (Datentyp </a:t>
            </a:r>
            <a:r>
              <a:rPr lang="de-DE" i="1" dirty="0" err="1"/>
              <a:t>int</a:t>
            </a:r>
            <a:r>
              <a:rPr lang="de-DE" dirty="0"/>
              <a:t>)</a:t>
            </a:r>
          </a:p>
          <a:p>
            <a:r>
              <a:rPr lang="de-DE" dirty="0"/>
              <a:t>Komponenten einlesen bis anderes Token (z. B. ein Buchstabe) eingegeben wurde</a:t>
            </a:r>
          </a:p>
          <a:p>
            <a:r>
              <a:rPr lang="de-DE" dirty="0"/>
              <a:t>Ausgabe des Vektors sowie des Betrages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 der Konsolenausgabe: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Integer-Komponenten (mit anderem Zeichen beenden): </a:t>
            </a:r>
            <a:r>
              <a:rPr lang="de-DE" sz="1400" dirty="0">
                <a:solidFill>
                  <a:srgbClr val="00C87D"/>
                </a:solidFill>
                <a:latin typeface="Consolas" panose="020B0609020204030204" pitchFamily="49" charset="0"/>
              </a:rPr>
              <a:t>7 4 0 15 Ende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[7, 4, 0, 15]^T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||a|| = 17,03</a:t>
            </a:r>
            <a:endParaRPr lang="de-DE" sz="1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Vektor eingeben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6284484" y="4123465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ScannerVektor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de-DE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marL="0" indent="0">
              <a:buNone/>
            </a:pPr>
            <a:endParaRPr lang="de-DE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// Vektor einlesen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"Integer-Komponenten (mit anderem Zeichen beenden): 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// Vektor und Länge ausgeben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= ["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sumOfSquares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(0) *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sumOfSquares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vector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"]^T"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"||a|| = %.2f\n"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sumOfSquares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Vektor eingeben</a:t>
            </a:r>
            <a:endParaRPr lang="de-DE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9" name="Legende mit Linie 2 8"/>
          <p:cNvSpPr/>
          <p:nvPr/>
        </p:nvSpPr>
        <p:spPr bwMode="auto">
          <a:xfrm>
            <a:off x="6260278" y="761732"/>
            <a:ext cx="1728000" cy="504000"/>
          </a:xfrm>
          <a:prstGeom prst="borderCallout2">
            <a:avLst>
              <a:gd name="adj1" fmla="val 52100"/>
              <a:gd name="adj2" fmla="val -2079"/>
              <a:gd name="adj3" fmla="val 52163"/>
              <a:gd name="adj4" fmla="val -37865"/>
              <a:gd name="adj5" fmla="val 118050"/>
              <a:gd name="adj6" fmla="val -7488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Anzahl Elemente zunächst unbekannt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5034446" y="2445815"/>
            <a:ext cx="1296000" cy="504000"/>
          </a:xfrm>
          <a:prstGeom prst="borderCallout2">
            <a:avLst>
              <a:gd name="adj1" fmla="val 52100"/>
              <a:gd name="adj2" fmla="val -2079"/>
              <a:gd name="adj3" fmla="val -24440"/>
              <a:gd name="adj4" fmla="val -59032"/>
              <a:gd name="adj5" fmla="val -25077"/>
              <a:gd name="adj6" fmla="val -1062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Abbruch, falls nicht Ganzzahl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6442396" y="3790992"/>
            <a:ext cx="1548000" cy="360000"/>
          </a:xfrm>
          <a:prstGeom prst="borderCallout2">
            <a:avLst>
              <a:gd name="adj1" fmla="val 52100"/>
              <a:gd name="adj2" fmla="val -2079"/>
              <a:gd name="adj3" fmla="val 51760"/>
              <a:gd name="adj4" fmla="val -37277"/>
              <a:gd name="adj5" fmla="val 14434"/>
              <a:gd name="adj6" fmla="val -5533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de-DE" sz="1400" baseline="-25000" dirty="0">
                <a:solidFill>
                  <a:srgbClr val="000000"/>
                </a:solidFill>
                <a:latin typeface="Calibri" pitchFamily="34" charset="0"/>
              </a:rPr>
              <a:t>0</a:t>
            </a:r>
            <a:r>
              <a:rPr lang="de-DE" sz="1400" baseline="30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+ a</a:t>
            </a:r>
            <a:r>
              <a:rPr lang="de-DE" sz="1400" baseline="-25000" dirty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de-DE" sz="1400" baseline="30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+ a</a:t>
            </a:r>
            <a:r>
              <a:rPr lang="de-DE" sz="1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baseline="30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+ …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Byteströme &amp; Zeichenströme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0250A1A3-4889-47D7-B7C5-7F28A22DB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war nochmal die Besonderheit von Zeichen in Java?</a:t>
            </a:r>
          </a:p>
          <a:p>
            <a:r>
              <a:rPr lang="de-DE" dirty="0"/>
              <a:t>Alle Zeichen als </a:t>
            </a:r>
            <a:r>
              <a:rPr lang="de-DE" i="1" dirty="0"/>
              <a:t>2 Byte</a:t>
            </a:r>
            <a:r>
              <a:rPr lang="de-DE" dirty="0"/>
              <a:t> (Unicode) codiert</a:t>
            </a:r>
          </a:p>
          <a:p>
            <a:r>
              <a:rPr lang="de-DE" dirty="0"/>
              <a:t>Unterscheide: Ströme, die Elemente aus 1 Byte oder 2 Byte („Zeichen“) transportieren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>
                <a:solidFill>
                  <a:srgbClr val="0070C0"/>
                </a:solidFill>
              </a:rPr>
              <a:t>Byteströme</a:t>
            </a:r>
            <a:r>
              <a:rPr lang="de-DE" dirty="0">
                <a:solidFill>
                  <a:srgbClr val="0070C0"/>
                </a:solidFill>
              </a:rPr>
              <a:t> (</a:t>
            </a:r>
            <a:r>
              <a:rPr lang="de-DE" i="1" dirty="0">
                <a:solidFill>
                  <a:srgbClr val="0070C0"/>
                </a:solidFill>
              </a:rPr>
              <a:t>byteorientierte Ströme</a:t>
            </a:r>
            <a:r>
              <a:rPr lang="de-DE" dirty="0">
                <a:solidFill>
                  <a:srgbClr val="0070C0"/>
                </a:solidFill>
              </a:rPr>
              <a:t>):</a:t>
            </a:r>
          </a:p>
          <a:p>
            <a:r>
              <a:rPr lang="de-DE" dirty="0"/>
              <a:t>Transportierten einzelne Bytes</a:t>
            </a:r>
          </a:p>
          <a:p>
            <a:r>
              <a:rPr lang="de-DE" dirty="0"/>
              <a:t>Klassen </a:t>
            </a:r>
            <a:r>
              <a:rPr lang="de-DE" i="1" dirty="0" err="1"/>
              <a:t>InputStream</a:t>
            </a:r>
            <a:r>
              <a:rPr lang="de-DE" dirty="0"/>
              <a:t> und </a:t>
            </a:r>
            <a:r>
              <a:rPr lang="de-DE" i="1" dirty="0" err="1"/>
              <a:t>OutputStream</a:t>
            </a:r>
            <a:r>
              <a:rPr lang="de-DE" dirty="0"/>
              <a:t> sowie hiervon abgeleitete Klassen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>
                <a:solidFill>
                  <a:srgbClr val="A50303"/>
                </a:solidFill>
              </a:rPr>
              <a:t>Zeichenströme</a:t>
            </a:r>
            <a:r>
              <a:rPr lang="de-DE" dirty="0">
                <a:solidFill>
                  <a:srgbClr val="A50303"/>
                </a:solidFill>
              </a:rPr>
              <a:t> (</a:t>
            </a:r>
            <a:r>
              <a:rPr lang="de-DE" i="1" dirty="0" err="1">
                <a:solidFill>
                  <a:srgbClr val="A50303"/>
                </a:solidFill>
              </a:rPr>
              <a:t>characterorientierte</a:t>
            </a:r>
            <a:r>
              <a:rPr lang="de-DE" i="1" dirty="0">
                <a:solidFill>
                  <a:srgbClr val="A50303"/>
                </a:solidFill>
              </a:rPr>
              <a:t> Ströme</a:t>
            </a:r>
            <a:r>
              <a:rPr lang="de-DE" dirty="0">
                <a:solidFill>
                  <a:srgbClr val="A50303"/>
                </a:solidFill>
              </a:rPr>
              <a:t>):</a:t>
            </a:r>
          </a:p>
          <a:p>
            <a:r>
              <a:rPr lang="de-DE" dirty="0"/>
              <a:t>Transportierten Zeichen aus jeweils 2 Byte</a:t>
            </a:r>
          </a:p>
          <a:p>
            <a:r>
              <a:rPr lang="de-DE" dirty="0"/>
              <a:t>Abstrakte Klassen </a:t>
            </a:r>
            <a:r>
              <a:rPr lang="de-DE" i="1" dirty="0"/>
              <a:t>Reader</a:t>
            </a:r>
            <a:r>
              <a:rPr lang="de-DE" dirty="0"/>
              <a:t> und </a:t>
            </a:r>
            <a:r>
              <a:rPr lang="de-DE" i="1" dirty="0"/>
              <a:t>Writer</a:t>
            </a:r>
            <a:r>
              <a:rPr lang="de-DE" dirty="0"/>
              <a:t> sowie hiervon abgeleitete Klassen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Byteströme und Zeichenströme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4702588" y="4382389"/>
            <a:ext cx="3136500" cy="1431074"/>
            <a:chOff x="4702588" y="4815008"/>
            <a:chExt cx="3136500" cy="1431074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4702588" y="5178272"/>
              <a:ext cx="3136500" cy="1067810"/>
              <a:chOff x="4702588" y="5148128"/>
              <a:chExt cx="3136500" cy="1067810"/>
            </a:xfrm>
          </p:grpSpPr>
          <p:cxnSp>
            <p:nvCxnSpPr>
              <p:cNvPr id="12" name="Gerade Verbindung mit Pfeil 11"/>
              <p:cNvCxnSpPr>
                <a:stCxn id="18" idx="0"/>
                <a:endCxn id="9" idx="2"/>
              </p:cNvCxnSpPr>
              <p:nvPr/>
            </p:nvCxnSpPr>
            <p:spPr>
              <a:xfrm rot="16200000" flipV="1">
                <a:off x="4760433" y="5090283"/>
                <a:ext cx="707810" cy="8235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hteck 17"/>
              <p:cNvSpPr/>
              <p:nvPr/>
            </p:nvSpPr>
            <p:spPr bwMode="auto">
              <a:xfrm>
                <a:off x="4860088" y="5855938"/>
                <a:ext cx="133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1" strike="noStrike" cap="none" normalizeH="0" baseline="0" dirty="0">
                    <a:ln>
                      <a:noFill/>
                    </a:ln>
                    <a:solidFill>
                      <a:srgbClr val="A50303"/>
                    </a:solidFill>
                    <a:effectLst/>
                    <a:latin typeface="Calibri" pitchFamily="34" charset="0"/>
                  </a:rPr>
                  <a:t>Reader</a:t>
                </a:r>
                <a:endParaRPr kumimoji="0" lang="en-US" sz="2400" b="1" i="1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6507088" y="5855938"/>
                <a:ext cx="133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1" strike="noStrike" cap="none" normalizeH="0" baseline="0" dirty="0">
                    <a:ln>
                      <a:noFill/>
                    </a:ln>
                    <a:solidFill>
                      <a:srgbClr val="A50303"/>
                    </a:solidFill>
                    <a:effectLst/>
                    <a:latin typeface="Calibri" pitchFamily="34" charset="0"/>
                  </a:rPr>
                  <a:t>Writer</a:t>
                </a:r>
                <a:endParaRPr kumimoji="0" lang="en-US" sz="2400" b="1" i="1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5" name="Gerade Verbindung mit Pfeil 11"/>
              <p:cNvCxnSpPr>
                <a:stCxn id="19" idx="0"/>
                <a:endCxn id="9" idx="2"/>
              </p:cNvCxnSpPr>
              <p:nvPr/>
            </p:nvCxnSpPr>
            <p:spPr>
              <a:xfrm rot="16200000" flipV="1">
                <a:off x="5583933" y="4266783"/>
                <a:ext cx="707810" cy="24705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Legende mit Linie 2 37"/>
            <p:cNvSpPr/>
            <p:nvPr/>
          </p:nvSpPr>
          <p:spPr bwMode="auto">
            <a:xfrm>
              <a:off x="6507088" y="4815008"/>
              <a:ext cx="900000" cy="360000"/>
            </a:xfrm>
            <a:prstGeom prst="borderCallout2">
              <a:avLst>
                <a:gd name="adj1" fmla="val 49712"/>
                <a:gd name="adj2" fmla="val -2147"/>
                <a:gd name="adj3" fmla="val 50954"/>
                <a:gd name="adj4" fmla="val -37775"/>
                <a:gd name="adj5" fmla="val 156971"/>
                <a:gd name="adj6" fmla="val -7008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A50303"/>
                  </a:solidFill>
                  <a:latin typeface="Calibri" pitchFamily="34" charset="0"/>
                </a:rPr>
                <a:t>2 Byte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566088" y="4385652"/>
            <a:ext cx="3802500" cy="1427811"/>
            <a:chOff x="1566088" y="4818271"/>
            <a:chExt cx="3802500" cy="1427811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1566088" y="4818272"/>
              <a:ext cx="3802500" cy="1427810"/>
              <a:chOff x="1566088" y="4788128"/>
              <a:chExt cx="3802500" cy="1427810"/>
            </a:xfrm>
          </p:grpSpPr>
          <p:sp>
            <p:nvSpPr>
              <p:cNvPr id="16" name="Rechteck 15"/>
              <p:cNvSpPr/>
              <p:nvPr/>
            </p:nvSpPr>
            <p:spPr bwMode="auto">
              <a:xfrm>
                <a:off x="1566088" y="5855938"/>
                <a:ext cx="133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</a:rPr>
                  <a:t>InputStream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 bwMode="auto">
              <a:xfrm>
                <a:off x="3213088" y="5855938"/>
                <a:ext cx="133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strike="noStrike" cap="none" normalizeH="0" baseline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Calibri" pitchFamily="34" charset="0"/>
                  </a:rPr>
                  <a:t>OutputStream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8" name="Gerade Verbindung mit Pfeil 11"/>
              <p:cNvCxnSpPr>
                <a:stCxn id="17" idx="0"/>
                <a:endCxn id="9" idx="2"/>
              </p:cNvCxnSpPr>
              <p:nvPr/>
            </p:nvCxnSpPr>
            <p:spPr>
              <a:xfrm rot="5400000" flipH="1" flipV="1">
                <a:off x="3936933" y="5090283"/>
                <a:ext cx="707810" cy="8235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11"/>
              <p:cNvCxnSpPr>
                <a:stCxn id="16" idx="0"/>
                <a:endCxn id="9" idx="2"/>
              </p:cNvCxnSpPr>
              <p:nvPr/>
            </p:nvCxnSpPr>
            <p:spPr>
              <a:xfrm rot="5400000" flipH="1" flipV="1">
                <a:off x="3113433" y="4266783"/>
                <a:ext cx="707810" cy="24705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/>
              <p:cNvSpPr/>
              <p:nvPr/>
            </p:nvSpPr>
            <p:spPr bwMode="auto">
              <a:xfrm>
                <a:off x="4036588" y="4788128"/>
                <a:ext cx="133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Object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3" name="Gleichschenkliges Dreieck 12"/>
              <p:cNvSpPr/>
              <p:nvPr/>
            </p:nvSpPr>
            <p:spPr bwMode="auto">
              <a:xfrm>
                <a:off x="4630588" y="5148128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sp>
          <p:nvSpPr>
            <p:cNvPr id="37" name="Legende mit Linie 2 36"/>
            <p:cNvSpPr/>
            <p:nvPr/>
          </p:nvSpPr>
          <p:spPr bwMode="auto">
            <a:xfrm>
              <a:off x="1998088" y="4818271"/>
              <a:ext cx="900000" cy="360000"/>
            </a:xfrm>
            <a:prstGeom prst="borderCallout2">
              <a:avLst>
                <a:gd name="adj1" fmla="val 52503"/>
                <a:gd name="adj2" fmla="val 101686"/>
                <a:gd name="adj3" fmla="val 50954"/>
                <a:gd name="adj4" fmla="val 130815"/>
                <a:gd name="adj5" fmla="val 170926"/>
                <a:gd name="adj6" fmla="val 15991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70C0"/>
                  </a:solidFill>
                  <a:latin typeface="Calibri" pitchFamily="34" charset="0"/>
                </a:rPr>
                <a:t>1 Byte</a:t>
              </a:r>
              <a:endParaRPr kumimoji="0" lang="de-DE" sz="1400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Tastatur liefert Strom aus einzelnen Bytes (z. B. </a:t>
            </a:r>
            <a:r>
              <a:rPr lang="de-DE" i="1" dirty="0"/>
              <a:t>System.in</a:t>
            </a:r>
            <a:r>
              <a:rPr lang="de-DE" dirty="0"/>
              <a:t> vom Datentyp </a:t>
            </a:r>
            <a:r>
              <a:rPr lang="de-DE" i="1" dirty="0" err="1"/>
              <a:t>InputStream</a:t>
            </a:r>
            <a:r>
              <a:rPr lang="de-DE" dirty="0"/>
              <a:t>)</a:t>
            </a:r>
          </a:p>
          <a:p>
            <a:r>
              <a:rPr lang="de-DE" dirty="0"/>
              <a:t>Java-Zeichen bestehen aus 2 Bytes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Bytestrom mit Zeichenstrom verbinden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Anmerkungen:</a:t>
            </a:r>
          </a:p>
          <a:p>
            <a:r>
              <a:rPr lang="de-DE" dirty="0"/>
              <a:t>Ziel im Folgenden: Veranschaulichung der Verkettung von Strömen</a:t>
            </a:r>
          </a:p>
          <a:p>
            <a:r>
              <a:rPr lang="de-DE" dirty="0"/>
              <a:t>Ja, Tastatureingaben (Code ≤ 255) müssten Sie nicht mit einem Zeichenstrom verketten.</a:t>
            </a:r>
          </a:p>
          <a:p>
            <a:r>
              <a:rPr lang="de-DE" dirty="0"/>
              <a:t>Ja, verwenden Sie für Tastatureingaben ruhig </a:t>
            </a:r>
            <a:r>
              <a:rPr lang="de-DE" i="1" dirty="0"/>
              <a:t>Scanner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Tastatureingabe ohne Zeichenpuffer (Klasse </a:t>
            </a:r>
            <a:r>
              <a:rPr lang="de-DE" dirty="0" err="1"/>
              <a:t>InputStreamReader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1669806" y="3891478"/>
            <a:ext cx="6236386" cy="1052504"/>
            <a:chOff x="828675" y="2872722"/>
            <a:chExt cx="6236386" cy="1052504"/>
          </a:xfrm>
        </p:grpSpPr>
        <p:sp>
          <p:nvSpPr>
            <p:cNvPr id="10" name="Rechteck 9"/>
            <p:cNvSpPr/>
            <p:nvPr/>
          </p:nvSpPr>
          <p:spPr bwMode="auto">
            <a:xfrm>
              <a:off x="5769061" y="3384157"/>
              <a:ext cx="1296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Programm</a:t>
              </a:r>
            </a:p>
          </p:txBody>
        </p:sp>
        <p:sp>
          <p:nvSpPr>
            <p:cNvPr id="13" name="Richtungspfeil 12"/>
            <p:cNvSpPr/>
            <p:nvPr/>
          </p:nvSpPr>
          <p:spPr bwMode="auto">
            <a:xfrm>
              <a:off x="2188866" y="3494452"/>
              <a:ext cx="1800000" cy="3215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</a:rPr>
                <a:t>… | 01010110 | …</a:t>
              </a: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4" name="Chevron 13"/>
            <p:cNvSpPr/>
            <p:nvPr/>
          </p:nvSpPr>
          <p:spPr bwMode="auto">
            <a:xfrm>
              <a:off x="3908688" y="3494452"/>
              <a:ext cx="1800000" cy="321548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… | </a:t>
              </a:r>
              <a:r>
                <a:rPr lang="de-DE" sz="1200" dirty="0">
                  <a:solidFill>
                    <a:srgbClr val="A50303"/>
                  </a:solidFill>
                  <a:latin typeface="Calibri" panose="020F0502020204030204" pitchFamily="34" charset="0"/>
                </a:rPr>
                <a:t>k</a:t>
              </a:r>
              <a:r>
                <a:rPr kumimoji="0" lang="de-DE" sz="1200" b="0" i="0" u="none" strike="noStrike" cap="none" normalizeH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 | </a:t>
              </a:r>
              <a:r>
                <a:rPr lang="de-DE" sz="1200" dirty="0">
                  <a:solidFill>
                    <a:srgbClr val="A50303"/>
                  </a:solidFill>
                  <a:latin typeface="Calibri" panose="020F0502020204030204" pitchFamily="34" charset="0"/>
                </a:rPr>
                <a:t>l</a:t>
              </a:r>
              <a:r>
                <a:rPr kumimoji="0" lang="de-DE" sz="1200" b="0" i="0" u="none" strike="noStrike" cap="none" normalizeH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 | </a:t>
              </a:r>
              <a:r>
                <a:rPr lang="de-DE" sz="1200" dirty="0">
                  <a:solidFill>
                    <a:srgbClr val="A50303"/>
                  </a:solidFill>
                  <a:latin typeface="Calibri" panose="020F0502020204030204" pitchFamily="34" charset="0"/>
                </a:rPr>
                <a:t>a</a:t>
              </a:r>
              <a:r>
                <a:rPr kumimoji="0" lang="de-DE" sz="1200" b="0" i="0" u="none" strike="noStrike" cap="none" normalizeH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 | …</a:t>
              </a: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828675" y="3385226"/>
              <a:ext cx="1296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Tastatur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539677" y="2872722"/>
              <a:ext cx="109837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InputStream</a:t>
              </a:r>
              <a:endPara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400" kern="0" dirty="0">
                  <a:solidFill>
                    <a:srgbClr val="0070C0"/>
                  </a:solidFill>
                  <a:latin typeface="Calibri" pitchFamily="34" charset="0"/>
                  <a:cs typeface="+mn-cs"/>
                </a:rPr>
                <a:t>(Bytestrom)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004621" y="2872722"/>
              <a:ext cx="1608133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A50303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InputStreamReader</a:t>
              </a:r>
              <a:endPara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400" kern="0" dirty="0">
                  <a:solidFill>
                    <a:srgbClr val="A50303"/>
                  </a:solidFill>
                  <a:latin typeface="Calibri" pitchFamily="34" charset="0"/>
                  <a:cs typeface="+mn-cs"/>
                </a:rPr>
                <a:t>(Zeichenstrom)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0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KeyboardReader1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ein Zeichen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Warum wird </a:t>
            </a:r>
            <a:r>
              <a:rPr lang="de-DE" i="1" dirty="0" err="1"/>
              <a:t>read</a:t>
            </a:r>
            <a:r>
              <a:rPr lang="de-DE" i="1" dirty="0"/>
              <a:t>()</a:t>
            </a:r>
            <a:r>
              <a:rPr lang="de-DE" dirty="0"/>
              <a:t> dreimal aufgerufen?</a:t>
            </a:r>
          </a:p>
          <a:p>
            <a:r>
              <a:rPr lang="de-DE" dirty="0"/>
              <a:t>Warum sind die zweite und dritte Ausgabe immer 13 und 10?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Tastatureingabe ohne Zeichenpuffer (Klasse </a:t>
            </a:r>
            <a:r>
              <a:rPr lang="de-DE" dirty="0" err="1"/>
              <a:t>InputStreamReader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15" name="Legende mit Linie 2 14"/>
          <p:cNvSpPr/>
          <p:nvPr/>
        </p:nvSpPr>
        <p:spPr bwMode="auto">
          <a:xfrm>
            <a:off x="7988488" y="1203699"/>
            <a:ext cx="1008000" cy="360000"/>
          </a:xfrm>
          <a:prstGeom prst="borderCallout2">
            <a:avLst>
              <a:gd name="adj1" fmla="val 52503"/>
              <a:gd name="adj2" fmla="val -1313"/>
              <a:gd name="adj3" fmla="val 82704"/>
              <a:gd name="adj4" fmla="val -21321"/>
              <a:gd name="adj5" fmla="val 152406"/>
              <a:gd name="adj6" fmla="val -319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70C0"/>
                </a:solidFill>
                <a:latin typeface="Calibri" pitchFamily="34" charset="0"/>
              </a:rPr>
              <a:t>Bytestrom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</a:endParaRPr>
          </a:p>
        </p:txBody>
      </p:sp>
      <p:sp>
        <p:nvSpPr>
          <p:cNvPr id="17" name="Legende mit Linie 2 16"/>
          <p:cNvSpPr/>
          <p:nvPr/>
        </p:nvSpPr>
        <p:spPr bwMode="auto">
          <a:xfrm>
            <a:off x="406588" y="2003799"/>
            <a:ext cx="1224000" cy="360000"/>
          </a:xfrm>
          <a:prstGeom prst="borderCallout2">
            <a:avLst>
              <a:gd name="adj1" fmla="val 49857"/>
              <a:gd name="adj2" fmla="val 99851"/>
              <a:gd name="adj3" fmla="val 48308"/>
              <a:gd name="adj4" fmla="val 129647"/>
              <a:gd name="adj5" fmla="val 9531"/>
              <a:gd name="adj6" fmla="val 15251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A50303"/>
                </a:solidFill>
                <a:latin typeface="Calibri" pitchFamily="34" charset="0"/>
              </a:rPr>
              <a:t>Zeichenstrom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A50303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414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BufferedReader</a:t>
            </a:r>
            <a:r>
              <a:rPr lang="de-DE" dirty="0"/>
              <a:t> liest einen Zeichenstrom und puffert die Zeichen</a:t>
            </a:r>
          </a:p>
          <a:p>
            <a:r>
              <a:rPr lang="de-DE" dirty="0"/>
              <a:t>Bietet z.B. Methode </a:t>
            </a:r>
            <a:r>
              <a:rPr lang="de-DE" i="1" dirty="0" err="1"/>
              <a:t>readLine</a:t>
            </a:r>
            <a:r>
              <a:rPr lang="de-DE" i="1" dirty="0"/>
              <a:t>()</a:t>
            </a:r>
            <a:r>
              <a:rPr lang="de-DE" dirty="0"/>
              <a:t> zum Auslesen einer Zeile</a:t>
            </a:r>
          </a:p>
          <a:p>
            <a:r>
              <a:rPr lang="de-DE" dirty="0"/>
              <a:t>Analog gibt Klasse </a:t>
            </a:r>
            <a:r>
              <a:rPr lang="de-DE" i="1" dirty="0" err="1"/>
              <a:t>BufferedWriter</a:t>
            </a:r>
            <a:r>
              <a:rPr lang="de-DE" dirty="0"/>
              <a:t> ganze Zeile über </a:t>
            </a:r>
            <a:r>
              <a:rPr lang="de-DE" i="1" dirty="0" err="1"/>
              <a:t>newLine</a:t>
            </a:r>
            <a:r>
              <a:rPr lang="de-DE" i="1" dirty="0"/>
              <a:t>()</a:t>
            </a:r>
            <a:r>
              <a:rPr lang="de-DE" dirty="0"/>
              <a:t> aus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Ändern Sie das vorherige Beispiel folgendermaßen ab:</a:t>
            </a:r>
          </a:p>
          <a:p>
            <a:r>
              <a:rPr lang="de-DE" dirty="0"/>
              <a:t>Einlesen zweier Zeilen über </a:t>
            </a:r>
            <a:r>
              <a:rPr lang="de-DE" i="1" dirty="0" err="1"/>
              <a:t>BufferedReader</a:t>
            </a:r>
            <a:endParaRPr lang="de-DE" i="1" dirty="0"/>
          </a:p>
          <a:p>
            <a:r>
              <a:rPr lang="de-DE" dirty="0"/>
              <a:t>Anschließend beide Zeilen ausgeben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Tastatureingabe mit Zeichenpuffer (Klasse </a:t>
            </a:r>
            <a:r>
              <a:rPr lang="de-DE" dirty="0" err="1"/>
              <a:t>BufferedReader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818526" y="2070619"/>
            <a:ext cx="7938946" cy="1052504"/>
            <a:chOff x="828675" y="2872722"/>
            <a:chExt cx="7938946" cy="1052504"/>
          </a:xfrm>
        </p:grpSpPr>
        <p:sp>
          <p:nvSpPr>
            <p:cNvPr id="13" name="Rechteck 12"/>
            <p:cNvSpPr/>
            <p:nvPr/>
          </p:nvSpPr>
          <p:spPr bwMode="auto">
            <a:xfrm>
              <a:off x="7471621" y="3385226"/>
              <a:ext cx="1296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Programm</a:t>
              </a:r>
            </a:p>
          </p:txBody>
        </p:sp>
        <p:sp>
          <p:nvSpPr>
            <p:cNvPr id="14" name="Richtungspfeil 13"/>
            <p:cNvSpPr/>
            <p:nvPr/>
          </p:nvSpPr>
          <p:spPr bwMode="auto">
            <a:xfrm>
              <a:off x="2188866" y="3494452"/>
              <a:ext cx="1800000" cy="32154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</a:rPr>
                <a:t>… | 01010110 | …</a:t>
              </a: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5" name="Chevron 14"/>
            <p:cNvSpPr/>
            <p:nvPr/>
          </p:nvSpPr>
          <p:spPr bwMode="auto">
            <a:xfrm>
              <a:off x="3908688" y="3494452"/>
              <a:ext cx="1800000" cy="321548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… | k</a:t>
              </a:r>
              <a:r>
                <a:rPr kumimoji="0" lang="de-DE" sz="1200" b="0" i="0" u="none" strike="noStrike" cap="none" normalizeH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 | l | a | …</a:t>
              </a: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828675" y="3385226"/>
              <a:ext cx="1296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Tastatur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539677" y="2872722"/>
              <a:ext cx="1098378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InputStream</a:t>
              </a:r>
              <a:endPara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400" kern="0" dirty="0">
                  <a:solidFill>
                    <a:srgbClr val="0070C0"/>
                  </a:solidFill>
                  <a:latin typeface="Calibri" pitchFamily="34" charset="0"/>
                  <a:cs typeface="+mn-cs"/>
                </a:rPr>
                <a:t>(Bytestrom)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004621" y="2872722"/>
              <a:ext cx="1608133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A50303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InputStreamReader</a:t>
              </a:r>
              <a:endPara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400" kern="0" dirty="0">
                  <a:solidFill>
                    <a:srgbClr val="A50303"/>
                  </a:solidFill>
                  <a:latin typeface="Calibri" pitchFamily="34" charset="0"/>
                  <a:cs typeface="+mn-cs"/>
                </a:rPr>
                <a:t>(Zeichenstrom)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  <p:sp>
          <p:nvSpPr>
            <p:cNvPr id="19" name="Chevron 18"/>
            <p:cNvSpPr/>
            <p:nvPr/>
          </p:nvSpPr>
          <p:spPr bwMode="auto">
            <a:xfrm>
              <a:off x="5612754" y="3494452"/>
              <a:ext cx="1800000" cy="321548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… | Na klar! \n</a:t>
              </a:r>
              <a:r>
                <a:rPr kumimoji="0" lang="de-DE" sz="1200" b="0" i="0" u="none" strike="noStrike" cap="none" normalizeH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anose="020F0502020204030204" pitchFamily="34" charset="0"/>
                </a:rPr>
                <a:t> | …</a:t>
              </a: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851354" y="2872722"/>
              <a:ext cx="1322799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A50303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BufferedReader</a:t>
              </a:r>
              <a:endPara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400" kern="0" dirty="0">
                  <a:solidFill>
                    <a:srgbClr val="A50303"/>
                  </a:solidFill>
                  <a:latin typeface="Calibri" pitchFamily="34" charset="0"/>
                  <a:cs typeface="+mn-cs"/>
                </a:rPr>
                <a:t>(Zeichenstrom)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cs typeface="+mn-cs"/>
              </a:endParaRP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7619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</a:t>
            </a:r>
          </a:p>
          <a:p>
            <a:pPr marL="0" indent="0">
              <a:buNone/>
            </a:pPr>
            <a:endParaRPr lang="de-DE" sz="14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KeyboardReader2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de-DE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erste Zeile eingeben: 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line1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"Bitte zweite Zeile eingeben: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line2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line1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line2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Tastatureingabe mit Zeichenpuffer (Klasse </a:t>
            </a:r>
            <a:r>
              <a:rPr lang="de-DE" dirty="0" err="1"/>
              <a:t>BufferedReader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23" name="Legende mit Linie 2 22"/>
          <p:cNvSpPr/>
          <p:nvPr/>
        </p:nvSpPr>
        <p:spPr bwMode="auto">
          <a:xfrm>
            <a:off x="7921813" y="1287988"/>
            <a:ext cx="1008000" cy="360000"/>
          </a:xfrm>
          <a:prstGeom prst="borderCallout2">
            <a:avLst>
              <a:gd name="adj1" fmla="val 52503"/>
              <a:gd name="adj2" fmla="val -1313"/>
              <a:gd name="adj3" fmla="val 82704"/>
              <a:gd name="adj4" fmla="val -21321"/>
              <a:gd name="adj5" fmla="val 152406"/>
              <a:gd name="adj6" fmla="val -319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70C0"/>
                </a:solidFill>
                <a:latin typeface="Calibri" pitchFamily="34" charset="0"/>
              </a:rPr>
              <a:t>Bytestrom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itchFamily="34" charset="0"/>
            </a:endParaRPr>
          </a:p>
        </p:txBody>
      </p:sp>
      <p:sp>
        <p:nvSpPr>
          <p:cNvPr id="24" name="Legende mit Linie 2 23"/>
          <p:cNvSpPr/>
          <p:nvPr/>
        </p:nvSpPr>
        <p:spPr bwMode="auto">
          <a:xfrm>
            <a:off x="244574" y="1926163"/>
            <a:ext cx="1224000" cy="360000"/>
          </a:xfrm>
          <a:prstGeom prst="borderCallout2">
            <a:avLst>
              <a:gd name="adj1" fmla="val 49857"/>
              <a:gd name="adj2" fmla="val 99851"/>
              <a:gd name="adj3" fmla="val 19204"/>
              <a:gd name="adj4" fmla="val 117974"/>
              <a:gd name="adj5" fmla="val 17469"/>
              <a:gd name="adj6" fmla="val 13929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A50303"/>
                </a:solidFill>
                <a:latin typeface="Calibri" pitchFamily="34" charset="0"/>
              </a:rPr>
              <a:t>Zeichenstrom</a:t>
            </a:r>
            <a:endParaRPr kumimoji="0" lang="de-DE" sz="1400" b="0" i="1" u="none" strike="noStrike" cap="none" normalizeH="0" baseline="0" dirty="0">
              <a:ln>
                <a:noFill/>
              </a:ln>
              <a:solidFill>
                <a:srgbClr val="A50303"/>
              </a:solidFill>
              <a:effectLst/>
              <a:latin typeface="Calibri" pitchFamily="34" charset="0"/>
            </a:endParaRPr>
          </a:p>
        </p:txBody>
      </p:sp>
      <p:sp>
        <p:nvSpPr>
          <p:cNvPr id="25" name="Legende mit Linie 2 24"/>
          <p:cNvSpPr/>
          <p:nvPr/>
        </p:nvSpPr>
        <p:spPr bwMode="auto">
          <a:xfrm>
            <a:off x="7669813" y="2578143"/>
            <a:ext cx="1260000" cy="504000"/>
          </a:xfrm>
          <a:prstGeom prst="borderCallout2">
            <a:avLst>
              <a:gd name="adj1" fmla="val 52503"/>
              <a:gd name="adj2" fmla="val -1313"/>
              <a:gd name="adj3" fmla="val 22228"/>
              <a:gd name="adj4" fmla="val -19809"/>
              <a:gd name="adj5" fmla="val -38472"/>
              <a:gd name="adj6" fmla="val -2813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A50303"/>
                </a:solidFill>
                <a:latin typeface="Calibri" pitchFamily="34" charset="0"/>
              </a:rPr>
              <a:t>Gepufferter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u="none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itchFamily="34" charset="0"/>
              </a:rPr>
              <a:t>Zeichenstrom</a:t>
            </a:r>
          </a:p>
        </p:txBody>
      </p:sp>
    </p:spTree>
    <p:extLst>
      <p:ext uri="{BB962C8B-B14F-4D97-AF65-F5344CB8AC3E}">
        <p14:creationId xmlns:p14="http://schemas.microsoft.com/office/powerpoint/2010/main" val="29934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Dateien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74451A99-C882-467A-8B20-3DA51BD6B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23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/>
              <a:t>File</a:t>
            </a:r>
            <a:r>
              <a:rPr lang="de-DE" dirty="0"/>
              <a:t> repräsentiert Datei oder Verzeichnis</a:t>
            </a:r>
          </a:p>
          <a:p>
            <a:r>
              <a:rPr lang="de-DE" dirty="0"/>
              <a:t>Objekte beinhalten Informationen über Datei, nicht deren Inhalt</a:t>
            </a:r>
          </a:p>
          <a:p>
            <a:r>
              <a:rPr lang="de-DE" dirty="0" err="1"/>
              <a:t>Eclipse</a:t>
            </a:r>
            <a:r>
              <a:rPr lang="de-DE" dirty="0"/>
              <a:t> verwendet das Projekt-Verzeichnis als Stammverzeichnis zum Lesen/Schreiben.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57200" lvl="1" indent="0">
              <a:buNone/>
            </a:pP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1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de-DE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"Testdatei.txt"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isExists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isExists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"Datei erzeugen"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isExists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.createNewFile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isExists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de-DE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.isFile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"Lesen: 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.canRead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"Schreiben: "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.canWrite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Dateien und Verzeichnisse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 für Verzeichnisse: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ListDirectory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directory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directory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.isDirectory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children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directory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children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Dateien und Verzeichnisse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lesen</a:t>
            </a:r>
            <a:r>
              <a:rPr lang="de-DE" dirty="0"/>
              <a:t> Zeichen, Zeichenketten sowie Zahlenwerte von der Tastatur ein.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verketten </a:t>
            </a:r>
            <a:r>
              <a:rPr lang="de-DE" dirty="0"/>
              <a:t>und </a:t>
            </a:r>
            <a:r>
              <a:rPr lang="de-DE" i="1" dirty="0"/>
              <a:t>verwenden</a:t>
            </a:r>
            <a:r>
              <a:rPr lang="de-DE" dirty="0"/>
              <a:t> im Java SDK enthaltene Eingabe- und Ausgabeströme zur Eingabe und Ausgabe von Bytes, Zeichen und Textzeilen.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lesen</a:t>
            </a:r>
            <a:r>
              <a:rPr lang="de-DE" dirty="0"/>
              <a:t> und </a:t>
            </a:r>
            <a:r>
              <a:rPr lang="de-DE" i="1" dirty="0"/>
              <a:t>schreiben</a:t>
            </a:r>
            <a:r>
              <a:rPr lang="de-DE" dirty="0"/>
              <a:t> Zeichenketten aus bzw. in Textdateien.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Byteströme:</a:t>
            </a:r>
          </a:p>
          <a:p>
            <a:r>
              <a:rPr lang="de-DE" dirty="0"/>
              <a:t>Dateien über Klassen </a:t>
            </a:r>
            <a:r>
              <a:rPr lang="de-DE" i="1" dirty="0" err="1"/>
              <a:t>FileInputStream</a:t>
            </a:r>
            <a:r>
              <a:rPr lang="de-DE" dirty="0"/>
              <a:t> lesen und über </a:t>
            </a:r>
            <a:r>
              <a:rPr lang="de-DE" i="1" dirty="0" err="1"/>
              <a:t>FileOutputStream</a:t>
            </a:r>
            <a:r>
              <a:rPr lang="de-DE" dirty="0"/>
              <a:t> schreiben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Zeichenströme (z.B. Textdateien):</a:t>
            </a:r>
          </a:p>
          <a:p>
            <a:r>
              <a:rPr lang="de-DE" dirty="0"/>
              <a:t>Dateien über </a:t>
            </a:r>
            <a:r>
              <a:rPr lang="de-DE" i="1" dirty="0" err="1"/>
              <a:t>FileReader</a:t>
            </a:r>
            <a:r>
              <a:rPr lang="de-DE" dirty="0"/>
              <a:t> lesen und über </a:t>
            </a:r>
            <a:r>
              <a:rPr lang="de-DE" i="1" dirty="0" err="1"/>
              <a:t>FileWriter</a:t>
            </a:r>
            <a:r>
              <a:rPr lang="de-DE" dirty="0"/>
              <a:t> schreiben</a:t>
            </a:r>
          </a:p>
          <a:p>
            <a:r>
              <a:rPr lang="de-DE" dirty="0"/>
              <a:t>Gepufferte Zeichenströme über </a:t>
            </a:r>
            <a:r>
              <a:rPr lang="de-DE" i="1" dirty="0" err="1"/>
              <a:t>BufferedReader</a:t>
            </a:r>
            <a:r>
              <a:rPr lang="de-DE" dirty="0"/>
              <a:t> und </a:t>
            </a:r>
            <a:r>
              <a:rPr lang="de-DE" i="1" dirty="0" err="1"/>
              <a:t>BufferedWriter</a:t>
            </a:r>
            <a:endParaRPr lang="de-DE" i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Dateien lesen und schreiben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669806" y="3074773"/>
            <a:ext cx="6236386" cy="2262179"/>
            <a:chOff x="1669806" y="3070163"/>
            <a:chExt cx="6236386" cy="2262179"/>
          </a:xfrm>
        </p:grpSpPr>
        <p:grpSp>
          <p:nvGrpSpPr>
            <p:cNvPr id="2" name="Gruppieren 1"/>
            <p:cNvGrpSpPr/>
            <p:nvPr/>
          </p:nvGrpSpPr>
          <p:grpSpPr>
            <a:xfrm>
              <a:off x="1669806" y="3070163"/>
              <a:ext cx="6236386" cy="881054"/>
              <a:chOff x="1669806" y="3202913"/>
              <a:chExt cx="6236386" cy="881054"/>
            </a:xfrm>
          </p:grpSpPr>
          <p:sp>
            <p:nvSpPr>
              <p:cNvPr id="18" name="Rechteck 17"/>
              <p:cNvSpPr/>
              <p:nvPr/>
            </p:nvSpPr>
            <p:spPr bwMode="auto">
              <a:xfrm>
                <a:off x="6610192" y="3542898"/>
                <a:ext cx="1296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Datei</a:t>
                </a:r>
              </a:p>
            </p:txBody>
          </p:sp>
          <p:sp>
            <p:nvSpPr>
              <p:cNvPr id="19" name="Richtungspfeil 18"/>
              <p:cNvSpPr/>
              <p:nvPr/>
            </p:nvSpPr>
            <p:spPr bwMode="auto">
              <a:xfrm>
                <a:off x="3029997" y="3653193"/>
                <a:ext cx="1800000" cy="321548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… | Na klar! \n | …</a:t>
                </a:r>
                <a:endParaRPr lang="de-DE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 bwMode="auto">
              <a:xfrm>
                <a:off x="4749819" y="3653193"/>
                <a:ext cx="1800000" cy="321548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… | </a:t>
                </a:r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</a:t>
                </a:r>
                <a:r>
                  <a:rPr kumimoji="0" lang="de-DE" sz="12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| </a:t>
                </a:r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</a:t>
                </a:r>
                <a:r>
                  <a:rPr kumimoji="0" lang="de-DE" sz="12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| </a:t>
                </a:r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</a:t>
                </a:r>
                <a:r>
                  <a:rPr kumimoji="0" lang="de-DE" sz="12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| …</a:t>
                </a: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1669806" y="3543967"/>
                <a:ext cx="1296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Programm</a:t>
                </a:r>
              </a:p>
            </p:txBody>
          </p:sp>
          <p:sp>
            <p:nvSpPr>
              <p:cNvPr id="22" name="Textfeld 21"/>
              <p:cNvSpPr txBox="1"/>
              <p:nvPr/>
            </p:nvSpPr>
            <p:spPr>
              <a:xfrm>
                <a:off x="3291039" y="3202913"/>
                <a:ext cx="1277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BufferedWriter</a:t>
                </a:r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feld 22"/>
              <p:cNvSpPr txBox="1"/>
              <p:nvPr/>
            </p:nvSpPr>
            <p:spPr>
              <a:xfrm>
                <a:off x="5197611" y="3202913"/>
                <a:ext cx="9044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FileWriter</a:t>
                </a:r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041853" y="320291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+mn-cs"/>
                  </a:rPr>
                  <a:t>File</a:t>
                </a:r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endParaRPr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1669806" y="4451288"/>
              <a:ext cx="6236386" cy="881054"/>
              <a:chOff x="1669806" y="3202913"/>
              <a:chExt cx="6236386" cy="88105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6610192" y="3542898"/>
                <a:ext cx="1296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Programm</a:t>
                </a:r>
              </a:p>
            </p:txBody>
          </p:sp>
          <p:sp>
            <p:nvSpPr>
              <p:cNvPr id="27" name="Richtungspfeil 26"/>
              <p:cNvSpPr/>
              <p:nvPr/>
            </p:nvSpPr>
            <p:spPr bwMode="auto">
              <a:xfrm>
                <a:off x="3029997" y="3653193"/>
                <a:ext cx="1800000" cy="321548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eaLnBrk="0" hangingPunct="0"/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… | k | l | a | …</a:t>
                </a:r>
                <a:endParaRPr lang="de-DE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 bwMode="auto">
              <a:xfrm>
                <a:off x="4749819" y="3653193"/>
                <a:ext cx="1800000" cy="321548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… | Na klar! \n | …</a:t>
                </a:r>
              </a:p>
            </p:txBody>
          </p:sp>
          <p:sp>
            <p:nvSpPr>
              <p:cNvPr id="29" name="Rechteck 28"/>
              <p:cNvSpPr/>
              <p:nvPr/>
            </p:nvSpPr>
            <p:spPr bwMode="auto">
              <a:xfrm>
                <a:off x="1669806" y="3543967"/>
                <a:ext cx="1296000" cy="54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Datei</a:t>
                </a: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455348" y="3202913"/>
                <a:ext cx="949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FileReader</a:t>
                </a:r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4988419" y="3202913"/>
                <a:ext cx="1322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BufferedReader</a:t>
                </a:r>
                <a:endParaRPr kumimoji="0" lang="de-DE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2100439" y="320291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charset="2"/>
                  <a:buNone/>
                  <a:tabLst/>
                </a:pPr>
                <a:r>
                  <a:rPr kumimoji="0" lang="de-DE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+mn-cs"/>
                  </a:rPr>
                  <a:t>File</a:t>
                </a:r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223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Lassen Sie uns das anwenden:</a:t>
            </a:r>
          </a:p>
          <a:p>
            <a:r>
              <a:rPr lang="de-DE" dirty="0"/>
              <a:t>Erstellen Sie ein Programm, das eine Textdatei schreibt.</a:t>
            </a:r>
          </a:p>
          <a:p>
            <a:r>
              <a:rPr lang="de-DE" dirty="0"/>
              <a:t>Erstellen Sie ein weiteres Programm, das den Inhalt der Textdatei einliest und ausgibt.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Lösung (Schreiben):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WriteFile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"Testdatei.txt"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"Dies ist die erste Zeile."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"Und hier kommt die zweite Zeile."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.newLine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bufferedWriter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Textdatei lesen und schreiben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 (Lesen):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"Testdatei.txt"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bufferedReader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Textdatei lesen und schreiben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2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Stream-Konzept &amp; Bildschirmausgabe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Tastatureingabe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Byteströme &amp; Zeichenströme</a:t>
            </a:r>
          </a:p>
          <a:p>
            <a:pPr>
              <a:buFont typeface="+mj-lt"/>
              <a:buAutoNum type="arabicPeriod"/>
            </a:pPr>
            <a:r>
              <a:rPr lang="de-DE"/>
              <a:t>Dateien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Stream-Konzept &amp; Bildschirmausgabe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04092EDA-0143-45FE-88CC-2D2A008FF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Strom </a:t>
            </a:r>
            <a:r>
              <a:rPr lang="de-DE" dirty="0"/>
              <a:t>(</a:t>
            </a:r>
            <a:r>
              <a:rPr lang="de-DE" i="1" dirty="0"/>
              <a:t>Stream</a:t>
            </a:r>
            <a:r>
              <a:rPr lang="de-DE" dirty="0"/>
              <a:t>): Transportiert Daten von Sender („Quelle“) zu Empfänger („Senke“)</a:t>
            </a:r>
          </a:p>
          <a:p>
            <a:r>
              <a:rPr lang="de-DE" i="1" dirty="0"/>
              <a:t>Eingabe</a:t>
            </a:r>
            <a:r>
              <a:rPr lang="de-DE" dirty="0"/>
              <a:t> (</a:t>
            </a:r>
            <a:r>
              <a:rPr lang="de-DE" i="1" dirty="0"/>
              <a:t>Input</a:t>
            </a:r>
            <a:r>
              <a:rPr lang="de-DE" dirty="0"/>
              <a:t>): Einlesen von Daten in ein Programm</a:t>
            </a:r>
          </a:p>
          <a:p>
            <a:r>
              <a:rPr lang="de-DE" i="1" dirty="0"/>
              <a:t>Ausgabe </a:t>
            </a:r>
            <a:r>
              <a:rPr lang="de-DE" dirty="0"/>
              <a:t>(</a:t>
            </a:r>
            <a:r>
              <a:rPr lang="de-DE" i="1" dirty="0"/>
              <a:t>Output</a:t>
            </a:r>
            <a:r>
              <a:rPr lang="de-DE" dirty="0"/>
              <a:t>): Daten verlassen ein Programm</a:t>
            </a:r>
          </a:p>
          <a:p>
            <a:r>
              <a:rPr lang="de-DE" dirty="0"/>
              <a:t>Klassenbibliothek enthält etwa 50 Klassen für alle wichtigen Ein- und Ausgabevarianten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Stream-Konzept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4139999" y="3371577"/>
            <a:ext cx="129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Programm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25897" y="3358423"/>
            <a:ext cx="17171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Datensender</a:t>
            </a:r>
            <a:endParaRPr lang="de-DE" sz="1400" kern="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(z.</a:t>
            </a:r>
            <a:r>
              <a:rPr kumimoji="0" lang="de-DE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B. Tastatur, Datei)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Gerade Verbindung mit Pfeil 11"/>
          <p:cNvCxnSpPr>
            <a:stCxn id="9" idx="3"/>
            <a:endCxn id="8" idx="1"/>
          </p:cNvCxnSpPr>
          <p:nvPr/>
        </p:nvCxnSpPr>
        <p:spPr bwMode="auto">
          <a:xfrm flipV="1">
            <a:off x="3243034" y="3641577"/>
            <a:ext cx="8969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Legende mit Linie 2 16"/>
          <p:cNvSpPr/>
          <p:nvPr/>
        </p:nvSpPr>
        <p:spPr bwMode="auto">
          <a:xfrm>
            <a:off x="1911034" y="2738505"/>
            <a:ext cx="1332000" cy="360000"/>
          </a:xfrm>
          <a:prstGeom prst="borderCallout2">
            <a:avLst>
              <a:gd name="adj1" fmla="val 55325"/>
              <a:gd name="adj2" fmla="val 104051"/>
              <a:gd name="adj3" fmla="val 87643"/>
              <a:gd name="adj4" fmla="val 130066"/>
              <a:gd name="adj5" fmla="val 214811"/>
              <a:gd name="adj6" fmla="val 14333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Eingabestrom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32964" y="3358423"/>
            <a:ext cx="186942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Datenempfänger</a:t>
            </a:r>
            <a:endParaRPr lang="de-DE" sz="1400" kern="0" dirty="0">
              <a:solidFill>
                <a:srgbClr val="000000"/>
              </a:solidFill>
              <a:latin typeface="Calibri" pitchFamily="34" charset="0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(z.</a:t>
            </a:r>
            <a:r>
              <a:rPr kumimoji="0" lang="de-DE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B. Bildschirm, Datei)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4" name="Gerade Verbindung mit Pfeil 13"/>
          <p:cNvCxnSpPr>
            <a:stCxn id="8" idx="3"/>
            <a:endCxn id="10" idx="1"/>
          </p:cNvCxnSpPr>
          <p:nvPr/>
        </p:nvCxnSpPr>
        <p:spPr bwMode="auto">
          <a:xfrm>
            <a:off x="5435999" y="3641577"/>
            <a:ext cx="8969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egende mit Linie 2 17"/>
          <p:cNvSpPr/>
          <p:nvPr/>
        </p:nvSpPr>
        <p:spPr bwMode="auto">
          <a:xfrm>
            <a:off x="6334038" y="2734110"/>
            <a:ext cx="1332000" cy="360000"/>
          </a:xfrm>
          <a:prstGeom prst="borderCallout2">
            <a:avLst>
              <a:gd name="adj1" fmla="val 60907"/>
              <a:gd name="adj2" fmla="val -361"/>
              <a:gd name="adj3" fmla="val 101599"/>
              <a:gd name="adj4" fmla="val -38440"/>
              <a:gd name="adj5" fmla="val 220394"/>
              <a:gd name="adj6" fmla="val -5101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Ausgabestrom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50" y="2801127"/>
            <a:ext cx="1381298" cy="4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Mit dem, was wir schon gelernt haben:</a:t>
            </a:r>
          </a:p>
          <a:p>
            <a:r>
              <a:rPr lang="de-DE" dirty="0"/>
              <a:t>Was sind eigentlich die Bestandteile von </a:t>
            </a:r>
            <a:r>
              <a:rPr lang="de-DE" i="1" dirty="0" err="1"/>
              <a:t>System.out.println</a:t>
            </a:r>
            <a:r>
              <a:rPr lang="de-DE" i="1" dirty="0"/>
              <a:t>()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Nur das macht Sinn:</a:t>
            </a:r>
          </a:p>
          <a:p>
            <a:r>
              <a:rPr lang="de-DE" i="1" dirty="0"/>
              <a:t>System</a:t>
            </a:r>
            <a:r>
              <a:rPr lang="de-DE" dirty="0"/>
              <a:t>:	Klasse (da keine Variable </a:t>
            </a:r>
            <a:r>
              <a:rPr lang="de-DE" i="1" dirty="0"/>
              <a:t>System</a:t>
            </a:r>
            <a:r>
              <a:rPr lang="de-DE" dirty="0"/>
              <a:t> deklariert)</a:t>
            </a:r>
          </a:p>
          <a:p>
            <a:r>
              <a:rPr lang="de-DE" i="1" dirty="0"/>
              <a:t>out</a:t>
            </a:r>
            <a:r>
              <a:rPr lang="de-DE" dirty="0"/>
              <a:t>:		Klassenvariable von </a:t>
            </a:r>
            <a:r>
              <a:rPr lang="de-DE" i="1" dirty="0"/>
              <a:t>System</a:t>
            </a:r>
            <a:r>
              <a:rPr lang="de-DE" dirty="0"/>
              <a:t>, referenziert ein Objekt</a:t>
            </a:r>
          </a:p>
          <a:p>
            <a:r>
              <a:rPr lang="de-DE" i="1" dirty="0" err="1"/>
              <a:t>println</a:t>
            </a:r>
            <a:r>
              <a:rPr lang="de-DE" i="1" dirty="0"/>
              <a:t>()</a:t>
            </a:r>
            <a:r>
              <a:rPr lang="de-DE" dirty="0"/>
              <a:t>:	Methode des über </a:t>
            </a:r>
            <a:r>
              <a:rPr lang="de-DE" i="1" dirty="0"/>
              <a:t>out</a:t>
            </a:r>
            <a:r>
              <a:rPr lang="de-DE" dirty="0"/>
              <a:t> referenzierten Objektes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Ausgabestrom:</a:t>
            </a:r>
          </a:p>
          <a:p>
            <a:r>
              <a:rPr lang="de-DE" i="1" dirty="0" err="1"/>
              <a:t>System.out</a:t>
            </a:r>
            <a:r>
              <a:rPr lang="de-DE" dirty="0"/>
              <a:t> referenziert Objekt der Klasse </a:t>
            </a:r>
            <a:r>
              <a:rPr lang="de-DE" i="1" dirty="0" err="1"/>
              <a:t>PrintStream</a:t>
            </a:r>
            <a:endParaRPr lang="de-DE" dirty="0"/>
          </a:p>
          <a:p>
            <a:r>
              <a:rPr lang="de-DE" dirty="0"/>
              <a:t>Objekt ist mit Bildschirm verbunden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Bildschirmausgabe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Ausgewählte Methoden der Klasse </a:t>
            </a:r>
            <a:r>
              <a:rPr lang="de-DE" i="1" dirty="0" err="1"/>
              <a:t>PrintStream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wird ausgegeben?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tempHawaiiCelsius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15.97;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tempHamburgCelsius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22.71;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"Hawaii: %.1f °C"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tempHawaiiCelsius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"Hamburg: %.1f °C"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tempHamburgCelsius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Bildschirmausgabe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50155"/>
              </p:ext>
            </p:extLst>
          </p:nvPr>
        </p:nvGraphicFramePr>
        <p:xfrm>
          <a:off x="1206599" y="1339702"/>
          <a:ext cx="7162800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8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println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(String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message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Ausgabe mit Zeilenumbruch (</a:t>
                      </a:r>
                      <a:r>
                        <a:rPr kumimoji="0" lang="de-DE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„</a:t>
                      </a:r>
                      <a:r>
                        <a:rPr kumimoji="0" lang="de-DE" sz="1400" b="0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de-DE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0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line</a:t>
                      </a:r>
                      <a:r>
                        <a:rPr kumimoji="0" lang="de-DE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print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(String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message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Ausgabe ohne Zeilenumbruch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printf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(String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format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Object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… arg)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Formatierte Ausgabe (vergleiche </a:t>
                      </a:r>
                      <a:r>
                        <a:rPr kumimoji="0" lang="de-DE" sz="1400" b="0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String.format</a:t>
                      </a:r>
                      <a:r>
                        <a:rPr kumimoji="0" lang="de-DE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format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(String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format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Object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onsolas" pitchFamily="49" charset="0"/>
                        </a:rPr>
                        <a:t>… arg)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Formatierte Ausgabe (vergleiche </a:t>
                      </a:r>
                      <a:r>
                        <a:rPr kumimoji="0" lang="de-DE" sz="1400" b="0" i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String.format</a:t>
                      </a:r>
                      <a:r>
                        <a:rPr kumimoji="0" lang="de-DE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3760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</a:t>
            </a:r>
            <a:r>
              <a:rPr lang="de-DE" i="1" dirty="0"/>
              <a:t>System</a:t>
            </a:r>
            <a:r>
              <a:rPr lang="de-DE" dirty="0"/>
              <a:t> referenzierte Ströme: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Standardströme in Klasse 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74461"/>
              </p:ext>
            </p:extLst>
          </p:nvPr>
        </p:nvGraphicFramePr>
        <p:xfrm>
          <a:off x="1206599" y="1388865"/>
          <a:ext cx="7162800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93951563"/>
                    </a:ext>
                  </a:extLst>
                </a:gridCol>
                <a:gridCol w="381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Referenz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i="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System.out</a:t>
                      </a:r>
                      <a:endParaRPr lang="de-DE" sz="1400" i="0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PrintStream</a:t>
                      </a:r>
                      <a:endParaRPr lang="de-DE" sz="140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Ausgabe auf Bildschirm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i="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System.err</a:t>
                      </a:r>
                      <a:endParaRPr lang="de-DE" sz="1400" i="0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PrintStream</a:t>
                      </a:r>
                      <a:endParaRPr lang="de-DE" sz="140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Fehlerausgabe auf 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de-DE" sz="1400" i="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System.in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InputStream</a:t>
                      </a:r>
                      <a:endParaRPr lang="de-DE" sz="1400" i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F291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Eingabe von Tastatur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183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2902</Words>
  <Application>Microsoft Office PowerPoint</Application>
  <PresentationFormat>Bildschirmpräsentation (4:3)</PresentationFormat>
  <Paragraphs>601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43" baseType="lpstr">
      <vt:lpstr>Arial</vt:lpstr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Symbol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Stream-Konzept &amp; Bildschirmausgabe</vt:lpstr>
      <vt:lpstr>Stream-Konzept</vt:lpstr>
      <vt:lpstr>Bildschirmausgabe</vt:lpstr>
      <vt:lpstr>Bildschirmausgabe</vt:lpstr>
      <vt:lpstr>Standardströme in Klasse System</vt:lpstr>
      <vt:lpstr>Tastatureingabe</vt:lpstr>
      <vt:lpstr>Tastatureingabe über Klasse Scanner</vt:lpstr>
      <vt:lpstr>Token und Trennzeichen</vt:lpstr>
      <vt:lpstr>Token und Trennzeichen</vt:lpstr>
      <vt:lpstr>Token und Trennzeichen</vt:lpstr>
      <vt:lpstr>Einlesen einfacher Datentypen</vt:lpstr>
      <vt:lpstr>Einlesen einfacher Datentypen</vt:lpstr>
      <vt:lpstr>Einlesen einfacher Datentypen</vt:lpstr>
      <vt:lpstr>Einlesen einfacher Datentypen</vt:lpstr>
      <vt:lpstr>Aufgabe: Vektor eingeben</vt:lpstr>
      <vt:lpstr>Aufgabe: Vektor eingeben</vt:lpstr>
      <vt:lpstr>Byteströme &amp; Zeichenströme</vt:lpstr>
      <vt:lpstr>Byteströme und Zeichenströme</vt:lpstr>
      <vt:lpstr>Tastatureingabe ohne Zeichenpuffer (Klasse InputStreamReader)</vt:lpstr>
      <vt:lpstr>Tastatureingabe ohne Zeichenpuffer (Klasse InputStreamReader)</vt:lpstr>
      <vt:lpstr>Tastatureingabe mit Zeichenpuffer (Klasse BufferedReader)</vt:lpstr>
      <vt:lpstr>Tastatureingabe mit Zeichenpuffer (Klasse BufferedReader)</vt:lpstr>
      <vt:lpstr>Dateien</vt:lpstr>
      <vt:lpstr>Dateien und Verzeichnisse</vt:lpstr>
      <vt:lpstr>Dateien und Verzeichnisse</vt:lpstr>
      <vt:lpstr>Dateien lesen und schreiben</vt:lpstr>
      <vt:lpstr>Aufgabe: Textdatei lesen und schreiben</vt:lpstr>
      <vt:lpstr>Aufgabe: Textdatei lesen und schreiben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1301</cp:revision>
  <dcterms:created xsi:type="dcterms:W3CDTF">2015-12-28T12:04:20Z</dcterms:created>
  <dcterms:modified xsi:type="dcterms:W3CDTF">2023-12-08T10:42:52Z</dcterms:modified>
  <cp:category>Vorlesung</cp:category>
  <cp:contentStatus/>
</cp:coreProperties>
</file>