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44"/>
  </p:notesMasterIdLst>
  <p:handoutMasterIdLst>
    <p:handoutMasterId r:id="rId45"/>
  </p:handoutMasterIdLst>
  <p:sldIdLst>
    <p:sldId id="577" r:id="rId3"/>
    <p:sldId id="578" r:id="rId4"/>
    <p:sldId id="428" r:id="rId5"/>
    <p:sldId id="276" r:id="rId6"/>
    <p:sldId id="426" r:id="rId7"/>
    <p:sldId id="388" r:id="rId8"/>
    <p:sldId id="394" r:id="rId9"/>
    <p:sldId id="395" r:id="rId10"/>
    <p:sldId id="396" r:id="rId11"/>
    <p:sldId id="397" r:id="rId12"/>
    <p:sldId id="398" r:id="rId13"/>
    <p:sldId id="401" r:id="rId14"/>
    <p:sldId id="393" r:id="rId15"/>
    <p:sldId id="389" r:id="rId16"/>
    <p:sldId id="399" r:id="rId17"/>
    <p:sldId id="400" r:id="rId18"/>
    <p:sldId id="402" r:id="rId19"/>
    <p:sldId id="403" r:id="rId20"/>
    <p:sldId id="404" r:id="rId21"/>
    <p:sldId id="391" r:id="rId22"/>
    <p:sldId id="405" r:id="rId23"/>
    <p:sldId id="406" r:id="rId24"/>
    <p:sldId id="407" r:id="rId25"/>
    <p:sldId id="408" r:id="rId26"/>
    <p:sldId id="390" r:id="rId27"/>
    <p:sldId id="409" r:id="rId28"/>
    <p:sldId id="411" r:id="rId29"/>
    <p:sldId id="412" r:id="rId30"/>
    <p:sldId id="413" r:id="rId31"/>
    <p:sldId id="414" r:id="rId32"/>
    <p:sldId id="416" r:id="rId33"/>
    <p:sldId id="417" r:id="rId34"/>
    <p:sldId id="418" r:id="rId35"/>
    <p:sldId id="419" r:id="rId36"/>
    <p:sldId id="420" r:id="rId37"/>
    <p:sldId id="392" r:id="rId38"/>
    <p:sldId id="421" r:id="rId39"/>
    <p:sldId id="422" r:id="rId40"/>
    <p:sldId id="423" r:id="rId41"/>
    <p:sldId id="424" r:id="rId42"/>
    <p:sldId id="425" r:id="rId43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CC"/>
    <a:srgbClr val="FFFFCC"/>
    <a:srgbClr val="A50303"/>
    <a:srgbClr val="0E905A"/>
    <a:srgbClr val="002664"/>
    <a:srgbClr val="8EBAE5"/>
    <a:srgbClr val="E98300"/>
    <a:srgbClr val="0B6970"/>
    <a:srgbClr val="BE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72" autoAdjust="0"/>
  </p:normalViewPr>
  <p:slideViewPr>
    <p:cSldViewPr snapToGrid="0" snapToObjects="1">
      <p:cViewPr varScale="1">
        <p:scale>
          <a:sx n="97" d="100"/>
          <a:sy n="97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3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1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Pudding anrühren fehlt </a:t>
            </a:r>
            <a:r>
              <a:rPr lang="de-DE" dirty="0" err="1"/>
              <a:t>Join</a:t>
            </a:r>
            <a:r>
              <a:rPr lang="de-DE" dirty="0"/>
              <a:t>. Nach UML 2 ist dies in Ordnung.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</a:t>
            </a:r>
            <a:r>
              <a:rPr lang="de-DE" dirty="0" err="1"/>
              <a:t>join</a:t>
            </a:r>
            <a:r>
              <a:rPr lang="de-DE" dirty="0"/>
              <a:t>():</a:t>
            </a:r>
            <a:r>
              <a:rPr lang="de-DE" baseline="0" dirty="0"/>
              <a:t> Wartet nach erster Ausgabe „Wake </a:t>
            </a:r>
            <a:r>
              <a:rPr lang="de-DE" baseline="0" dirty="0" err="1"/>
              <a:t>up</a:t>
            </a:r>
            <a:r>
              <a:rPr lang="de-DE" baseline="0" dirty="0"/>
              <a:t>!“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</a:t>
            </a:r>
            <a:r>
              <a:rPr lang="de-DE" baseline="0" dirty="0" err="1"/>
              <a:t>join</a:t>
            </a:r>
            <a:r>
              <a:rPr lang="de-DE" baseline="0" dirty="0"/>
              <a:t>(): Wartet jeweils nur 400 </a:t>
            </a:r>
            <a:r>
              <a:rPr lang="de-DE" baseline="0" dirty="0" err="1"/>
              <a:t>ms</a:t>
            </a:r>
            <a:r>
              <a:rPr lang="de-DE" baseline="0" dirty="0"/>
              <a:t> zwischen Ausgaben „Wake </a:t>
            </a:r>
            <a:r>
              <a:rPr lang="de-DE" baseline="0" dirty="0" err="1"/>
              <a:t>up</a:t>
            </a:r>
            <a:r>
              <a:rPr lang="de-DE" baseline="0" dirty="0"/>
              <a:t>!“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Mit </a:t>
            </a:r>
            <a:r>
              <a:rPr lang="de-DE" baseline="0" dirty="0" err="1"/>
              <a:t>join</a:t>
            </a:r>
            <a:r>
              <a:rPr lang="de-DE" baseline="0" dirty="0"/>
              <a:t>(1500): Wartet 400 </a:t>
            </a:r>
            <a:r>
              <a:rPr lang="de-DE" baseline="0" dirty="0" err="1"/>
              <a:t>ms</a:t>
            </a:r>
            <a:r>
              <a:rPr lang="de-DE" baseline="0" dirty="0"/>
              <a:t> und dann noch 1500 </a:t>
            </a:r>
            <a:r>
              <a:rPr lang="de-DE" baseline="0" dirty="0" err="1"/>
              <a:t>ms</a:t>
            </a:r>
            <a:r>
              <a:rPr lang="de-DE" baseline="0" dirty="0"/>
              <a:t> zwischen Ausgaben „Wake </a:t>
            </a:r>
            <a:r>
              <a:rPr lang="de-DE" baseline="0" dirty="0" err="1"/>
              <a:t>up</a:t>
            </a:r>
            <a:r>
              <a:rPr lang="de-DE" baseline="0" dirty="0"/>
              <a:t>!“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5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10. Parallelverarbeitung mit Threads (E3-OP)</a:t>
            </a:r>
          </a:p>
        </p:txBody>
      </p:sp>
    </p:spTree>
    <p:extLst>
      <p:ext uri="{BB962C8B-B14F-4D97-AF65-F5344CB8AC3E}">
        <p14:creationId xmlns:p14="http://schemas.microsoft.com/office/powerpoint/2010/main" val="17095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56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4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5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1132416" y="145878"/>
            <a:ext cx="6879168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770468"/>
            <a:ext cx="3852000" cy="55295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770468"/>
            <a:ext cx="3852000" cy="55295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C75BB-5971-46A6-9079-D1E1D74BD3FC}"/>
              </a:ext>
            </a:extLst>
          </p:cNvPr>
          <p:cNvCxnSpPr/>
          <p:nvPr userDrawn="1"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Grafik 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B688BC4-06DC-49B9-B14A-B30916FBD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C139C5-8AAA-415B-9F66-B188A680A854}"/>
              </a:ext>
            </a:extLst>
          </p:cNvPr>
          <p:cNvSpPr/>
          <p:nvPr userDrawn="1"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10B0CBC0-F34B-42C4-8F5B-1412E35CF188}"/>
              </a:ext>
            </a:extLst>
          </p:cNvPr>
          <p:cNvSpPr txBox="1">
            <a:spLocks/>
          </p:cNvSpPr>
          <p:nvPr userDrawn="1"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10. Parallelverarbeitung mit Threads (E3-OP)</a:t>
            </a:r>
          </a:p>
        </p:txBody>
      </p:sp>
    </p:spTree>
    <p:extLst>
      <p:ext uri="{BB962C8B-B14F-4D97-AF65-F5344CB8AC3E}">
        <p14:creationId xmlns:p14="http://schemas.microsoft.com/office/powerpoint/2010/main" val="327308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4484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5631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77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348443" y="340147"/>
            <a:ext cx="1805082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Parallelverarbeitung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C62096-4B89-42B5-AE22-5162BB4A068C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54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</a:t>
            </a:r>
            <a:r>
              <a:rPr lang="de-DE" sz="2400" dirty="0"/>
              <a:t>. Parallelverarbeitung mit Threads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 wird in Teilaufgaben zerlegt, die parallel ausgeführt werden können</a:t>
            </a:r>
          </a:p>
          <a:p>
            <a:r>
              <a:rPr lang="de-DE" dirty="0"/>
              <a:t>Ergebnisse der Teilaufgaben müssen ausgetauscht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Probleme:</a:t>
            </a:r>
          </a:p>
          <a:p>
            <a:r>
              <a:rPr lang="de-DE" dirty="0"/>
              <a:t>Abhängigkeiten: Teilaufgaben benötigen Ergebnisse anderer Teilaufgaben</a:t>
            </a:r>
          </a:p>
          <a:p>
            <a:r>
              <a:rPr lang="de-DE" dirty="0"/>
              <a:t>Ressourcenkonflikt: Teilaufgaben benötigen dieselbe Ressource</a:t>
            </a:r>
          </a:p>
          <a:p>
            <a:r>
              <a:rPr lang="de-DE" dirty="0"/>
              <a:t>Kommunikations-Overhead: Austausch von Ergebnissen benötigt Ressourcen und Zeit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Symbol" panose="05050102010706020507" pitchFamily="18" charset="2"/>
              </a:rPr>
              <a:t> Aufgaben können nicht beliebig oder automatisch parallelisiert werden.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Parallelverarbeitung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Begriffe:</a:t>
            </a:r>
          </a:p>
          <a:p>
            <a:r>
              <a:rPr lang="de-DE" i="1" dirty="0"/>
              <a:t>Thread</a:t>
            </a:r>
            <a:r>
              <a:rPr lang="de-DE" dirty="0"/>
              <a:t> (engl. für „Faden“): Ausführungsstrang innerhalb eines Programmes</a:t>
            </a:r>
          </a:p>
          <a:p>
            <a:r>
              <a:rPr lang="de-DE" i="1" dirty="0"/>
              <a:t>Multithreading</a:t>
            </a:r>
            <a:r>
              <a:rPr lang="de-DE" dirty="0"/>
              <a:t>: Mehrere (parallele) Ausführungsstränge innerhalb </a:t>
            </a:r>
            <a:r>
              <a:rPr lang="de-DE" i="1" dirty="0"/>
              <a:t>eines</a:t>
            </a:r>
            <a:r>
              <a:rPr lang="de-DE" dirty="0"/>
              <a:t> Programmes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Speicher:</a:t>
            </a:r>
          </a:p>
          <a:p>
            <a:r>
              <a:rPr lang="de-DE" dirty="0"/>
              <a:t>Threads teilen sich Speicherbereich des Programmes:</a:t>
            </a:r>
          </a:p>
          <a:p>
            <a:pPr lvl="1"/>
            <a:r>
              <a:rPr lang="de-DE" dirty="0"/>
              <a:t>Teilen sich daher Variablen und Objekte</a:t>
            </a:r>
          </a:p>
          <a:p>
            <a:pPr lvl="1"/>
            <a:r>
              <a:rPr lang="de-DE" dirty="0"/>
              <a:t>Können effizient (aber unsicher!) über Variablen und Objekte kommunizieren</a:t>
            </a:r>
          </a:p>
          <a:p>
            <a:r>
              <a:rPr lang="de-DE" dirty="0"/>
              <a:t>Aber: Jeder Thread hat eigenen Aufruf-Stack der aufgerufenen Methoden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9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Kleines Rätsel zwischendurch:</a:t>
            </a:r>
          </a:p>
          <a:p>
            <a:r>
              <a:rPr lang="de-DE" dirty="0"/>
              <a:t>Zumindest einen parallelen Thread haben wir bereits kennengelernt. Welchen?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Antwort:</a:t>
            </a:r>
          </a:p>
          <a:p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(Speicher nicht referenzierter Objekte freigeben)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Java-Programme erzeugen beim Start einen </a:t>
            </a:r>
            <a:r>
              <a:rPr lang="de-DE" i="1" dirty="0"/>
              <a:t>main</a:t>
            </a:r>
            <a:r>
              <a:rPr lang="de-DE" dirty="0"/>
              <a:t>-Thread</a:t>
            </a:r>
          </a:p>
          <a:p>
            <a:r>
              <a:rPr lang="de-DE" dirty="0"/>
              <a:t>Setzen hierbei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als unterste Methode auf den Aufruf-Stack</a:t>
            </a:r>
          </a:p>
          <a:p>
            <a:r>
              <a:rPr lang="de-DE" dirty="0"/>
              <a:t>Bei Bedarf zusätzlich ein Thread für den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gestartet</a:t>
            </a:r>
          </a:p>
          <a:p>
            <a:r>
              <a:rPr lang="de-DE" dirty="0"/>
              <a:t>Programm beendet, sobald der letzte zugehörige Thread beendet wurde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Teilt Programmen und Threads Rechenzeit (d.h. Prozessoren bzw. Prozessorkerne) zu</a:t>
            </a:r>
          </a:p>
          <a:p>
            <a:r>
              <a:rPr lang="de-DE" dirty="0"/>
              <a:t>Wartezeiten anderer Threads oder Programme genutzt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Pseudo-Parallelität:</a:t>
            </a:r>
          </a:p>
          <a:p>
            <a:r>
              <a:rPr lang="de-DE" dirty="0"/>
              <a:t>Falls mehr parallele Ausführungsstränge als Prozessoren bzw. Prozessorkerne</a:t>
            </a:r>
          </a:p>
          <a:p>
            <a:r>
              <a:rPr lang="de-DE" dirty="0"/>
              <a:t>Scheduler verteilt Rechenzeit scheibchenweise:</a:t>
            </a:r>
          </a:p>
          <a:p>
            <a:pPr lvl="1"/>
            <a:r>
              <a:rPr lang="de-DE" dirty="0"/>
              <a:t>Ausführung im zeitlichen Wechsel</a:t>
            </a:r>
          </a:p>
          <a:p>
            <a:pPr lvl="1"/>
            <a:r>
              <a:rPr lang="de-DE" dirty="0"/>
              <a:t>Eindruck, dass Dinge parallel prozessiert werden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Klassen-basierte Threads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8A440B74-DAD0-4CAA-80EE-2BB911772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7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Threads werden durch Objekte der Klasse </a:t>
            </a:r>
            <a:r>
              <a:rPr lang="de-DE" i="1" dirty="0"/>
              <a:t>Thread</a:t>
            </a:r>
            <a:r>
              <a:rPr lang="de-DE" dirty="0"/>
              <a:t> erzeugt:</a:t>
            </a:r>
          </a:p>
          <a:p>
            <a:r>
              <a:rPr lang="de-DE" dirty="0"/>
              <a:t>Methode </a:t>
            </a:r>
            <a:r>
              <a:rPr lang="de-DE" i="1" dirty="0" err="1"/>
              <a:t>start</a:t>
            </a:r>
            <a:r>
              <a:rPr lang="de-DE" i="1" dirty="0"/>
              <a:t>()</a:t>
            </a:r>
            <a:r>
              <a:rPr lang="de-DE" dirty="0"/>
              <a:t> erzeugt und startet parallelen Ausführungsstrang</a:t>
            </a:r>
          </a:p>
          <a:p>
            <a:r>
              <a:rPr lang="de-DE" dirty="0"/>
              <a:t>Methode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 enthält Code, der in Ausführungsstrang ausgeführt werden soll</a:t>
            </a:r>
          </a:p>
          <a:p>
            <a:r>
              <a:rPr lang="de-DE" dirty="0"/>
              <a:t>Ausführungsstrang wird beendet, sobald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 beendet wird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Thread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490028" y="2914481"/>
            <a:ext cx="1440000" cy="791998"/>
            <a:chOff x="3936737" y="3294476"/>
            <a:chExt cx="1440000" cy="791998"/>
          </a:xfrm>
        </p:grpSpPr>
        <p:sp>
          <p:nvSpPr>
            <p:cNvPr id="8" name="Rechteck 7"/>
            <p:cNvSpPr/>
            <p:nvPr/>
          </p:nvSpPr>
          <p:spPr bwMode="auto">
            <a:xfrm>
              <a:off x="3936737" y="32944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Thread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936737" y="3582474"/>
              <a:ext cx="144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run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start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1" name="Legende mit Linie 2 10"/>
          <p:cNvSpPr/>
          <p:nvPr/>
        </p:nvSpPr>
        <p:spPr bwMode="auto">
          <a:xfrm>
            <a:off x="2300085" y="2882942"/>
            <a:ext cx="1800000" cy="360000"/>
          </a:xfrm>
          <a:prstGeom prst="borderCallout2">
            <a:avLst>
              <a:gd name="adj1" fmla="val 52503"/>
              <a:gd name="adj2" fmla="val 102632"/>
              <a:gd name="adj3" fmla="val 53377"/>
              <a:gd name="adj4" fmla="val 129458"/>
              <a:gd name="adj5" fmla="val 107078"/>
              <a:gd name="adj6" fmla="val 13708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Zu erledigende Arbeit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2300085" y="3739039"/>
            <a:ext cx="1800000" cy="360000"/>
          </a:xfrm>
          <a:prstGeom prst="borderCallout2">
            <a:avLst>
              <a:gd name="adj1" fmla="val 52503"/>
              <a:gd name="adj2" fmla="val 102632"/>
              <a:gd name="adj3" fmla="val 51399"/>
              <a:gd name="adj4" fmla="val 128152"/>
              <a:gd name="adj5" fmla="val -20121"/>
              <a:gd name="adj6" fmla="val 13943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Thread ausführen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Veranschaulichung: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Thread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2" name="Richtungspfeil 1"/>
          <p:cNvSpPr/>
          <p:nvPr/>
        </p:nvSpPr>
        <p:spPr bwMode="auto">
          <a:xfrm>
            <a:off x="1145512" y="2230627"/>
            <a:ext cx="6520526" cy="32154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5512" y="1863169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i="1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m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ain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-Thread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026658" y="1630946"/>
            <a:ext cx="2897735" cy="760454"/>
            <a:chOff x="3026658" y="2384681"/>
            <a:chExt cx="2897735" cy="760454"/>
          </a:xfrm>
        </p:grpSpPr>
        <p:cxnSp>
          <p:nvCxnSpPr>
            <p:cNvPr id="16" name="Gerade Verbindung mit Pfeil 15"/>
            <p:cNvCxnSpPr/>
            <p:nvPr/>
          </p:nvCxnSpPr>
          <p:spPr bwMode="auto">
            <a:xfrm>
              <a:off x="3026658" y="3145135"/>
              <a:ext cx="65314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egende mit Linie 2 19"/>
            <p:cNvSpPr/>
            <p:nvPr/>
          </p:nvSpPr>
          <p:spPr bwMode="auto">
            <a:xfrm>
              <a:off x="3872393" y="2384681"/>
              <a:ext cx="2052000" cy="360000"/>
            </a:xfrm>
            <a:prstGeom prst="borderCallout2">
              <a:avLst>
                <a:gd name="adj1" fmla="val 55294"/>
                <a:gd name="adj2" fmla="val -746"/>
                <a:gd name="adj3" fmla="val 56168"/>
                <a:gd name="adj4" fmla="val -14311"/>
                <a:gd name="adj5" fmla="val 190815"/>
                <a:gd name="adj6" fmla="val -2841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1. Erzeuge Thread-Objekt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206562" y="2391400"/>
            <a:ext cx="2632240" cy="1038690"/>
            <a:chOff x="1206562" y="3145135"/>
            <a:chExt cx="2632240" cy="1038690"/>
          </a:xfrm>
        </p:grpSpPr>
        <p:cxnSp>
          <p:nvCxnSpPr>
            <p:cNvPr id="17" name="Gerade Verbindung mit Pfeil 16"/>
            <p:cNvCxnSpPr/>
            <p:nvPr/>
          </p:nvCxnSpPr>
          <p:spPr bwMode="auto">
            <a:xfrm>
              <a:off x="3758086" y="3145135"/>
              <a:ext cx="80716" cy="1027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egende mit Linie 2 20"/>
            <p:cNvSpPr/>
            <p:nvPr/>
          </p:nvSpPr>
          <p:spPr bwMode="auto">
            <a:xfrm>
              <a:off x="1206562" y="3679825"/>
              <a:ext cx="1800000" cy="504000"/>
            </a:xfrm>
            <a:prstGeom prst="borderCallout2">
              <a:avLst>
                <a:gd name="adj1" fmla="val 53300"/>
                <a:gd name="adj2" fmla="val 102464"/>
                <a:gd name="adj3" fmla="val 53776"/>
                <a:gd name="adj4" fmla="val 122399"/>
                <a:gd name="adj5" fmla="val -6963"/>
                <a:gd name="adj6" fmla="val 13972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2. Ausführungsstrang über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start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erzeugen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33" name="Gerade Verbindung mit Pfeil 32"/>
          <p:cNvCxnSpPr/>
          <p:nvPr/>
        </p:nvCxnSpPr>
        <p:spPr bwMode="auto">
          <a:xfrm>
            <a:off x="1226658" y="2391400"/>
            <a:ext cx="170746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Gruppieren 40"/>
          <p:cNvGrpSpPr/>
          <p:nvPr/>
        </p:nvGrpSpPr>
        <p:grpSpPr>
          <a:xfrm>
            <a:off x="5944187" y="2391400"/>
            <a:ext cx="2723999" cy="1876100"/>
            <a:chOff x="5944187" y="2793447"/>
            <a:chExt cx="2723999" cy="187610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5944187" y="3855185"/>
              <a:ext cx="2723999" cy="814362"/>
              <a:chOff x="5944187" y="3855185"/>
              <a:chExt cx="2723999" cy="814362"/>
            </a:xfrm>
          </p:grpSpPr>
          <p:sp>
            <p:nvSpPr>
              <p:cNvPr id="23" name="Legende mit Linie 2 22"/>
              <p:cNvSpPr/>
              <p:nvPr/>
            </p:nvSpPr>
            <p:spPr bwMode="auto">
              <a:xfrm>
                <a:off x="6868186" y="4165547"/>
                <a:ext cx="1800000" cy="504000"/>
              </a:xfrm>
              <a:prstGeom prst="borderCallout2">
                <a:avLst>
                  <a:gd name="adj1" fmla="val 51306"/>
                  <a:gd name="adj2" fmla="val -1903"/>
                  <a:gd name="adj3" fmla="val 51782"/>
                  <a:gd name="adj4" fmla="val -24443"/>
                  <a:gd name="adj5" fmla="val 4999"/>
                  <a:gd name="adj6" fmla="val -36313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4. Ausführungsstrang mit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run</a:t>
                </a: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()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beendet</a:t>
                </a:r>
                <a:endParaRPr kumimoji="0" lang="de-DE" sz="14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5944187" y="3855185"/>
                <a:ext cx="3802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b="1" dirty="0">
                    <a:solidFill>
                      <a:srgbClr val="C00000"/>
                    </a:solidFill>
                    <a:sym typeface="Wingdings"/>
                  </a:rPr>
                  <a:t>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 bwMode="auto">
            <a:xfrm>
              <a:off x="6216260" y="2793447"/>
              <a:ext cx="130385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uppieren 39"/>
          <p:cNvGrpSpPr/>
          <p:nvPr/>
        </p:nvGrpSpPr>
        <p:grpSpPr>
          <a:xfrm>
            <a:off x="2857775" y="2387590"/>
            <a:ext cx="3254758" cy="1922499"/>
            <a:chOff x="2857775" y="2789637"/>
            <a:chExt cx="3254758" cy="1922499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2857775" y="2789637"/>
              <a:ext cx="3254758" cy="1922499"/>
              <a:chOff x="2857775" y="2789637"/>
              <a:chExt cx="3254758" cy="1922499"/>
            </a:xfrm>
          </p:grpSpPr>
          <p:sp>
            <p:nvSpPr>
              <p:cNvPr id="13" name="Richtungspfeil 12"/>
              <p:cNvSpPr/>
              <p:nvPr/>
            </p:nvSpPr>
            <p:spPr bwMode="auto">
              <a:xfrm>
                <a:off x="3832201" y="3907875"/>
                <a:ext cx="2196812" cy="321547"/>
              </a:xfrm>
              <a:prstGeom prst="homePlate">
                <a:avLst/>
              </a:prstGeom>
              <a:solidFill>
                <a:srgbClr val="FFD1D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Legende mit Linie 2 21"/>
              <p:cNvSpPr/>
              <p:nvPr/>
            </p:nvSpPr>
            <p:spPr bwMode="auto">
              <a:xfrm>
                <a:off x="2857775" y="4352136"/>
                <a:ext cx="1548000" cy="360000"/>
              </a:xfrm>
              <a:prstGeom prst="borderCallout2">
                <a:avLst>
                  <a:gd name="adj1" fmla="val 53300"/>
                  <a:gd name="adj2" fmla="val 102464"/>
                  <a:gd name="adj3" fmla="val 52180"/>
                  <a:gd name="adj4" fmla="val 118914"/>
                  <a:gd name="adj5" fmla="val -52420"/>
                  <a:gd name="adj6" fmla="val 13051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3. Führe </a:t>
                </a:r>
                <a:r>
                  <a:rPr lang="de-DE" sz="1400" i="1" dirty="0" err="1">
                    <a:solidFill>
                      <a:srgbClr val="000000"/>
                    </a:solidFill>
                    <a:latin typeface="Calibri" pitchFamily="34" charset="0"/>
                  </a:rPr>
                  <a:t>run</a:t>
                </a:r>
                <a:r>
                  <a:rPr lang="de-DE" sz="1400" i="1" dirty="0">
                    <a:solidFill>
                      <a:srgbClr val="000000"/>
                    </a:solidFill>
                    <a:latin typeface="Calibri" pitchFamily="34" charset="0"/>
                  </a:rPr>
                  <a:t>()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aus</a:t>
                </a:r>
                <a:endParaRPr kumimoji="0" lang="de-DE" sz="14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5" name="Gerade Verbindung mit Pfeil 24"/>
              <p:cNvCxnSpPr/>
              <p:nvPr/>
            </p:nvCxnSpPr>
            <p:spPr bwMode="auto">
              <a:xfrm>
                <a:off x="3850623" y="2789637"/>
                <a:ext cx="226191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Gerade Verbindung mit Pfeil 37"/>
            <p:cNvCxnSpPr/>
            <p:nvPr/>
          </p:nvCxnSpPr>
          <p:spPr bwMode="auto">
            <a:xfrm>
              <a:off x="3961485" y="4073297"/>
              <a:ext cx="186655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feld 41"/>
          <p:cNvSpPr txBox="1"/>
          <p:nvPr/>
        </p:nvSpPr>
        <p:spPr>
          <a:xfrm>
            <a:off x="7616195" y="2420244"/>
            <a:ext cx="4603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Zeit</a:t>
            </a:r>
            <a:endParaRPr kumimoji="0" lang="de-DE" sz="12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3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Lassen Sie uns dies implementieren:</a:t>
            </a:r>
          </a:p>
          <a:p>
            <a:r>
              <a:rPr lang="de-DE" dirty="0"/>
              <a:t>Schreiben Sie ein Programm, das einen zusätzlichen Thread erzeugt.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RunThread1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Thread();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"Objekt erzeugt"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"Thread gestartet"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Aber man sieht ja gar nichts vom Thread!</a:t>
            </a:r>
          </a:p>
          <a:p>
            <a:r>
              <a:rPr lang="de-DE" dirty="0"/>
              <a:t>Die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-Methode der Klasse Thread ist „leer“.</a:t>
            </a:r>
          </a:p>
          <a:p>
            <a:r>
              <a:rPr lang="de-DE" dirty="0"/>
              <a:t>Wie können wir den Thread einen Text auf Konsole ausgeben lassen?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erzeugen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70468"/>
            <a:ext cx="651737" cy="618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1" y="4486240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Ansatz:</a:t>
            </a:r>
          </a:p>
          <a:p>
            <a:r>
              <a:rPr lang="de-DE" dirty="0"/>
              <a:t>Die eigentliche Arbeit findet in der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-Methode statt.</a:t>
            </a:r>
          </a:p>
          <a:p>
            <a:r>
              <a:rPr lang="de-DE" dirty="0"/>
              <a:t>Die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-Methode der Klasse </a:t>
            </a:r>
            <a:r>
              <a:rPr lang="de-DE" i="1" dirty="0"/>
              <a:t>Thread</a:t>
            </a:r>
            <a:r>
              <a:rPr lang="de-DE" dirty="0"/>
              <a:t> ist „leer“.</a:t>
            </a:r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>
                <a:sym typeface="Symbol" panose="05050102010706020507" pitchFamily="18" charset="2"/>
              </a:rPr>
              <a:t>Eigene Thread-Klasse von </a:t>
            </a:r>
            <a:r>
              <a:rPr lang="de-DE" i="1" dirty="0">
                <a:sym typeface="Symbol" panose="05050102010706020507" pitchFamily="18" charset="2"/>
              </a:rPr>
              <a:t>Thread</a:t>
            </a:r>
            <a:r>
              <a:rPr lang="de-DE" dirty="0">
                <a:sym typeface="Symbol" panose="05050102010706020507" pitchFamily="18" charset="2"/>
              </a:rPr>
              <a:t> ableiten und </a:t>
            </a:r>
            <a:r>
              <a:rPr lang="de-DE" i="1" dirty="0" err="1">
                <a:sym typeface="Symbol" panose="05050102010706020507" pitchFamily="18" charset="2"/>
              </a:rPr>
              <a:t>run</a:t>
            </a:r>
            <a:r>
              <a:rPr lang="de-DE" i="1" dirty="0">
                <a:sym typeface="Symbol" panose="05050102010706020507" pitchFamily="18" charset="2"/>
              </a:rPr>
              <a:t>()</a:t>
            </a:r>
            <a:r>
              <a:rPr lang="de-DE" dirty="0">
                <a:sym typeface="Symbol" panose="05050102010706020507" pitchFamily="18" charset="2"/>
              </a:rPr>
              <a:t> überlagern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Thread-Klassen definieren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907225" y="2958000"/>
            <a:ext cx="1440000" cy="791998"/>
            <a:chOff x="3936737" y="3294476"/>
            <a:chExt cx="1440000" cy="791998"/>
          </a:xfrm>
        </p:grpSpPr>
        <p:sp>
          <p:nvSpPr>
            <p:cNvPr id="10" name="Rechteck 9"/>
            <p:cNvSpPr/>
            <p:nvPr/>
          </p:nvSpPr>
          <p:spPr bwMode="auto">
            <a:xfrm>
              <a:off x="3936737" y="32944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Thread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3936737" y="3582474"/>
              <a:ext cx="144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run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start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9" name="Legende mit Linie 2 18"/>
          <p:cNvSpPr/>
          <p:nvPr/>
        </p:nvSpPr>
        <p:spPr bwMode="auto">
          <a:xfrm>
            <a:off x="6044047" y="2598000"/>
            <a:ext cx="1548000" cy="360000"/>
          </a:xfrm>
          <a:prstGeom prst="borderCallout2">
            <a:avLst>
              <a:gd name="adj1" fmla="val 52503"/>
              <a:gd name="adj2" fmla="val -1201"/>
              <a:gd name="adj3" fmla="val 53453"/>
              <a:gd name="adj4" fmla="val -35019"/>
              <a:gd name="adj5" fmla="val 85945"/>
              <a:gd name="adj6" fmla="val -4315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Bereits vorhanden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1624092" y="3749998"/>
            <a:ext cx="5967955" cy="1331410"/>
            <a:chOff x="1624092" y="4300605"/>
            <a:chExt cx="5967955" cy="133141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3907225" y="4840017"/>
              <a:ext cx="1440000" cy="791998"/>
              <a:chOff x="3936737" y="3294476"/>
              <a:chExt cx="1440000" cy="791998"/>
            </a:xfrm>
          </p:grpSpPr>
          <p:sp>
            <p:nvSpPr>
              <p:cNvPr id="15" name="Rechteck 14"/>
              <p:cNvSpPr/>
              <p:nvPr/>
            </p:nvSpPr>
            <p:spPr bwMode="auto">
              <a:xfrm>
                <a:off x="3936737" y="329447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 err="1">
                    <a:solidFill>
                      <a:srgbClr val="000000"/>
                    </a:solidFill>
                    <a:latin typeface="Calibri" pitchFamily="34" charset="0"/>
                  </a:rPr>
                  <a:t>PrintThread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>
                <a:off x="3936737" y="3582474"/>
                <a:ext cx="144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FF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FF0000"/>
                    </a:solidFill>
                    <a:latin typeface="Calibri" pitchFamily="34" charset="0"/>
                  </a:rPr>
                  <a:t>run</a:t>
                </a:r>
                <a:r>
                  <a:rPr lang="de-DE" sz="1400" dirty="0">
                    <a:solidFill>
                      <a:srgbClr val="FF0000"/>
                    </a:solidFill>
                    <a:latin typeface="Calibri" pitchFamily="34" charset="0"/>
                  </a:rPr>
                  <a:t>() : </a:t>
                </a:r>
                <a:r>
                  <a:rPr lang="de-DE" sz="1400" dirty="0" err="1">
                    <a:solidFill>
                      <a:srgbClr val="FF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7" name="Gerade Verbindung mit Pfeil 16"/>
            <p:cNvCxnSpPr>
              <a:stCxn id="15" idx="0"/>
              <a:endCxn id="11" idx="2"/>
            </p:cNvCxnSpPr>
            <p:nvPr/>
          </p:nvCxnSpPr>
          <p:spPr>
            <a:xfrm flipV="1">
              <a:off x="4627225" y="4300605"/>
              <a:ext cx="0" cy="53941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leichschenkliges Dreieck 17"/>
            <p:cNvSpPr/>
            <p:nvPr/>
          </p:nvSpPr>
          <p:spPr bwMode="auto">
            <a:xfrm>
              <a:off x="4555225" y="4300605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20" name="Legende mit Linie 2 19"/>
            <p:cNvSpPr/>
            <p:nvPr/>
          </p:nvSpPr>
          <p:spPr bwMode="auto">
            <a:xfrm>
              <a:off x="6044047" y="4415453"/>
              <a:ext cx="1548000" cy="360000"/>
            </a:xfrm>
            <a:prstGeom prst="borderCallout2">
              <a:avLst>
                <a:gd name="adj1" fmla="val 52503"/>
                <a:gd name="adj2" fmla="val -1201"/>
                <a:gd name="adj3" fmla="val 54159"/>
                <a:gd name="adj4" fmla="val -35019"/>
                <a:gd name="adj5" fmla="val 99901"/>
                <a:gd name="adj6" fmla="val -4509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Erbt von 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Thread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" name="Legende mit Linie 2 20"/>
            <p:cNvSpPr/>
            <p:nvPr/>
          </p:nvSpPr>
          <p:spPr bwMode="auto">
            <a:xfrm>
              <a:off x="1624092" y="4798702"/>
              <a:ext cx="1548000" cy="360000"/>
            </a:xfrm>
            <a:prstGeom prst="borderCallout2">
              <a:avLst>
                <a:gd name="adj1" fmla="val 55294"/>
                <a:gd name="adj2" fmla="val 100711"/>
                <a:gd name="adj3" fmla="val 56981"/>
                <a:gd name="adj4" fmla="val 130021"/>
                <a:gd name="adj5" fmla="val 116648"/>
                <a:gd name="adj6" fmla="val 153531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run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überlagern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8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Lassen Sie uns dies implementieren:</a:t>
            </a:r>
          </a:p>
          <a:p>
            <a:r>
              <a:rPr lang="de-DE" dirty="0"/>
              <a:t>Erzeugen Sie in einem zusätzlichen Thread eine Konsolenausgabe.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"Hurra, ich laufe parallel!"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RunThread2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"Objekt erzeugt"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"Thread gestartet"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Konsolenausgabe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532438" y="1639315"/>
            <a:ext cx="3009040" cy="1713873"/>
            <a:chOff x="5532438" y="2200847"/>
            <a:chExt cx="3009040" cy="1713873"/>
          </a:xfrm>
        </p:grpSpPr>
        <p:sp>
          <p:nvSpPr>
            <p:cNvPr id="10" name="Legende mit Linie 2 9"/>
            <p:cNvSpPr/>
            <p:nvPr/>
          </p:nvSpPr>
          <p:spPr bwMode="auto">
            <a:xfrm>
              <a:off x="5532438" y="2200847"/>
              <a:ext cx="1548000" cy="360000"/>
            </a:xfrm>
            <a:prstGeom prst="borderCallout2">
              <a:avLst>
                <a:gd name="adj1" fmla="val 52503"/>
                <a:gd name="adj2" fmla="val -1201"/>
                <a:gd name="adj3" fmla="val 53453"/>
                <a:gd name="adj4" fmla="val -35019"/>
                <a:gd name="adj5" fmla="val 119812"/>
                <a:gd name="adj6" fmla="val -5299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Erbt von 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Thread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Legende mit Linie 2 10"/>
            <p:cNvSpPr/>
            <p:nvPr/>
          </p:nvSpPr>
          <p:spPr bwMode="auto">
            <a:xfrm>
              <a:off x="6741478" y="3554720"/>
              <a:ext cx="1800000" cy="360000"/>
            </a:xfrm>
            <a:prstGeom prst="borderCallout2">
              <a:avLst>
                <a:gd name="adj1" fmla="val 52503"/>
                <a:gd name="adj2" fmla="val -1201"/>
                <a:gd name="adj3" fmla="val 53453"/>
                <a:gd name="adj4" fmla="val -35019"/>
                <a:gd name="adj5" fmla="val -18477"/>
                <a:gd name="adj6" fmla="val -5472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run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frei definierbar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2" name="Legende mit Linie 2 11"/>
          <p:cNvSpPr/>
          <p:nvPr/>
        </p:nvSpPr>
        <p:spPr bwMode="auto">
          <a:xfrm>
            <a:off x="6741478" y="4489588"/>
            <a:ext cx="1800000" cy="360000"/>
          </a:xfrm>
          <a:prstGeom prst="borderCallout2">
            <a:avLst>
              <a:gd name="adj1" fmla="val 52503"/>
              <a:gd name="adj2" fmla="val -1201"/>
              <a:gd name="adj3" fmla="val 53453"/>
              <a:gd name="adj4" fmla="val -35019"/>
              <a:gd name="adj5" fmla="val -12832"/>
              <a:gd name="adj6" fmla="val -5020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Eigene Thread-Klasse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7" y="770468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5570973" y="4909892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Interface-basierte Threads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725CEAA8-23F6-4EA6-BEC9-187A56C3E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2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Alternativ zum Ableiten von </a:t>
            </a:r>
            <a:r>
              <a:rPr lang="de-DE" i="1" dirty="0"/>
              <a:t>Thread</a:t>
            </a:r>
            <a:r>
              <a:rPr lang="de-DE" dirty="0"/>
              <a:t>:</a:t>
            </a:r>
          </a:p>
          <a:p>
            <a:r>
              <a:rPr lang="de-DE" dirty="0"/>
              <a:t>Eigene Klasse implementiert Interface </a:t>
            </a:r>
            <a:r>
              <a:rPr lang="de-DE" i="1" dirty="0" err="1"/>
              <a:t>Runnable</a:t>
            </a:r>
            <a:r>
              <a:rPr lang="de-DE" dirty="0"/>
              <a:t> mit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-Methode</a:t>
            </a:r>
          </a:p>
          <a:p>
            <a:r>
              <a:rPr lang="de-DE" i="1" dirty="0" err="1"/>
              <a:t>Runnable</a:t>
            </a:r>
            <a:r>
              <a:rPr lang="de-DE" dirty="0"/>
              <a:t>-Objekt wird an </a:t>
            </a:r>
            <a:r>
              <a:rPr lang="de-DE" i="1" dirty="0"/>
              <a:t>Thread</a:t>
            </a:r>
            <a:r>
              <a:rPr lang="de-DE" dirty="0"/>
              <a:t>-Objekt übergeben </a:t>
            </a:r>
            <a:r>
              <a:rPr lang="de-DE" dirty="0">
                <a:sym typeface="Symbol" panose="05050102010706020507" pitchFamily="18" charset="2"/>
              </a:rPr>
              <a:t> Keine Vererbung erforderlich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dirty="0">
                <a:sym typeface="Symbol" panose="05050102010706020507" pitchFamily="18" charset="2"/>
              </a:rPr>
              <a:t>Verantwortlichkeiten:</a:t>
            </a:r>
          </a:p>
          <a:p>
            <a:r>
              <a:rPr lang="de-DE" i="1" dirty="0" err="1">
                <a:sym typeface="Symbol" panose="05050102010706020507" pitchFamily="18" charset="2"/>
              </a:rPr>
              <a:t>Runnable</a:t>
            </a:r>
            <a:r>
              <a:rPr lang="de-DE" dirty="0">
                <a:sym typeface="Symbol" panose="05050102010706020507" pitchFamily="18" charset="2"/>
              </a:rPr>
              <a:t>-Objekt beinhaltet, was ausgeführt werden soll</a:t>
            </a:r>
          </a:p>
          <a:p>
            <a:r>
              <a:rPr lang="de-DE" i="1" dirty="0">
                <a:sym typeface="Symbol" panose="05050102010706020507" pitchFamily="18" charset="2"/>
              </a:rPr>
              <a:t>Thread</a:t>
            </a:r>
            <a:r>
              <a:rPr lang="de-DE" dirty="0">
                <a:sym typeface="Symbol" panose="05050102010706020507" pitchFamily="18" charset="2"/>
              </a:rPr>
              <a:t>-Objekt beinhaltet alles, was zur Nebenläufigkeit benötigt wird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Runnable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2975621" y="3227748"/>
            <a:ext cx="1440000" cy="2357983"/>
            <a:chOff x="2211948" y="2995235"/>
            <a:chExt cx="1440000" cy="2357983"/>
          </a:xfrm>
        </p:grpSpPr>
        <p:sp>
          <p:nvSpPr>
            <p:cNvPr id="14" name="Rechteck 13"/>
            <p:cNvSpPr/>
            <p:nvPr/>
          </p:nvSpPr>
          <p:spPr bwMode="auto">
            <a:xfrm>
              <a:off x="2211948" y="2995235"/>
              <a:ext cx="144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&lt;&lt;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interface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i="1" dirty="0" err="1">
                  <a:solidFill>
                    <a:srgbClr val="000000"/>
                  </a:solidFill>
                  <a:latin typeface="Calibri" pitchFamily="34" charset="0"/>
                </a:rPr>
                <a:t>Runnable</a:t>
              </a:r>
              <a:endParaRPr kumimoji="0" lang="de-DE" sz="24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2211948" y="3499235"/>
              <a:ext cx="1440000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run</a:t>
              </a:r>
              <a:r>
                <a:rPr lang="de-DE" sz="1400" i="1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i="1" dirty="0" err="1">
                  <a:solidFill>
                    <a:srgbClr val="000000"/>
                  </a:solidFill>
                  <a:latin typeface="Calibri" pitchFamily="34" charset="0"/>
                </a:rPr>
                <a:t>void</a:t>
              </a:r>
              <a:endParaRPr lang="de-DE" sz="14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2211948" y="4561220"/>
              <a:ext cx="1440000" cy="791998"/>
              <a:chOff x="3936737" y="3193996"/>
              <a:chExt cx="1440000" cy="791998"/>
            </a:xfrm>
          </p:grpSpPr>
          <p:sp>
            <p:nvSpPr>
              <p:cNvPr id="17" name="Rechteck 16"/>
              <p:cNvSpPr/>
              <p:nvPr/>
            </p:nvSpPr>
            <p:spPr bwMode="auto">
              <a:xfrm>
                <a:off x="3936737" y="319399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 err="1">
                    <a:solidFill>
                      <a:srgbClr val="000000"/>
                    </a:solidFill>
                    <a:latin typeface="Calibri" pitchFamily="34" charset="0"/>
                  </a:rPr>
                  <a:t>PrintRunnable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 bwMode="auto">
              <a:xfrm>
                <a:off x="3936737" y="3481994"/>
                <a:ext cx="144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run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9" name="Gerade Verbindung mit Pfeil 18"/>
            <p:cNvCxnSpPr>
              <a:stCxn id="17" idx="0"/>
              <a:endCxn id="15" idx="2"/>
            </p:cNvCxnSpPr>
            <p:nvPr/>
          </p:nvCxnSpPr>
          <p:spPr>
            <a:xfrm flipV="1">
              <a:off x="2931948" y="3823235"/>
              <a:ext cx="0" cy="737985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leichschenkliges Dreieck 19"/>
            <p:cNvSpPr/>
            <p:nvPr/>
          </p:nvSpPr>
          <p:spPr bwMode="auto">
            <a:xfrm>
              <a:off x="2859948" y="3837385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4415621" y="4791257"/>
            <a:ext cx="2278943" cy="791998"/>
            <a:chOff x="3651948" y="4558744"/>
            <a:chExt cx="2278943" cy="79199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4490891" y="4558744"/>
              <a:ext cx="1440000" cy="791998"/>
              <a:chOff x="3615190" y="3191520"/>
              <a:chExt cx="1440000" cy="791998"/>
            </a:xfrm>
          </p:grpSpPr>
          <p:sp>
            <p:nvSpPr>
              <p:cNvPr id="8" name="Rechteck 7"/>
              <p:cNvSpPr/>
              <p:nvPr/>
            </p:nvSpPr>
            <p:spPr bwMode="auto">
              <a:xfrm>
                <a:off x="3615190" y="3191520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Thread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 bwMode="auto">
              <a:xfrm>
                <a:off x="3615190" y="3479518"/>
                <a:ext cx="1440000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start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()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void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3" name="Gerader Verbinder 22"/>
            <p:cNvCxnSpPr>
              <a:stCxn id="18" idx="3"/>
              <a:endCxn id="9" idx="1"/>
            </p:cNvCxnSpPr>
            <p:nvPr/>
          </p:nvCxnSpPr>
          <p:spPr bwMode="auto">
            <a:xfrm flipV="1">
              <a:off x="3651948" y="5098742"/>
              <a:ext cx="838943" cy="123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Legende mit Linie 2 30"/>
          <p:cNvSpPr/>
          <p:nvPr/>
        </p:nvSpPr>
        <p:spPr bwMode="auto">
          <a:xfrm>
            <a:off x="6948713" y="4283230"/>
            <a:ext cx="1800000" cy="360000"/>
          </a:xfrm>
          <a:prstGeom prst="borderCallout2">
            <a:avLst>
              <a:gd name="adj1" fmla="val 52503"/>
              <a:gd name="adj2" fmla="val -1201"/>
              <a:gd name="adj3" fmla="val 70906"/>
              <a:gd name="adj4" fmla="val -16039"/>
              <a:gd name="adj5" fmla="val 119439"/>
              <a:gd name="adj6" fmla="val -2332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Dass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ausgeführt wird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32" name="Legende mit Linie 2 31"/>
          <p:cNvSpPr/>
          <p:nvPr/>
        </p:nvSpPr>
        <p:spPr bwMode="auto">
          <a:xfrm>
            <a:off x="915132" y="4283230"/>
            <a:ext cx="1800000" cy="360000"/>
          </a:xfrm>
          <a:prstGeom prst="borderCallout2">
            <a:avLst>
              <a:gd name="adj1" fmla="val 55294"/>
              <a:gd name="adj2" fmla="val 100711"/>
              <a:gd name="adj3" fmla="val 59772"/>
              <a:gd name="adj4" fmla="val 114390"/>
              <a:gd name="adj5" fmla="val 122231"/>
              <a:gd name="adj6" fmla="val 12227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Was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ausgeführt wird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PrintRunnable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Runnable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"Hurra, ich laufe parallel!"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InterfaceBased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PrintRunnable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PrintRunnable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"Objekte erzeugt"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"Thread gestartet"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Konsolenausgabe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14" name="Legende mit Linie 2 13"/>
          <p:cNvSpPr/>
          <p:nvPr/>
        </p:nvSpPr>
        <p:spPr bwMode="auto">
          <a:xfrm>
            <a:off x="6286064" y="892244"/>
            <a:ext cx="2052000" cy="360000"/>
          </a:xfrm>
          <a:prstGeom prst="borderCallout2">
            <a:avLst>
              <a:gd name="adj1" fmla="val 52503"/>
              <a:gd name="adj2" fmla="val -1201"/>
              <a:gd name="adj3" fmla="val 53453"/>
              <a:gd name="adj4" fmla="val -25225"/>
              <a:gd name="adj5" fmla="val 91900"/>
              <a:gd name="adj6" fmla="val -383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Implementiert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Runnable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5" name="Legende mit Linie 2 14"/>
          <p:cNvSpPr/>
          <p:nvPr/>
        </p:nvSpPr>
        <p:spPr bwMode="auto">
          <a:xfrm>
            <a:off x="6545860" y="3755045"/>
            <a:ext cx="1440000" cy="504000"/>
          </a:xfrm>
          <a:prstGeom prst="borderCallout2">
            <a:avLst>
              <a:gd name="adj1" fmla="val 52503"/>
              <a:gd name="adj2" fmla="val -1201"/>
              <a:gd name="adj3" fmla="val 51459"/>
              <a:gd name="adj4" fmla="val -39181"/>
              <a:gd name="adj5" fmla="val 14145"/>
              <a:gd name="adj6" fmla="val -7389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Übergabe an Thread-Objekt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wird ausgegeben?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CounterRunnable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Runnable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"\t\t\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tThread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"\t\t\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tExiting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run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Counters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CounterRunnable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Zähler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Zähler</a:t>
            </a:r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Methoden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 und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zählen bis 9</a:t>
            </a:r>
          </a:p>
          <a:p>
            <a:r>
              <a:rPr lang="de-DE" dirty="0"/>
              <a:t>Nicht vorhersagbar, wer zuerst fertig ist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Beispielausgabe (rechts):</a:t>
            </a:r>
          </a:p>
          <a:p>
            <a:r>
              <a:rPr lang="de-DE" i="1" dirty="0"/>
              <a:t>main</a:t>
            </a:r>
            <a:r>
              <a:rPr lang="de-DE" dirty="0"/>
              <a:t>-Thread zuerst beendet</a:t>
            </a:r>
          </a:p>
          <a:p>
            <a:r>
              <a:rPr lang="de-DE" dirty="0"/>
              <a:t>Thread mit </a:t>
            </a:r>
            <a:r>
              <a:rPr lang="de-DE" i="1" dirty="0" err="1"/>
              <a:t>run</a:t>
            </a:r>
            <a:r>
              <a:rPr lang="de-DE" i="1" dirty="0"/>
              <a:t>()</a:t>
            </a:r>
            <a:r>
              <a:rPr lang="de-DE" dirty="0"/>
              <a:t> läuft weiter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2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2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3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3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4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6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4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7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8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9</a:t>
            </a:r>
          </a:p>
          <a:p>
            <a:pPr marL="400050" lvl="1" indent="0">
              <a:buNone/>
            </a:pP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Exiting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6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7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8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9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Exiting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0" name="Legende mit Linie 2 9"/>
          <p:cNvSpPr/>
          <p:nvPr/>
        </p:nvSpPr>
        <p:spPr bwMode="auto">
          <a:xfrm>
            <a:off x="4068694" y="4571804"/>
            <a:ext cx="1440000" cy="360000"/>
          </a:xfrm>
          <a:prstGeom prst="borderCallout2">
            <a:avLst>
              <a:gd name="adj1" fmla="val 55294"/>
              <a:gd name="adj2" fmla="val 100711"/>
              <a:gd name="adj3" fmla="val 17439"/>
              <a:gd name="adj4" fmla="val 120034"/>
              <a:gd name="adj5" fmla="val -44280"/>
              <a:gd name="adj6" fmla="val 12597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main</a:t>
            </a: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()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beendet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93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Zustände &amp; ausgewählte Methoden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AD3D2742-EABC-442A-90FD-B5C976DB8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0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Stellen Sie sich vor, Sie wären ein Thread:</a:t>
            </a:r>
          </a:p>
          <a:p>
            <a:r>
              <a:rPr lang="de-DE" dirty="0"/>
              <a:t>Welche Zustände könnten Sie sinnvoller Weise einnehmen?</a:t>
            </a:r>
          </a:p>
          <a:p>
            <a:r>
              <a:rPr lang="de-DE" dirty="0"/>
              <a:t>Welche Zustandsübergänge wären sinnvoll?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Vergessen Sie Folgendes nicht:</a:t>
            </a:r>
          </a:p>
          <a:p>
            <a:r>
              <a:rPr lang="de-DE" dirty="0"/>
              <a:t>Was passiert, wenn mehr Threads als Prozessoren existieren?</a:t>
            </a:r>
          </a:p>
          <a:p>
            <a:r>
              <a:rPr lang="de-DE" dirty="0"/>
              <a:t>Was sollten Sie machen, wenn Sie auf eine Eingabe warten?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Thread-Zustände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1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Neu</a:t>
            </a:r>
            <a:r>
              <a:rPr lang="de-DE" dirty="0"/>
              <a:t>:		Java-Objekt erstellt, aber noch nicht als Thread gestartet</a:t>
            </a:r>
          </a:p>
          <a:p>
            <a:r>
              <a:rPr lang="de-DE" i="1" dirty="0"/>
              <a:t>Lauffähig</a:t>
            </a:r>
            <a:r>
              <a:rPr lang="de-DE" dirty="0"/>
              <a:t>:	Bereit, ausgeführt zu werden. Wartet auf Prozessor.</a:t>
            </a:r>
          </a:p>
          <a:p>
            <a:r>
              <a:rPr lang="de-DE" i="1" dirty="0"/>
              <a:t>Laufend</a:t>
            </a:r>
            <a:r>
              <a:rPr lang="de-DE" dirty="0"/>
              <a:t>:	Hat Prozessor und wird gerade ausgeführt</a:t>
            </a:r>
          </a:p>
          <a:p>
            <a:r>
              <a:rPr lang="de-DE" i="1" dirty="0"/>
              <a:t>Blockiert</a:t>
            </a:r>
            <a:r>
              <a:rPr lang="de-DE" dirty="0"/>
              <a:t>:	Wird nicht ausgeführt und würde es auch bei freiem Prozessor nicht</a:t>
            </a:r>
          </a:p>
          <a:p>
            <a:r>
              <a:rPr lang="de-DE" i="1" dirty="0"/>
              <a:t>Terminiert</a:t>
            </a:r>
            <a:r>
              <a:rPr lang="de-DE" dirty="0"/>
              <a:t>:	Thread beendet. Java-Objekt existiert weiterhin!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Thread-Zustände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41613" y="4290364"/>
            <a:ext cx="1152000" cy="50400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3671729" y="4781663"/>
            <a:ext cx="2247766" cy="845951"/>
            <a:chOff x="3671729" y="5162962"/>
            <a:chExt cx="2247766" cy="845951"/>
          </a:xfrm>
        </p:grpSpPr>
        <p:cxnSp>
          <p:nvCxnSpPr>
            <p:cNvPr id="27" name="Gerader Verbinder 20"/>
            <p:cNvCxnSpPr>
              <a:stCxn id="10" idx="2"/>
              <a:endCxn id="9" idx="2"/>
            </p:cNvCxnSpPr>
            <p:nvPr/>
          </p:nvCxnSpPr>
          <p:spPr bwMode="auto">
            <a:xfrm rot="5400000">
              <a:off x="4789262" y="4045429"/>
              <a:ext cx="12700" cy="2247766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/>
            <p:cNvSpPr txBox="1"/>
            <p:nvPr/>
          </p:nvSpPr>
          <p:spPr>
            <a:xfrm>
              <a:off x="4092937" y="5510315"/>
              <a:ext cx="139012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Scheduler entzieht,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i="1" kern="0" dirty="0" err="1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yield</a:t>
              </a:r>
              <a:r>
                <a:rPr lang="de-DE" sz="1200" i="1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()</a:t>
              </a:r>
              <a:endParaRPr kumimoji="0" lang="de-DE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41613" y="3457972"/>
            <a:ext cx="3399766" cy="1330041"/>
            <a:chOff x="841613" y="3839271"/>
            <a:chExt cx="3399766" cy="1330041"/>
          </a:xfrm>
        </p:grpSpPr>
        <p:sp>
          <p:nvSpPr>
            <p:cNvPr id="9" name="Abgerundetes Rechteck 8"/>
            <p:cNvSpPr/>
            <p:nvPr/>
          </p:nvSpPr>
          <p:spPr bwMode="auto">
            <a:xfrm>
              <a:off x="3089379" y="4665312"/>
              <a:ext cx="1152000" cy="504000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Lauffähig</a:t>
              </a:r>
            </a:p>
          </p:txBody>
        </p:sp>
        <p:cxnSp>
          <p:nvCxnSpPr>
            <p:cNvPr id="14" name="Gerader Verbinder 13"/>
            <p:cNvCxnSpPr>
              <a:stCxn id="8" idx="3"/>
              <a:endCxn id="9" idx="1"/>
            </p:cNvCxnSpPr>
            <p:nvPr/>
          </p:nvCxnSpPr>
          <p:spPr bwMode="auto">
            <a:xfrm>
              <a:off x="1993613" y="4913831"/>
              <a:ext cx="1095766" cy="34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egende mit Linie 2 33"/>
            <p:cNvSpPr/>
            <p:nvPr/>
          </p:nvSpPr>
          <p:spPr bwMode="auto">
            <a:xfrm>
              <a:off x="841613" y="3839271"/>
              <a:ext cx="1440000" cy="504000"/>
            </a:xfrm>
            <a:prstGeom prst="borderCallout2">
              <a:avLst>
                <a:gd name="adj1" fmla="val 55294"/>
                <a:gd name="adj2" fmla="val 100711"/>
                <a:gd name="adj3" fmla="val 55320"/>
                <a:gd name="adj4" fmla="val 129106"/>
                <a:gd name="adj5" fmla="val 149111"/>
                <a:gd name="adj6" fmla="val 155278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Steht in der Warteschlange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256000" y="4580632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i="1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s</a:t>
              </a:r>
              <a:r>
                <a:rPr kumimoji="0" lang="de-DE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tart</a:t>
              </a:r>
              <a:r>
                <a:rPr kumimoji="0" lang="de-DE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()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4241379" y="4034240"/>
            <a:ext cx="2247766" cy="753773"/>
            <a:chOff x="4241379" y="4415539"/>
            <a:chExt cx="2247766" cy="753773"/>
          </a:xfrm>
        </p:grpSpPr>
        <p:sp>
          <p:nvSpPr>
            <p:cNvPr id="10" name="Abgerundetes Rechteck 9"/>
            <p:cNvSpPr/>
            <p:nvPr/>
          </p:nvSpPr>
          <p:spPr bwMode="auto">
            <a:xfrm>
              <a:off x="5337145" y="4665312"/>
              <a:ext cx="1152000" cy="504000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Laufend</a:t>
              </a:r>
            </a:p>
          </p:txBody>
        </p:sp>
        <p:cxnSp>
          <p:nvCxnSpPr>
            <p:cNvPr id="15" name="Gerader Verbinder 14"/>
            <p:cNvCxnSpPr>
              <a:stCxn id="9" idx="3"/>
              <a:endCxn id="10" idx="1"/>
            </p:cNvCxnSpPr>
            <p:nvPr/>
          </p:nvCxnSpPr>
          <p:spPr bwMode="auto">
            <a:xfrm>
              <a:off x="4241379" y="4907480"/>
              <a:ext cx="1095766" cy="9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feld 37"/>
            <p:cNvSpPr txBox="1"/>
            <p:nvPr/>
          </p:nvSpPr>
          <p:spPr>
            <a:xfrm>
              <a:off x="4387548" y="4415539"/>
              <a:ext cx="803425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Scheduler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weist zu</a:t>
              </a:r>
              <a:endParaRPr kumimoji="0" lang="de-DE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489145" y="4034714"/>
            <a:ext cx="2247765" cy="759650"/>
            <a:chOff x="6489145" y="4416013"/>
            <a:chExt cx="2247765" cy="759650"/>
          </a:xfrm>
        </p:grpSpPr>
        <p:sp>
          <p:nvSpPr>
            <p:cNvPr id="12" name="Abgerundetes Rechteck 11"/>
            <p:cNvSpPr/>
            <p:nvPr/>
          </p:nvSpPr>
          <p:spPr bwMode="auto">
            <a:xfrm>
              <a:off x="7584910" y="4671663"/>
              <a:ext cx="1152000" cy="504000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Terminiert</a:t>
              </a:r>
            </a:p>
          </p:txBody>
        </p:sp>
        <p:cxnSp>
          <p:nvCxnSpPr>
            <p:cNvPr id="18" name="Gerader Verbinder 17"/>
            <p:cNvCxnSpPr>
              <a:stCxn id="10" idx="3"/>
              <a:endCxn id="12" idx="1"/>
            </p:cNvCxnSpPr>
            <p:nvPr/>
          </p:nvCxnSpPr>
          <p:spPr bwMode="auto">
            <a:xfrm>
              <a:off x="6489145" y="4907480"/>
              <a:ext cx="1095765" cy="16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feld 38"/>
            <p:cNvSpPr txBox="1"/>
            <p:nvPr/>
          </p:nvSpPr>
          <p:spPr>
            <a:xfrm>
              <a:off x="6582076" y="4416013"/>
              <a:ext cx="90762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Ausführung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beendet</a:t>
              </a: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4219612" y="2583634"/>
            <a:ext cx="3179062" cy="1690547"/>
            <a:chOff x="4219612" y="2964933"/>
            <a:chExt cx="3179062" cy="1690547"/>
          </a:xfrm>
        </p:grpSpPr>
        <p:sp>
          <p:nvSpPr>
            <p:cNvPr id="11" name="Abgerundetes Rechteck 10"/>
            <p:cNvSpPr/>
            <p:nvPr/>
          </p:nvSpPr>
          <p:spPr bwMode="auto">
            <a:xfrm>
              <a:off x="4219612" y="3581506"/>
              <a:ext cx="1152000" cy="504000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Blockiert</a:t>
              </a:r>
            </a:p>
          </p:txBody>
        </p:sp>
        <p:cxnSp>
          <p:nvCxnSpPr>
            <p:cNvPr id="21" name="Gerader Verbinder 20"/>
            <p:cNvCxnSpPr>
              <a:stCxn id="10" idx="0"/>
              <a:endCxn id="11" idx="3"/>
            </p:cNvCxnSpPr>
            <p:nvPr/>
          </p:nvCxnSpPr>
          <p:spPr bwMode="auto">
            <a:xfrm rot="16200000" flipV="1">
              <a:off x="5231392" y="3973726"/>
              <a:ext cx="821974" cy="5415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Legende mit Linie 2 34"/>
            <p:cNvSpPr/>
            <p:nvPr/>
          </p:nvSpPr>
          <p:spPr bwMode="auto">
            <a:xfrm>
              <a:off x="5490674" y="2964933"/>
              <a:ext cx="1908000" cy="360000"/>
            </a:xfrm>
            <a:prstGeom prst="borderCallout2">
              <a:avLst>
                <a:gd name="adj1" fmla="val 52503"/>
                <a:gd name="adj2" fmla="val -331"/>
                <a:gd name="adj3" fmla="val 55320"/>
                <a:gd name="adj4" fmla="val -15876"/>
                <a:gd name="adj5" fmla="val 157485"/>
                <a:gd name="adj6" fmla="val -3266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Könnte, aber darf nicht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945363" y="3529211"/>
              <a:ext cx="636713" cy="720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i="1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s</a:t>
              </a:r>
              <a:r>
                <a:rPr kumimoji="0" lang="de-DE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leep</a:t>
              </a:r>
              <a:r>
                <a:rPr kumimoji="0" lang="de-DE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(),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join</a:t>
              </a:r>
              <a:r>
                <a:rPr kumimoji="0" lang="de-DE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(),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wait</a:t>
              </a:r>
              <a:r>
                <a:rPr kumimoji="0" lang="de-DE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()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517309" y="2902655"/>
            <a:ext cx="1702304" cy="1371526"/>
            <a:chOff x="2517309" y="3283954"/>
            <a:chExt cx="1702304" cy="1371526"/>
          </a:xfrm>
        </p:grpSpPr>
        <p:cxnSp>
          <p:nvCxnSpPr>
            <p:cNvPr id="24" name="Gerader Verbinder 20"/>
            <p:cNvCxnSpPr>
              <a:stCxn id="11" idx="1"/>
              <a:endCxn id="9" idx="0"/>
            </p:cNvCxnSpPr>
            <p:nvPr/>
          </p:nvCxnSpPr>
          <p:spPr bwMode="auto">
            <a:xfrm rot="10800000" flipV="1">
              <a:off x="3665380" y="3823674"/>
              <a:ext cx="554233" cy="83180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feld 40"/>
            <p:cNvSpPr txBox="1"/>
            <p:nvPr/>
          </p:nvSpPr>
          <p:spPr>
            <a:xfrm>
              <a:off x="2517309" y="3283954"/>
              <a:ext cx="156966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Wartezeit abgelaufen,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i="1" kern="0" dirty="0" err="1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notify</a:t>
              </a:r>
              <a:r>
                <a:rPr lang="de-DE" sz="1200" i="1" kern="0" dirty="0">
                  <a:solidFill>
                    <a:srgbClr val="000000"/>
                  </a:solidFill>
                  <a:latin typeface="Calibri" pitchFamily="34" charset="0"/>
                  <a:cs typeface="+mn-cs"/>
                </a:rPr>
                <a:t>(), </a:t>
              </a:r>
              <a:r>
                <a:rPr kumimoji="0" lang="de-DE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notifyAll</a:t>
              </a:r>
              <a:r>
                <a:rPr kumimoji="0" lang="de-DE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Weist Threads Rechenzeit zu (d.h. </a:t>
            </a:r>
            <a:r>
              <a:rPr lang="de-DE" i="1" dirty="0"/>
              <a:t>Lauffähig</a:t>
            </a:r>
            <a:r>
              <a:rPr lang="de-DE" dirty="0">
                <a:sym typeface="Symbol" panose="05050102010706020507" pitchFamily="18" charset="2"/>
              </a:rPr>
              <a:t></a:t>
            </a:r>
            <a:r>
              <a:rPr lang="de-DE" dirty="0"/>
              <a:t> </a:t>
            </a:r>
            <a:r>
              <a:rPr lang="de-DE" i="1" dirty="0"/>
              <a:t>Laufend</a:t>
            </a:r>
            <a:r>
              <a:rPr lang="de-DE" dirty="0"/>
              <a:t>)</a:t>
            </a:r>
          </a:p>
          <a:p>
            <a:r>
              <a:rPr lang="de-DE" dirty="0"/>
              <a:t>Entzieht Threads Prozessor wieder (d.h. </a:t>
            </a:r>
            <a:r>
              <a:rPr lang="de-DE" i="1" dirty="0"/>
              <a:t>Laufend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</a:t>
            </a:r>
            <a:r>
              <a:rPr lang="de-DE" dirty="0"/>
              <a:t> </a:t>
            </a:r>
            <a:r>
              <a:rPr lang="de-DE" i="1" dirty="0"/>
              <a:t>Lauffähig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Benötigt, falls mehr Threads als Prozessoren existieren</a:t>
            </a:r>
          </a:p>
          <a:p>
            <a:pPr lvl="1"/>
            <a:r>
              <a:rPr lang="de-DE" dirty="0"/>
              <a:t>Idee: Threads erhalten abwechselnd Rechenzeit</a:t>
            </a:r>
          </a:p>
          <a:p>
            <a:pPr lvl="1"/>
            <a:endParaRPr lang="de-DE" dirty="0"/>
          </a:p>
          <a:p>
            <a:pPr marL="57150" indent="0">
              <a:buNone/>
            </a:pPr>
            <a:r>
              <a:rPr lang="de-DE" dirty="0"/>
              <a:t>Steuerung des Verhaltens:</a:t>
            </a:r>
          </a:p>
          <a:p>
            <a:pPr indent="-285750"/>
            <a:r>
              <a:rPr lang="de-DE" dirty="0"/>
              <a:t>Scheduler ist </a:t>
            </a:r>
            <a:r>
              <a:rPr lang="de-DE" i="1" dirty="0"/>
              <a:t>nicht</a:t>
            </a:r>
            <a:r>
              <a:rPr lang="de-DE" dirty="0"/>
              <a:t> steuerbar</a:t>
            </a:r>
          </a:p>
          <a:p>
            <a:pPr indent="-285750"/>
            <a:r>
              <a:rPr lang="de-DE" dirty="0"/>
              <a:t>Keine Garantie, dass Threads abwechselnd Rechenzeit erhalten</a:t>
            </a:r>
          </a:p>
          <a:p>
            <a:pPr indent="-285750"/>
            <a:r>
              <a:rPr lang="de-DE" i="1" dirty="0" err="1"/>
              <a:t>setPriority</a:t>
            </a:r>
            <a:r>
              <a:rPr lang="de-DE" i="1" dirty="0"/>
              <a:t>()</a:t>
            </a:r>
            <a:r>
              <a:rPr lang="de-DE" dirty="0"/>
              <a:t> setzt Priorität, aber keine Garantie wie Scheduler sie berücksichtigt</a:t>
            </a:r>
            <a:endParaRPr lang="de-DE" dirty="0">
              <a:sym typeface="Symbol" panose="05050102010706020507" pitchFamily="18" charset="2"/>
            </a:endParaRPr>
          </a:p>
          <a:p>
            <a:pPr indent="-285750">
              <a:buFont typeface="Symbol" panose="05050102010706020507" pitchFamily="18" charset="2"/>
              <a:buChar char="Þ"/>
            </a:pPr>
            <a:r>
              <a:rPr lang="de-DE" dirty="0"/>
              <a:t>„Der Scheduler ist eine Diva!“</a:t>
            </a:r>
          </a:p>
          <a:p>
            <a:pPr indent="-285750"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Thread-Scheduler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988896" y="4418662"/>
            <a:ext cx="1152000" cy="50400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Lauffähig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428100" y="4425012"/>
            <a:ext cx="1152000" cy="504000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Laufend</a:t>
            </a:r>
          </a:p>
        </p:txBody>
      </p:sp>
      <p:cxnSp>
        <p:nvCxnSpPr>
          <p:cNvPr id="10" name="Gerader Verbinder 9"/>
          <p:cNvCxnSpPr>
            <a:stCxn id="8" idx="0"/>
            <a:endCxn id="9" idx="0"/>
          </p:cNvCxnSpPr>
          <p:nvPr/>
        </p:nvCxnSpPr>
        <p:spPr bwMode="auto">
          <a:xfrm rot="16200000" flipH="1">
            <a:off x="4781323" y="3202235"/>
            <a:ext cx="6350" cy="2439204"/>
          </a:xfrm>
          <a:prstGeom prst="bentConnector3">
            <a:avLst>
              <a:gd name="adj1" fmla="val -360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r Verbinder 9"/>
          <p:cNvCxnSpPr>
            <a:stCxn id="9" idx="2"/>
            <a:endCxn id="8" idx="2"/>
          </p:cNvCxnSpPr>
          <p:nvPr/>
        </p:nvCxnSpPr>
        <p:spPr bwMode="auto">
          <a:xfrm rot="5400000" flipH="1">
            <a:off x="4781323" y="3706235"/>
            <a:ext cx="6350" cy="2439204"/>
          </a:xfrm>
          <a:prstGeom prst="bentConnector3">
            <a:avLst>
              <a:gd name="adj1" fmla="val -360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feld 19"/>
          <p:cNvSpPr txBox="1"/>
          <p:nvPr/>
        </p:nvSpPr>
        <p:spPr>
          <a:xfrm>
            <a:off x="4329886" y="4532162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Scheduler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Laufenden Thread eine bestimmte Zeit in Zustand </a:t>
            </a:r>
            <a:r>
              <a:rPr lang="de-DE" i="1" dirty="0"/>
              <a:t>Blockiert</a:t>
            </a:r>
            <a:r>
              <a:rPr lang="de-DE" dirty="0"/>
              <a:t> versetzen</a:t>
            </a:r>
          </a:p>
          <a:p>
            <a:r>
              <a:rPr lang="de-DE" dirty="0"/>
              <a:t>Wartezeit in Millisekunden als Parameter (Datentyp </a:t>
            </a:r>
            <a:r>
              <a:rPr lang="de-DE" i="1" dirty="0" err="1"/>
              <a:t>long</a:t>
            </a:r>
            <a:r>
              <a:rPr lang="de-DE" dirty="0"/>
              <a:t>) übergeben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Vorzeitiges Aufwecken:</a:t>
            </a:r>
          </a:p>
          <a:p>
            <a:r>
              <a:rPr lang="de-DE" dirty="0"/>
              <a:t>Thread kann durch Methode </a:t>
            </a:r>
            <a:r>
              <a:rPr lang="de-DE" i="1" dirty="0" err="1"/>
              <a:t>interrupt</a:t>
            </a:r>
            <a:r>
              <a:rPr lang="de-DE" i="1" dirty="0"/>
              <a:t>()</a:t>
            </a:r>
            <a:r>
              <a:rPr lang="de-DE" dirty="0"/>
              <a:t> vorzeitig „aufgeweckt“ werden</a:t>
            </a:r>
          </a:p>
          <a:p>
            <a:r>
              <a:rPr lang="de-DE" dirty="0"/>
              <a:t>Wirft hierbei Ausnahme vom Typ </a:t>
            </a:r>
            <a:r>
              <a:rPr lang="de-DE" i="1" dirty="0" err="1"/>
              <a:t>InterruptedException</a:t>
            </a:r>
            <a:endParaRPr lang="de-DE" i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Warten mittels </a:t>
            </a:r>
            <a:r>
              <a:rPr lang="de-DE" dirty="0" err="1"/>
              <a:t>sleep</a:t>
            </a:r>
            <a:r>
              <a:rPr lang="de-DE" dirty="0"/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666038" y="791225"/>
            <a:ext cx="972000" cy="432000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Laufend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7666038" y="2003862"/>
            <a:ext cx="972000" cy="4320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Blockiert</a:t>
            </a:r>
          </a:p>
        </p:txBody>
      </p:sp>
      <p:cxnSp>
        <p:nvCxnSpPr>
          <p:cNvPr id="9" name="Gerader Verbinder 9"/>
          <p:cNvCxnSpPr>
            <a:stCxn id="7" idx="2"/>
            <a:endCxn id="8" idx="0"/>
          </p:cNvCxnSpPr>
          <p:nvPr/>
        </p:nvCxnSpPr>
        <p:spPr bwMode="auto">
          <a:xfrm>
            <a:off x="8152038" y="1223225"/>
            <a:ext cx="0" cy="780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8163584" y="145965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i="1" kern="0" dirty="0" err="1">
                <a:solidFill>
                  <a:srgbClr val="000000"/>
                </a:solidFill>
                <a:latin typeface="Calibri" pitchFamily="34" charset="0"/>
                <a:cs typeface="+mn-cs"/>
              </a:rPr>
              <a:t>s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leep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()</a:t>
            </a:r>
          </a:p>
        </p:txBody>
      </p:sp>
      <p:sp>
        <p:nvSpPr>
          <p:cNvPr id="20" name="Legende mit Linie 2 19"/>
          <p:cNvSpPr/>
          <p:nvPr/>
        </p:nvSpPr>
        <p:spPr bwMode="auto">
          <a:xfrm>
            <a:off x="4194436" y="3740490"/>
            <a:ext cx="1908000" cy="360000"/>
          </a:xfrm>
          <a:prstGeom prst="borderCallout2">
            <a:avLst>
              <a:gd name="adj1" fmla="val 52503"/>
              <a:gd name="adj2" fmla="val -331"/>
              <a:gd name="adj3" fmla="val 55320"/>
              <a:gd name="adj4" fmla="val -35362"/>
              <a:gd name="adj5" fmla="val 90496"/>
              <a:gd name="adj6" fmla="val -4688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Eine Sekunde warten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führen</a:t>
            </a:r>
            <a:r>
              <a:rPr lang="de-DE" dirty="0"/>
              <a:t> Programmcode zeitgleich in nebenläufigen Ausführungssträngen (</a:t>
            </a:r>
            <a:r>
              <a:rPr lang="de-DE" i="1" dirty="0"/>
              <a:t>Threads</a:t>
            </a:r>
            <a:r>
              <a:rPr lang="de-DE" dirty="0"/>
              <a:t>) </a:t>
            </a:r>
            <a:r>
              <a:rPr lang="de-DE" i="1" dirty="0"/>
              <a:t>aus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verändern</a:t>
            </a:r>
            <a:r>
              <a:rPr lang="de-DE" dirty="0"/>
              <a:t> die Zustände aktiver Threads zur Erzeugung der geforderten Funktionalität.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synchronisieren</a:t>
            </a:r>
            <a:r>
              <a:rPr lang="de-DE" dirty="0"/>
              <a:t> Threads und Objekte, um fehlerhafte Datenzustände durch nicht korrekte Ausführungsreihenfolgen zu verhindern.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Lassen Sie das Fenster blinken (alle 0,75 s Wechsel zwischen gelb und hellgrau):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isLightOn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"Blinklicht"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(300, 250);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switchLight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isLightOn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isLightOn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isLightOn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YELLOW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de-D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LIGHT_GRAY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flashLight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Blinklicht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1273124"/>
            <a:ext cx="1822224" cy="156711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7" y="767725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8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Zum Blinken benötigt:</a:t>
            </a:r>
          </a:p>
          <a:p>
            <a:r>
              <a:rPr lang="de-DE" dirty="0"/>
              <a:t>Thread, der alle 0,75 s die Methode </a:t>
            </a:r>
            <a:r>
              <a:rPr lang="de-DE" i="1" dirty="0" err="1"/>
              <a:t>switchLight</a:t>
            </a:r>
            <a:r>
              <a:rPr lang="de-DE" i="1" dirty="0"/>
              <a:t>()</a:t>
            </a:r>
            <a:r>
              <a:rPr lang="de-DE" dirty="0"/>
              <a:t> aufruft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Thread-Klasse: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FlashThread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FlashThread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flashLight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.switchLight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de-D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(750);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Blinklicht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4830438" y="4231153"/>
            <a:ext cx="1404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5194"/>
              <a:gd name="adj5" fmla="val 93433"/>
              <a:gd name="adj6" fmla="val -5408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750 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ms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warten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4830438" y="3606840"/>
            <a:ext cx="1404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2480"/>
              <a:gd name="adj5" fmla="val 123991"/>
              <a:gd name="adj6" fmla="val -4688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Farbe ändern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4830438" y="1935884"/>
            <a:ext cx="1404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2480"/>
              <a:gd name="adj5" fmla="val 126637"/>
              <a:gd name="adj6" fmla="val -5095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Referenz auf GUI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Erzeugung und Starten des Threads in </a:t>
            </a:r>
            <a:r>
              <a:rPr lang="de-DE" i="1" dirty="0" err="1"/>
              <a:t>FlashLight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flashLight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FlashLight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FlashThread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FlashThread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flashLight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Und es blinkt 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Blinklicht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474471" y="3279444"/>
            <a:ext cx="6627055" cy="1800000"/>
            <a:chOff x="1320205" y="3816000"/>
            <a:chExt cx="6627055" cy="18000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205" y="3816000"/>
              <a:ext cx="2093025" cy="180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8421" y="3816000"/>
              <a:ext cx="2098839" cy="1800000"/>
            </a:xfrm>
            <a:prstGeom prst="rect">
              <a:avLst/>
            </a:prstGeom>
          </p:spPr>
        </p:pic>
        <p:grpSp>
          <p:nvGrpSpPr>
            <p:cNvPr id="15" name="Gruppieren 14"/>
            <p:cNvGrpSpPr/>
            <p:nvPr/>
          </p:nvGrpSpPr>
          <p:grpSpPr>
            <a:xfrm>
              <a:off x="3891526" y="3977162"/>
              <a:ext cx="1470735" cy="1512015"/>
              <a:chOff x="3891526" y="3977162"/>
              <a:chExt cx="1470735" cy="1512015"/>
            </a:xfrm>
          </p:grpSpPr>
          <p:sp>
            <p:nvSpPr>
              <p:cNvPr id="11" name="Nach links gekrümmter Pfeil 10"/>
              <p:cNvSpPr/>
              <p:nvPr/>
            </p:nvSpPr>
            <p:spPr bwMode="auto">
              <a:xfrm>
                <a:off x="4658071" y="4333990"/>
                <a:ext cx="554839" cy="851315"/>
              </a:xfrm>
              <a:prstGeom prst="curvedLeftArrow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4650207" y="3977162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750 </a:t>
                </a:r>
                <a:r>
                  <a:rPr kumimoji="0" lang="de-DE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ms</a:t>
                </a:r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3891526" y="518140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lang="de-DE" sz="1400" kern="0" dirty="0">
                    <a:solidFill>
                      <a:srgbClr val="000000"/>
                    </a:solidFill>
                    <a:latin typeface="Calibri" pitchFamily="34" charset="0"/>
                    <a:cs typeface="+mn-cs"/>
                  </a:rPr>
                  <a:t>750 </a:t>
                </a:r>
                <a:r>
                  <a:rPr lang="de-DE" sz="1400" kern="0" dirty="0" err="1">
                    <a:solidFill>
                      <a:srgbClr val="000000"/>
                    </a:solidFill>
                    <a:latin typeface="Calibri" pitchFamily="34" charset="0"/>
                    <a:cs typeface="+mn-cs"/>
                  </a:rPr>
                  <a:t>ms</a:t>
                </a:r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Nach links gekrümmter Pfeil 13"/>
              <p:cNvSpPr/>
              <p:nvPr/>
            </p:nvSpPr>
            <p:spPr bwMode="auto">
              <a:xfrm rot="10800000">
                <a:off x="4048741" y="4267911"/>
                <a:ext cx="554839" cy="851315"/>
              </a:xfrm>
              <a:prstGeom prst="curvedLeftArrow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sp>
        <p:nvSpPr>
          <p:cNvPr id="17" name="Legende mit Linie 2 16"/>
          <p:cNvSpPr/>
          <p:nvPr/>
        </p:nvSpPr>
        <p:spPr bwMode="auto">
          <a:xfrm>
            <a:off x="6697526" y="1317064"/>
            <a:ext cx="1404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2480"/>
              <a:gd name="adj5" fmla="val 126637"/>
              <a:gd name="adj6" fmla="val -5095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Referenz auf GUI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Laufenden Thread auf </a:t>
            </a:r>
            <a:r>
              <a:rPr lang="de-DE" i="1" dirty="0"/>
              <a:t>Ende</a:t>
            </a:r>
            <a:r>
              <a:rPr lang="de-DE" dirty="0"/>
              <a:t> eines anderen Threads warten lassen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Wartet bei </a:t>
            </a:r>
            <a:r>
              <a:rPr lang="de-DE" i="1" dirty="0" err="1"/>
              <a:t>thread.join</a:t>
            </a:r>
            <a:r>
              <a:rPr lang="de-DE" i="1" dirty="0"/>
              <a:t>()</a:t>
            </a:r>
            <a:r>
              <a:rPr lang="de-DE" dirty="0"/>
              <a:t>, bis </a:t>
            </a:r>
            <a:r>
              <a:rPr lang="de-DE" i="1" dirty="0" err="1"/>
              <a:t>thread</a:t>
            </a:r>
            <a:r>
              <a:rPr lang="de-DE" dirty="0"/>
              <a:t> terminiert</a:t>
            </a:r>
          </a:p>
          <a:p>
            <a:r>
              <a:rPr lang="de-DE" dirty="0"/>
              <a:t>Erst dann erfolgt die Konsolenausgabe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have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joined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Maximale Wartezeit:</a:t>
            </a:r>
          </a:p>
          <a:p>
            <a:r>
              <a:rPr lang="de-DE" dirty="0"/>
              <a:t>Maximale Wartezeit kann als Parameter (Datentyp </a:t>
            </a:r>
            <a:r>
              <a:rPr lang="de-DE" i="1" dirty="0" err="1"/>
              <a:t>long</a:t>
            </a:r>
            <a:r>
              <a:rPr lang="de-DE" dirty="0"/>
              <a:t>) angegeben werden</a:t>
            </a:r>
          </a:p>
          <a:p>
            <a:r>
              <a:rPr lang="de-DE" dirty="0"/>
              <a:t>Wozu wird dies benötigt? (Man wartet ja schließlich nicht ohne Grund …)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anderen Thread warten mittels </a:t>
            </a:r>
            <a:r>
              <a:rPr lang="de-DE" dirty="0" err="1"/>
              <a:t>join</a:t>
            </a:r>
            <a:r>
              <a:rPr lang="de-DE" dirty="0"/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666038" y="770468"/>
            <a:ext cx="972000" cy="432000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Laufend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7666038" y="1983105"/>
            <a:ext cx="972000" cy="4320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Blockiert</a:t>
            </a:r>
          </a:p>
        </p:txBody>
      </p:sp>
      <p:cxnSp>
        <p:nvCxnSpPr>
          <p:cNvPr id="9" name="Gerader Verbinder 9"/>
          <p:cNvCxnSpPr>
            <a:stCxn id="7" idx="2"/>
            <a:endCxn id="8" idx="0"/>
          </p:cNvCxnSpPr>
          <p:nvPr/>
        </p:nvCxnSpPr>
        <p:spPr bwMode="auto">
          <a:xfrm>
            <a:off x="8152038" y="1202468"/>
            <a:ext cx="0" cy="780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/>
          <p:cNvSpPr txBox="1"/>
          <p:nvPr/>
        </p:nvSpPr>
        <p:spPr>
          <a:xfrm>
            <a:off x="8156196" y="143889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i="1" kern="0" dirty="0" err="1">
                <a:solidFill>
                  <a:srgbClr val="000000"/>
                </a:solidFill>
                <a:latin typeface="Calibri" pitchFamily="34" charset="0"/>
                <a:cs typeface="+mn-cs"/>
              </a:rPr>
              <a:t>join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()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1894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Überlegen Sie:</a:t>
            </a:r>
          </a:p>
          <a:p>
            <a:r>
              <a:rPr lang="de-DE" dirty="0"/>
              <a:t>Was macht dieser Thread?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SleepyThread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I'm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sooo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tired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..."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"Okay, I'm awake again."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Müder Thread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geht noch weiter:</a:t>
            </a:r>
          </a:p>
          <a:p>
            <a:r>
              <a:rPr lang="de-DE" dirty="0"/>
              <a:t>Welche Ausgabe wird erzeugt?</a:t>
            </a:r>
          </a:p>
          <a:p>
            <a:r>
              <a:rPr lang="de-DE" dirty="0"/>
              <a:t>Welche Ausgabe würde ohne die Zeile </a:t>
            </a:r>
            <a:r>
              <a:rPr lang="de-DE" i="1" dirty="0" err="1"/>
              <a:t>sleepy.join</a:t>
            </a:r>
            <a:r>
              <a:rPr lang="de-DE" i="1" dirty="0"/>
              <a:t>()</a:t>
            </a:r>
            <a:r>
              <a:rPr lang="de-DE" dirty="0"/>
              <a:t> erzeugt?</a:t>
            </a:r>
          </a:p>
          <a:p>
            <a:r>
              <a:rPr lang="de-DE" dirty="0"/>
              <a:t>Welche Ausgabe würde mit </a:t>
            </a:r>
            <a:r>
              <a:rPr lang="de-DE" i="1" dirty="0" err="1"/>
              <a:t>sleepy.join</a:t>
            </a:r>
            <a:r>
              <a:rPr lang="de-DE" i="1" dirty="0"/>
              <a:t>(1500)</a:t>
            </a:r>
            <a:r>
              <a:rPr lang="de-DE" dirty="0"/>
              <a:t> erzeugt?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JoinThreads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SleepyThread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sleepy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SleepyThread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sleepy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sleepy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.isAlive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"Wake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(400);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sleepy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"At last ..."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Müder Thread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4704438" y="3057212"/>
            <a:ext cx="1656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8232"/>
              <a:gd name="adj5" fmla="val 94887"/>
              <a:gd name="adj6" fmla="val -4055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Thread terminiert?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4704438" y="4016531"/>
            <a:ext cx="1656000" cy="360000"/>
          </a:xfrm>
          <a:prstGeom prst="borderCallout2">
            <a:avLst>
              <a:gd name="adj1" fmla="val 52503"/>
              <a:gd name="adj2" fmla="val -331"/>
              <a:gd name="adj3" fmla="val 52529"/>
              <a:gd name="adj4" fmla="val -21330"/>
              <a:gd name="adj5" fmla="val 79011"/>
              <a:gd name="adj6" fmla="val -532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Was bewirkt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join</a:t>
            </a: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()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?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Synchronisation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DDB6753-F751-4DDE-AFCC-02697AB3A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0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repräsentiert ein Bankkonto mit Methoden für Ein- und Auszahlungen</a:t>
            </a:r>
          </a:p>
          <a:p>
            <a:r>
              <a:rPr lang="de-DE" dirty="0"/>
              <a:t>Kontobewegungen parallel über Threads (z.B. Geldautomat, Schalter, Lastschrift)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0.0)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de-DE" dirty="0"/>
          </a:p>
          <a:p>
            <a:pPr marL="0" lvl="0" indent="0">
              <a:buNone/>
            </a:pPr>
            <a:r>
              <a:rPr lang="de-DE" dirty="0"/>
              <a:t>Was ist denn da passiert?!</a:t>
            </a:r>
          </a:p>
          <a:p>
            <a:pPr lvl="0"/>
            <a:r>
              <a:rPr lang="de-DE" dirty="0"/>
              <a:t>Sie heben 50 € ab, während 50 € als Überweisung gutgeschrieben werden.</a:t>
            </a:r>
          </a:p>
          <a:p>
            <a:pPr lvl="0"/>
            <a:r>
              <a:rPr lang="de-DE" dirty="0">
                <a:sym typeface="Symbol" panose="05050102010706020507" pitchFamily="18" charset="2"/>
              </a:rPr>
              <a:t>Anschließend sind </a:t>
            </a:r>
            <a:r>
              <a:rPr lang="de-DE" dirty="0"/>
              <a:t>50 € </a:t>
            </a:r>
            <a:r>
              <a:rPr lang="de-DE" i="1" dirty="0"/>
              <a:t>weniger</a:t>
            </a:r>
            <a:r>
              <a:rPr lang="de-DE" dirty="0"/>
              <a:t> als zuvor auf dem Konto.</a:t>
            </a:r>
          </a:p>
          <a:p>
            <a:pPr marL="0" indent="0">
              <a:buNone/>
            </a:pP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Was ist nur mit dem Konto los?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0905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Ursache:</a:t>
            </a:r>
          </a:p>
          <a:p>
            <a:r>
              <a:rPr lang="de-DE" dirty="0"/>
              <a:t>Threads führen gleichzeitig Methoden </a:t>
            </a:r>
            <a:r>
              <a:rPr lang="de-DE" i="1" dirty="0" err="1"/>
              <a:t>deposit</a:t>
            </a:r>
            <a:r>
              <a:rPr lang="de-DE" i="1" dirty="0"/>
              <a:t>()</a:t>
            </a:r>
            <a:r>
              <a:rPr lang="de-DE" dirty="0"/>
              <a:t> und </a:t>
            </a:r>
            <a:r>
              <a:rPr lang="de-DE" i="1" dirty="0" err="1"/>
              <a:t>withdraw</a:t>
            </a:r>
            <a:r>
              <a:rPr lang="de-DE" i="1" dirty="0"/>
              <a:t>()</a:t>
            </a:r>
            <a:r>
              <a:rPr lang="de-DE" dirty="0"/>
              <a:t> aus</a:t>
            </a:r>
          </a:p>
          <a:p>
            <a:r>
              <a:rPr lang="de-DE" dirty="0"/>
              <a:t>Beide Methoden greifen auf Variable </a:t>
            </a:r>
            <a:r>
              <a:rPr lang="de-DE" i="1" dirty="0" err="1"/>
              <a:t>balance</a:t>
            </a:r>
            <a:r>
              <a:rPr lang="de-DE" dirty="0"/>
              <a:t> zu.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Zeitlicher Ablauf:</a:t>
            </a:r>
          </a:p>
          <a:p>
            <a:endParaRPr lang="de-DE" i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Was ist nur mit dem Konto los?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44733"/>
              </p:ext>
            </p:extLst>
          </p:nvPr>
        </p:nvGraphicFramePr>
        <p:xfrm>
          <a:off x="936724" y="2422768"/>
          <a:ext cx="770255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4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90">
                  <a:extLst>
                    <a:ext uri="{9D8B030D-6E8A-4147-A177-3AD203B41FA5}">
                      <a16:colId xmlns:a16="http://schemas.microsoft.com/office/drawing/2014/main" val="16985140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733">
                  <a:extLst>
                    <a:ext uri="{9D8B030D-6E8A-4147-A177-3AD203B41FA5}">
                      <a16:colId xmlns:a16="http://schemas.microsoft.com/office/drawing/2014/main" val="58573704"/>
                    </a:ext>
                  </a:extLst>
                </a:gridCol>
                <a:gridCol w="79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812"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Thread 1: </a:t>
                      </a:r>
                      <a:r>
                        <a:rPr lang="de-DE" sz="1200" b="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deposit</a:t>
                      </a:r>
                      <a:r>
                        <a:rPr lang="de-DE" sz="1200" b="0" i="1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()</a:t>
                      </a:r>
                      <a:endParaRPr lang="de-DE" sz="1200" b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Betrag</a:t>
                      </a: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Thread 2: </a:t>
                      </a:r>
                      <a:r>
                        <a:rPr lang="de-DE" sz="1200" b="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withdraw</a:t>
                      </a:r>
                      <a:r>
                        <a:rPr lang="de-DE" sz="1200" b="0" i="1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Betrag</a:t>
                      </a: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balance</a:t>
                      </a:r>
                      <a:endParaRPr lang="de-DE" sz="1200" b="0" i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amount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de-DE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7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(5050)</a:t>
                      </a: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5000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amount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de-DE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7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(4950)</a:t>
                      </a: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5000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de-DE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balance</a:t>
                      </a: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de-DE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5050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&gt;= 0.0)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de-DE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balance</a:t>
                      </a: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de-DE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newBalance</a:t>
                      </a:r>
                      <a:r>
                        <a:rPr kumimoji="0" lang="de-DE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4950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345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75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Threads teilen sich eine Variable.</a:t>
            </a:r>
          </a:p>
          <a:p>
            <a:r>
              <a:rPr lang="de-DE" i="1" dirty="0" err="1"/>
              <a:t>Race</a:t>
            </a:r>
            <a:r>
              <a:rPr lang="de-DE" i="1" dirty="0"/>
              <a:t> </a:t>
            </a:r>
            <a:r>
              <a:rPr lang="de-DE" i="1" dirty="0" err="1"/>
              <a:t>Condition</a:t>
            </a:r>
            <a:r>
              <a:rPr lang="de-DE" dirty="0"/>
              <a:t>: Ergebnis des Programmes hängt von Zugriffsreihenfolge ab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Wann ist das Ergebnis davon abhängig, welcher Thread „schneller ist“?</a:t>
            </a:r>
          </a:p>
          <a:p>
            <a:r>
              <a:rPr lang="de-DE" dirty="0"/>
              <a:t>Beide Threads lesen die Variable</a:t>
            </a:r>
          </a:p>
          <a:p>
            <a:r>
              <a:rPr lang="de-DE" dirty="0"/>
              <a:t>Ein Thread liest, ein Thread schreibt in die Variable</a:t>
            </a:r>
          </a:p>
          <a:p>
            <a:r>
              <a:rPr lang="de-DE" dirty="0"/>
              <a:t>Beide Threads schreiben in die Variable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Antwort:</a:t>
            </a:r>
          </a:p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wenn mindestens ein Thread schreibt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70301"/>
              </p:ext>
            </p:extLst>
          </p:nvPr>
        </p:nvGraphicFramePr>
        <p:xfrm>
          <a:off x="1535212" y="4010251"/>
          <a:ext cx="6505574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403">
                  <a:extLst>
                    <a:ext uri="{9D8B030D-6E8A-4147-A177-3AD203B41FA5}">
                      <a16:colId xmlns:a16="http://schemas.microsoft.com/office/drawing/2014/main" val="58573704"/>
                    </a:ext>
                  </a:extLst>
                </a:gridCol>
              </a:tblGrid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Thread 2</a:t>
                      </a:r>
                      <a:endParaRPr lang="de-DE" sz="1200" b="0" i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Race</a:t>
                      </a:r>
                      <a:r>
                        <a:rPr lang="de-DE" sz="12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de-DE" sz="1200" b="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Condition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marL="0" marR="0" lvl="0" indent="-571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Liest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Keine,</a:t>
                      </a:r>
                      <a:r>
                        <a:rPr lang="de-DE" sz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 beide Threads lesen den gleichen Wert</a:t>
                      </a:r>
                      <a:endParaRPr lang="de-DE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Liest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Schreibt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Thread 1</a:t>
                      </a:r>
                      <a:r>
                        <a:rPr lang="de-DE" sz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 kann Wert vor </a:t>
                      </a:r>
                      <a:r>
                        <a:rPr lang="de-DE" sz="1200" i="1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oder </a:t>
                      </a:r>
                      <a:r>
                        <a:rPr lang="de-DE" sz="1200" i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nach </a:t>
                      </a:r>
                      <a:r>
                        <a:rPr lang="de-DE" sz="12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Änderung durch Thread 2 lesen</a:t>
                      </a:r>
                      <a:endParaRPr lang="de-DE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onsolas" pitchFamily="49" charset="0"/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12">
                <a:tc>
                  <a:txBody>
                    <a:bodyPr/>
                    <a:lstStyle/>
                    <a:p>
                      <a:pPr marL="0" marR="0" lvl="0" indent="-571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onsolas" pitchFamily="49" charset="0"/>
                        </a:rPr>
                        <a:t>Schreibt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Schreibt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Der </a:t>
                      </a:r>
                      <a:r>
                        <a:rPr lang="de-DE" sz="1200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zuletzt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 geschriebene Wert bleibt in der Variable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339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Parallelverarbeitung &amp; Threads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Klassen-basierte Threads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Interface-basierte Threads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Zustände &amp; ausgewählte Methoden</a:t>
            </a:r>
          </a:p>
          <a:p>
            <a:pPr>
              <a:buFont typeface="+mj-lt"/>
              <a:buAutoNum type="arabicPeriod"/>
            </a:pPr>
            <a:r>
              <a:rPr lang="de-DE">
                <a:solidFill>
                  <a:srgbClr val="000000"/>
                </a:solidFill>
              </a:rPr>
              <a:t>Synchronisation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Schlüsselwort </a:t>
            </a:r>
            <a:r>
              <a:rPr lang="de-DE" i="1" dirty="0" err="1"/>
              <a:t>synchronized</a:t>
            </a:r>
            <a:r>
              <a:rPr lang="de-DE" dirty="0"/>
              <a:t> für Methoden:</a:t>
            </a:r>
          </a:p>
          <a:p>
            <a:r>
              <a:rPr lang="de-DE" dirty="0"/>
              <a:t>Objekt wird gesperrt, sobald ein Thread eine synchronisierte Methode betritt</a:t>
            </a:r>
          </a:p>
          <a:p>
            <a:r>
              <a:rPr lang="de-DE" dirty="0"/>
              <a:t>Objekt wird wieder freigegeben, wenn Thread die Methode wieder verlässt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Synchronisierte Methoden (gegenseitiger Ausschluss):</a:t>
            </a:r>
          </a:p>
          <a:p>
            <a:r>
              <a:rPr lang="de-DE" dirty="0"/>
              <a:t>Objekt gesperrt </a:t>
            </a:r>
            <a:r>
              <a:rPr lang="de-DE" dirty="0">
                <a:sym typeface="Symbol" panose="05050102010706020507" pitchFamily="18" charset="2"/>
              </a:rPr>
              <a:t> </a:t>
            </a:r>
            <a:r>
              <a:rPr lang="de-DE" dirty="0"/>
              <a:t>Threads können keine synchronisierten Methoden betreten. (</a:t>
            </a:r>
            <a:r>
              <a:rPr lang="de-DE" i="1" dirty="0"/>
              <a:t>Alle synchronisierten</a:t>
            </a:r>
            <a:r>
              <a:rPr lang="de-DE" dirty="0"/>
              <a:t> Methoden sind gesperrt, nicht nur die gerade ausgeführte!)</a:t>
            </a:r>
          </a:p>
          <a:p>
            <a:r>
              <a:rPr lang="de-DE" dirty="0"/>
              <a:t>Threads warten im Zustand </a:t>
            </a:r>
            <a:r>
              <a:rPr lang="de-DE" i="1" dirty="0"/>
              <a:t>Blockiert</a:t>
            </a:r>
            <a:r>
              <a:rPr lang="de-DE" dirty="0"/>
              <a:t> bis das Objekt wieder freigegeben wurde.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Nicht-synchronisierte Methoden:</a:t>
            </a:r>
          </a:p>
          <a:p>
            <a:r>
              <a:rPr lang="de-DE" dirty="0"/>
              <a:t>Threads können aber bei gesperrtem Objekt nicht-synchronisierte Methoden betreten.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Helfen Sie Ihrer Bank:</a:t>
            </a:r>
          </a:p>
          <a:p>
            <a:r>
              <a:rPr lang="de-DE" dirty="0"/>
              <a:t>Sorgen Sie dafür, dass bei Einzahlungen und Auszahlungen nichts mehr schief geht.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Gegenseitiger Ausschluss über </a:t>
            </a:r>
            <a:r>
              <a:rPr lang="de-DE" dirty="0" err="1"/>
              <a:t>synchronized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2477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Synchronisierung über </a:t>
            </a:r>
            <a:r>
              <a:rPr lang="de-DE" i="1" dirty="0" err="1"/>
              <a:t>synchronized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0.0)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newBalance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Konto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2" name="Ellipse 1"/>
          <p:cNvSpPr/>
          <p:nvPr/>
        </p:nvSpPr>
        <p:spPr bwMode="auto">
          <a:xfrm>
            <a:off x="2209799" y="1963683"/>
            <a:ext cx="1404000" cy="3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2209799" y="3498858"/>
            <a:ext cx="1404000" cy="3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</a:rPr>
              <a:t>Lassen Sie uns zunächst „Lena beschleunigen“ (Quelltext in EMIL):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99" y="1556620"/>
            <a:ext cx="6858000" cy="2581529"/>
          </a:xfrm>
          <a:prstGeom prst="rect">
            <a:avLst/>
          </a:prstGeom>
        </p:spPr>
      </p:pic>
      <p:sp>
        <p:nvSpPr>
          <p:cNvPr id="8" name="Legende mit Linie 2 7"/>
          <p:cNvSpPr/>
          <p:nvPr/>
        </p:nvSpPr>
        <p:spPr bwMode="auto">
          <a:xfrm>
            <a:off x="644555" y="4362289"/>
            <a:ext cx="1188000" cy="360000"/>
          </a:xfrm>
          <a:prstGeom prst="borderCallout2">
            <a:avLst>
              <a:gd name="adj1" fmla="val 52503"/>
              <a:gd name="adj2" fmla="val 101237"/>
              <a:gd name="adj3" fmla="val 50985"/>
              <a:gd name="adj4" fmla="val 123775"/>
              <a:gd name="adj5" fmla="val -74918"/>
              <a:gd name="adj6" fmla="val 14288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Originalbild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2914277" y="4362289"/>
            <a:ext cx="1584000" cy="360000"/>
          </a:xfrm>
          <a:prstGeom prst="borderCallout2">
            <a:avLst>
              <a:gd name="adj1" fmla="val 52503"/>
              <a:gd name="adj2" fmla="val 101237"/>
              <a:gd name="adj3" fmla="val 50985"/>
              <a:gd name="adj4" fmla="val 123775"/>
              <a:gd name="adj5" fmla="val -66981"/>
              <a:gd name="adj6" fmla="val 13466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Horizontale Kanten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5579999" y="4362289"/>
            <a:ext cx="1584000" cy="360000"/>
          </a:xfrm>
          <a:prstGeom prst="borderCallout2">
            <a:avLst>
              <a:gd name="adj1" fmla="val 52503"/>
              <a:gd name="adj2" fmla="val 101237"/>
              <a:gd name="adj3" fmla="val 50985"/>
              <a:gd name="adj4" fmla="val 123775"/>
              <a:gd name="adj5" fmla="val -66981"/>
              <a:gd name="adj6" fmla="val 13707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Vertikale Kanten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9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Parallelverarbeitung &amp; Threads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3A6C8363-EEE0-4A21-93E2-0A66B1E22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machen Rührei und Pudding.</a:t>
            </a:r>
          </a:p>
          <a:p>
            <a:r>
              <a:rPr lang="de-DE" dirty="0"/>
              <a:t>Möglicher Ablauf: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Wie könnte der Ablauf aussehen, wenn Sie zu viert kochen?</a:t>
            </a:r>
          </a:p>
          <a:p>
            <a:r>
              <a:rPr lang="de-DE" dirty="0"/>
              <a:t>Einschränkung: Es gibt nur eine Herdplatte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Rührei und Pudding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7" name="Grafik 3" descr="Parallelverarbeitung_KochenSerie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561" y="1482314"/>
            <a:ext cx="6126477" cy="308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5523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Reihenfolgen</a:t>
            </a:r>
          </a:p>
          <a:p>
            <a:r>
              <a:rPr lang="de-DE" dirty="0"/>
              <a:t>Ressourcenkonflikt: Herdplatte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Rührei und Pudding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Grafik 13" descr="Parallelverarbeitung_KochenParall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898" y="770468"/>
            <a:ext cx="5241686" cy="50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gende mit Linie 2 9"/>
          <p:cNvSpPr/>
          <p:nvPr/>
        </p:nvSpPr>
        <p:spPr bwMode="auto">
          <a:xfrm>
            <a:off x="2457381" y="4167788"/>
            <a:ext cx="1440000" cy="360000"/>
          </a:xfrm>
          <a:prstGeom prst="borderCallout2">
            <a:avLst>
              <a:gd name="adj1" fmla="val 52503"/>
              <a:gd name="adj2" fmla="val 101237"/>
              <a:gd name="adj3" fmla="val 50985"/>
              <a:gd name="adj4" fmla="val 123775"/>
              <a:gd name="adj5" fmla="val 1811"/>
              <a:gd name="adj6" fmla="val 13887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Gabelung (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Fork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7304292" y="3982594"/>
            <a:ext cx="1512000" cy="360000"/>
          </a:xfrm>
          <a:prstGeom prst="borderCallout2">
            <a:avLst>
              <a:gd name="adj1" fmla="val 52503"/>
              <a:gd name="adj2" fmla="val -2736"/>
              <a:gd name="adj3" fmla="val 106809"/>
              <a:gd name="adj4" fmla="val -15985"/>
              <a:gd name="adj5" fmla="val 110669"/>
              <a:gd name="adj6" fmla="val -2527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Vereinigung (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Join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7376292" y="4943803"/>
            <a:ext cx="1440000" cy="504000"/>
          </a:xfrm>
          <a:prstGeom prst="borderCallout2">
            <a:avLst>
              <a:gd name="adj1" fmla="val 52503"/>
              <a:gd name="adj2" fmla="val -1340"/>
              <a:gd name="adj3" fmla="val 52979"/>
              <a:gd name="adj4" fmla="val -15784"/>
              <a:gd name="adj5" fmla="val 17760"/>
              <a:gd name="adj6" fmla="val -3348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Erst wenn Herdplatte frei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8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Aufteilung auf vier Personen: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Rührei und Pudding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1403721"/>
            <a:ext cx="7920714" cy="42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15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3168</Words>
  <Application>Microsoft Office PowerPoint</Application>
  <PresentationFormat>Bildschirmpräsentation (4:3)</PresentationFormat>
  <Paragraphs>717</Paragraphs>
  <Slides>41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41</vt:i4>
      </vt:variant>
    </vt:vector>
  </HeadingPairs>
  <TitlesOfParts>
    <vt:vector size="52" baseType="lpstr">
      <vt:lpstr>Arial</vt:lpstr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Symbol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Motivation</vt:lpstr>
      <vt:lpstr>Parallelverarbeitung &amp; Threads</vt:lpstr>
      <vt:lpstr>Beispiel: Rührei und Pudding</vt:lpstr>
      <vt:lpstr>Beispiel: Rührei und Pudding</vt:lpstr>
      <vt:lpstr>Beispiel: Rührei und Pudding</vt:lpstr>
      <vt:lpstr>Parallelverarbeitung</vt:lpstr>
      <vt:lpstr>Multithreading</vt:lpstr>
      <vt:lpstr>Multithreading</vt:lpstr>
      <vt:lpstr>Scheduler</vt:lpstr>
      <vt:lpstr>Klassen-basierte Threads</vt:lpstr>
      <vt:lpstr>Klasse Thread</vt:lpstr>
      <vt:lpstr>Klasse Thread</vt:lpstr>
      <vt:lpstr>Thread erzeugen</vt:lpstr>
      <vt:lpstr>Eigene Thread-Klassen definieren</vt:lpstr>
      <vt:lpstr>Beispiel: Konsolenausgabe</vt:lpstr>
      <vt:lpstr>Interface-basierte Threads</vt:lpstr>
      <vt:lpstr>Interface Runnable</vt:lpstr>
      <vt:lpstr>Beispiel: Konsolenausgabe</vt:lpstr>
      <vt:lpstr>Beispiel: Zähler</vt:lpstr>
      <vt:lpstr>Beispiel: Zähler</vt:lpstr>
      <vt:lpstr>Zustände &amp; ausgewählte Methoden</vt:lpstr>
      <vt:lpstr>Thread-Zustände</vt:lpstr>
      <vt:lpstr>Thread-Zustände</vt:lpstr>
      <vt:lpstr>Thread-Scheduler</vt:lpstr>
      <vt:lpstr>Warten mittels sleep()</vt:lpstr>
      <vt:lpstr>Aufgabe: Blinklicht</vt:lpstr>
      <vt:lpstr>Aufgabe: Blinklicht</vt:lpstr>
      <vt:lpstr>Aufgabe: Blinklicht</vt:lpstr>
      <vt:lpstr>Auf anderen Thread warten mittels join()</vt:lpstr>
      <vt:lpstr>Beispiel: Müder Thread</vt:lpstr>
      <vt:lpstr>Beispiel: Müder Thread</vt:lpstr>
      <vt:lpstr>Synchronisation</vt:lpstr>
      <vt:lpstr>Beispiel: Was ist nur mit dem Konto los?</vt:lpstr>
      <vt:lpstr>Beispiel: Was ist nur mit dem Konto los?</vt:lpstr>
      <vt:lpstr>Race Conditions</vt:lpstr>
      <vt:lpstr>Gegenseitiger Ausschluss über synchronized</vt:lpstr>
      <vt:lpstr>Beispiel: Konto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1468</cp:revision>
  <dcterms:created xsi:type="dcterms:W3CDTF">2015-12-28T12:04:20Z</dcterms:created>
  <dcterms:modified xsi:type="dcterms:W3CDTF">2023-12-08T10:51:46Z</dcterms:modified>
  <cp:category>Vorlesung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2023-05-30T12:53:15Z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395108ae-b230-4ff5-8ac1-58258dcfaf51</vt:lpwstr>
  </property>
  <property fmtid="{D5CDD505-2E9C-101B-9397-08002B2CF9AE}" pid="8" name="MSIP_Label_defa4170-0d19-0005-0004-bc88714345d2_ContentBits">
    <vt:lpwstr>0</vt:lpwstr>
  </property>
</Properties>
</file>