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  <p:sldMasterId id="2147483656" r:id="rId2"/>
  </p:sldMasterIdLst>
  <p:notesMasterIdLst>
    <p:notesMasterId r:id="rId64"/>
  </p:notesMasterIdLst>
  <p:handoutMasterIdLst>
    <p:handoutMasterId r:id="rId65"/>
  </p:handoutMasterIdLst>
  <p:sldIdLst>
    <p:sldId id="577" r:id="rId3"/>
    <p:sldId id="578" r:id="rId4"/>
    <p:sldId id="378" r:id="rId5"/>
    <p:sldId id="276" r:id="rId6"/>
    <p:sldId id="259" r:id="rId7"/>
    <p:sldId id="277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1" r:id="rId18"/>
    <p:sldId id="332" r:id="rId19"/>
    <p:sldId id="333" r:id="rId20"/>
    <p:sldId id="334" r:id="rId21"/>
    <p:sldId id="335" r:id="rId22"/>
    <p:sldId id="336" r:id="rId23"/>
    <p:sldId id="337" r:id="rId24"/>
    <p:sldId id="338" r:id="rId25"/>
    <p:sldId id="339" r:id="rId26"/>
    <p:sldId id="340" r:id="rId27"/>
    <p:sldId id="341" r:id="rId28"/>
    <p:sldId id="342" r:id="rId29"/>
    <p:sldId id="343" r:id="rId30"/>
    <p:sldId id="344" r:id="rId31"/>
    <p:sldId id="345" r:id="rId32"/>
    <p:sldId id="346" r:id="rId33"/>
    <p:sldId id="347" r:id="rId34"/>
    <p:sldId id="348" r:id="rId35"/>
    <p:sldId id="349" r:id="rId36"/>
    <p:sldId id="350" r:id="rId37"/>
    <p:sldId id="351" r:id="rId38"/>
    <p:sldId id="352" r:id="rId39"/>
    <p:sldId id="353" r:id="rId40"/>
    <p:sldId id="354" r:id="rId41"/>
    <p:sldId id="355" r:id="rId42"/>
    <p:sldId id="356" r:id="rId43"/>
    <p:sldId id="357" r:id="rId44"/>
    <p:sldId id="358" r:id="rId45"/>
    <p:sldId id="359" r:id="rId46"/>
    <p:sldId id="360" r:id="rId47"/>
    <p:sldId id="361" r:id="rId48"/>
    <p:sldId id="362" r:id="rId49"/>
    <p:sldId id="363" r:id="rId50"/>
    <p:sldId id="364" r:id="rId51"/>
    <p:sldId id="365" r:id="rId52"/>
    <p:sldId id="366" r:id="rId53"/>
    <p:sldId id="367" r:id="rId54"/>
    <p:sldId id="368" r:id="rId55"/>
    <p:sldId id="369" r:id="rId56"/>
    <p:sldId id="370" r:id="rId57"/>
    <p:sldId id="371" r:id="rId58"/>
    <p:sldId id="372" r:id="rId59"/>
    <p:sldId id="373" r:id="rId60"/>
    <p:sldId id="374" r:id="rId61"/>
    <p:sldId id="375" r:id="rId62"/>
    <p:sldId id="376" r:id="rId63"/>
  </p:sldIdLst>
  <p:sldSz cx="9144000" cy="6858000" type="screen4x3"/>
  <p:notesSz cx="10234613" cy="70993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HAW Frutiger Next Regular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36">
          <p15:clr>
            <a:srgbClr val="A4A3A4"/>
          </p15:clr>
        </p15:guide>
        <p15:guide id="2" pos="32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E905A"/>
    <a:srgbClr val="002664"/>
    <a:srgbClr val="8EBAE5"/>
    <a:srgbClr val="E98300"/>
    <a:srgbClr val="A50303"/>
    <a:srgbClr val="0B6970"/>
    <a:srgbClr val="BEBC9C"/>
    <a:srgbClr val="9891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2" autoAdjust="0"/>
    <p:restoredTop sz="88172" autoAdjust="0"/>
  </p:normalViewPr>
  <p:slideViewPr>
    <p:cSldViewPr snapToGrid="0" snapToObjects="1">
      <p:cViewPr varScale="1">
        <p:scale>
          <a:sx n="142" d="100"/>
          <a:sy n="142" d="100"/>
        </p:scale>
        <p:origin x="22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17" d="100"/>
          <a:sy n="117" d="100"/>
        </p:scale>
        <p:origin x="-2400" y="-108"/>
      </p:cViewPr>
      <p:guideLst>
        <p:guide orient="horz" pos="2236"/>
        <p:guide pos="32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presProps" Target="pres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913332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682307" y="6744335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8756280" y="6744335"/>
            <a:ext cx="796025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B32FABAF-581A-43A0-94E1-01DF06E2150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4102" name="Picture 6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682307" y="177483"/>
            <a:ext cx="5117307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799614" y="6744335"/>
            <a:ext cx="2729230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41688" y="828675"/>
            <a:ext cx="3551237" cy="2662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705769" y="3667972"/>
            <a:ext cx="6823075" cy="2898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Mastertextformat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682307" y="6744335"/>
            <a:ext cx="5003589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8642562" y="6744335"/>
            <a:ext cx="909743" cy="3549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solidFill>
                  <a:srgbClr val="000070"/>
                </a:solidFill>
                <a:latin typeface="FrutigerNext LT Regular" charset="0"/>
                <a:cs typeface="+mn-cs"/>
              </a:defRPr>
            </a:lvl1pPr>
          </a:lstStyle>
          <a:p>
            <a:pPr>
              <a:defRPr/>
            </a:pPr>
            <a:fld id="{8478F364-15D4-4D2B-82CD-E68F48C36289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  <p:pic>
        <p:nvPicPr>
          <p:cNvPr id="3080" name="Picture 22" descr="02a HAW Logo.bmp                                               000167C2Macintosh HD                   BBC4452F: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56280" y="177482"/>
            <a:ext cx="604126" cy="394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rgbClr val="000070"/>
        </a:solidFill>
        <a:latin typeface="FrutigerNext LT Regular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/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2204357"/>
            <a:ext cx="8315325" cy="4008664"/>
          </a:xfrm>
          <a:solidFill>
            <a:schemeClr val="accent3"/>
          </a:solidFill>
        </p:spPr>
        <p:txBody>
          <a:bodyPr lIns="72000"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A8609C-E169-420D-8EDE-BF9D2DF9B745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58FBC-6EFE-4D39-B95E-55C6B8216B5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8674" y="770468"/>
            <a:ext cx="7919325" cy="561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/>
              <a:t>Mastertextformat bearbeiten</a:t>
            </a:r>
          </a:p>
          <a:p>
            <a:pPr lvl="1"/>
            <a:r>
              <a:rPr lang="de-DE" altLang="de-DE" noProof="0"/>
              <a:t>Zweite Ebene</a:t>
            </a:r>
          </a:p>
          <a:p>
            <a:pPr lvl="2"/>
            <a:r>
              <a:rPr lang="de-DE" altLang="de-DE" noProof="0"/>
              <a:t>Dritte Ebene</a:t>
            </a:r>
          </a:p>
          <a:p>
            <a:pPr lvl="3"/>
            <a:r>
              <a:rPr lang="de-DE" altLang="de-DE" noProof="0"/>
              <a:t>Vierte Ebene</a:t>
            </a:r>
          </a:p>
          <a:p>
            <a:pPr lvl="4"/>
            <a:r>
              <a:rPr lang="de-DE" altLang="de-DE" noProof="0"/>
              <a:t>Fünfte Ebene</a:t>
            </a:r>
            <a:endParaRPr lang="de-DE" altLang="de-DE" noProof="0" dirty="0"/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132416" y="139995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A1BCC66-1296-4195-9819-0219F312B139}"/>
              </a:ext>
            </a:extLst>
          </p:cNvPr>
          <p:cNvCxnSpPr/>
          <p:nvPr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63A65C70-E095-4EE5-9318-8FE6862D07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D67BABBD-0CC9-4687-B237-848298AAB8D0}"/>
              </a:ext>
            </a:extLst>
          </p:cNvPr>
          <p:cNvSpPr/>
          <p:nvPr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3" name="Fußzeilenplatzhalter 5">
            <a:extLst>
              <a:ext uri="{FF2B5EF4-FFF2-40B4-BE49-F238E27FC236}">
                <a16:creationId xmlns:a16="http://schemas.microsoft.com/office/drawing/2014/main" id="{EDA23881-90B2-4D5E-AC9C-40E19C920518}"/>
              </a:ext>
            </a:extLst>
          </p:cNvPr>
          <p:cNvSpPr txBox="1">
            <a:spLocks/>
          </p:cNvSpPr>
          <p:nvPr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3. Klassen &amp; Objekte (E3-OP)</a:t>
            </a:r>
          </a:p>
        </p:txBody>
      </p:sp>
    </p:spTree>
    <p:extLst>
      <p:ext uri="{BB962C8B-B14F-4D97-AF65-F5344CB8AC3E}">
        <p14:creationId xmlns:p14="http://schemas.microsoft.com/office/powerpoint/2010/main" val="1941148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8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15576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9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239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de-DE" noProof="0" dirty="0"/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/>
              <a:t>Mastertitelformat bearbeiten</a:t>
            </a:r>
            <a:endParaRPr lang="de-DE" altLang="de-DE" dirty="0"/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92117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6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04538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1132416" y="146682"/>
            <a:ext cx="6879167" cy="360363"/>
          </a:xfrm>
        </p:spPr>
        <p:txBody>
          <a:bodyPr/>
          <a:lstStyle>
            <a:lvl1pPr algn="ctr"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770468"/>
            <a:ext cx="3852000" cy="55295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770468"/>
            <a:ext cx="3852000" cy="5529532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2E7C76C-EA86-40EB-85B9-B1A30177EA53}"/>
              </a:ext>
            </a:extLst>
          </p:cNvPr>
          <p:cNvCxnSpPr/>
          <p:nvPr userDrawn="1"/>
        </p:nvCxnSpPr>
        <p:spPr bwMode="auto">
          <a:xfrm>
            <a:off x="0" y="550331"/>
            <a:ext cx="9144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1" name="Grafik 10" descr="Ein Bild, das Schwarz, Dunkelheit enthält.&#10;&#10;Automatisch generierte Beschreibung">
            <a:extLst>
              <a:ext uri="{FF2B5EF4-FFF2-40B4-BE49-F238E27FC236}">
                <a16:creationId xmlns:a16="http://schemas.microsoft.com/office/drawing/2014/main" id="{E17E07D1-2279-4251-9C51-5E16067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99" y="126001"/>
            <a:ext cx="978592" cy="360000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E904D6DF-AFF0-4B2A-B61A-31A011C5205E}"/>
              </a:ext>
            </a:extLst>
          </p:cNvPr>
          <p:cNvSpPr/>
          <p:nvPr userDrawn="1"/>
        </p:nvSpPr>
        <p:spPr bwMode="auto">
          <a:xfrm>
            <a:off x="0" y="770468"/>
            <a:ext cx="139031" cy="5613400"/>
          </a:xfrm>
          <a:prstGeom prst="rect">
            <a:avLst/>
          </a:prstGeom>
          <a:solidFill>
            <a:srgbClr val="A6A6A6"/>
          </a:solidFill>
          <a:ln w="9525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16" name="Fußzeilenplatzhalter 5">
            <a:extLst>
              <a:ext uri="{FF2B5EF4-FFF2-40B4-BE49-F238E27FC236}">
                <a16:creationId xmlns:a16="http://schemas.microsoft.com/office/drawing/2014/main" id="{3A081823-2D29-4E90-A814-91E58BC4DAA0}"/>
              </a:ext>
            </a:extLst>
          </p:cNvPr>
          <p:cNvSpPr txBox="1">
            <a:spLocks/>
          </p:cNvSpPr>
          <p:nvPr userDrawn="1"/>
        </p:nvSpPr>
        <p:spPr>
          <a:xfrm>
            <a:off x="2268336" y="6563157"/>
            <a:ext cx="5040000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bg1">
                    <a:lumMod val="50000"/>
                  </a:schemeClr>
                </a:solidFill>
                <a:latin typeface="Calibri" pitchFamily="34" charset="0"/>
                <a:ea typeface="+mn-ea"/>
                <a:cs typeface="Arial" charset="0"/>
              </a:defRPr>
            </a:lvl1pPr>
            <a:lvl2pPr marL="45711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2pPr>
            <a:lvl3pPr marL="914239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3pPr>
            <a:lvl4pPr marL="1371358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4pPr>
            <a:lvl5pPr marL="1828477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5pPr>
            <a:lvl6pPr marL="228559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6pPr>
            <a:lvl7pPr marL="2742716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7pPr>
            <a:lvl8pPr marL="3199835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8pPr>
            <a:lvl9pPr marL="3656954" algn="l" defTabSz="914239" rtl="0" eaLnBrk="1" latinLnBrk="0" hangingPunct="1">
              <a:defRPr sz="2400" kern="1200">
                <a:solidFill>
                  <a:schemeClr val="tx1"/>
                </a:solidFill>
                <a:latin typeface="HAW Frutiger Next Regular" charset="0"/>
                <a:ea typeface="+mn-ea"/>
                <a:cs typeface="Arial" charset="0"/>
              </a:defRPr>
            </a:lvl9pPr>
          </a:lstStyle>
          <a:p>
            <a:pPr algn="ctr">
              <a:defRPr/>
            </a:pPr>
            <a:r>
              <a:rPr lang="de-DE" noProof="0" dirty="0"/>
              <a:t>3. Klassen &amp; Objekte (E3-OP)</a:t>
            </a:r>
          </a:p>
        </p:txBody>
      </p:sp>
    </p:spTree>
    <p:extLst>
      <p:ext uri="{BB962C8B-B14F-4D97-AF65-F5344CB8AC3E}">
        <p14:creationId xmlns:p14="http://schemas.microsoft.com/office/powerpoint/2010/main" val="8865245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39719250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828000" y="2980800"/>
            <a:ext cx="7920000" cy="360000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bre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8"/>
          <p:cNvSpPr>
            <a:spLocks noGrp="1"/>
          </p:cNvSpPr>
          <p:nvPr>
            <p:ph idx="1"/>
          </p:nvPr>
        </p:nvSpPr>
        <p:spPr bwMode="auto">
          <a:xfrm>
            <a:off x="827999" y="1332000"/>
            <a:ext cx="7920000" cy="496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latin typeface="Calibri" pitchFamily="34" charset="0"/>
              </a:defRPr>
            </a:lvl1pPr>
            <a:lvl2pPr>
              <a:defRPr>
                <a:latin typeface="Calibri" pitchFamily="34" charset="0"/>
              </a:defRPr>
            </a:lvl2pPr>
            <a:lvl3pPr>
              <a:defRPr>
                <a:latin typeface="Calibri" pitchFamily="34" charset="0"/>
              </a:defRPr>
            </a:lvl3pPr>
            <a:lvl4pPr>
              <a:defRPr>
                <a:latin typeface="Calibri" pitchFamily="34" charset="0"/>
              </a:defRPr>
            </a:lvl4pPr>
            <a:lvl5pPr>
              <a:defRPr>
                <a:latin typeface="Calibri" pitchFamily="34" charset="0"/>
              </a:defRPr>
            </a:lvl5pPr>
          </a:lstStyle>
          <a:p>
            <a:pPr lvl="0"/>
            <a:r>
              <a:rPr lang="de-DE" altLang="de-DE" noProof="0" dirty="0"/>
              <a:t>Textmasterformate durch Klicken bearbeiten</a:t>
            </a:r>
          </a:p>
          <a:p>
            <a:pPr lvl="1"/>
            <a:r>
              <a:rPr lang="de-DE" altLang="de-DE" noProof="0" dirty="0"/>
              <a:t>Zweite Ebene</a:t>
            </a:r>
          </a:p>
          <a:p>
            <a:pPr lvl="2"/>
            <a:r>
              <a:rPr lang="de-DE" altLang="de-DE" noProof="0" dirty="0"/>
              <a:t>Dritte Ebene</a:t>
            </a:r>
          </a:p>
          <a:p>
            <a:pPr lvl="3"/>
            <a:r>
              <a:rPr lang="de-DE" altLang="de-DE" noProof="0" dirty="0"/>
              <a:t>Vierte Ebene</a:t>
            </a:r>
          </a:p>
          <a:p>
            <a:pPr lvl="4"/>
            <a:r>
              <a:rPr lang="de-DE" altLang="de-DE" noProof="0" dirty="0"/>
              <a:t>Fünfte Ebene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4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C9199E-C808-4456-A75B-87492F554109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2"/>
          <p:cNvSpPr>
            <a:spLocks noGrp="1"/>
          </p:cNvSpPr>
          <p:nvPr>
            <p:ph idx="1"/>
          </p:nvPr>
        </p:nvSpPr>
        <p:spPr>
          <a:xfrm>
            <a:off x="828000" y="1332000"/>
            <a:ext cx="4680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9" name="Bildplatzhalter 8"/>
          <p:cNvSpPr>
            <a:spLocks noGrp="1" noChangeAspect="1"/>
          </p:cNvSpPr>
          <p:nvPr>
            <p:ph type="pic" sz="quarter" idx="10"/>
          </p:nvPr>
        </p:nvSpPr>
        <p:spPr>
          <a:xfrm>
            <a:off x="5743456" y="593387"/>
            <a:ext cx="3006000" cy="5706613"/>
          </a:xfrm>
          <a:prstGeom prst="rect">
            <a:avLst/>
          </a:prstGeom>
        </p:spPr>
        <p:txBody>
          <a:bodyPr rtlCol="0">
            <a:noAutofit/>
          </a:bodyPr>
          <a:lstStyle>
            <a:lvl1pPr marL="0" indent="0">
              <a:buNone/>
              <a:defRPr sz="1200">
                <a:solidFill>
                  <a:srgbClr val="2F291D"/>
                </a:solidFill>
              </a:defRPr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5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35C236-10E9-457B-8FBE-EC24D10DCB15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8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10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C3AE8-12AC-4966-83FA-A63B04ED2CB6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, Bild, Marginaltext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Textplatzhalter 2"/>
          <p:cNvSpPr>
            <a:spLocks noGrp="1" noChangeAspect="1"/>
          </p:cNvSpPr>
          <p:nvPr>
            <p:ph type="body" sz="quarter" idx="11"/>
          </p:nvPr>
        </p:nvSpPr>
        <p:spPr>
          <a:xfrm>
            <a:off x="5743458" y="4572000"/>
            <a:ext cx="3005663" cy="1728000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Bildplatzhalter 3"/>
          <p:cNvSpPr>
            <a:spLocks noGrp="1" noChangeAspect="1"/>
          </p:cNvSpPr>
          <p:nvPr>
            <p:ph type="pic" sz="quarter" idx="15"/>
          </p:nvPr>
        </p:nvSpPr>
        <p:spPr>
          <a:xfrm>
            <a:off x="5743981" y="851801"/>
            <a:ext cx="3005140" cy="3720200"/>
          </a:xfrm>
        </p:spPr>
        <p:txBody>
          <a:bodyPr/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  <a:defRPr/>
            </a:lvl1pPr>
          </a:lstStyle>
          <a:p>
            <a:pPr lvl="0"/>
            <a:r>
              <a:rPr lang="de-DE" noProof="0" dirty="0"/>
              <a:t>Bild durch Klicken auf Symbol hinzufügen</a:t>
            </a:r>
          </a:p>
        </p:txBody>
      </p:sp>
      <p:sp>
        <p:nvSpPr>
          <p:cNvPr id="13" name="Titelplatzhalter 7"/>
          <p:cNvSpPr>
            <a:spLocks noGrp="1"/>
          </p:cNvSpPr>
          <p:nvPr>
            <p:ph type="title"/>
          </p:nvPr>
        </p:nvSpPr>
        <p:spPr bwMode="auto">
          <a:xfrm>
            <a:off x="828000" y="851800"/>
            <a:ext cx="468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t">
            <a:normAutofit/>
          </a:bodyPr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6" name="Datumsplatzhalter 4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4BE49-C22B-4B2D-8E9C-A7737568E91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7" name="Fußzeilenplatzhalter 5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452698-02DB-4BD3-91E8-ACB86FD112C7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e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nhaltsplatzhalter 23"/>
          <p:cNvSpPr>
            <a:spLocks noGrp="1" noChangeAspect="1"/>
          </p:cNvSpPr>
          <p:nvPr>
            <p:ph sz="quarter" idx="10"/>
          </p:nvPr>
        </p:nvSpPr>
        <p:spPr>
          <a:xfrm>
            <a:off x="5743456" y="1332000"/>
            <a:ext cx="3456900" cy="4968000"/>
          </a:xfrm>
        </p:spPr>
        <p:txBody>
          <a:bodyPr/>
          <a:lstStyle>
            <a:lvl1pPr marL="0" indent="0">
              <a:buNone/>
              <a:defRPr baseline="0"/>
            </a:lvl1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Inhaltsplatzhalter 2"/>
          <p:cNvSpPr>
            <a:spLocks noGrp="1" noChangeAspect="1"/>
          </p:cNvSpPr>
          <p:nvPr>
            <p:ph idx="1"/>
          </p:nvPr>
        </p:nvSpPr>
        <p:spPr>
          <a:xfrm>
            <a:off x="828000" y="1332000"/>
            <a:ext cx="5382000" cy="4968000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buNone/>
              <a:defRPr b="0" baseline="0">
                <a:solidFill>
                  <a:srgbClr val="2F291D"/>
                </a:solidFill>
              </a:defRPr>
            </a:lvl1pPr>
            <a:lvl2pPr>
              <a:defRPr b="0" baseline="0">
                <a:solidFill>
                  <a:srgbClr val="2F291D"/>
                </a:solidFill>
              </a:defRPr>
            </a:lvl2pPr>
            <a:lvl3pPr>
              <a:defRPr b="0" baseline="0">
                <a:solidFill>
                  <a:srgbClr val="2F291D"/>
                </a:solidFill>
              </a:defRPr>
            </a:lvl3pPr>
            <a:lvl4pPr>
              <a:defRPr b="0" baseline="0">
                <a:solidFill>
                  <a:srgbClr val="2F291D"/>
                </a:solidFill>
              </a:defRPr>
            </a:lvl4pPr>
            <a:lvl5pPr>
              <a:defRPr b="0" baseline="0">
                <a:solidFill>
                  <a:srgbClr val="2F291D"/>
                </a:solidFill>
              </a:defRPr>
            </a:lvl5pPr>
          </a:lstStyle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3B2FD9-6E1C-4592-A629-8CCBE17B35A8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C8EC86-0FDE-4C01-9CBA-4E0418039E12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en (2-spalti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el 18"/>
          <p:cNvSpPr>
            <a:spLocks noGrp="1"/>
          </p:cNvSpPr>
          <p:nvPr>
            <p:ph type="title"/>
          </p:nvPr>
        </p:nvSpPr>
        <p:spPr>
          <a:xfrm>
            <a:off x="828675" y="852275"/>
            <a:ext cx="7920038" cy="360363"/>
          </a:xfrm>
        </p:spPr>
        <p:txBody>
          <a:bodyPr/>
          <a:lstStyle>
            <a:lvl1pPr>
              <a:defRPr b="1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828000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5" name="Textplatzhalter 7"/>
          <p:cNvSpPr>
            <a:spLocks noGrp="1"/>
          </p:cNvSpPr>
          <p:nvPr>
            <p:ph type="body" sz="quarter" idx="12"/>
          </p:nvPr>
        </p:nvSpPr>
        <p:spPr>
          <a:xfrm>
            <a:off x="4897456" y="1332000"/>
            <a:ext cx="3852000" cy="4968000"/>
          </a:xfrm>
        </p:spPr>
        <p:txBody>
          <a:bodyPr/>
          <a:lstStyle/>
          <a:p>
            <a:pPr lvl="0"/>
            <a:r>
              <a:rPr lang="de-DE" dirty="0"/>
              <a:t>Textmasterformate durch Klicken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87564-BF75-436F-A6B5-61426C9922BD}" type="slidenum">
              <a:rPr lang="de-DE"/>
              <a:pPr>
                <a:defRPr/>
              </a:pPr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/Vollbild"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14EE494-26C5-45E7-BCE5-000E2FB36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2825751"/>
            <a:ext cx="7326497" cy="3469216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pic>
        <p:nvPicPr>
          <p:cNvPr id="10" name="Grafik 9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E8B25E8A-A593-4DC7-BD8E-CA3121648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973" y="5869286"/>
            <a:ext cx="1370028" cy="504000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5D4D5CF6-B3B8-440F-8E81-0B0086CAD9EF}"/>
              </a:ext>
            </a:extLst>
          </p:cNvPr>
          <p:cNvSpPr/>
          <p:nvPr/>
        </p:nvSpPr>
        <p:spPr bwMode="auto">
          <a:xfrm>
            <a:off x="828675" y="2740009"/>
            <a:ext cx="7326497" cy="36000"/>
          </a:xfrm>
          <a:prstGeom prst="rect">
            <a:avLst/>
          </a:prstGeom>
          <a:gradFill flip="none" rotWithShape="1">
            <a:gsLst>
              <a:gs pos="100000">
                <a:srgbClr val="DFEFFF">
                  <a:alpha val="0"/>
                  <a:lumMod val="0"/>
                  <a:lumOff val="100000"/>
                </a:srgbClr>
              </a:gs>
              <a:gs pos="0">
                <a:schemeClr val="bg1"/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75000"/>
                </a:schemeClr>
              </a:gs>
              <a:gs pos="100000">
                <a:schemeClr val="bg1">
                  <a:lumMod val="6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1840284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9704416-7573-4F20-AE69-25D731E184C0}"/>
              </a:ext>
            </a:extLst>
          </p:cNvPr>
          <p:cNvSpPr/>
          <p:nvPr/>
        </p:nvSpPr>
        <p:spPr bwMode="auto">
          <a:xfrm>
            <a:off x="1" y="1934633"/>
            <a:ext cx="9144000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 sz="900"/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13E73B4C-88F2-4690-A3BC-7CC9117CA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6" y="2204357"/>
            <a:ext cx="8315325" cy="521910"/>
          </a:xfrm>
          <a:noFill/>
        </p:spPr>
        <p:txBody>
          <a:bodyPr lIns="71987"/>
          <a:lstStyle>
            <a:lvl1pPr>
              <a:defRPr sz="2400" b="1">
                <a:solidFill>
                  <a:schemeClr val="accent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3DC4377-9B3A-4828-A63B-629EB5576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1850" y="3175000"/>
            <a:ext cx="7326497" cy="311996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2984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7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98513" y="-1588"/>
            <a:ext cx="8355012" cy="5842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5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Titelmasterformat durch Klicken bearbeiten</a:t>
            </a:r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de-DE" dirty="0"/>
              <a:t>Textmasterformat bearbeiten </a:t>
            </a:r>
          </a:p>
          <a:p>
            <a:pPr lvl="1"/>
            <a:r>
              <a:rPr lang="de-DE" altLang="de-DE" dirty="0"/>
              <a:t>Zweite Ebene</a:t>
            </a:r>
          </a:p>
          <a:p>
            <a:pPr lvl="2"/>
            <a:r>
              <a:rPr lang="de-DE" altLang="de-DE" dirty="0"/>
              <a:t>Dritte Ebene</a:t>
            </a:r>
          </a:p>
          <a:p>
            <a:pPr lvl="3"/>
            <a:r>
              <a:rPr lang="de-DE" altLang="de-DE" dirty="0"/>
              <a:t>Vierte Ebene</a:t>
            </a:r>
          </a:p>
          <a:p>
            <a:pPr lvl="4"/>
            <a:r>
              <a:rPr lang="de-DE" altLang="de-DE" dirty="0"/>
              <a:t>Fünfte Ebene</a:t>
            </a:r>
          </a:p>
        </p:txBody>
      </p:sp>
      <p:pic>
        <p:nvPicPr>
          <p:cNvPr id="1029" name="Picture 12" descr="H:\buero\schlichting\logos\haw\aktuell\HAW_Logos\05_HAW_Logos\05_HAW_Logo_P_rgb.tif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182563" y="131763"/>
            <a:ext cx="358775" cy="354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7" name="Gerade Verbindung 16"/>
          <p:cNvCxnSpPr/>
          <p:nvPr/>
        </p:nvCxnSpPr>
        <p:spPr bwMode="auto">
          <a:xfrm>
            <a:off x="0" y="65055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auto">
          <a:xfrm>
            <a:off x="0" y="574675"/>
            <a:ext cx="9144000" cy="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feld 7"/>
          <p:cNvSpPr txBox="1">
            <a:spLocks noChangeArrowheads="1"/>
          </p:cNvSpPr>
          <p:nvPr/>
        </p:nvSpPr>
        <p:spPr bwMode="auto">
          <a:xfrm>
            <a:off x="792163" y="366713"/>
            <a:ext cx="1970087" cy="20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eaLnBrk="1" hangingPunct="1">
              <a:defRPr/>
            </a:pPr>
            <a:r>
              <a:rPr lang="de-DE" altLang="de-DE" sz="1000" dirty="0">
                <a:solidFill>
                  <a:srgbClr val="002364"/>
                </a:solidFill>
                <a:latin typeface="Calibri" pitchFamily="34" charset="0"/>
              </a:rPr>
              <a:t>HAW Hamburg: Wissen fürs Leben</a:t>
            </a:r>
          </a:p>
          <a:p>
            <a:pPr eaLnBrk="1" hangingPunct="1">
              <a:defRPr/>
            </a:pPr>
            <a:endParaRPr lang="de-DE" alt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5532438" y="6564313"/>
            <a:ext cx="2133600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4313"/>
            <a:ext cx="4697413" cy="14287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00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7666038" y="6564313"/>
            <a:ext cx="1079500" cy="142875"/>
          </a:xfrm>
          <a:prstGeom prst="rect">
            <a:avLst/>
          </a:prstGeom>
        </p:spPr>
        <p:txBody>
          <a:bodyPr vert="horz" lIns="91440" tIns="45720" rIns="0" bIns="45720" rtlCol="0" anchor="ctr" anchorCtr="0">
            <a:noAutofit/>
          </a:bodyPr>
          <a:lstStyle>
            <a:lvl1pPr algn="r">
              <a:defRPr sz="1000" baseline="0">
                <a:solidFill>
                  <a:schemeClr val="bg2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34" name="Textfeld 7"/>
          <p:cNvSpPr txBox="1">
            <a:spLocks noChangeArrowheads="1"/>
          </p:cNvSpPr>
          <p:nvPr/>
        </p:nvSpPr>
        <p:spPr bwMode="auto">
          <a:xfrm>
            <a:off x="7457446" y="340147"/>
            <a:ext cx="1696079" cy="226591"/>
          </a:xfrm>
          <a:prstGeom prst="rect">
            <a:avLst/>
          </a:prstGeom>
          <a:solidFill>
            <a:srgbClr val="0E905A"/>
          </a:solidFill>
          <a:ln>
            <a:noFill/>
          </a:ln>
        </p:spPr>
        <p:txBody>
          <a:bodyPr wrap="none" lIns="108000" tIns="36000" rIns="108000" bIns="36000" anchor="b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AW Frutiger Next Regular" charset="0"/>
                <a:cs typeface="Arial" charset="0"/>
              </a:defRPr>
            </a:lvl9pPr>
          </a:lstStyle>
          <a:p>
            <a:pPr algn="r" eaLnBrk="1" hangingPunct="1">
              <a:defRPr/>
            </a:pPr>
            <a:r>
              <a:rPr lang="de-DE" altLang="de-DE" sz="1000" baseline="0" dirty="0">
                <a:solidFill>
                  <a:schemeClr val="bg1"/>
                </a:solidFill>
                <a:latin typeface="Calibri" pitchFamily="34" charset="0"/>
              </a:rPr>
              <a:t>Klassen &amp; Objekte</a:t>
            </a:r>
            <a:r>
              <a:rPr lang="de-DE" altLang="de-DE" sz="1000" dirty="0">
                <a:solidFill>
                  <a:schemeClr val="bg1"/>
                </a:solidFill>
                <a:latin typeface="Calibri" pitchFamily="34" charset="0"/>
              </a:rPr>
              <a:t> (E-B3-OP)</a:t>
            </a:r>
            <a:endParaRPr lang="de-DE" altLang="de-DE" sz="1000" dirty="0">
              <a:latin typeface="Calibri" pitchFamily="34" charset="0"/>
            </a:endParaRPr>
          </a:p>
        </p:txBody>
      </p:sp>
      <p:sp>
        <p:nvSpPr>
          <p:cNvPr id="14" name="Textfeld 13"/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21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12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elplatzhalter 7"/>
          <p:cNvSpPr>
            <a:spLocks noGrp="1"/>
          </p:cNvSpPr>
          <p:nvPr>
            <p:ph type="title"/>
          </p:nvPr>
        </p:nvSpPr>
        <p:spPr bwMode="auto">
          <a:xfrm>
            <a:off x="828675" y="852276"/>
            <a:ext cx="7920038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Titelmasterformat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durch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Klicken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endParaRPr lang="en-US" altLang="de-DE" noProof="0" dirty="0"/>
          </a:p>
        </p:txBody>
      </p:sp>
      <p:sp>
        <p:nvSpPr>
          <p:cNvPr id="1028" name="Textplatzhalter 8"/>
          <p:cNvSpPr>
            <a:spLocks noGrp="1"/>
          </p:cNvSpPr>
          <p:nvPr>
            <p:ph type="body" idx="1"/>
          </p:nvPr>
        </p:nvSpPr>
        <p:spPr bwMode="auto">
          <a:xfrm>
            <a:off x="828675" y="1331999"/>
            <a:ext cx="7920038" cy="496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2" rIns="91424" bIns="4571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noProof="0" dirty="0" err="1"/>
              <a:t>Textmasterformat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bearbeiten</a:t>
            </a:r>
            <a:r>
              <a:rPr lang="en-US" altLang="de-DE" noProof="0" dirty="0"/>
              <a:t> </a:t>
            </a:r>
          </a:p>
          <a:p>
            <a:pPr lvl="1"/>
            <a:r>
              <a:rPr lang="en-US" altLang="de-DE" noProof="0" dirty="0" err="1"/>
              <a:t>Zweite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2"/>
            <a:r>
              <a:rPr lang="en-US" altLang="de-DE" noProof="0" dirty="0" err="1"/>
              <a:t>Dritte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3"/>
            <a:r>
              <a:rPr lang="en-US" altLang="de-DE" noProof="0" dirty="0" err="1"/>
              <a:t>Vierte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  <a:p>
            <a:pPr lvl="4"/>
            <a:r>
              <a:rPr lang="en-US" altLang="de-DE" noProof="0" dirty="0" err="1"/>
              <a:t>Fünfte</a:t>
            </a:r>
            <a:r>
              <a:rPr lang="en-US" altLang="de-DE" noProof="0" dirty="0"/>
              <a:t> </a:t>
            </a:r>
            <a:r>
              <a:rPr lang="en-US" altLang="de-DE" noProof="0" dirty="0" err="1"/>
              <a:t>Ebene</a:t>
            </a:r>
            <a:endParaRPr lang="en-US" altLang="de-DE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2"/>
          </p:nvPr>
        </p:nvSpPr>
        <p:spPr>
          <a:xfrm>
            <a:off x="139031" y="6560414"/>
            <a:ext cx="689644" cy="142875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ctr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61D1D5D8-BA01-4EEA-9384-229870624754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3"/>
          </p:nvPr>
        </p:nvSpPr>
        <p:spPr>
          <a:xfrm>
            <a:off x="828675" y="6560414"/>
            <a:ext cx="1372219" cy="140132"/>
          </a:xfrm>
          <a:prstGeom prst="rect">
            <a:avLst/>
          </a:prstGeom>
        </p:spPr>
        <p:txBody>
          <a:bodyPr vert="horz" lIns="0" tIns="45712" rIns="91424" bIns="45712" rtlCol="0" anchor="ctr"/>
          <a:lstStyle>
            <a:lvl1pPr algn="l">
              <a:defRPr sz="90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4"/>
          </p:nvPr>
        </p:nvSpPr>
        <p:spPr>
          <a:xfrm>
            <a:off x="8158347" y="6564314"/>
            <a:ext cx="587191" cy="140132"/>
          </a:xfrm>
          <a:prstGeom prst="rect">
            <a:avLst/>
          </a:prstGeom>
        </p:spPr>
        <p:txBody>
          <a:bodyPr vert="horz" lIns="91424" tIns="45712" rIns="0" bIns="45712" rtlCol="0" anchor="ctr" anchorCtr="0">
            <a:noAutofit/>
          </a:bodyPr>
          <a:lstStyle>
            <a:lvl1pPr algn="r">
              <a:defRPr sz="900" baseline="0">
                <a:solidFill>
                  <a:schemeClr val="bg1">
                    <a:lumMod val="50000"/>
                  </a:schemeClr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EF4C6FBB-3058-4DD8-882F-CA6C2D88707B}" type="slidenum">
              <a:rPr lang="de-DE" smtClean="0"/>
              <a:pPr>
                <a:defRPr/>
              </a:pPr>
              <a:t>‹Nr.›</a:t>
            </a:fld>
            <a:endParaRPr lang="de-DE" dirty="0"/>
          </a:p>
        </p:txBody>
      </p:sp>
      <p:sp>
        <p:nvSpPr>
          <p:cNvPr id="14" name="Textfeld 13"/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0E715C0-C1F7-4601-92C4-9F02170E7C72}"/>
              </a:ext>
            </a:extLst>
          </p:cNvPr>
          <p:cNvSpPr txBox="1"/>
          <p:nvPr/>
        </p:nvSpPr>
        <p:spPr>
          <a:xfrm>
            <a:off x="-302078" y="898072"/>
            <a:ext cx="184698" cy="461649"/>
          </a:xfrm>
          <a:prstGeom prst="rect">
            <a:avLst/>
          </a:prstGeom>
          <a:noFill/>
        </p:spPr>
        <p:txBody>
          <a:bodyPr wrap="none" lIns="91424" tIns="45712" rIns="91424" bIns="45712" rtlCol="0">
            <a:spAutoFit/>
          </a:bodyPr>
          <a:lstStyle/>
          <a:p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D7D4C43-5661-43E7-B142-ED6D31560B10}"/>
              </a:ext>
            </a:extLst>
          </p:cNvPr>
          <p:cNvSpPr txBox="1"/>
          <p:nvPr userDrawn="1"/>
        </p:nvSpPr>
        <p:spPr>
          <a:xfrm>
            <a:off x="-302079" y="898071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3342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5" r:id="rId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b="1">
          <a:solidFill>
            <a:schemeClr val="bg2">
              <a:lumMod val="50000"/>
            </a:schemeClr>
          </a:solidFill>
          <a:latin typeface="Calibri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rgbClr val="7D775D"/>
          </a:solidFill>
          <a:latin typeface="FrutigerNext LT Bold" charset="0"/>
        </a:defRPr>
      </a:lvl5pPr>
      <a:lvl6pPr marL="45711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6pPr>
      <a:lvl7pPr marL="914239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7pPr>
      <a:lvl8pPr marL="1371358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8pPr>
      <a:lvl9pPr marL="1828477" algn="l" rtl="0" eaLnBrk="1" fontAlgn="base" hangingPunct="1">
        <a:spcBef>
          <a:spcPct val="0"/>
        </a:spcBef>
        <a:spcAft>
          <a:spcPct val="0"/>
        </a:spcAft>
        <a:defRPr sz="1600">
          <a:solidFill>
            <a:schemeClr val="tx2"/>
          </a:solidFill>
          <a:latin typeface="FrutigerNext LT Bold" charset="0"/>
        </a:defRPr>
      </a:lvl9pPr>
    </p:titleStyle>
    <p:bodyStyle>
      <a:lvl1pPr marL="342839" indent="-342839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  <a:ea typeface="+mn-ea"/>
          <a:cs typeface="+mn-cs"/>
        </a:defRPr>
      </a:lvl1pPr>
      <a:lvl2pPr marL="742819" indent="-28570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2pPr>
      <a:lvl3pPr marL="114279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3pPr>
      <a:lvl4pPr marL="1561824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4pPr>
      <a:lvl5pPr marL="1980851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rgbClr val="2F291D"/>
          </a:solidFill>
          <a:latin typeface="Calibri" pitchFamily="34" charset="0"/>
        </a:defRPr>
      </a:lvl5pPr>
      <a:lvl6pPr marL="2437970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6pPr>
      <a:lvl7pPr marL="2895089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7pPr>
      <a:lvl8pPr marL="335220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8pPr>
      <a:lvl9pPr marL="3809328" indent="-228560" algn="l" rtl="0" eaLnBrk="1" fontAlgn="base" hangingPunct="1">
        <a:spcBef>
          <a:spcPct val="20000"/>
        </a:spcBef>
        <a:spcAft>
          <a:spcPct val="0"/>
        </a:spcAft>
        <a:buFont typeface="Wingdings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1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39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358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477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59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716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835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54" algn="l" defTabSz="91423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haw-hamburg.de/marc-hensel" TargetMode="Externa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5F93563A-E2A4-4B05-BF11-481F6F69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Objektorientierte Programmierung (E3-OP)</a:t>
            </a:r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9206C84D-16E5-4505-9EAF-711537FF4D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z="2400" dirty="0"/>
              <a:t>3. Objektorientierte Sprachkonzepte (Klassen &amp; Objekte)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sz="1400" dirty="0"/>
              <a:t>	             Prof. Dr. Marc Hensel</a:t>
            </a:r>
          </a:p>
          <a:p>
            <a:r>
              <a:rPr lang="de-DE" sz="800" dirty="0"/>
              <a:t>	                       </a:t>
            </a:r>
            <a:r>
              <a:rPr lang="de-DE" sz="400" dirty="0"/>
              <a:t> </a:t>
            </a:r>
            <a:r>
              <a:rPr lang="de-DE" sz="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http://www.haw-hamburg.de/marc-hensel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172631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Lassen Sie uns folgende Beispielklasse erstellen: Student(in) in Hochschulverwaltung</a:t>
            </a:r>
          </a:p>
          <a:p>
            <a:r>
              <a:rPr lang="de-DE" dirty="0"/>
              <a:t>Beschrieben durch Name, Matrikelnummer und Studienbeginn (Jahr)</a:t>
            </a:r>
          </a:p>
          <a:p>
            <a:r>
              <a:rPr lang="de-DE" dirty="0"/>
              <a:t>Sehr einfache Klasse (ohne Methoden und Datenkapselung):</a:t>
            </a:r>
          </a:p>
          <a:p>
            <a:pPr>
              <a:buNone/>
            </a:pPr>
            <a:endParaRPr lang="de-DE" sz="4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matrNumber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800" dirty="0"/>
          </a:p>
          <a:p>
            <a:r>
              <a:rPr lang="de-DE" dirty="0"/>
              <a:t>Modellierung: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Beispiel-Klasse: Deklaration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899592" y="4202691"/>
            <a:ext cx="4680520" cy="1007998"/>
            <a:chOff x="899592" y="4448491"/>
            <a:chExt cx="4680520" cy="1007998"/>
          </a:xfrm>
        </p:grpSpPr>
        <p:sp>
          <p:nvSpPr>
            <p:cNvPr id="14" name="Pfeil nach rechts 13"/>
            <p:cNvSpPr/>
            <p:nvPr/>
          </p:nvSpPr>
          <p:spPr>
            <a:xfrm>
              <a:off x="2771806" y="4795466"/>
              <a:ext cx="576064" cy="2880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pic>
          <p:nvPicPr>
            <p:cNvPr id="11" name="Grafik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592" y="4628176"/>
              <a:ext cx="1728192" cy="648628"/>
            </a:xfrm>
            <a:prstGeom prst="rect">
              <a:avLst/>
            </a:prstGeom>
          </p:spPr>
        </p:pic>
        <p:grpSp>
          <p:nvGrpSpPr>
            <p:cNvPr id="7" name="Gruppieren 6"/>
            <p:cNvGrpSpPr/>
            <p:nvPr/>
          </p:nvGrpSpPr>
          <p:grpSpPr>
            <a:xfrm>
              <a:off x="3492112" y="4448491"/>
              <a:ext cx="2088000" cy="1007998"/>
              <a:chOff x="6803993" y="5087237"/>
              <a:chExt cx="2088000" cy="1007998"/>
            </a:xfrm>
          </p:grpSpPr>
          <p:sp>
            <p:nvSpPr>
              <p:cNvPr id="19" name="Rechteck 18"/>
              <p:cNvSpPr/>
              <p:nvPr/>
            </p:nvSpPr>
            <p:spPr bwMode="auto">
              <a:xfrm>
                <a:off x="6803993" y="5087237"/>
                <a:ext cx="2088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b="1" dirty="0">
                    <a:solidFill>
                      <a:srgbClr val="000000"/>
                    </a:solidFill>
                    <a:latin typeface="Calibri" pitchFamily="34" charset="0"/>
                  </a:rPr>
                  <a:t>Student</a:t>
                </a:r>
                <a:endParaRPr kumimoji="0" lang="de-DE" sz="2400" b="1" i="0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20" name="Rechteck 19"/>
              <p:cNvSpPr/>
              <p:nvPr/>
            </p:nvSpPr>
            <p:spPr bwMode="auto">
              <a:xfrm>
                <a:off x="6803993" y="5375235"/>
                <a:ext cx="2088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String</a:t>
                </a:r>
              </a:p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eaLnBrk="0" hangingPunct="0"/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+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: </a:t>
                </a: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int</a:t>
                </a:r>
                <a:endParaRPr lang="de-DE" sz="1400" dirty="0">
                  <a:solidFill>
                    <a:srgbClr val="000000"/>
                  </a:solidFill>
                  <a:latin typeface="Calibri" pitchFamily="34" charset="0"/>
                </a:endParaRP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240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</p:grpSp>
      </p:grpSp>
      <p:pic>
        <p:nvPicPr>
          <p:cNvPr id="13" name="Grafik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Klasse </a:t>
            </a:r>
            <a:r>
              <a:rPr lang="de-DE" i="1" dirty="0"/>
              <a:t>(„</a:t>
            </a:r>
            <a:r>
              <a:rPr lang="de-DE" i="1" u="sng" dirty="0"/>
              <a:t>Eine</a:t>
            </a:r>
            <a:r>
              <a:rPr lang="de-DE" i="1" dirty="0"/>
              <a:t> Klasse für </a:t>
            </a:r>
            <a:r>
              <a:rPr lang="de-DE" i="1" u="sng" dirty="0"/>
              <a:t>alle</a:t>
            </a:r>
            <a:r>
              <a:rPr lang="de-DE" i="1" dirty="0"/>
              <a:t> Studierenden“</a:t>
            </a:r>
            <a:r>
              <a:rPr lang="de-DE" dirty="0"/>
              <a:t>):</a:t>
            </a:r>
          </a:p>
          <a:p>
            <a:r>
              <a:rPr lang="de-DE" dirty="0"/>
              <a:t>Die Klasse ist ein neuer Datentyp.</a:t>
            </a:r>
          </a:p>
          <a:p>
            <a:r>
              <a:rPr lang="de-DE" dirty="0"/>
              <a:t>Legt fest, durch welche Daten Studierende beschrieben werden</a:t>
            </a:r>
          </a:p>
          <a:p>
            <a:pPr>
              <a:buNone/>
            </a:pPr>
            <a:endParaRPr lang="de-DE" sz="1100" dirty="0"/>
          </a:p>
          <a:p>
            <a:pPr>
              <a:buNone/>
            </a:pPr>
            <a:r>
              <a:rPr lang="de-DE" dirty="0"/>
              <a:t>Objekte </a:t>
            </a:r>
            <a:r>
              <a:rPr lang="de-DE" i="1" dirty="0"/>
              <a:t>(„Für jede/n Studierende/n ein </a:t>
            </a:r>
            <a:r>
              <a:rPr lang="de-DE" i="1" u="sng" dirty="0"/>
              <a:t>eigenes</a:t>
            </a:r>
            <a:r>
              <a:rPr lang="de-DE" i="1" dirty="0"/>
              <a:t> Objekt“</a:t>
            </a:r>
            <a:r>
              <a:rPr lang="de-DE" dirty="0"/>
              <a:t>):</a:t>
            </a:r>
          </a:p>
          <a:p>
            <a:r>
              <a:rPr lang="de-DE" dirty="0"/>
              <a:t>Objekte sind Instanzen im Speicher.</a:t>
            </a:r>
          </a:p>
          <a:p>
            <a:r>
              <a:rPr lang="de-DE" dirty="0"/>
              <a:t>Besitzen Struktur der Klasse, sind aber mit Daten gefüllt</a:t>
            </a:r>
          </a:p>
          <a:p>
            <a:r>
              <a:rPr lang="de-DE" dirty="0"/>
              <a:t>Es können beliebig viele Objekte erzeugt werden.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Beispiel-Klasse: Objekte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sp>
        <p:nvSpPr>
          <p:cNvPr id="8" name="Pfeil nach rechts 7"/>
          <p:cNvSpPr/>
          <p:nvPr/>
        </p:nvSpPr>
        <p:spPr>
          <a:xfrm>
            <a:off x="2771806" y="4549666"/>
            <a:ext cx="576064" cy="288032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4382376"/>
            <a:ext cx="1728192" cy="648628"/>
          </a:xfrm>
          <a:prstGeom prst="rect">
            <a:avLst/>
          </a:prstGeom>
        </p:spPr>
      </p:pic>
      <p:grpSp>
        <p:nvGrpSpPr>
          <p:cNvPr id="17" name="Gruppieren 16"/>
          <p:cNvGrpSpPr/>
          <p:nvPr/>
        </p:nvGrpSpPr>
        <p:grpSpPr>
          <a:xfrm>
            <a:off x="3492112" y="4202691"/>
            <a:ext cx="2088000" cy="1007998"/>
            <a:chOff x="6803993" y="5087237"/>
            <a:chExt cx="2088000" cy="1007998"/>
          </a:xfrm>
        </p:grpSpPr>
        <p:sp>
          <p:nvSpPr>
            <p:cNvPr id="18" name="Rechteck 17"/>
            <p:cNvSpPr/>
            <p:nvPr/>
          </p:nvSpPr>
          <p:spPr bwMode="auto">
            <a:xfrm>
              <a:off x="6803993" y="5087237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Student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6803993" y="5375235"/>
              <a:ext cx="2088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int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</p:grpSp>
      <p:grpSp>
        <p:nvGrpSpPr>
          <p:cNvPr id="30" name="Gruppieren 29"/>
          <p:cNvGrpSpPr/>
          <p:nvPr/>
        </p:nvGrpSpPr>
        <p:grpSpPr>
          <a:xfrm>
            <a:off x="5724130" y="3679429"/>
            <a:ext cx="3038974" cy="2054522"/>
            <a:chOff x="5724130" y="3925229"/>
            <a:chExt cx="3038974" cy="2054522"/>
          </a:xfrm>
        </p:grpSpPr>
        <p:sp>
          <p:nvSpPr>
            <p:cNvPr id="13" name="Pfeil nach rechts 12"/>
            <p:cNvSpPr/>
            <p:nvPr/>
          </p:nvSpPr>
          <p:spPr>
            <a:xfrm>
              <a:off x="5724130" y="4795466"/>
              <a:ext cx="576064" cy="288032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6493216" y="3925229"/>
              <a:ext cx="2269888" cy="2054522"/>
              <a:chOff x="6459682" y="4150046"/>
              <a:chExt cx="2269888" cy="2054522"/>
            </a:xfrm>
          </p:grpSpPr>
          <p:grpSp>
            <p:nvGrpSpPr>
              <p:cNvPr id="20" name="Gruppieren 30"/>
              <p:cNvGrpSpPr/>
              <p:nvPr/>
            </p:nvGrpSpPr>
            <p:grpSpPr>
              <a:xfrm>
                <a:off x="6893570" y="4150046"/>
                <a:ext cx="1836000" cy="1007998"/>
                <a:chOff x="4008422" y="3161483"/>
                <a:chExt cx="1260000" cy="1007998"/>
              </a:xfrm>
            </p:grpSpPr>
            <p:sp>
              <p:nvSpPr>
                <p:cNvPr id="21" name="Rechteck 20"/>
                <p:cNvSpPr/>
                <p:nvPr/>
              </p:nvSpPr>
              <p:spPr bwMode="auto">
                <a:xfrm>
                  <a:off x="4008422" y="3161483"/>
                  <a:ext cx="12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b="1" u="sng" dirty="0" err="1">
                      <a:solidFill>
                        <a:srgbClr val="000000"/>
                      </a:solidFill>
                      <a:latin typeface="Calibri" pitchFamily="34" charset="0"/>
                    </a:rPr>
                    <a:t>birgit</a:t>
                  </a:r>
                  <a:r>
                    <a:rPr lang="de-DE" sz="1400" b="1" u="sng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  <a:r>
                    <a:rPr kumimoji="0" lang="de-DE" sz="1400" b="1" i="0" u="sng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:Student</a:t>
                  </a:r>
                  <a:endParaRPr kumimoji="0" lang="de-DE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2" name="Rechteck 21"/>
                <p:cNvSpPr/>
                <p:nvPr/>
              </p:nvSpPr>
              <p:spPr bwMode="auto">
                <a:xfrm>
                  <a:off x="4008422" y="3449481"/>
                  <a:ext cx="1260000" cy="720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name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„Birgit“</a:t>
                  </a:r>
                </a:p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matrNumber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591778</a:t>
                  </a: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enrolledYear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2016</a:t>
                  </a:r>
                </a:p>
              </p:txBody>
            </p:sp>
          </p:grpSp>
          <p:grpSp>
            <p:nvGrpSpPr>
              <p:cNvPr id="23" name="Gruppieren 30"/>
              <p:cNvGrpSpPr/>
              <p:nvPr/>
            </p:nvGrpSpPr>
            <p:grpSpPr>
              <a:xfrm>
                <a:off x="6657600" y="4556458"/>
                <a:ext cx="1836000" cy="1007998"/>
                <a:chOff x="4008422" y="3161483"/>
                <a:chExt cx="1260000" cy="1007998"/>
              </a:xfrm>
            </p:grpSpPr>
            <p:sp>
              <p:nvSpPr>
                <p:cNvPr id="24" name="Rechteck 23"/>
                <p:cNvSpPr/>
                <p:nvPr/>
              </p:nvSpPr>
              <p:spPr bwMode="auto">
                <a:xfrm>
                  <a:off x="4008422" y="3161483"/>
                  <a:ext cx="12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b="1" u="sng" dirty="0" err="1">
                      <a:solidFill>
                        <a:srgbClr val="000000"/>
                      </a:solidFill>
                      <a:latin typeface="Calibri" pitchFamily="34" charset="0"/>
                    </a:rPr>
                    <a:t>lena</a:t>
                  </a:r>
                  <a:r>
                    <a:rPr lang="de-DE" sz="1400" b="1" u="sng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  <a:r>
                    <a:rPr kumimoji="0" lang="de-DE" sz="1400" b="1" i="0" u="sng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:Student</a:t>
                  </a:r>
                  <a:endParaRPr kumimoji="0" lang="de-DE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5" name="Rechteck 24"/>
                <p:cNvSpPr/>
                <p:nvPr/>
              </p:nvSpPr>
              <p:spPr bwMode="auto">
                <a:xfrm>
                  <a:off x="4008422" y="3449481"/>
                  <a:ext cx="1260000" cy="720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name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„Lena“</a:t>
                  </a:r>
                </a:p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matrNumber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591753</a:t>
                  </a: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enrolledYear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2016</a:t>
                  </a:r>
                </a:p>
              </p:txBody>
            </p:sp>
          </p:grpSp>
          <p:grpSp>
            <p:nvGrpSpPr>
              <p:cNvPr id="26" name="Gruppieren 30"/>
              <p:cNvGrpSpPr/>
              <p:nvPr/>
            </p:nvGrpSpPr>
            <p:grpSpPr>
              <a:xfrm>
                <a:off x="6459682" y="5196570"/>
                <a:ext cx="1836000" cy="1007998"/>
                <a:chOff x="4008422" y="3161483"/>
                <a:chExt cx="1260000" cy="1007998"/>
              </a:xfrm>
            </p:grpSpPr>
            <p:sp>
              <p:nvSpPr>
                <p:cNvPr id="27" name="Rechteck 26"/>
                <p:cNvSpPr/>
                <p:nvPr/>
              </p:nvSpPr>
              <p:spPr bwMode="auto">
                <a:xfrm>
                  <a:off x="4008422" y="3161483"/>
                  <a:ext cx="1260000" cy="288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1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b="1" u="sng" dirty="0" err="1">
                      <a:solidFill>
                        <a:srgbClr val="000000"/>
                      </a:solidFill>
                      <a:latin typeface="Calibri" pitchFamily="34" charset="0"/>
                    </a:rPr>
                    <a:t>jan</a:t>
                  </a:r>
                  <a:r>
                    <a:rPr lang="de-DE" sz="1400" b="1" u="sng" dirty="0">
                      <a:solidFill>
                        <a:srgbClr val="000000"/>
                      </a:solidFill>
                      <a:latin typeface="Calibri" pitchFamily="34" charset="0"/>
                    </a:rPr>
                    <a:t> </a:t>
                  </a:r>
                  <a:r>
                    <a:rPr kumimoji="0" lang="de-DE" sz="1400" b="1" i="0" u="sng" strike="noStrike" cap="none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latin typeface="Calibri" pitchFamily="34" charset="0"/>
                    </a:rPr>
                    <a:t>:Student</a:t>
                  </a:r>
                  <a:endParaRPr kumimoji="0" lang="de-DE" sz="2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endParaRPr>
                </a:p>
              </p:txBody>
            </p:sp>
            <p:sp>
              <p:nvSpPr>
                <p:cNvPr id="28" name="Rechteck 27"/>
                <p:cNvSpPr/>
                <p:nvPr/>
              </p:nvSpPr>
              <p:spPr bwMode="auto">
                <a:xfrm>
                  <a:off x="4008422" y="3449481"/>
                  <a:ext cx="1260000" cy="720000"/>
                </a:xfrm>
                <a:prstGeom prst="rect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name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„Jan“</a:t>
                  </a:r>
                </a:p>
                <a:p>
                  <a:pPr eaLnBrk="0" hangingPunct="0"/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matrNumber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591601</a:t>
                  </a:r>
                </a:p>
                <a:p>
                  <a:pPr marL="0" marR="0" indent="0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de-DE" sz="1400" dirty="0" err="1">
                      <a:solidFill>
                        <a:srgbClr val="000000"/>
                      </a:solidFill>
                      <a:latin typeface="Calibri" pitchFamily="34" charset="0"/>
                    </a:rPr>
                    <a:t>enrolledYear</a:t>
                  </a:r>
                  <a:r>
                    <a:rPr lang="de-DE" sz="1400" dirty="0">
                      <a:solidFill>
                        <a:srgbClr val="000000"/>
                      </a:solidFill>
                      <a:latin typeface="Calibri" pitchFamily="34" charset="0"/>
                    </a:rPr>
                    <a:t> = 2015</a:t>
                  </a:r>
                </a:p>
              </p:txBody>
            </p:sp>
          </p:grp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Ausführbare Klasse („Hauptprogramm“):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StudentDemo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0"/>
            <a:r>
              <a:rPr lang="de-DE" dirty="0">
                <a:solidFill>
                  <a:prstClr val="black"/>
                </a:solidFill>
              </a:rPr>
              <a:t>Welche Werte haben die Variablen </a:t>
            </a:r>
            <a:r>
              <a:rPr lang="de-DE" i="1" dirty="0" err="1">
                <a:solidFill>
                  <a:prstClr val="black"/>
                </a:solidFill>
              </a:rPr>
              <a:t>count</a:t>
            </a:r>
            <a:r>
              <a:rPr lang="de-DE" dirty="0">
                <a:solidFill>
                  <a:prstClr val="black"/>
                </a:solidFill>
              </a:rPr>
              <a:t>, </a:t>
            </a:r>
            <a:r>
              <a:rPr lang="de-DE" i="1" dirty="0" err="1">
                <a:solidFill>
                  <a:prstClr val="black"/>
                </a:solidFill>
              </a:rPr>
              <a:t>lena</a:t>
            </a:r>
            <a:r>
              <a:rPr lang="de-DE" dirty="0">
                <a:solidFill>
                  <a:prstClr val="black"/>
                </a:solidFill>
              </a:rPr>
              <a:t> und </a:t>
            </a:r>
            <a:r>
              <a:rPr lang="de-DE" i="1" dirty="0" err="1">
                <a:solidFill>
                  <a:prstClr val="black"/>
                </a:solidFill>
              </a:rPr>
              <a:t>jan</a:t>
            </a:r>
            <a:r>
              <a:rPr lang="de-DE" dirty="0">
                <a:solidFill>
                  <a:prstClr val="black"/>
                </a:solidFill>
              </a:rPr>
              <a:t>?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Beispiel-Klasse: Lokale 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sp>
        <p:nvSpPr>
          <p:cNvPr id="8" name="Rechteck 14"/>
          <p:cNvSpPr/>
          <p:nvPr/>
        </p:nvSpPr>
        <p:spPr>
          <a:xfrm>
            <a:off x="1934506" y="3835834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9" name="Rechteck 14"/>
          <p:cNvSpPr/>
          <p:nvPr/>
        </p:nvSpPr>
        <p:spPr>
          <a:xfrm>
            <a:off x="1934506" y="4411898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10" name="Rechteck 14"/>
          <p:cNvSpPr/>
          <p:nvPr/>
        </p:nvSpPr>
        <p:spPr>
          <a:xfrm>
            <a:off x="1934506" y="4987962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itchFamily="34" charset="0"/>
              </a:rPr>
              <a:t>?</a:t>
            </a:r>
          </a:p>
        </p:txBody>
      </p:sp>
      <p:sp>
        <p:nvSpPr>
          <p:cNvPr id="11" name="Rechteck 10"/>
          <p:cNvSpPr/>
          <p:nvPr/>
        </p:nvSpPr>
        <p:spPr>
          <a:xfrm>
            <a:off x="1934506" y="3835834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1934506" y="4411898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1934506" y="4987962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998408" y="3763826"/>
            <a:ext cx="1872208" cy="1656184"/>
          </a:xfrm>
          <a:prstGeom prst="roundRect">
            <a:avLst/>
          </a:prstGeom>
          <a:noFill/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800" dirty="0" err="1">
                <a:solidFill>
                  <a:srgbClr val="000000"/>
                </a:solidFill>
                <a:latin typeface="Calibri" pitchFamily="34" charset="0"/>
                <a:cs typeface="Consolas" pitchFamily="49" charset="0"/>
              </a:rPr>
              <a:t>count</a:t>
            </a:r>
            <a:endParaRPr lang="de-DE" sz="1800" dirty="0">
              <a:solidFill>
                <a:srgbClr val="000000"/>
              </a:solidFill>
              <a:latin typeface="Calibri" pitchFamily="34" charset="0"/>
              <a:cs typeface="Consolas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alibri" pitchFamily="34" charset="0"/>
              <a:cs typeface="Consolas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latin typeface="Calibri" pitchFamily="34" charset="0"/>
                <a:cs typeface="Consolas" pitchFamily="49" charset="0"/>
              </a:rPr>
              <a:t>lena</a:t>
            </a:r>
            <a:endParaRPr lang="de-DE" sz="1800" dirty="0">
              <a:solidFill>
                <a:srgbClr val="000000"/>
              </a:solidFill>
              <a:latin typeface="Calibri" pitchFamily="34" charset="0"/>
              <a:cs typeface="Consolas" pitchFamily="49" charset="0"/>
            </a:endParaRPr>
          </a:p>
          <a:p>
            <a:endParaRPr lang="de-DE" sz="1800" dirty="0">
              <a:solidFill>
                <a:srgbClr val="000000"/>
              </a:solidFill>
              <a:latin typeface="Calibri" pitchFamily="34" charset="0"/>
              <a:cs typeface="Consolas" pitchFamily="49" charset="0"/>
            </a:endParaRPr>
          </a:p>
          <a:p>
            <a:r>
              <a:rPr lang="de-DE" sz="1800" dirty="0" err="1">
                <a:solidFill>
                  <a:srgbClr val="000000"/>
                </a:solidFill>
                <a:latin typeface="Calibri" pitchFamily="34" charset="0"/>
                <a:cs typeface="Consolas" pitchFamily="49" charset="0"/>
              </a:rPr>
              <a:t>jan</a:t>
            </a:r>
            <a:endParaRPr lang="de-DE" sz="1800" dirty="0">
              <a:solidFill>
                <a:srgbClr val="000000"/>
              </a:solidFill>
              <a:latin typeface="Calibri" pitchFamily="34" charset="0"/>
              <a:cs typeface="Consolas" pitchFamily="49" charset="0"/>
            </a:endParaRPr>
          </a:p>
        </p:txBody>
      </p:sp>
      <p:sp>
        <p:nvSpPr>
          <p:cNvPr id="14" name="Legende mit Linie 2 13"/>
          <p:cNvSpPr/>
          <p:nvPr/>
        </p:nvSpPr>
        <p:spPr>
          <a:xfrm>
            <a:off x="3590690" y="3721408"/>
            <a:ext cx="2937385" cy="864096"/>
          </a:xfrm>
          <a:prstGeom prst="borderCallout2">
            <a:avLst>
              <a:gd name="adj1" fmla="val 52474"/>
              <a:gd name="adj2" fmla="val -1834"/>
              <a:gd name="adj3" fmla="val 38519"/>
              <a:gd name="adj4" fmla="val -18035"/>
              <a:gd name="adj5" fmla="val 38076"/>
              <a:gd name="adj6" fmla="val -37773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u="sng" dirty="0">
                <a:solidFill>
                  <a:srgbClr val="000000"/>
                </a:solidFill>
                <a:latin typeface="Calibri" pitchFamily="34" charset="0"/>
              </a:rPr>
              <a:t>Primitiver Datentyp:</a:t>
            </a:r>
          </a:p>
          <a:p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Speicher für </a:t>
            </a:r>
            <a:r>
              <a:rPr lang="de-DE" sz="1600" i="1" dirty="0">
                <a:solidFill>
                  <a:srgbClr val="000000"/>
                </a:solidFill>
                <a:latin typeface="Calibri" pitchFamily="34" charset="0"/>
              </a:rPr>
              <a:t>Wert</a:t>
            </a:r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 vom Typ </a:t>
            </a:r>
            <a:r>
              <a:rPr lang="de-DE" sz="1600" i="1" dirty="0" err="1">
                <a:solidFill>
                  <a:srgbClr val="000000"/>
                </a:solidFill>
                <a:latin typeface="Calibri" pitchFamily="34" charset="0"/>
                <a:cs typeface="Consolas" pitchFamily="49" charset="0"/>
              </a:rPr>
              <a:t>int</a:t>
            </a:r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 reserviert, aber </a:t>
            </a:r>
            <a:r>
              <a:rPr lang="de-DE" sz="1600" i="1" dirty="0">
                <a:solidFill>
                  <a:srgbClr val="000000"/>
                </a:solidFill>
                <a:latin typeface="Calibri" pitchFamily="34" charset="0"/>
              </a:rPr>
              <a:t>nicht initialisiert</a:t>
            </a:r>
          </a:p>
        </p:txBody>
      </p:sp>
      <p:sp>
        <p:nvSpPr>
          <p:cNvPr id="15" name="Legende mit Linie 2 14"/>
          <p:cNvSpPr/>
          <p:nvPr/>
        </p:nvSpPr>
        <p:spPr>
          <a:xfrm>
            <a:off x="3590690" y="4771938"/>
            <a:ext cx="4536504" cy="864096"/>
          </a:xfrm>
          <a:prstGeom prst="borderCallout2">
            <a:avLst>
              <a:gd name="adj1" fmla="val 48984"/>
              <a:gd name="adj2" fmla="val -1245"/>
              <a:gd name="adj3" fmla="val -20788"/>
              <a:gd name="adj4" fmla="val -12459"/>
              <a:gd name="adj5" fmla="val -21231"/>
              <a:gd name="adj6" fmla="val -24517"/>
            </a:avLst>
          </a:prstGeom>
          <a:solidFill>
            <a:schemeClr val="bg1">
              <a:lumMod val="95000"/>
            </a:schemeClr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u="sng" dirty="0">
                <a:solidFill>
                  <a:srgbClr val="000000"/>
                </a:solidFill>
                <a:latin typeface="Calibri" pitchFamily="34" charset="0"/>
              </a:rPr>
              <a:t>Klasse:</a:t>
            </a:r>
          </a:p>
          <a:p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Speicher für </a:t>
            </a:r>
            <a:r>
              <a:rPr lang="de-DE" sz="1600" i="1" dirty="0">
                <a:solidFill>
                  <a:srgbClr val="000000"/>
                </a:solidFill>
                <a:latin typeface="Calibri" pitchFamily="34" charset="0"/>
              </a:rPr>
              <a:t>Referenz</a:t>
            </a:r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 auf Objekt vom Typ </a:t>
            </a:r>
            <a:r>
              <a:rPr lang="de-DE" sz="1600" i="1" dirty="0">
                <a:solidFill>
                  <a:srgbClr val="000000"/>
                </a:solidFill>
                <a:latin typeface="Calibri" pitchFamily="34" charset="0"/>
                <a:cs typeface="Consolas" pitchFamily="49" charset="0"/>
              </a:rPr>
              <a:t>Student</a:t>
            </a:r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 reserviert, aber noch </a:t>
            </a:r>
            <a:r>
              <a:rPr lang="de-DE" sz="1600" i="1" dirty="0">
                <a:solidFill>
                  <a:srgbClr val="000000"/>
                </a:solidFill>
                <a:latin typeface="Calibri" pitchFamily="34" charset="0"/>
              </a:rPr>
              <a:t>kein Objekt erzeugt</a:t>
            </a:r>
            <a:r>
              <a:rPr lang="de-DE" sz="1600" dirty="0">
                <a:solidFill>
                  <a:srgbClr val="000000"/>
                </a:solidFill>
                <a:latin typeface="Calibri" pitchFamily="34" charset="0"/>
              </a:rPr>
              <a:t>.</a:t>
            </a:r>
          </a:p>
        </p:txBody>
      </p:sp>
      <p:pic>
        <p:nvPicPr>
          <p:cNvPr id="16" name="Grafik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5416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 werden durch den </a:t>
            </a:r>
            <a:r>
              <a:rPr lang="de-DE" i="1" dirty="0" err="1"/>
              <a:t>new</a:t>
            </a:r>
            <a:r>
              <a:rPr lang="de-DE" dirty="0"/>
              <a:t>-Operator erzeugt: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StudentDemo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sz="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solidFill>
                  <a:prstClr val="black"/>
                </a:solidFill>
              </a:rPr>
              <a:t>Schritt 1: </a:t>
            </a:r>
            <a:r>
              <a:rPr lang="de-DE" i="1" dirty="0" err="1">
                <a:solidFill>
                  <a:prstClr val="black"/>
                </a:solidFill>
              </a:rPr>
              <a:t>new</a:t>
            </a:r>
            <a:r>
              <a:rPr lang="de-DE" dirty="0">
                <a:solidFill>
                  <a:prstClr val="black"/>
                </a:solidFill>
              </a:rPr>
              <a:t>-Operator erzeugt Objekt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prstClr val="black"/>
                </a:solidFill>
              </a:rPr>
              <a:t>Speicherplatz für Objekt (mit Objektvariablen) reservieren</a:t>
            </a:r>
          </a:p>
          <a:p>
            <a:pPr marL="800100" lvl="1" indent="-342900">
              <a:buFont typeface="+mj-lt"/>
              <a:buAutoNum type="arabicPeriod"/>
            </a:pPr>
            <a:r>
              <a:rPr lang="de-DE" dirty="0">
                <a:solidFill>
                  <a:prstClr val="black"/>
                </a:solidFill>
              </a:rPr>
              <a:t>Objektvariablen </a:t>
            </a:r>
            <a:r>
              <a:rPr lang="de-DE">
                <a:solidFill>
                  <a:prstClr val="black"/>
                </a:solidFill>
              </a:rPr>
              <a:t>mit Standardwerten </a:t>
            </a:r>
            <a:r>
              <a:rPr lang="de-DE" dirty="0">
                <a:solidFill>
                  <a:prstClr val="black"/>
                </a:solidFill>
              </a:rPr>
              <a:t>initialisieren. (Dazu gleich mehr.)</a:t>
            </a:r>
            <a:endParaRPr lang="de-D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Beispiel-Klasse: Erzeugen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sp>
        <p:nvSpPr>
          <p:cNvPr id="7" name="Oval 2"/>
          <p:cNvSpPr/>
          <p:nvPr/>
        </p:nvSpPr>
        <p:spPr>
          <a:xfrm>
            <a:off x="2672081" y="2200549"/>
            <a:ext cx="1606550" cy="388619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uppieren 19"/>
          <p:cNvGrpSpPr/>
          <p:nvPr/>
        </p:nvGrpSpPr>
        <p:grpSpPr>
          <a:xfrm>
            <a:off x="2123734" y="4308729"/>
            <a:ext cx="4932338" cy="1656184"/>
            <a:chOff x="2123734" y="4869160"/>
            <a:chExt cx="4932338" cy="1656184"/>
          </a:xfrm>
        </p:grpSpPr>
        <p:sp>
          <p:nvSpPr>
            <p:cNvPr id="8" name="Abgerundetes Rechteck 7"/>
            <p:cNvSpPr/>
            <p:nvPr/>
          </p:nvSpPr>
          <p:spPr>
            <a:xfrm>
              <a:off x="2123734" y="4869160"/>
              <a:ext cx="1872208" cy="1656184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count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jan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059832" y="4941168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059832" y="5423621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3059832" y="5927677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2000" b="1" dirty="0">
                  <a:solidFill>
                    <a:srgbClr val="C00000"/>
                  </a:solidFill>
                  <a:sym typeface="Wingdings"/>
                </a:rPr>
                <a:t></a:t>
              </a:r>
              <a:endParaRPr lang="de-DE" sz="16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Gruppieren 16"/>
            <p:cNvGrpSpPr/>
            <p:nvPr/>
          </p:nvGrpSpPr>
          <p:grpSpPr>
            <a:xfrm>
              <a:off x="5220072" y="5099699"/>
              <a:ext cx="1836000" cy="1007998"/>
              <a:chOff x="6493216" y="4971753"/>
              <a:chExt cx="1836000" cy="1007998"/>
            </a:xfrm>
          </p:grpSpPr>
          <p:sp>
            <p:nvSpPr>
              <p:cNvPr id="18" name="Rechteck 17"/>
              <p:cNvSpPr/>
              <p:nvPr/>
            </p:nvSpPr>
            <p:spPr bwMode="auto">
              <a:xfrm>
                <a:off x="6493216" y="4971753"/>
                <a:ext cx="1836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19" name="Rechteck 18"/>
              <p:cNvSpPr/>
              <p:nvPr/>
            </p:nvSpPr>
            <p:spPr bwMode="auto">
              <a:xfrm>
                <a:off x="6493216" y="5259751"/>
                <a:ext cx="1836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null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 werden durch den </a:t>
            </a:r>
            <a:r>
              <a:rPr lang="de-DE" i="1" dirty="0" err="1"/>
              <a:t>new</a:t>
            </a:r>
            <a:r>
              <a:rPr lang="de-DE" dirty="0"/>
              <a:t>-Operator erzeugt: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StudentDemo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Student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jan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sz="8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de-DE" dirty="0">
                <a:solidFill>
                  <a:prstClr val="black"/>
                </a:solidFill>
              </a:rPr>
              <a:t>Schritt 2: Zuweisung</a:t>
            </a:r>
          </a:p>
          <a:p>
            <a:pPr lvl="1"/>
            <a:r>
              <a:rPr lang="de-DE" dirty="0">
                <a:solidFill>
                  <a:prstClr val="black"/>
                </a:solidFill>
              </a:rPr>
              <a:t>Schreibt Referenz („Adresse“) des neuen Objektes in Variable </a:t>
            </a:r>
            <a:r>
              <a:rPr lang="de-DE" i="1" dirty="0" err="1">
                <a:solidFill>
                  <a:prstClr val="black"/>
                </a:solidFill>
              </a:rPr>
              <a:t>lena</a:t>
            </a:r>
            <a:endParaRPr lang="de-DE" i="1" dirty="0">
              <a:solidFill>
                <a:prstClr val="black"/>
              </a:solidFill>
            </a:endParaRPr>
          </a:p>
          <a:p>
            <a:pPr lvl="1"/>
            <a:r>
              <a:rPr lang="de-DE" dirty="0">
                <a:solidFill>
                  <a:prstClr val="black"/>
                </a:solidFill>
              </a:rPr>
              <a:t>Ist </a:t>
            </a:r>
            <a:r>
              <a:rPr lang="de-DE" i="1" dirty="0">
                <a:solidFill>
                  <a:prstClr val="black"/>
                </a:solidFill>
              </a:rPr>
              <a:t>unabhängig</a:t>
            </a:r>
            <a:r>
              <a:rPr lang="de-DE" dirty="0">
                <a:solidFill>
                  <a:prstClr val="black"/>
                </a:solidFill>
              </a:rPr>
              <a:t> vom </a:t>
            </a:r>
            <a:r>
              <a:rPr lang="de-DE" i="1" dirty="0" err="1">
                <a:solidFill>
                  <a:prstClr val="black"/>
                </a:solidFill>
              </a:rPr>
              <a:t>new</a:t>
            </a:r>
            <a:r>
              <a:rPr lang="de-DE" dirty="0">
                <a:solidFill>
                  <a:prstClr val="black"/>
                </a:solidFill>
              </a:rPr>
              <a:t>-Operator</a:t>
            </a:r>
            <a:r>
              <a:rPr lang="de-DE" i="1" dirty="0">
                <a:solidFill>
                  <a:prstClr val="black"/>
                </a:solidFill>
              </a:rPr>
              <a:t> </a:t>
            </a:r>
            <a:r>
              <a:rPr lang="de-DE" dirty="0">
                <a:solidFill>
                  <a:prstClr val="black"/>
                </a:solidFill>
              </a:rPr>
              <a:t>und der Erzeugung des Objektes</a:t>
            </a:r>
            <a:endParaRPr lang="de-D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Beispiel-Klasse: Erzeugen von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sp>
        <p:nvSpPr>
          <p:cNvPr id="7" name="Oval 2"/>
          <p:cNvSpPr/>
          <p:nvPr/>
        </p:nvSpPr>
        <p:spPr>
          <a:xfrm>
            <a:off x="2426208" y="2265746"/>
            <a:ext cx="499872" cy="256794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bgerundetes Rechteck 7"/>
          <p:cNvSpPr/>
          <p:nvPr/>
        </p:nvSpPr>
        <p:spPr>
          <a:xfrm>
            <a:off x="2123734" y="4308722"/>
            <a:ext cx="1872208" cy="1656184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 err="1">
                <a:solidFill>
                  <a:srgbClr val="000000"/>
                </a:solidFill>
                <a:latin typeface="Calibri" pitchFamily="34" charset="0"/>
              </a:rPr>
              <a:t>count</a:t>
            </a:r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  <a:p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de-DE" sz="1600" dirty="0" err="1">
                <a:solidFill>
                  <a:srgbClr val="000000"/>
                </a:solidFill>
                <a:latin typeface="Calibri" pitchFamily="34" charset="0"/>
              </a:rPr>
              <a:t>lena</a:t>
            </a:r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  <a:p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  <a:p>
            <a:r>
              <a:rPr lang="de-DE" sz="1600" dirty="0" err="1">
                <a:solidFill>
                  <a:srgbClr val="000000"/>
                </a:solidFill>
                <a:latin typeface="Calibri" pitchFamily="34" charset="0"/>
              </a:rPr>
              <a:t>jan</a:t>
            </a:r>
            <a:endParaRPr lang="de-DE" sz="16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3059832" y="4380730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sz="2000" dirty="0">
              <a:solidFill>
                <a:schemeClr val="tx1"/>
              </a:solidFill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3059832" y="4863183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3059832" y="5367239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endParaRPr lang="de-DE" sz="1600" dirty="0">
              <a:solidFill>
                <a:schemeClr val="tx1"/>
              </a:solidFill>
            </a:endParaRPr>
          </a:p>
        </p:txBody>
      </p:sp>
      <p:cxnSp>
        <p:nvCxnSpPr>
          <p:cNvPr id="14" name="Form 54"/>
          <p:cNvCxnSpPr/>
          <p:nvPr/>
        </p:nvCxnSpPr>
        <p:spPr>
          <a:xfrm flipV="1">
            <a:off x="3383868" y="5028802"/>
            <a:ext cx="1836204" cy="19618"/>
          </a:xfrm>
          <a:prstGeom prst="straightConnector1">
            <a:avLst/>
          </a:prstGeom>
          <a:ln w="25400"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uppieren 16"/>
          <p:cNvGrpSpPr/>
          <p:nvPr/>
        </p:nvGrpSpPr>
        <p:grpSpPr>
          <a:xfrm>
            <a:off x="5220072" y="4539261"/>
            <a:ext cx="1836000" cy="1007998"/>
            <a:chOff x="6493216" y="4971753"/>
            <a:chExt cx="1836000" cy="1007998"/>
          </a:xfrm>
        </p:grpSpPr>
        <p:sp>
          <p:nvSpPr>
            <p:cNvPr id="15" name="Rechteck 14"/>
            <p:cNvSpPr/>
            <p:nvPr/>
          </p:nvSpPr>
          <p:spPr bwMode="auto">
            <a:xfrm>
              <a:off x="6493216" y="4971753"/>
              <a:ext cx="1836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6" name="Rechteck 15"/>
            <p:cNvSpPr/>
            <p:nvPr/>
          </p:nvSpPr>
          <p:spPr bwMode="auto">
            <a:xfrm>
              <a:off x="6493216" y="5259751"/>
              <a:ext cx="1836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null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0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0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Variablen &amp; Speicherbereinigung</a:t>
            </a:r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B6500696-739B-49A2-8B32-6DB2607BA2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Das haben wir bereits betrachtet:</a:t>
            </a:r>
          </a:p>
          <a:p>
            <a:r>
              <a:rPr lang="de-DE" dirty="0"/>
              <a:t>Was sind Klassen und Objekte?</a:t>
            </a:r>
          </a:p>
          <a:p>
            <a:r>
              <a:rPr lang="de-DE" dirty="0"/>
              <a:t>Wie deklariert man Klassen?</a:t>
            </a:r>
          </a:p>
          <a:p>
            <a:r>
              <a:rPr lang="de-DE" dirty="0"/>
              <a:t>Wie erzeugt man Objekte?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Im Folgenden wollen wir uns folgende Aspekte anschauen:</a:t>
            </a:r>
          </a:p>
          <a:p>
            <a:r>
              <a:rPr lang="de-DE" dirty="0"/>
              <a:t>Zugriff auf Objektvariablen</a:t>
            </a:r>
          </a:p>
          <a:p>
            <a:r>
              <a:rPr lang="de-DE" dirty="0"/>
              <a:t>Initialisierung von Objektvariablen</a:t>
            </a:r>
          </a:p>
          <a:p>
            <a:r>
              <a:rPr lang="de-DE" dirty="0"/>
              <a:t>Zuweisung von Referenzen</a:t>
            </a:r>
          </a:p>
          <a:p>
            <a:r>
              <a:rPr lang="de-DE" dirty="0"/>
              <a:t>Automatische Speicherbereinigung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Zugriff auf Member eines Objektes über den </a:t>
            </a:r>
            <a:r>
              <a:rPr lang="de-DE" i="1" dirty="0" err="1"/>
              <a:t>Memberoperator</a:t>
            </a:r>
            <a:r>
              <a:rPr lang="de-DE" dirty="0"/>
              <a:t> (Punktoperator) :</a:t>
            </a:r>
          </a:p>
          <a:p>
            <a:endParaRPr lang="de-DE" sz="600" dirty="0"/>
          </a:p>
          <a:p>
            <a:pPr>
              <a:buNone/>
            </a:pPr>
            <a:endParaRPr lang="de-DE" sz="600" dirty="0"/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</a:t>
            </a:r>
            <a:r>
              <a:rPr lang="de-DE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Objektreferenz.Member</a:t>
            </a:r>
            <a:endParaRPr lang="de-D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 lvl="1"/>
            <a:r>
              <a:rPr lang="de-DE" i="1" dirty="0">
                <a:solidFill>
                  <a:prstClr val="black"/>
                </a:solidFill>
              </a:rPr>
              <a:t>Objektreferenz</a:t>
            </a:r>
            <a:r>
              <a:rPr lang="de-DE" dirty="0">
                <a:solidFill>
                  <a:prstClr val="black"/>
                </a:solidFill>
              </a:rPr>
              <a:t> ist Referenz auf das Objekt (z.B. Variable, die das Objekt referenziert)</a:t>
            </a:r>
          </a:p>
          <a:p>
            <a:pPr lvl="1"/>
            <a:r>
              <a:rPr lang="de-DE" i="1" dirty="0">
                <a:solidFill>
                  <a:prstClr val="black"/>
                </a:solidFill>
              </a:rPr>
              <a:t>Member</a:t>
            </a:r>
            <a:r>
              <a:rPr lang="de-DE" dirty="0">
                <a:solidFill>
                  <a:prstClr val="black"/>
                </a:solidFill>
              </a:rPr>
              <a:t> ist z.B. eine Objektvariable</a:t>
            </a:r>
          </a:p>
          <a:p>
            <a:endParaRPr lang="de-DE" sz="1000" dirty="0"/>
          </a:p>
          <a:p>
            <a:r>
              <a:rPr lang="de-DE" dirty="0"/>
              <a:t>Was wird ausgegeben?</a:t>
            </a:r>
          </a:p>
          <a:p>
            <a:pPr marL="0" indent="0">
              <a:buNone/>
            </a:pPr>
            <a:endParaRPr lang="de-DE" sz="600" dirty="0"/>
          </a:p>
          <a:p>
            <a:pPr>
              <a:buNone/>
            </a:pPr>
            <a:r>
              <a:rPr lang="de-DE" sz="15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5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5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StudentDemo1 {</a:t>
            </a:r>
          </a:p>
          <a:p>
            <a:pPr>
              <a:buNone/>
            </a:pPr>
            <a:r>
              <a:rPr lang="en-US" sz="15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public</a:t>
            </a:r>
            <a:r>
              <a:rPr 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5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5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Student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lena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"Enrolled: 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lena.</a:t>
            </a:r>
            <a:r>
              <a:rPr lang="en-US" sz="15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matrNumber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591753;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= 2012;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500" dirty="0">
                <a:solidFill>
                  <a:srgbClr val="2A00FF"/>
                </a:solidFill>
                <a:latin typeface="Consolas"/>
              </a:rPr>
              <a:t>"Enrolled: "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5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5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en-US" sz="15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de-DE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Zugriff auf Objektvariablen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201084" y="1204787"/>
            <a:ext cx="7954128" cy="509666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2" y="2630030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Begrifflichkeiten:</a:t>
            </a:r>
          </a:p>
          <a:p>
            <a:pPr lvl="1"/>
            <a:r>
              <a:rPr lang="de-DE" i="1" dirty="0"/>
              <a:t>Objekt-/</a:t>
            </a:r>
            <a:r>
              <a:rPr lang="de-DE" i="1" dirty="0" err="1"/>
              <a:t>Instanzvariable</a:t>
            </a:r>
            <a:r>
              <a:rPr lang="de-DE" dirty="0"/>
              <a:t>: In Klasse als Attribut eines Objektes deklariert</a:t>
            </a:r>
          </a:p>
          <a:p>
            <a:pPr lvl="1"/>
            <a:r>
              <a:rPr lang="de-DE" i="1" dirty="0"/>
              <a:t>Lokale Variable</a:t>
            </a:r>
            <a:r>
              <a:rPr lang="de-DE" dirty="0"/>
              <a:t>: Lokal deklariert (z.B. in Methode oder Schleife)</a:t>
            </a:r>
          </a:p>
          <a:p>
            <a:pPr lvl="1"/>
            <a:r>
              <a:rPr lang="de-DE" i="1" dirty="0"/>
              <a:t>Referenzvariable:</a:t>
            </a:r>
            <a:r>
              <a:rPr lang="de-DE" dirty="0"/>
              <a:t> Hat Klasse als Datentyp, kann Referenz auf Objekt speichern</a:t>
            </a:r>
          </a:p>
          <a:p>
            <a:pPr>
              <a:buNone/>
            </a:pPr>
            <a:endParaRPr lang="de-DE" sz="1000" dirty="0"/>
          </a:p>
          <a:p>
            <a:r>
              <a:rPr lang="de-DE" dirty="0"/>
              <a:t>Zur Erinnerung:</a:t>
            </a:r>
          </a:p>
          <a:p>
            <a:pPr lvl="1"/>
            <a:r>
              <a:rPr lang="de-DE" dirty="0"/>
              <a:t>Lokale Variablen werden nicht automatisch initialisiert. (Compiler verhindert Zugriff.)</a:t>
            </a:r>
          </a:p>
          <a:p>
            <a:pPr lvl="1"/>
            <a:r>
              <a:rPr lang="de-DE" dirty="0"/>
              <a:t>Objektvariablen werden hingegen bei Erzeugung eines Objektes initialisiert.</a:t>
            </a:r>
          </a:p>
          <a:p>
            <a:pPr>
              <a:buNone/>
            </a:pPr>
            <a:endParaRPr lang="de-DE" sz="1000" dirty="0"/>
          </a:p>
          <a:p>
            <a:r>
              <a:rPr lang="de-DE" dirty="0"/>
              <a:t>Initiale Werte von Objektvariablen: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sz="600" dirty="0"/>
          </a:p>
          <a:p>
            <a:pPr>
              <a:buNone/>
            </a:pPr>
            <a:r>
              <a:rPr lang="de-DE" dirty="0"/>
              <a:t>	* Schlüsselwort </a:t>
            </a:r>
            <a:r>
              <a:rPr lang="de-DE" i="1" dirty="0"/>
              <a:t>null</a:t>
            </a:r>
            <a:r>
              <a:rPr lang="de-DE" dirty="0"/>
              <a:t> bezeichnet die „leere“ Referenz (d.h. kein Objekt referenziert)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 von Objektvariablen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18</a:t>
            </a:fld>
            <a:endParaRPr lang="de-DE" dirty="0"/>
          </a:p>
        </p:txBody>
      </p:sp>
      <p:graphicFrame>
        <p:nvGraphicFramePr>
          <p:cNvPr id="7" name="Tabel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2045457"/>
              </p:ext>
            </p:extLst>
          </p:nvPr>
        </p:nvGraphicFramePr>
        <p:xfrm>
          <a:off x="1331642" y="3640999"/>
          <a:ext cx="6552728" cy="1524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6160">
                <a:tc>
                  <a:txBody>
                    <a:bodyPr/>
                    <a:lstStyle/>
                    <a:p>
                      <a:r>
                        <a:rPr lang="de-DE" sz="14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Datentyp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b="0" i="0" dirty="0" err="1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Initialer</a:t>
                      </a:r>
                      <a:r>
                        <a:rPr lang="de-DE" sz="1400" b="0" i="0" dirty="0">
                          <a:solidFill>
                            <a:srgbClr val="000000"/>
                          </a:solidFill>
                          <a:latin typeface="Calibri" pitchFamily="34" charset="0"/>
                        </a:rPr>
                        <a:t> Wert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160">
                <a:tc>
                  <a:txBody>
                    <a:bodyPr/>
                    <a:lstStyle/>
                    <a:p>
                      <a:pPr algn="l"/>
                      <a:r>
                        <a:rPr lang="de-DE" sz="14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Ganzzahl &amp; Zeichen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byte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short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int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long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</a:t>
                      </a:r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char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160">
                <a:tc>
                  <a:txBody>
                    <a:bodyPr/>
                    <a:lstStyle/>
                    <a:p>
                      <a:pPr algn="l"/>
                      <a:r>
                        <a:rPr lang="de-DE" sz="14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Fließkommazahl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float</a:t>
                      </a:r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, 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6160">
                <a:tc>
                  <a:txBody>
                    <a:bodyPr/>
                    <a:lstStyle/>
                    <a:p>
                      <a:pPr algn="l"/>
                      <a:r>
                        <a:rPr lang="de-DE" sz="14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Wahrheitswert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boolean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 err="1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false</a:t>
                      </a:r>
                      <a:endParaRPr lang="de-DE" sz="1400" dirty="0">
                        <a:solidFill>
                          <a:srgbClr val="0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6160">
                <a:tc>
                  <a:txBody>
                    <a:bodyPr/>
                    <a:lstStyle/>
                    <a:p>
                      <a:pPr algn="l"/>
                      <a:r>
                        <a:rPr lang="de-DE" sz="1400" kern="1200" dirty="0">
                          <a:solidFill>
                            <a:srgbClr val="000000"/>
                          </a:solidFill>
                          <a:latin typeface="Calibri" pitchFamily="34" charset="0"/>
                          <a:ea typeface="+mn-ea"/>
                          <a:cs typeface="Consolas" pitchFamily="49" charset="0"/>
                        </a:rPr>
                        <a:t>Referenzvariable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alibri" pitchFamily="34" charset="0"/>
                          <a:cs typeface="Consolas" pitchFamily="49" charset="0"/>
                        </a:rPr>
                        <a:t>Beliebige Klasse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400" dirty="0">
                          <a:solidFill>
                            <a:srgbClr val="0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null*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Initiale Werte können auch in einer Klasse definiert werden:</a:t>
            </a:r>
          </a:p>
          <a:p>
            <a:pPr marL="0" indent="0">
              <a:buNone/>
            </a:pPr>
            <a:endParaRPr lang="de-DE" sz="600" dirty="0"/>
          </a:p>
          <a:p>
            <a:pPr marL="400050" lvl="1" indent="0"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Student {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String </a:t>
            </a:r>
            <a:r>
              <a:rPr lang="en-US" sz="1400" dirty="0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 err="1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Unbekannt</a:t>
            </a:r>
            <a:r>
              <a:rPr lang="en-US" sz="1400" dirty="0">
                <a:solidFill>
                  <a:srgbClr val="2A00FF"/>
                </a:solidFill>
                <a:latin typeface="Consolas" pitchFamily="49" charset="0"/>
                <a:cs typeface="Consolas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matrNumber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int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enrolledYear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2019;</a:t>
            </a:r>
          </a:p>
          <a:p>
            <a:pPr marL="400050" lvl="1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600" dirty="0"/>
          </a:p>
          <a:p>
            <a:endParaRPr lang="de-DE" dirty="0"/>
          </a:p>
          <a:p>
            <a:r>
              <a:rPr lang="de-DE" dirty="0"/>
              <a:t>Was wird ausgegeben?</a:t>
            </a:r>
          </a:p>
          <a:p>
            <a:pPr marL="0" indent="0">
              <a:buNone/>
            </a:pPr>
            <a:endParaRPr lang="de-DE" sz="6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StudentDemo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	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Student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lena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"Name:  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lena.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"Number: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matrNumber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"Enrolled: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lena.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lena.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US" sz="1400" dirty="0">
                <a:solidFill>
                  <a:srgbClr val="2A00FF"/>
                </a:solidFill>
                <a:latin typeface="Consolas"/>
              </a:rPr>
              <a:t>"Name:     "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+ lena.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Initialisierung von Objektvariablen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19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07694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    Standort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30" y="4275174"/>
            <a:ext cx="1507685" cy="667525"/>
          </a:xfrm>
          <a:prstGeom prst="rect">
            <a:avLst/>
          </a:prstGeom>
        </p:spPr>
      </p:pic>
      <p:sp>
        <p:nvSpPr>
          <p:cNvPr id="9" name="Textfeld 8"/>
          <p:cNvSpPr txBox="1"/>
          <p:nvPr/>
        </p:nvSpPr>
        <p:spPr>
          <a:xfrm>
            <a:off x="2020456" y="4981223"/>
            <a:ext cx="1770035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1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Imperative Konzepte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3032811" y="3745913"/>
            <a:ext cx="1483098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3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Klassenbibliothek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1210778" y="3745913"/>
            <a:ext cx="169469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2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Klassen und Objekte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1475415" y="2380420"/>
            <a:ext cx="1059906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4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Vererbung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2784459" y="2384789"/>
            <a:ext cx="1822935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5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Schnittstellen und Co.</a:t>
            </a:r>
          </a:p>
        </p:txBody>
      </p:sp>
      <p:sp>
        <p:nvSpPr>
          <p:cNvPr id="26" name="Rechteck 25"/>
          <p:cNvSpPr/>
          <p:nvPr/>
        </p:nvSpPr>
        <p:spPr bwMode="auto">
          <a:xfrm>
            <a:off x="1157818" y="2770308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7" name="Rechteck 26"/>
          <p:cNvSpPr/>
          <p:nvPr/>
        </p:nvSpPr>
        <p:spPr bwMode="auto">
          <a:xfrm>
            <a:off x="1157818" y="1470975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8" name="Rechteck 27"/>
          <p:cNvSpPr/>
          <p:nvPr/>
        </p:nvSpPr>
        <p:spPr bwMode="auto">
          <a:xfrm>
            <a:off x="1157818" y="4069641"/>
            <a:ext cx="3492000" cy="1302685"/>
          </a:xfrm>
          <a:prstGeom prst="rect">
            <a:avLst/>
          </a:prstGeom>
          <a:noFill/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29" name="Textfeld 28"/>
          <p:cNvSpPr txBox="1"/>
          <p:nvPr/>
        </p:nvSpPr>
        <p:spPr>
          <a:xfrm>
            <a:off x="2376321" y="1101381"/>
            <a:ext cx="105830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Grundlagen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sp>
        <p:nvSpPr>
          <p:cNvPr id="33" name="Textfeld 32"/>
          <p:cNvSpPr txBox="1"/>
          <p:nvPr/>
        </p:nvSpPr>
        <p:spPr>
          <a:xfrm>
            <a:off x="5546400" y="2203657"/>
            <a:ext cx="1933542" cy="2616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6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Grafische Oberflächen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6492129" y="3397158"/>
            <a:ext cx="1784463" cy="25391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050" kern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7</a:t>
            </a:r>
            <a:r>
              <a: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rPr>
              <a:t>. Ausnahmebehandlung</a:t>
            </a:r>
          </a:p>
        </p:txBody>
      </p:sp>
      <p:grpSp>
        <p:nvGrpSpPr>
          <p:cNvPr id="68" name="Gruppieren 67"/>
          <p:cNvGrpSpPr/>
          <p:nvPr/>
        </p:nvGrpSpPr>
        <p:grpSpPr>
          <a:xfrm>
            <a:off x="6432953" y="3799518"/>
            <a:ext cx="1754006" cy="808069"/>
            <a:chOff x="5818755" y="4065011"/>
            <a:chExt cx="1754006" cy="808069"/>
          </a:xfrm>
        </p:grpSpPr>
        <p:pic>
          <p:nvPicPr>
            <p:cNvPr id="40" name="Grafik 3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5109" y="4065011"/>
              <a:ext cx="1381298" cy="484167"/>
            </a:xfrm>
            <a:prstGeom prst="rect">
              <a:avLst/>
            </a:prstGeom>
          </p:spPr>
        </p:pic>
        <p:sp>
          <p:nvSpPr>
            <p:cNvPr id="41" name="Textfeld 40"/>
            <p:cNvSpPr txBox="1"/>
            <p:nvPr/>
          </p:nvSpPr>
          <p:spPr>
            <a:xfrm>
              <a:off x="5818755" y="4619164"/>
              <a:ext cx="1754006" cy="25391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8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Eingabe und</a:t>
              </a:r>
              <a:r>
                <a:rPr kumimoji="0" lang="de-DE" sz="1050" b="0" i="0" u="none" strike="noStrike" kern="0" cap="none" spc="0" normalizeH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 Ausgabe</a:t>
              </a:r>
              <a:endParaRPr kumimoji="0" lang="de-DE" sz="105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Kristen ITC" panose="03050502040202030202" pitchFamily="66" charset="0"/>
                <a:cs typeface="+mn-cs"/>
              </a:endParaRPr>
            </a:p>
          </p:txBody>
        </p:sp>
      </p:grpSp>
      <p:grpSp>
        <p:nvGrpSpPr>
          <p:cNvPr id="69" name="Gruppieren 68"/>
          <p:cNvGrpSpPr/>
          <p:nvPr/>
        </p:nvGrpSpPr>
        <p:grpSpPr>
          <a:xfrm>
            <a:off x="5649794" y="4756031"/>
            <a:ext cx="1726755" cy="731349"/>
            <a:chOff x="5832381" y="5243068"/>
            <a:chExt cx="1726755" cy="731349"/>
          </a:xfrm>
        </p:grpSpPr>
        <p:pic>
          <p:nvPicPr>
            <p:cNvPr id="44" name="Grafik 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16535" y="5243068"/>
              <a:ext cx="1358446" cy="438775"/>
            </a:xfrm>
            <a:prstGeom prst="rect">
              <a:avLst/>
            </a:prstGeom>
          </p:spPr>
        </p:pic>
        <p:sp>
          <p:nvSpPr>
            <p:cNvPr id="45" name="Textfeld 44"/>
            <p:cNvSpPr txBox="1"/>
            <p:nvPr/>
          </p:nvSpPr>
          <p:spPr>
            <a:xfrm>
              <a:off x="5832381" y="5712807"/>
              <a:ext cx="1726755" cy="2616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342900" marR="0" indent="-342900" algn="ctr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Tx/>
                <a:buSzTx/>
                <a:buFont typeface="Wingdings" charset="2"/>
                <a:buNone/>
                <a:tabLst/>
              </a:pPr>
              <a:r>
                <a:rPr lang="de-DE" sz="1050" kern="0" dirty="0">
                  <a:solidFill>
                    <a:srgbClr val="000000"/>
                  </a:solidFill>
                  <a:latin typeface="Kristen ITC" panose="03050502040202030202" pitchFamily="66" charset="0"/>
                  <a:cs typeface="+mn-cs"/>
                </a:rPr>
                <a:t>9</a:t>
              </a:r>
              <a:r>
                <a:rPr kumimoji="0" lang="de-DE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Kristen ITC" panose="03050502040202030202" pitchFamily="66" charset="0"/>
                  <a:cs typeface="+mn-cs"/>
                </a:rPr>
                <a:t>. Parallelverarbeitung</a:t>
              </a:r>
            </a:p>
          </p:txBody>
        </p:sp>
      </p:grpSp>
      <p:cxnSp>
        <p:nvCxnSpPr>
          <p:cNvPr id="51" name="Gerade Verbindung mit Pfeil 50"/>
          <p:cNvCxnSpPr>
            <a:stCxn id="26" idx="3"/>
          </p:cNvCxnSpPr>
          <p:nvPr/>
        </p:nvCxnSpPr>
        <p:spPr bwMode="auto">
          <a:xfrm flipV="1">
            <a:off x="4649818" y="2535079"/>
            <a:ext cx="948079" cy="8865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Gerade Verbindung mit Pfeil 53"/>
          <p:cNvCxnSpPr>
            <a:stCxn id="26" idx="3"/>
          </p:cNvCxnSpPr>
          <p:nvPr/>
        </p:nvCxnSpPr>
        <p:spPr bwMode="auto">
          <a:xfrm flipV="1">
            <a:off x="4649818" y="3185670"/>
            <a:ext cx="1842311" cy="235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8" name="Gerade Verbindung mit Pfeil 57"/>
          <p:cNvCxnSpPr>
            <a:stCxn id="26" idx="3"/>
          </p:cNvCxnSpPr>
          <p:nvPr/>
        </p:nvCxnSpPr>
        <p:spPr bwMode="auto">
          <a:xfrm>
            <a:off x="4649818" y="3421651"/>
            <a:ext cx="1842311" cy="51919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" name="Gerade Verbindung mit Pfeil 60"/>
          <p:cNvCxnSpPr>
            <a:stCxn id="26" idx="3"/>
          </p:cNvCxnSpPr>
          <p:nvPr/>
        </p:nvCxnSpPr>
        <p:spPr bwMode="auto">
          <a:xfrm>
            <a:off x="4649818" y="3421651"/>
            <a:ext cx="1201680" cy="118547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" name="Ellipse 63"/>
          <p:cNvSpPr/>
          <p:nvPr/>
        </p:nvSpPr>
        <p:spPr bwMode="auto">
          <a:xfrm>
            <a:off x="1266117" y="3293344"/>
            <a:ext cx="180823" cy="180823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65" name="Ellipse 64"/>
          <p:cNvSpPr/>
          <p:nvPr/>
        </p:nvSpPr>
        <p:spPr bwMode="auto">
          <a:xfrm>
            <a:off x="845342" y="5859189"/>
            <a:ext cx="108000" cy="108000"/>
          </a:xfrm>
          <a:prstGeom prst="ellipse">
            <a:avLst/>
          </a:prstGeom>
          <a:solidFill>
            <a:srgbClr val="C000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HAW Frutiger Next Regular" charset="0"/>
            </a:endParaRPr>
          </a:p>
        </p:txBody>
      </p:sp>
      <p:sp>
        <p:nvSpPr>
          <p:cNvPr id="81" name="Textfeld 80"/>
          <p:cNvSpPr txBox="1"/>
          <p:nvPr/>
        </p:nvSpPr>
        <p:spPr>
          <a:xfrm>
            <a:off x="5866199" y="1101381"/>
            <a:ext cx="129394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marR="0" indent="-34290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charset="2"/>
              <a:buNone/>
              <a:tabLst/>
            </a:pPr>
            <a:r>
              <a:rPr lang="de-DE" sz="1200" kern="0" noProof="0" dirty="0">
                <a:solidFill>
                  <a:srgbClr val="000000"/>
                </a:solidFill>
                <a:latin typeface="Kristen ITC" panose="03050502040202030202" pitchFamily="66" charset="0"/>
                <a:cs typeface="+mn-cs"/>
              </a:rPr>
              <a:t>Erweiterungen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Kristen ITC" panose="03050502040202030202" pitchFamily="66" charset="0"/>
              <a:cs typeface="+mn-cs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7041" y="1775815"/>
            <a:ext cx="1178550" cy="58320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4671" y="1779005"/>
            <a:ext cx="842510" cy="594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067" y="2883829"/>
            <a:ext cx="1153029" cy="849600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59192" y="2657772"/>
            <a:ext cx="692559" cy="756000"/>
          </a:xfrm>
          <a:prstGeom prst="rect">
            <a:avLst/>
          </a:prstGeom>
        </p:spPr>
      </p:pic>
      <p:pic>
        <p:nvPicPr>
          <p:cNvPr id="17" name="Grafik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3800" y="3294651"/>
            <a:ext cx="1107692" cy="432000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3731" y="1576035"/>
            <a:ext cx="851013" cy="6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769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Nehmen wir an, wir hätten folgende zwei Objekte: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Kleine Übung: Programmieren Sie diesen Zustand</a:t>
            </a:r>
          </a:p>
          <a:p>
            <a:pPr>
              <a:buFont typeface="+mj-lt"/>
              <a:buAutoNum type="arabicPeriod"/>
            </a:pPr>
            <a:r>
              <a:rPr lang="de-DE" dirty="0"/>
              <a:t>Wie ändert folgende Zuweisung den Zustand?</a:t>
            </a:r>
          </a:p>
          <a:p>
            <a:endParaRPr lang="de-DE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jan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lena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endParaRPr lang="de-DE" dirty="0"/>
          </a:p>
          <a:p>
            <a:r>
              <a:rPr lang="de-DE" dirty="0"/>
              <a:t>Bei der Zuweisung wird nicht das Objekt kopiert,</a:t>
            </a:r>
          </a:p>
          <a:p>
            <a:pPr>
              <a:buNone/>
            </a:pPr>
            <a:r>
              <a:rPr lang="de-DE" dirty="0"/>
              <a:t>	sondern die Referenz: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Zuweisung von Referenzen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20</a:t>
            </a:fld>
            <a:endParaRPr lang="de-DE" dirty="0"/>
          </a:p>
        </p:txBody>
      </p:sp>
      <p:grpSp>
        <p:nvGrpSpPr>
          <p:cNvPr id="14" name="Gruppieren 13"/>
          <p:cNvGrpSpPr/>
          <p:nvPr/>
        </p:nvGrpSpPr>
        <p:grpSpPr>
          <a:xfrm>
            <a:off x="3296730" y="1210402"/>
            <a:ext cx="1512168" cy="1008112"/>
            <a:chOff x="3131840" y="1556792"/>
            <a:chExt cx="1512168" cy="1008112"/>
          </a:xfrm>
        </p:grpSpPr>
        <p:sp>
          <p:nvSpPr>
            <p:cNvPr id="7" name="Abgerundetes Rechteck 6"/>
            <p:cNvSpPr/>
            <p:nvPr/>
          </p:nvSpPr>
          <p:spPr>
            <a:xfrm>
              <a:off x="3131840" y="155679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jan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779912" y="162880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779912" y="211125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2" name="Gerade Verbindung mit Pfeil 11"/>
          <p:cNvCxnSpPr>
            <a:endCxn id="42" idx="1"/>
          </p:cNvCxnSpPr>
          <p:nvPr/>
        </p:nvCxnSpPr>
        <p:spPr>
          <a:xfrm flipV="1">
            <a:off x="4289852" y="1286777"/>
            <a:ext cx="2815572" cy="186320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/>
          <p:cNvCxnSpPr>
            <a:endCxn id="40" idx="1"/>
          </p:cNvCxnSpPr>
          <p:nvPr/>
        </p:nvCxnSpPr>
        <p:spPr>
          <a:xfrm>
            <a:off x="4289852" y="1942530"/>
            <a:ext cx="2815572" cy="429079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uppieren 19"/>
          <p:cNvGrpSpPr/>
          <p:nvPr/>
        </p:nvGrpSpPr>
        <p:grpSpPr>
          <a:xfrm>
            <a:off x="3303990" y="4280116"/>
            <a:ext cx="1512168" cy="1008112"/>
            <a:chOff x="3131840" y="1556792"/>
            <a:chExt cx="1512168" cy="1008112"/>
          </a:xfrm>
        </p:grpSpPr>
        <p:sp>
          <p:nvSpPr>
            <p:cNvPr id="21" name="Abgerundetes Rechteck 20"/>
            <p:cNvSpPr/>
            <p:nvPr/>
          </p:nvSpPr>
          <p:spPr>
            <a:xfrm>
              <a:off x="3131840" y="155679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jan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3779912" y="162880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779912" y="211125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Gerade Verbindung mit Pfeil 26"/>
          <p:cNvCxnSpPr>
            <a:endCxn id="51" idx="1"/>
          </p:cNvCxnSpPr>
          <p:nvPr/>
        </p:nvCxnSpPr>
        <p:spPr>
          <a:xfrm flipV="1">
            <a:off x="4297112" y="4361799"/>
            <a:ext cx="2808312" cy="181011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endCxn id="49" idx="1"/>
          </p:cNvCxnSpPr>
          <p:nvPr/>
        </p:nvCxnSpPr>
        <p:spPr>
          <a:xfrm>
            <a:off x="4297112" y="5012244"/>
            <a:ext cx="2808312" cy="434387"/>
          </a:xfrm>
          <a:prstGeom prst="straightConnector1">
            <a:avLst/>
          </a:prstGeom>
          <a:ln>
            <a:solidFill>
              <a:srgbClr val="000000"/>
            </a:solidFill>
            <a:prstDash val="dash"/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4170104" y="4580196"/>
            <a:ext cx="0" cy="43204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51" idx="1"/>
          </p:cNvCxnSpPr>
          <p:nvPr/>
        </p:nvCxnSpPr>
        <p:spPr>
          <a:xfrm flipV="1">
            <a:off x="4297112" y="4361799"/>
            <a:ext cx="2808312" cy="650445"/>
          </a:xfrm>
          <a:prstGeom prst="straightConnector1">
            <a:avLst/>
          </a:prstGeom>
          <a:ln>
            <a:solidFill>
              <a:srgbClr val="C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Grafik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091"/>
            <a:ext cx="651737" cy="618598"/>
          </a:xfrm>
          <a:prstGeom prst="rect">
            <a:avLst/>
          </a:prstGeom>
        </p:spPr>
      </p:pic>
      <p:pic>
        <p:nvPicPr>
          <p:cNvPr id="30" name="Grafik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72" y="2599689"/>
            <a:ext cx="652009" cy="749810"/>
          </a:xfrm>
          <a:prstGeom prst="rect">
            <a:avLst/>
          </a:prstGeom>
        </p:spPr>
      </p:pic>
      <p:grpSp>
        <p:nvGrpSpPr>
          <p:cNvPr id="15" name="Gruppieren 14"/>
          <p:cNvGrpSpPr/>
          <p:nvPr/>
        </p:nvGrpSpPr>
        <p:grpSpPr>
          <a:xfrm>
            <a:off x="7105424" y="638779"/>
            <a:ext cx="1836000" cy="2092830"/>
            <a:chOff x="8823121" y="1157834"/>
            <a:chExt cx="1836000" cy="2092830"/>
          </a:xfrm>
        </p:grpSpPr>
        <p:grpSp>
          <p:nvGrpSpPr>
            <p:cNvPr id="37" name="Gruppieren 30"/>
            <p:cNvGrpSpPr/>
            <p:nvPr/>
          </p:nvGrpSpPr>
          <p:grpSpPr>
            <a:xfrm>
              <a:off x="8823121" y="1157834"/>
              <a:ext cx="1836000" cy="1007998"/>
              <a:chOff x="4008422" y="3161483"/>
              <a:chExt cx="1260000" cy="1007998"/>
            </a:xfrm>
          </p:grpSpPr>
          <p:sp>
            <p:nvSpPr>
              <p:cNvPr id="41" name="Rechteck 40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2" name="Rechteck 41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„Lena“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591753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2016</a:t>
                </a:r>
              </a:p>
            </p:txBody>
          </p:sp>
        </p:grpSp>
        <p:grpSp>
          <p:nvGrpSpPr>
            <p:cNvPr id="38" name="Gruppieren 30"/>
            <p:cNvGrpSpPr/>
            <p:nvPr/>
          </p:nvGrpSpPr>
          <p:grpSpPr>
            <a:xfrm>
              <a:off x="8823121" y="2242666"/>
              <a:ext cx="1836000" cy="1007998"/>
              <a:chOff x="4008422" y="3161483"/>
              <a:chExt cx="1260000" cy="1007998"/>
            </a:xfrm>
          </p:grpSpPr>
          <p:sp>
            <p:nvSpPr>
              <p:cNvPr id="39" name="Rechteck 38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0" name="Rechteck 39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„Jan“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591601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2015</a:t>
                </a:r>
              </a:p>
            </p:txBody>
          </p:sp>
        </p:grpSp>
      </p:grpSp>
      <p:grpSp>
        <p:nvGrpSpPr>
          <p:cNvPr id="45" name="Gruppieren 44"/>
          <p:cNvGrpSpPr/>
          <p:nvPr/>
        </p:nvGrpSpPr>
        <p:grpSpPr>
          <a:xfrm>
            <a:off x="7105424" y="3713801"/>
            <a:ext cx="1836000" cy="2092830"/>
            <a:chOff x="8823121" y="1157834"/>
            <a:chExt cx="1836000" cy="2092830"/>
          </a:xfrm>
        </p:grpSpPr>
        <p:grpSp>
          <p:nvGrpSpPr>
            <p:cNvPr id="46" name="Gruppieren 30"/>
            <p:cNvGrpSpPr/>
            <p:nvPr/>
          </p:nvGrpSpPr>
          <p:grpSpPr>
            <a:xfrm>
              <a:off x="8823121" y="1157834"/>
              <a:ext cx="1836000" cy="1007998"/>
              <a:chOff x="4008422" y="3161483"/>
              <a:chExt cx="1260000" cy="1007998"/>
            </a:xfrm>
          </p:grpSpPr>
          <p:sp>
            <p:nvSpPr>
              <p:cNvPr id="50" name="Rechteck 49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51" name="Rechteck 50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„Lena“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591753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2016</a:t>
                </a:r>
              </a:p>
            </p:txBody>
          </p:sp>
        </p:grpSp>
        <p:grpSp>
          <p:nvGrpSpPr>
            <p:cNvPr id="47" name="Gruppieren 30"/>
            <p:cNvGrpSpPr/>
            <p:nvPr/>
          </p:nvGrpSpPr>
          <p:grpSpPr>
            <a:xfrm>
              <a:off x="8823121" y="2242666"/>
              <a:ext cx="1836000" cy="1007998"/>
              <a:chOff x="4008422" y="3161483"/>
              <a:chExt cx="1260000" cy="1007998"/>
            </a:xfrm>
          </p:grpSpPr>
          <p:sp>
            <p:nvSpPr>
              <p:cNvPr id="48" name="Rechteck 47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9" name="Rechteck 48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„Jan“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591601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2015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Was wird ausgegeben?</a:t>
            </a:r>
          </a:p>
          <a:p>
            <a:pPr lvl="1">
              <a:buNone/>
            </a:pPr>
            <a:endParaRPr lang="de-DE" sz="1000" dirty="0"/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lena.name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"Birgit"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jan.name = </a:t>
            </a:r>
            <a:r>
              <a:rPr lang="de-DE" sz="1400" dirty="0">
                <a:solidFill>
                  <a:srgbClr val="2A00FF"/>
                </a:solidFill>
                <a:latin typeface="Consolas" panose="020B0609020204030204" pitchFamily="49" charset="0"/>
              </a:rPr>
              <a:t>"Kai"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(lena.name);	</a:t>
            </a:r>
            <a:r>
              <a:rPr lang="de-DE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Kai</a:t>
            </a:r>
          </a:p>
          <a:p>
            <a:pPr marL="400050" lvl="1" indent="0"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de-DE" sz="1400" b="1" i="1" dirty="0" err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de-DE" sz="1400" b="1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.println</a:t>
            </a:r>
            <a:r>
              <a:rPr lang="de-DE" sz="1400" b="1" i="1" dirty="0">
                <a:solidFill>
                  <a:srgbClr val="000000"/>
                </a:solidFill>
                <a:latin typeface="Consolas" panose="020B0609020204030204" pitchFamily="49" charset="0"/>
              </a:rPr>
              <a:t>(jan.name);	</a:t>
            </a:r>
            <a:r>
              <a:rPr lang="de-DE" sz="1400" b="1" i="1" dirty="0">
                <a:solidFill>
                  <a:srgbClr val="3F7F5F"/>
                </a:solidFill>
                <a:latin typeface="Consolas" panose="020B0609020204030204" pitchFamily="49" charset="0"/>
              </a:rPr>
              <a:t>// Kai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Variablen </a:t>
            </a:r>
            <a:r>
              <a:rPr lang="de-DE" i="1" dirty="0" err="1"/>
              <a:t>jan</a:t>
            </a:r>
            <a:r>
              <a:rPr lang="de-DE" dirty="0"/>
              <a:t> und </a:t>
            </a:r>
            <a:r>
              <a:rPr lang="de-DE" i="1" dirty="0" err="1"/>
              <a:t>lena</a:t>
            </a:r>
            <a:r>
              <a:rPr lang="de-DE" dirty="0"/>
              <a:t> referenzieren nun </a:t>
            </a:r>
            <a:r>
              <a:rPr lang="de-DE" i="1" u="sng" dirty="0"/>
              <a:t>dasselbe</a:t>
            </a:r>
            <a:r>
              <a:rPr lang="de-DE" dirty="0"/>
              <a:t> Objekt.</a:t>
            </a:r>
          </a:p>
          <a:p>
            <a:pPr>
              <a:buNone/>
            </a:pPr>
            <a:r>
              <a:rPr lang="de-DE" dirty="0">
                <a:sym typeface="Symbol"/>
              </a:rPr>
              <a:t>	 Änderungen von Werten über</a:t>
            </a:r>
            <a:r>
              <a:rPr lang="de-DE" dirty="0"/>
              <a:t> </a:t>
            </a:r>
            <a:r>
              <a:rPr lang="de-DE" i="1" dirty="0" err="1"/>
              <a:t>jan</a:t>
            </a:r>
            <a:r>
              <a:rPr lang="de-DE" dirty="0"/>
              <a:t> betreffen auch Werte von </a:t>
            </a:r>
            <a:r>
              <a:rPr lang="de-DE" i="1" dirty="0" err="1"/>
              <a:t>lena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Zuweisung von Referenzen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21</a:t>
            </a:fld>
            <a:endParaRPr lang="de-DE" dirty="0"/>
          </a:p>
        </p:txBody>
      </p:sp>
      <p:grpSp>
        <p:nvGrpSpPr>
          <p:cNvPr id="16" name="Gruppieren 19"/>
          <p:cNvGrpSpPr/>
          <p:nvPr/>
        </p:nvGrpSpPr>
        <p:grpSpPr>
          <a:xfrm>
            <a:off x="3303990" y="4284951"/>
            <a:ext cx="1512168" cy="1008112"/>
            <a:chOff x="3131840" y="1556792"/>
            <a:chExt cx="1512168" cy="1008112"/>
          </a:xfrm>
        </p:grpSpPr>
        <p:sp>
          <p:nvSpPr>
            <p:cNvPr id="21" name="Abgerundetes Rechteck 20"/>
            <p:cNvSpPr/>
            <p:nvPr/>
          </p:nvSpPr>
          <p:spPr>
            <a:xfrm>
              <a:off x="3131840" y="155679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jan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3779912" y="162880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3779912" y="211125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7" name="Gerade Verbindung mit Pfeil 26"/>
          <p:cNvCxnSpPr>
            <a:endCxn id="33" idx="1"/>
          </p:cNvCxnSpPr>
          <p:nvPr/>
        </p:nvCxnSpPr>
        <p:spPr>
          <a:xfrm flipV="1">
            <a:off x="4297112" y="4366634"/>
            <a:ext cx="2808312" cy="181012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endCxn id="33" idx="1"/>
          </p:cNvCxnSpPr>
          <p:nvPr/>
        </p:nvCxnSpPr>
        <p:spPr>
          <a:xfrm flipV="1">
            <a:off x="4297112" y="4366634"/>
            <a:ext cx="2808312" cy="650446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4373960" y="1494173"/>
            <a:ext cx="1152128" cy="9361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72" y="770468"/>
            <a:ext cx="652009" cy="749810"/>
          </a:xfrm>
          <a:prstGeom prst="rect">
            <a:avLst/>
          </a:prstGeom>
        </p:spPr>
      </p:pic>
      <p:grpSp>
        <p:nvGrpSpPr>
          <p:cNvPr id="19" name="Gruppieren 30"/>
          <p:cNvGrpSpPr/>
          <p:nvPr/>
        </p:nvGrpSpPr>
        <p:grpSpPr>
          <a:xfrm>
            <a:off x="7105424" y="3718636"/>
            <a:ext cx="1836000" cy="1007998"/>
            <a:chOff x="4008422" y="3161483"/>
            <a:chExt cx="1260000" cy="1007998"/>
          </a:xfrm>
        </p:grpSpPr>
        <p:sp>
          <p:nvSpPr>
            <p:cNvPr id="31" name="Rechteck 30"/>
            <p:cNvSpPr/>
            <p:nvPr/>
          </p:nvSpPr>
          <p:spPr bwMode="auto">
            <a:xfrm>
              <a:off x="4008422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3" name="Rechteck 32"/>
            <p:cNvSpPr/>
            <p:nvPr/>
          </p:nvSpPr>
          <p:spPr bwMode="auto">
            <a:xfrm>
              <a:off x="4008422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„Lena“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591753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2016</a:t>
              </a:r>
            </a:p>
          </p:txBody>
        </p:sp>
      </p:grpSp>
      <p:grpSp>
        <p:nvGrpSpPr>
          <p:cNvPr id="20" name="Gruppieren 30"/>
          <p:cNvGrpSpPr/>
          <p:nvPr/>
        </p:nvGrpSpPr>
        <p:grpSpPr>
          <a:xfrm>
            <a:off x="7105424" y="4803468"/>
            <a:ext cx="1836000" cy="1007998"/>
            <a:chOff x="4008422" y="3161483"/>
            <a:chExt cx="1260000" cy="1007998"/>
          </a:xfrm>
        </p:grpSpPr>
        <p:sp>
          <p:nvSpPr>
            <p:cNvPr id="24" name="Rechteck 23"/>
            <p:cNvSpPr/>
            <p:nvPr/>
          </p:nvSpPr>
          <p:spPr bwMode="auto">
            <a:xfrm>
              <a:off x="4008422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8" name="Rechteck 27"/>
            <p:cNvSpPr/>
            <p:nvPr/>
          </p:nvSpPr>
          <p:spPr bwMode="auto">
            <a:xfrm>
              <a:off x="4008422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„Jan“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591601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2015</a:t>
              </a:r>
            </a:p>
          </p:txBody>
        </p:sp>
      </p:grpSp>
      <p:sp>
        <p:nvSpPr>
          <p:cNvPr id="34" name="Rechteck 33"/>
          <p:cNvSpPr/>
          <p:nvPr/>
        </p:nvSpPr>
        <p:spPr bwMode="auto">
          <a:xfrm>
            <a:off x="7105424" y="4006634"/>
            <a:ext cx="1836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de-DE" sz="1400" dirty="0" err="1">
                <a:solidFill>
                  <a:srgbClr val="FF0000"/>
                </a:solidFill>
                <a:latin typeface="Calibri" pitchFamily="34" charset="0"/>
              </a:rPr>
              <a:t>name</a:t>
            </a:r>
            <a:r>
              <a:rPr lang="de-DE" sz="1400" dirty="0">
                <a:solidFill>
                  <a:srgbClr val="FF0000"/>
                </a:solidFill>
                <a:latin typeface="Calibri" pitchFamily="34" charset="0"/>
              </a:rPr>
              <a:t> = „Birgit“</a:t>
            </a:r>
          </a:p>
          <a:p>
            <a:pPr eaLnBrk="0" hangingPunct="0"/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matrNumber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= 591753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enrolledYear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= 2016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4716864" y="4074868"/>
            <a:ext cx="196880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lena.name = </a:t>
            </a:r>
            <a:r>
              <a:rPr lang="de-DE" sz="1200" dirty="0">
                <a:solidFill>
                  <a:srgbClr val="2A00FF"/>
                </a:solidFill>
                <a:latin typeface="Consolas" panose="020B0609020204030204" pitchFamily="49" charset="0"/>
              </a:rPr>
              <a:t>"Birgit"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5056700" y="4839412"/>
            <a:ext cx="162897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jan.name = </a:t>
            </a:r>
            <a:r>
              <a:rPr lang="de-DE" sz="1200" dirty="0">
                <a:solidFill>
                  <a:srgbClr val="2A00FF"/>
                </a:solidFill>
                <a:latin typeface="Consolas" panose="020B0609020204030204" pitchFamily="49" charset="0"/>
              </a:rPr>
              <a:t>„Kai"</a:t>
            </a:r>
            <a:r>
              <a:rPr lang="de-D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kumimoji="0" lang="de-DE" sz="1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libri" pitchFamily="34" charset="0"/>
              <a:ea typeface="+mn-ea"/>
              <a:cs typeface="+mn-cs"/>
            </a:endParaRPr>
          </a:p>
        </p:txBody>
      </p:sp>
      <p:sp>
        <p:nvSpPr>
          <p:cNvPr id="36" name="Rechteck 35"/>
          <p:cNvSpPr/>
          <p:nvPr/>
        </p:nvSpPr>
        <p:spPr bwMode="auto">
          <a:xfrm>
            <a:off x="7105424" y="4006634"/>
            <a:ext cx="1836000" cy="720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hangingPunct="0"/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= </a:t>
            </a:r>
            <a:r>
              <a:rPr lang="de-DE" sz="1400" dirty="0">
                <a:solidFill>
                  <a:srgbClr val="FF0000"/>
                </a:solidFill>
                <a:latin typeface="Calibri" pitchFamily="34" charset="0"/>
              </a:rPr>
              <a:t>„Kai“</a:t>
            </a:r>
          </a:p>
          <a:p>
            <a:pPr eaLnBrk="0" hangingPunct="0"/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matrNumber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= 591753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 err="1">
                <a:solidFill>
                  <a:srgbClr val="000000"/>
                </a:solidFill>
                <a:latin typeface="Calibri" pitchFamily="34" charset="0"/>
              </a:rPr>
              <a:t>enrolledYear</a:t>
            </a: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 = 2016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4" grpId="0" animBg="1"/>
      <p:bldP spid="9" grpId="0"/>
      <p:bldP spid="35" grpId="0"/>
      <p:bldP spid="3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Ursprünglich über </a:t>
            </a:r>
            <a:r>
              <a:rPr lang="de-DE" i="1" dirty="0" err="1"/>
              <a:t>jan</a:t>
            </a:r>
            <a:r>
              <a:rPr lang="de-DE" dirty="0"/>
              <a:t> referenziertes Objekt:</a:t>
            </a:r>
          </a:p>
          <a:p>
            <a:r>
              <a:rPr lang="de-DE" dirty="0"/>
              <a:t>Nach Zuweisung existiert keine Referenz mehr auf das Objekt</a:t>
            </a:r>
          </a:p>
          <a:p>
            <a:r>
              <a:rPr lang="de-DE" dirty="0"/>
              <a:t>Keine Möglichkeit mehr, auf das Objekt zuzugreifen. (Gar keine. Nee, wirklich. </a:t>
            </a:r>
            <a:r>
              <a:rPr lang="de-DE" i="1" dirty="0"/>
              <a:t>Echt!</a:t>
            </a:r>
            <a:r>
              <a:rPr lang="de-DE" dirty="0"/>
              <a:t>)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Automatische Speicherbereinigung (</a:t>
            </a:r>
            <a:r>
              <a:rPr lang="de-DE" i="1" dirty="0" err="1"/>
              <a:t>Garbage</a:t>
            </a:r>
            <a:r>
              <a:rPr lang="de-DE" i="1" dirty="0"/>
              <a:t> </a:t>
            </a:r>
            <a:r>
              <a:rPr lang="de-DE" i="1" dirty="0" err="1"/>
              <a:t>Collection</a:t>
            </a:r>
            <a:r>
              <a:rPr lang="de-DE" dirty="0"/>
              <a:t>):</a:t>
            </a:r>
          </a:p>
          <a:p>
            <a:r>
              <a:rPr lang="de-DE" dirty="0"/>
              <a:t>Gibt Speicher nicht referenzierter Objekte frei</a:t>
            </a:r>
          </a:p>
          <a:p>
            <a:r>
              <a:rPr lang="de-DE" dirty="0"/>
              <a:t>Achtung: </a:t>
            </a:r>
            <a:r>
              <a:rPr lang="de-DE" i="1" dirty="0"/>
              <a:t>Nicht steuerbar</a:t>
            </a:r>
            <a:r>
              <a:rPr lang="de-DE" dirty="0"/>
              <a:t>, ob und wann das tatsächlich stattfindet</a:t>
            </a:r>
          </a:p>
          <a:p>
            <a:r>
              <a:rPr lang="de-DE" dirty="0"/>
              <a:t>Es gibt kein </a:t>
            </a:r>
            <a:r>
              <a:rPr lang="de-DE" i="1" dirty="0" err="1"/>
              <a:t>free</a:t>
            </a:r>
            <a:r>
              <a:rPr lang="de-DE" dirty="0"/>
              <a:t> bzw. </a:t>
            </a:r>
            <a:r>
              <a:rPr lang="de-DE" i="1" dirty="0" err="1"/>
              <a:t>delete</a:t>
            </a:r>
            <a:r>
              <a:rPr lang="de-DE" dirty="0"/>
              <a:t> wie in C/C++.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Automatische Speicherbereinigung (</a:t>
            </a:r>
            <a:r>
              <a:rPr lang="de-DE" dirty="0" err="1"/>
              <a:t>Garbage</a:t>
            </a:r>
            <a:r>
              <a:rPr lang="de-DE" dirty="0"/>
              <a:t> </a:t>
            </a:r>
            <a:r>
              <a:rPr lang="de-DE" dirty="0" err="1"/>
              <a:t>Collection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22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3303990" y="4280116"/>
            <a:ext cx="1512168" cy="1008112"/>
            <a:chOff x="3131840" y="1556792"/>
            <a:chExt cx="1512168" cy="1008112"/>
          </a:xfrm>
        </p:grpSpPr>
        <p:sp>
          <p:nvSpPr>
            <p:cNvPr id="8" name="Abgerundetes Rechteck 7"/>
            <p:cNvSpPr/>
            <p:nvPr/>
          </p:nvSpPr>
          <p:spPr>
            <a:xfrm>
              <a:off x="3131840" y="1556792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jan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3779912" y="1628800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3779912" y="211125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" name="Gerade Verbindung mit Pfeil 13"/>
          <p:cNvCxnSpPr>
            <a:endCxn id="24" idx="1"/>
          </p:cNvCxnSpPr>
          <p:nvPr/>
        </p:nvCxnSpPr>
        <p:spPr>
          <a:xfrm flipV="1">
            <a:off x="4297112" y="4361799"/>
            <a:ext cx="2808312" cy="181011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/>
          <p:cNvCxnSpPr>
            <a:endCxn id="24" idx="1"/>
          </p:cNvCxnSpPr>
          <p:nvPr/>
        </p:nvCxnSpPr>
        <p:spPr>
          <a:xfrm flipV="1">
            <a:off x="4297112" y="4361799"/>
            <a:ext cx="2808312" cy="650445"/>
          </a:xfrm>
          <a:prstGeom prst="straightConnector1">
            <a:avLst/>
          </a:prstGeom>
          <a:ln>
            <a:solidFill>
              <a:srgbClr val="00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uppieren 30"/>
          <p:cNvGrpSpPr/>
          <p:nvPr/>
        </p:nvGrpSpPr>
        <p:grpSpPr>
          <a:xfrm>
            <a:off x="7105424" y="3713801"/>
            <a:ext cx="1836000" cy="1007998"/>
            <a:chOff x="4008422" y="3161483"/>
            <a:chExt cx="1260000" cy="1007998"/>
          </a:xfrm>
        </p:grpSpPr>
        <p:sp>
          <p:nvSpPr>
            <p:cNvPr id="23" name="Rechteck 22"/>
            <p:cNvSpPr/>
            <p:nvPr/>
          </p:nvSpPr>
          <p:spPr bwMode="auto">
            <a:xfrm>
              <a:off x="4008422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4" name="Rechteck 23"/>
            <p:cNvSpPr/>
            <p:nvPr/>
          </p:nvSpPr>
          <p:spPr bwMode="auto">
            <a:xfrm>
              <a:off x="4008422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„Kai“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591753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2016</a:t>
              </a:r>
            </a:p>
          </p:txBody>
        </p:sp>
      </p:grpSp>
      <p:grpSp>
        <p:nvGrpSpPr>
          <p:cNvPr id="20" name="Gruppieren 30"/>
          <p:cNvGrpSpPr/>
          <p:nvPr/>
        </p:nvGrpSpPr>
        <p:grpSpPr>
          <a:xfrm>
            <a:off x="7105424" y="4798633"/>
            <a:ext cx="1836000" cy="1007998"/>
            <a:chOff x="4008422" y="3161483"/>
            <a:chExt cx="1260000" cy="1007998"/>
          </a:xfrm>
        </p:grpSpPr>
        <p:sp>
          <p:nvSpPr>
            <p:cNvPr id="21" name="Rechteck 20"/>
            <p:cNvSpPr/>
            <p:nvPr/>
          </p:nvSpPr>
          <p:spPr bwMode="auto">
            <a:xfrm>
              <a:off x="4008422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2" name="Rechteck 21"/>
            <p:cNvSpPr/>
            <p:nvPr/>
          </p:nvSpPr>
          <p:spPr bwMode="auto">
            <a:xfrm>
              <a:off x="4008422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FF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FF0000"/>
                  </a:solidFill>
                  <a:latin typeface="Calibri" pitchFamily="34" charset="0"/>
                </a:rPr>
                <a:t> = „Jan“</a:t>
              </a:r>
            </a:p>
            <a:p>
              <a:pPr eaLnBrk="0" hangingPunct="0"/>
              <a:r>
                <a:rPr lang="de-DE" sz="1400" dirty="0" err="1">
                  <a:solidFill>
                    <a:srgbClr val="FF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FF0000"/>
                  </a:solidFill>
                  <a:latin typeface="Calibri" pitchFamily="34" charset="0"/>
                </a:rPr>
                <a:t> = 591601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FF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FF0000"/>
                  </a:solidFill>
                  <a:latin typeface="Calibri" pitchFamily="34" charset="0"/>
                </a:rPr>
                <a:t> = 2015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23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C9D58B72-D167-4BD8-A75E-731015749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entsprechen den Ihnen aus C bekannten Funktionen.</a:t>
            </a:r>
          </a:p>
          <a:p>
            <a:r>
              <a:rPr lang="de-DE" dirty="0"/>
              <a:t>Syntax (noch nicht vorgestellte Elemente vorerst weggelassen):</a:t>
            </a:r>
          </a:p>
          <a:p>
            <a:endParaRPr lang="de-DE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Rückgabetyp Methodenname(Parameterliste) {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	Anweisungen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Rückgabetyp (des bei Beendigung der Methode zurückgegebenen Wertes):</a:t>
            </a:r>
          </a:p>
          <a:p>
            <a:pPr lvl="1"/>
            <a:r>
              <a:rPr lang="de-DE" dirty="0"/>
              <a:t>Primitiver Datentyp, Klasse des zurückgegebenen Objektes oder </a:t>
            </a:r>
            <a:r>
              <a:rPr lang="de-DE" i="1" dirty="0" err="1"/>
              <a:t>void</a:t>
            </a:r>
            <a:r>
              <a:rPr lang="de-DE" dirty="0"/>
              <a:t>, falls nichts zurückgegeben wird.</a:t>
            </a:r>
          </a:p>
          <a:p>
            <a:pPr lvl="1"/>
            <a:r>
              <a:rPr lang="de-DE" dirty="0"/>
              <a:t>Rückgabe wie in C/C++ über </a:t>
            </a:r>
            <a:r>
              <a:rPr lang="de-DE" i="1" dirty="0" err="1"/>
              <a:t>return</a:t>
            </a:r>
            <a:r>
              <a:rPr lang="de-DE" dirty="0"/>
              <a:t>-Anweisung</a:t>
            </a:r>
          </a:p>
          <a:p>
            <a:endParaRPr lang="de-DE" dirty="0"/>
          </a:p>
          <a:p>
            <a:r>
              <a:rPr lang="de-DE" dirty="0"/>
              <a:t>Methodenname:</a:t>
            </a:r>
          </a:p>
          <a:p>
            <a:pPr lvl="1"/>
            <a:r>
              <a:rPr lang="de-DE" dirty="0"/>
              <a:t>Von Java gefordert: Beliebiger gültiger Bezeichner</a:t>
            </a:r>
          </a:p>
          <a:p>
            <a:pPr lvl="1"/>
            <a:r>
              <a:rPr lang="de-DE" dirty="0"/>
              <a:t>Von unserem </a:t>
            </a:r>
            <a:r>
              <a:rPr lang="de-DE" dirty="0" err="1"/>
              <a:t>Coding</a:t>
            </a:r>
            <a:r>
              <a:rPr lang="de-DE" dirty="0"/>
              <a:t> Style gefordert: Immer klein geschrieben</a:t>
            </a:r>
          </a:p>
          <a:p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Syntax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24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1505735"/>
            <a:ext cx="7954128" cy="120468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Methoden entsprechen den Ihnen aus C bekannten Funktionen.</a:t>
            </a:r>
          </a:p>
          <a:p>
            <a:r>
              <a:rPr lang="de-DE" dirty="0"/>
              <a:t>Syntax (noch nicht vorgestellte Elemente vorerst weggelassen):</a:t>
            </a:r>
          </a:p>
          <a:p>
            <a:endParaRPr lang="de-DE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Rückgabetyp Methodenname(Parameterliste) {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	Anweisungen</a:t>
            </a:r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Parameterliste (wie in C/C++):</a:t>
            </a:r>
          </a:p>
          <a:p>
            <a:pPr lvl="1"/>
            <a:r>
              <a:rPr lang="de-DE" dirty="0"/>
              <a:t>Leer oder durch Komma getrennte Parameter</a:t>
            </a:r>
          </a:p>
          <a:p>
            <a:pPr lvl="1"/>
            <a:r>
              <a:rPr lang="de-DE" dirty="0"/>
              <a:t>Jeden Parameter wie folgt deklarieren: </a:t>
            </a:r>
            <a:r>
              <a:rPr lang="de-DE" i="1" dirty="0"/>
              <a:t>Datentyp Bezeichner</a:t>
            </a:r>
          </a:p>
          <a:p>
            <a:endParaRPr lang="de-DE" dirty="0"/>
          </a:p>
          <a:p>
            <a:r>
              <a:rPr lang="de-DE" dirty="0"/>
              <a:t>Aufruf:</a:t>
            </a:r>
          </a:p>
          <a:p>
            <a:pPr lvl="1"/>
            <a:r>
              <a:rPr lang="de-DE" dirty="0"/>
              <a:t>Methodenname gefolgt von Klammern</a:t>
            </a:r>
          </a:p>
          <a:p>
            <a:pPr lvl="1"/>
            <a:r>
              <a:rPr lang="de-DE" dirty="0"/>
              <a:t>Argumente in den Klammern (Datentypen müssen zu Parameterliste passen)</a:t>
            </a:r>
          </a:p>
          <a:p>
            <a:pPr lvl="1"/>
            <a:r>
              <a:rPr lang="de-DE" dirty="0"/>
              <a:t>Ausdruck wird durch Rückgabewert der Methode ersetzt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Syntax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25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1505739"/>
            <a:ext cx="7954128" cy="1204687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Berechnen Sie den Mittelwert zweier Fließkommazahlen.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average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 + b) / 2.0;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MathUtilsDemo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a1 = 3.5, a2 = 7;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mean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math.average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(a1, a2);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mean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math.average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(1.5, 3.2));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800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26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Berechnen Sie die Summe aller Ziffern einer Ganzzahl.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sumOfDigits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= 0;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&gt; 0)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+=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% 10;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number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/= 10;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 }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sum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  <a:p>
            <a:pPr>
              <a:buNone/>
            </a:pP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MathUtilsDemo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MathUtils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math.sumOfDigits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(0));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math.sumOfDigits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(2016));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/>
              <a:t>Getter</a:t>
            </a:r>
            <a:r>
              <a:rPr lang="de-DE" dirty="0"/>
              <a:t>: Methode, die den Wert einer </a:t>
            </a:r>
            <a:r>
              <a:rPr lang="de-DE" dirty="0" err="1"/>
              <a:t>Instanzvariable</a:t>
            </a:r>
            <a:r>
              <a:rPr lang="de-DE" dirty="0"/>
              <a:t> zurückgibt</a:t>
            </a:r>
          </a:p>
          <a:p>
            <a:r>
              <a:rPr lang="de-DE" i="1" dirty="0"/>
              <a:t>Setter</a:t>
            </a:r>
            <a:r>
              <a:rPr lang="de-DE" dirty="0"/>
              <a:t>: Methode, die einer </a:t>
            </a:r>
            <a:r>
              <a:rPr lang="de-DE" dirty="0" err="1"/>
              <a:t>Instanzvariable</a:t>
            </a:r>
            <a:r>
              <a:rPr lang="de-DE" dirty="0"/>
              <a:t> einen (zu übergebenen) Wert zuweist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Übung:</a:t>
            </a:r>
          </a:p>
          <a:p>
            <a:r>
              <a:rPr lang="de-DE" dirty="0"/>
              <a:t>Erweitern Sie die Klasse </a:t>
            </a:r>
            <a:r>
              <a:rPr lang="de-DE" i="1" dirty="0"/>
              <a:t>Student</a:t>
            </a:r>
            <a:r>
              <a:rPr lang="de-DE" dirty="0"/>
              <a:t> um Getter und Setter für die Variable </a:t>
            </a:r>
            <a:r>
              <a:rPr lang="de-DE" i="1" dirty="0" err="1"/>
              <a:t>name</a:t>
            </a:r>
            <a:r>
              <a:rPr lang="de-DE" dirty="0"/>
              <a:t>.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matrNumber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enrolledYear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getName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newName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newName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Getter und Setter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1139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Parameterübergabe bei Aufruf einer Methode:</a:t>
            </a:r>
            <a:endParaRPr lang="de-DE" sz="400" dirty="0"/>
          </a:p>
          <a:p>
            <a:r>
              <a:rPr lang="de-DE" dirty="0"/>
              <a:t>Grundsätzlich der </a:t>
            </a:r>
            <a:r>
              <a:rPr lang="de-DE" i="1" dirty="0"/>
              <a:t>Wert</a:t>
            </a:r>
            <a:r>
              <a:rPr lang="de-DE" dirty="0"/>
              <a:t> der Variablen übergeben (</a:t>
            </a:r>
            <a:r>
              <a:rPr lang="de-DE" i="1" dirty="0"/>
              <a:t>„Call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value</a:t>
            </a:r>
            <a:r>
              <a:rPr lang="de-DE" i="1" dirty="0"/>
              <a:t>“</a:t>
            </a:r>
            <a:r>
              <a:rPr lang="de-DE" dirty="0"/>
              <a:t>)</a:t>
            </a:r>
          </a:p>
          <a:p>
            <a:r>
              <a:rPr lang="de-DE" dirty="0"/>
              <a:t>Nicht möglich, eine Art „Zeiger“ auf die Variable zu übergeben</a:t>
            </a:r>
            <a:endParaRPr lang="de-DE" sz="400" dirty="0"/>
          </a:p>
          <a:p>
            <a:r>
              <a:rPr lang="de-DE" dirty="0"/>
              <a:t>In Methode kann die beim Methodenaufruf verwendete Variable nicht verändert werden</a:t>
            </a:r>
            <a:endParaRPr lang="de-DE" sz="400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Beispiel für primitiven Datentyp: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square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   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a = a * a;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Local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does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NOT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modify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b in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main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()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a;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	public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6.42;</a:t>
            </a:r>
            <a:endParaRPr lang="en-US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b2 =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square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(b);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Pass VALUE, not "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pointer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"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to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b</a:t>
            </a:r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    ...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	}</a:t>
            </a:r>
            <a:endParaRPr lang="de-DE" sz="18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Call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29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Sie sollen „ein bisschen mehr Ingenieur“ werden!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implementieren</a:t>
            </a:r>
            <a:r>
              <a:rPr lang="de-DE" dirty="0"/>
              <a:t> Klassen mit Eigenschaften und Operationen, um reale Dinge in Software abzubilden.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erzeugen</a:t>
            </a:r>
            <a:r>
              <a:rPr lang="de-DE" dirty="0"/>
              <a:t> Objekte einer Klasse und </a:t>
            </a:r>
            <a:r>
              <a:rPr lang="de-DE" i="1" dirty="0"/>
              <a:t>ändern</a:t>
            </a:r>
            <a:r>
              <a:rPr lang="de-DE" dirty="0"/>
              <a:t> deren Zustand über Operationen.</a:t>
            </a:r>
          </a:p>
          <a:p>
            <a:endParaRPr lang="de-DE" dirty="0"/>
          </a:p>
          <a:p>
            <a:r>
              <a:rPr lang="de-DE" dirty="0"/>
              <a:t>Sie </a:t>
            </a:r>
            <a:r>
              <a:rPr lang="de-DE" i="1" dirty="0"/>
              <a:t>wenden</a:t>
            </a:r>
            <a:r>
              <a:rPr lang="de-DE" dirty="0"/>
              <a:t> zusätzliche Programmierrichtlinien (</a:t>
            </a:r>
            <a:r>
              <a:rPr lang="de-DE" i="1" dirty="0" err="1"/>
              <a:t>Coding</a:t>
            </a:r>
            <a:r>
              <a:rPr lang="de-DE" i="1" dirty="0"/>
              <a:t> Style</a:t>
            </a:r>
            <a:r>
              <a:rPr lang="de-DE" dirty="0"/>
              <a:t>) </a:t>
            </a:r>
            <a:r>
              <a:rPr lang="de-DE" i="1" dirty="0"/>
              <a:t>an</a:t>
            </a:r>
            <a:r>
              <a:rPr lang="de-DE" dirty="0"/>
              <a:t>, um die Qualität von Quelltexten z.B. bezüglich Wartbarkeit sicherzustellen.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Das wollen wir in diesem Kapitel erreichen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01" y="4328324"/>
            <a:ext cx="2672412" cy="1971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63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Call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Aufrufende Methode: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 = -7;</a:t>
            </a:r>
          </a:p>
          <a:p>
            <a:pPr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 = 3;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 err="1">
                <a:solidFill>
                  <a:srgbClr val="000000"/>
                </a:solidFill>
                <a:latin typeface="Consolas"/>
              </a:rPr>
              <a:t>printAbs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(a);</a:t>
            </a:r>
          </a:p>
          <a:p>
            <a:pPr>
              <a:buNone/>
            </a:pPr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...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de-DE" dirty="0"/>
              <a:t>Speicher: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9" name="Textplatzhalter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Aufgerufene Methode: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 pitchFamily="49" charset="0"/>
                <a:cs typeface="Consolas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printAbs</a:t>
            </a:r>
            <a:r>
              <a:rPr lang="en-US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a) {</a:t>
            </a:r>
            <a:endParaRPr lang="de-DE" sz="1400" dirty="0">
              <a:solidFill>
                <a:srgbClr val="000000"/>
              </a:solidFill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(a &lt; 0)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    a = -a;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 pitchFamily="49" charset="0"/>
                <a:cs typeface="Consolas" pitchFamily="49" charset="0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(a);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Speicher:</a:t>
            </a:r>
          </a:p>
          <a:p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sz="400" dirty="0"/>
              <a:t>	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dirty="0"/>
              <a:t>(nur bis Ende der Methode)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30</a:t>
            </a:fld>
            <a:endParaRPr lang="de-DE" dirty="0"/>
          </a:p>
        </p:txBody>
      </p:sp>
      <p:cxnSp>
        <p:nvCxnSpPr>
          <p:cNvPr id="11" name="Gerade Verbindung mit Pfeil 10"/>
          <p:cNvCxnSpPr/>
          <p:nvPr/>
        </p:nvCxnSpPr>
        <p:spPr bwMode="auto">
          <a:xfrm flipV="1">
            <a:off x="2365830" y="1533362"/>
            <a:ext cx="2401254" cy="7431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Gerade Verbindung mit Pfeil 14"/>
          <p:cNvCxnSpPr/>
          <p:nvPr/>
        </p:nvCxnSpPr>
        <p:spPr bwMode="auto">
          <a:xfrm>
            <a:off x="4767084" y="1678509"/>
            <a:ext cx="0" cy="103777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Gerade Verbindung mit Pfeil 18"/>
          <p:cNvCxnSpPr/>
          <p:nvPr/>
        </p:nvCxnSpPr>
        <p:spPr bwMode="auto">
          <a:xfrm flipH="1" flipV="1">
            <a:off x="3309259" y="2395509"/>
            <a:ext cx="1370742" cy="33383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Gerade Verbindung mit Pfeil 25"/>
          <p:cNvCxnSpPr/>
          <p:nvPr/>
        </p:nvCxnSpPr>
        <p:spPr bwMode="auto">
          <a:xfrm>
            <a:off x="2264227" y="1344675"/>
            <a:ext cx="0" cy="931817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Gerade Verbindung 28"/>
          <p:cNvCxnSpPr/>
          <p:nvPr/>
        </p:nvCxnSpPr>
        <p:spPr bwMode="auto">
          <a:xfrm>
            <a:off x="4281714" y="756842"/>
            <a:ext cx="0" cy="4957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" name="Gerade Verbindung mit Pfeil 33"/>
          <p:cNvCxnSpPr/>
          <p:nvPr/>
        </p:nvCxnSpPr>
        <p:spPr bwMode="auto">
          <a:xfrm>
            <a:off x="3367315" y="2533401"/>
            <a:ext cx="0" cy="43397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4" name="Gruppieren 43"/>
          <p:cNvGrpSpPr/>
          <p:nvPr/>
        </p:nvGrpSpPr>
        <p:grpSpPr>
          <a:xfrm>
            <a:off x="1382887" y="4227137"/>
            <a:ext cx="1202101" cy="432048"/>
            <a:chOff x="1567542" y="4755841"/>
            <a:chExt cx="1202101" cy="432048"/>
          </a:xfrm>
        </p:grpSpPr>
        <p:sp>
          <p:nvSpPr>
            <p:cNvPr id="41" name="Abgerundetes Rechteck 40"/>
            <p:cNvSpPr/>
            <p:nvPr/>
          </p:nvSpPr>
          <p:spPr>
            <a:xfrm>
              <a:off x="1567542" y="4755841"/>
              <a:ext cx="1202101" cy="432048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a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1934576" y="476979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  <a:ea typeface="Cambria Math" pitchFamily="18" charset="0"/>
                </a:rPr>
                <a:t>-7</a:t>
              </a:r>
              <a:endParaRPr lang="de-DE" sz="2000" dirty="0">
                <a:solidFill>
                  <a:srgbClr val="000000"/>
                </a:solidFill>
                <a:latin typeface="Calibri" panose="020F0502020204030204" pitchFamily="34" charset="0"/>
                <a:ea typeface="Cambria Math" pitchFamily="18" charset="0"/>
              </a:endParaRPr>
            </a:p>
          </p:txBody>
        </p:sp>
      </p:grpSp>
      <p:grpSp>
        <p:nvGrpSpPr>
          <p:cNvPr id="46" name="Gruppieren 45"/>
          <p:cNvGrpSpPr/>
          <p:nvPr/>
        </p:nvGrpSpPr>
        <p:grpSpPr>
          <a:xfrm>
            <a:off x="1382887" y="4753529"/>
            <a:ext cx="1202101" cy="432048"/>
            <a:chOff x="1567542" y="4755841"/>
            <a:chExt cx="1202101" cy="432048"/>
          </a:xfrm>
        </p:grpSpPr>
        <p:sp>
          <p:nvSpPr>
            <p:cNvPr id="47" name="Abgerundetes Rechteck 46"/>
            <p:cNvSpPr/>
            <p:nvPr/>
          </p:nvSpPr>
          <p:spPr>
            <a:xfrm>
              <a:off x="1567542" y="4755841"/>
              <a:ext cx="1202101" cy="432048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>
                  <a:solidFill>
                    <a:srgbClr val="000000"/>
                  </a:solidFill>
                  <a:latin typeface="Calibri" panose="020F0502020204030204" pitchFamily="34" charset="0"/>
                </a:rPr>
                <a:t>b</a:t>
              </a:r>
            </a:p>
          </p:txBody>
        </p:sp>
        <p:sp>
          <p:nvSpPr>
            <p:cNvPr id="48" name="Rechteck 47"/>
            <p:cNvSpPr/>
            <p:nvPr/>
          </p:nvSpPr>
          <p:spPr>
            <a:xfrm>
              <a:off x="1934576" y="4769793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r>
                <a:rPr lang="de-DE" sz="1800" dirty="0">
                  <a:solidFill>
                    <a:srgbClr val="000000"/>
                  </a:solidFill>
                  <a:latin typeface="Calibri" panose="020F0502020204030204" pitchFamily="34" charset="0"/>
                  <a:ea typeface="Cambria Math" pitchFamily="18" charset="0"/>
                </a:rPr>
                <a:t>3</a:t>
              </a:r>
              <a:endParaRPr lang="de-DE" sz="2000" dirty="0">
                <a:solidFill>
                  <a:srgbClr val="000000"/>
                </a:solidFill>
                <a:latin typeface="Calibri" panose="020F0502020204030204" pitchFamily="34" charset="0"/>
                <a:ea typeface="Cambria Math" pitchFamily="18" charset="0"/>
              </a:endParaRPr>
            </a:p>
          </p:txBody>
        </p:sp>
      </p:grpSp>
      <p:sp>
        <p:nvSpPr>
          <p:cNvPr id="50" name="Abgerundetes Rechteck 49"/>
          <p:cNvSpPr/>
          <p:nvPr/>
        </p:nvSpPr>
        <p:spPr>
          <a:xfrm>
            <a:off x="5472789" y="4227137"/>
            <a:ext cx="1202101" cy="432048"/>
          </a:xfrm>
          <a:prstGeom prst="round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de-DE" sz="1600" dirty="0">
                <a:solidFill>
                  <a:srgbClr val="000000"/>
                </a:solidFill>
                <a:latin typeface="Calibri" panose="020F0502020204030204" pitchFamily="34" charset="0"/>
              </a:rPr>
              <a:t>a</a:t>
            </a:r>
          </a:p>
        </p:txBody>
      </p:sp>
      <p:sp>
        <p:nvSpPr>
          <p:cNvPr id="51" name="Rechteck 50"/>
          <p:cNvSpPr/>
          <p:nvPr/>
        </p:nvSpPr>
        <p:spPr>
          <a:xfrm>
            <a:off x="5839823" y="4241089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ea typeface="Cambria Math" pitchFamily="18" charset="0"/>
              </a:rPr>
              <a:t>-7</a:t>
            </a:r>
            <a:endParaRPr lang="de-DE" sz="2000" dirty="0">
              <a:solidFill>
                <a:srgbClr val="000000"/>
              </a:solidFill>
              <a:latin typeface="Calibri" panose="020F0502020204030204" pitchFamily="34" charset="0"/>
              <a:ea typeface="Cambria Math" pitchFamily="18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5839823" y="4241089"/>
            <a:ext cx="648072" cy="36004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de-DE" sz="1800" dirty="0">
                <a:solidFill>
                  <a:srgbClr val="000000"/>
                </a:solidFill>
                <a:latin typeface="Calibri" panose="020F0502020204030204" pitchFamily="34" charset="0"/>
                <a:ea typeface="Cambria Math" pitchFamily="18" charset="0"/>
              </a:rPr>
              <a:t>7</a:t>
            </a:r>
            <a:endParaRPr lang="de-DE" sz="2000" dirty="0">
              <a:solidFill>
                <a:srgbClr val="000000"/>
              </a:solidFill>
              <a:latin typeface="Calibri" panose="020F0502020204030204" pitchFamily="34" charset="0"/>
              <a:ea typeface="Cambria Math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1" grpId="0" animBg="1"/>
      <p:bldP spid="5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Referenzvariablen als Parameter:</a:t>
            </a:r>
          </a:p>
          <a:p>
            <a:r>
              <a:rPr lang="de-DE" dirty="0"/>
              <a:t>Wert (d.h. gespeicherte Referenz) der übergebenen Variable wird nicht verändert.</a:t>
            </a:r>
          </a:p>
          <a:p>
            <a:r>
              <a:rPr lang="de-DE" dirty="0"/>
              <a:t>Aber: Das referenzierte Objekt kann verändert werden!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CallByValueDemo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setNameBirgit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(Student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student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student.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"Birgit"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(student.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Student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lena.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setNameBirgit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lena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(lena.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Call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(Übergabe von Objekten)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F3A6D5-EFB0-42E8-8659-8ED06C1ECCA8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287564-BF75-436F-A6B5-61426C9922BD}" type="slidenum">
              <a:rPr lang="de-DE" smtClean="0"/>
              <a:pPr>
                <a:defRPr/>
              </a:pPr>
              <a:t>31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Ursprünglicher Zustand in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Aufruf der (unsinnigen) Methode </a:t>
            </a:r>
            <a:r>
              <a:rPr lang="de-DE" i="1" dirty="0" err="1"/>
              <a:t>setNameBirgit</a:t>
            </a:r>
            <a:r>
              <a:rPr lang="de-DE" i="1" dirty="0"/>
              <a:t>()</a:t>
            </a:r>
            <a:r>
              <a:rPr lang="de-DE" dirty="0"/>
              <a:t>: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Änderung des Objektes in der Methode </a:t>
            </a:r>
            <a:r>
              <a:rPr lang="de-DE" i="1" dirty="0" err="1"/>
              <a:t>setNameBirgit</a:t>
            </a:r>
            <a:r>
              <a:rPr lang="de-DE" i="1" dirty="0"/>
              <a:t>()</a:t>
            </a:r>
            <a:r>
              <a:rPr lang="de-DE" dirty="0"/>
              <a:t>: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Methoden: Call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(Übergabe von Objekten)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32</a:t>
            </a:fld>
            <a:endParaRPr lang="de-DE" dirty="0"/>
          </a:p>
        </p:txBody>
      </p:sp>
      <p:grpSp>
        <p:nvGrpSpPr>
          <p:cNvPr id="26" name="Gruppieren 25"/>
          <p:cNvGrpSpPr/>
          <p:nvPr/>
        </p:nvGrpSpPr>
        <p:grpSpPr>
          <a:xfrm>
            <a:off x="2915816" y="1252451"/>
            <a:ext cx="4031776" cy="1008112"/>
            <a:chOff x="2915816" y="1832558"/>
            <a:chExt cx="4031776" cy="1008112"/>
          </a:xfrm>
        </p:grpSpPr>
        <p:sp>
          <p:nvSpPr>
            <p:cNvPr id="7" name="Abgerundetes Rechteck 6"/>
            <p:cNvSpPr/>
            <p:nvPr/>
          </p:nvSpPr>
          <p:spPr>
            <a:xfrm>
              <a:off x="2915816" y="1832558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8" name="Rechteck 7"/>
            <p:cNvSpPr/>
            <p:nvPr/>
          </p:nvSpPr>
          <p:spPr>
            <a:xfrm>
              <a:off x="3779912" y="1904566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Gerade Verbindung mit Pfeil 9"/>
            <p:cNvCxnSpPr/>
            <p:nvPr/>
          </p:nvCxnSpPr>
          <p:spPr>
            <a:xfrm flipV="1">
              <a:off x="4139952" y="2084586"/>
              <a:ext cx="2807640" cy="586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uppieren 30"/>
          <p:cNvGrpSpPr/>
          <p:nvPr/>
        </p:nvGrpSpPr>
        <p:grpSpPr>
          <a:xfrm>
            <a:off x="6947592" y="1005213"/>
            <a:ext cx="1836000" cy="1007998"/>
            <a:chOff x="4008422" y="3161483"/>
            <a:chExt cx="1260000" cy="1007998"/>
          </a:xfrm>
        </p:grpSpPr>
        <p:sp>
          <p:nvSpPr>
            <p:cNvPr id="34" name="Rechteck 33"/>
            <p:cNvSpPr/>
            <p:nvPr/>
          </p:nvSpPr>
          <p:spPr bwMode="auto">
            <a:xfrm>
              <a:off x="4008422" y="3161483"/>
              <a:ext cx="1260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1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rPr>
                <a:t>:Student</a:t>
              </a:r>
              <a:endParaRPr kumimoji="0" lang="de-DE" sz="2400" b="1" i="0" u="sng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5" name="Rechteck 34"/>
            <p:cNvSpPr/>
            <p:nvPr/>
          </p:nvSpPr>
          <p:spPr bwMode="auto">
            <a:xfrm>
              <a:off x="4008422" y="3449481"/>
              <a:ext cx="1260000" cy="72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„Lena“</a:t>
              </a:r>
            </a:p>
            <a:p>
              <a:pPr eaLnBrk="0" hangingPunct="0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matrNumber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0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enrolledYear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= 0</a:t>
              </a:r>
            </a:p>
          </p:txBody>
        </p:sp>
      </p:grpSp>
      <p:grpSp>
        <p:nvGrpSpPr>
          <p:cNvPr id="42" name="Gruppieren 41"/>
          <p:cNvGrpSpPr/>
          <p:nvPr/>
        </p:nvGrpSpPr>
        <p:grpSpPr>
          <a:xfrm>
            <a:off x="2915816" y="2692611"/>
            <a:ext cx="5867776" cy="1008112"/>
            <a:chOff x="2915816" y="3272718"/>
            <a:chExt cx="5867776" cy="1008112"/>
          </a:xfrm>
        </p:grpSpPr>
        <p:sp>
          <p:nvSpPr>
            <p:cNvPr id="11" name="Abgerundetes Rechteck 10"/>
            <p:cNvSpPr/>
            <p:nvPr/>
          </p:nvSpPr>
          <p:spPr>
            <a:xfrm>
              <a:off x="2915816" y="3272718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student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3779912" y="3344726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3779912" y="3827179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Gerade Verbindung mit Pfeil 14"/>
            <p:cNvCxnSpPr/>
            <p:nvPr/>
          </p:nvCxnSpPr>
          <p:spPr>
            <a:xfrm>
              <a:off x="4139952" y="3528934"/>
              <a:ext cx="2808312" cy="144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mit Pfeil 15"/>
            <p:cNvCxnSpPr/>
            <p:nvPr/>
          </p:nvCxnSpPr>
          <p:spPr>
            <a:xfrm flipV="1">
              <a:off x="4139952" y="3940886"/>
              <a:ext cx="2808312" cy="72008"/>
            </a:xfrm>
            <a:prstGeom prst="straightConnector1">
              <a:avLst/>
            </a:prstGeom>
            <a:ln>
              <a:solidFill>
                <a:srgbClr val="C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mit Pfeil 16"/>
            <p:cNvCxnSpPr/>
            <p:nvPr/>
          </p:nvCxnSpPr>
          <p:spPr>
            <a:xfrm>
              <a:off x="3995936" y="3560750"/>
              <a:ext cx="0" cy="43204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uppieren 30"/>
            <p:cNvGrpSpPr/>
            <p:nvPr/>
          </p:nvGrpSpPr>
          <p:grpSpPr>
            <a:xfrm>
              <a:off x="6947592" y="3272718"/>
              <a:ext cx="1836000" cy="1007998"/>
              <a:chOff x="4008422" y="3161483"/>
              <a:chExt cx="1260000" cy="1007998"/>
            </a:xfrm>
          </p:grpSpPr>
          <p:sp>
            <p:nvSpPr>
              <p:cNvPr id="37" name="Rechteck 36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38" name="Rechteck 37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„Lena“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</p:txBody>
          </p:sp>
        </p:grpSp>
      </p:grpSp>
      <p:grpSp>
        <p:nvGrpSpPr>
          <p:cNvPr id="43" name="Gruppieren 42"/>
          <p:cNvGrpSpPr/>
          <p:nvPr/>
        </p:nvGrpSpPr>
        <p:grpSpPr>
          <a:xfrm>
            <a:off x="2915816" y="4492811"/>
            <a:ext cx="5867776" cy="1152128"/>
            <a:chOff x="2915816" y="5072918"/>
            <a:chExt cx="5867776" cy="1152128"/>
          </a:xfrm>
        </p:grpSpPr>
        <p:sp>
          <p:nvSpPr>
            <p:cNvPr id="18" name="Abgerundetes Rechteck 17"/>
            <p:cNvSpPr/>
            <p:nvPr/>
          </p:nvSpPr>
          <p:spPr>
            <a:xfrm>
              <a:off x="2915816" y="5072918"/>
              <a:ext cx="1512168" cy="1008112"/>
            </a:xfrm>
            <a:prstGeom prst="roundRect">
              <a:avLst/>
            </a:prstGeom>
            <a:solidFill>
              <a:schemeClr val="bg1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lena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600" dirty="0" err="1">
                  <a:solidFill>
                    <a:srgbClr val="000000"/>
                  </a:solidFill>
                  <a:latin typeface="Calibri" pitchFamily="34" charset="0"/>
                </a:rPr>
                <a:t>student</a:t>
              </a:r>
              <a:endParaRPr lang="de-DE" sz="16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3779912" y="5144926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hteck 19"/>
            <p:cNvSpPr/>
            <p:nvPr/>
          </p:nvSpPr>
          <p:spPr>
            <a:xfrm>
              <a:off x="3779912" y="5627379"/>
              <a:ext cx="648072" cy="36004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2" name="Gerade Verbindung mit Pfeil 21"/>
            <p:cNvCxnSpPr/>
            <p:nvPr/>
          </p:nvCxnSpPr>
          <p:spPr>
            <a:xfrm>
              <a:off x="4139952" y="5329134"/>
              <a:ext cx="2808312" cy="144016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mit Pfeil 22"/>
            <p:cNvCxnSpPr/>
            <p:nvPr/>
          </p:nvCxnSpPr>
          <p:spPr>
            <a:xfrm flipV="1">
              <a:off x="4139952" y="5741086"/>
              <a:ext cx="2808312" cy="72008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4269454" y="5792998"/>
              <a:ext cx="2880320" cy="432048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200" dirty="0">
                  <a:solidFill>
                    <a:srgbClr val="000000"/>
                  </a:solidFill>
                  <a:latin typeface="Consolas"/>
                </a:rPr>
                <a:t>student.</a:t>
              </a:r>
              <a:r>
                <a:rPr lang="de-DE" sz="1200" dirty="0">
                  <a:solidFill>
                    <a:srgbClr val="0000C0"/>
                  </a:solidFill>
                  <a:latin typeface="Consolas"/>
                </a:rPr>
                <a:t>name</a:t>
              </a:r>
              <a:r>
                <a:rPr lang="de-DE" sz="1200" dirty="0">
                  <a:solidFill>
                    <a:srgbClr val="000000"/>
                  </a:solidFill>
                  <a:latin typeface="Consolas"/>
                </a:rPr>
                <a:t> = </a:t>
              </a:r>
              <a:r>
                <a:rPr lang="de-DE" sz="1200" dirty="0">
                  <a:solidFill>
                    <a:srgbClr val="2A00FF"/>
                  </a:solidFill>
                  <a:latin typeface="Consolas"/>
                </a:rPr>
                <a:t>"Birgit"</a:t>
              </a:r>
              <a:r>
                <a:rPr lang="de-DE" sz="1200" dirty="0">
                  <a:solidFill>
                    <a:srgbClr val="000000"/>
                  </a:solidFill>
                  <a:latin typeface="Consolas"/>
                </a:rPr>
                <a:t>;</a:t>
              </a:r>
              <a:endParaRPr lang="de-DE" sz="1200" dirty="0">
                <a:solidFill>
                  <a:schemeClr val="tx1"/>
                </a:solidFill>
              </a:endParaRPr>
            </a:p>
          </p:txBody>
        </p:sp>
        <p:grpSp>
          <p:nvGrpSpPr>
            <p:cNvPr id="39" name="Gruppieren 30"/>
            <p:cNvGrpSpPr/>
            <p:nvPr/>
          </p:nvGrpSpPr>
          <p:grpSpPr>
            <a:xfrm>
              <a:off x="6947592" y="5073032"/>
              <a:ext cx="1836000" cy="1007998"/>
              <a:chOff x="4008422" y="3161483"/>
              <a:chExt cx="1260000" cy="1007998"/>
            </a:xfrm>
          </p:grpSpPr>
          <p:sp>
            <p:nvSpPr>
              <p:cNvPr id="40" name="Rechteck 39"/>
              <p:cNvSpPr/>
              <p:nvPr/>
            </p:nvSpPr>
            <p:spPr bwMode="auto">
              <a:xfrm>
                <a:off x="4008422" y="3161483"/>
                <a:ext cx="1260000" cy="28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1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de-DE" sz="1400" b="1" i="0" u="sng" strike="noStrike" cap="none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latin typeface="Calibri" pitchFamily="34" charset="0"/>
                  </a:rPr>
                  <a:t>:Student</a:t>
                </a:r>
                <a:endParaRPr kumimoji="0" lang="de-DE" sz="2400" b="1" i="0" u="sng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Calibri" pitchFamily="34" charset="0"/>
                </a:endParaRPr>
              </a:p>
            </p:txBody>
          </p:sp>
          <p:sp>
            <p:nvSpPr>
              <p:cNvPr id="41" name="Rechteck 40"/>
              <p:cNvSpPr/>
              <p:nvPr/>
            </p:nvSpPr>
            <p:spPr bwMode="auto">
              <a:xfrm>
                <a:off x="4008422" y="3449481"/>
                <a:ext cx="1260000" cy="720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name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</a:t>
                </a:r>
                <a:r>
                  <a:rPr lang="de-DE" sz="1400" dirty="0">
                    <a:solidFill>
                      <a:srgbClr val="FF0000"/>
                    </a:solidFill>
                    <a:latin typeface="Calibri" pitchFamily="34" charset="0"/>
                  </a:rPr>
                  <a:t>„Birgit“</a:t>
                </a:r>
              </a:p>
              <a:p>
                <a:pPr eaLnBrk="0" hangingPunct="0"/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matrNumber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  <a:p>
                <a:pPr marL="0" marR="0" indent="0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1400" dirty="0" err="1">
                    <a:solidFill>
                      <a:srgbClr val="000000"/>
                    </a:solidFill>
                    <a:latin typeface="Calibri" pitchFamily="34" charset="0"/>
                  </a:rPr>
                  <a:t>enrolledYear</a:t>
                </a:r>
                <a:r>
                  <a:rPr lang="de-DE" sz="1400" dirty="0">
                    <a:solidFill>
                      <a:srgbClr val="000000"/>
                    </a:solidFill>
                    <a:latin typeface="Calibri" pitchFamily="34" charset="0"/>
                  </a:rPr>
                  <a:t> = 0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Lassen Sie uns nochmal folgende Klasse </a:t>
            </a:r>
            <a:r>
              <a:rPr lang="de-DE" i="1" dirty="0"/>
              <a:t>Student</a:t>
            </a:r>
            <a:r>
              <a:rPr lang="de-DE" dirty="0"/>
              <a:t> betrachten: Was ist „unschön“?</a:t>
            </a:r>
          </a:p>
          <a:p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newName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newName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Ich will auch den Parameter </a:t>
            </a:r>
            <a:r>
              <a:rPr lang="de-DE" i="1" dirty="0" err="1"/>
              <a:t>name</a:t>
            </a:r>
            <a:r>
              <a:rPr lang="de-DE" dirty="0"/>
              <a:t> nennen! Warum einen neuen Bezeichner ausdenken?</a:t>
            </a:r>
          </a:p>
          <a:p>
            <a:pPr>
              <a:buNone/>
            </a:pPr>
            <a:endParaRPr lang="de-DE" sz="8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</a:t>
            </a:r>
            <a:r>
              <a:rPr lang="de-DE" sz="1400" dirty="0" err="1"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  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Objektvariable oder Parameter?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Bei gleichen Namen wird stets auf die lokale Variable zugegriffen.</a:t>
            </a:r>
          </a:p>
          <a:p>
            <a:r>
              <a:rPr lang="de-DE" dirty="0"/>
              <a:t>Wie kann man auf die </a:t>
            </a:r>
            <a:r>
              <a:rPr lang="de-DE" dirty="0" err="1"/>
              <a:t>Instanzvariable</a:t>
            </a:r>
            <a:r>
              <a:rPr lang="de-DE" dirty="0"/>
              <a:t> </a:t>
            </a:r>
            <a:r>
              <a:rPr lang="de-DE" i="1" dirty="0" err="1"/>
              <a:t>name</a:t>
            </a:r>
            <a:r>
              <a:rPr lang="de-DE" dirty="0"/>
              <a:t> zugreifen?</a:t>
            </a:r>
          </a:p>
          <a:p>
            <a:pPr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this</a:t>
            </a:r>
            <a:r>
              <a:rPr lang="de-DE" dirty="0"/>
              <a:t>-Referenz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33</a:t>
            </a:fld>
            <a:endParaRPr lang="de-DE" dirty="0"/>
          </a:p>
        </p:txBody>
      </p:sp>
      <p:sp>
        <p:nvSpPr>
          <p:cNvPr id="7" name="Oval 2"/>
          <p:cNvSpPr/>
          <p:nvPr/>
        </p:nvSpPr>
        <p:spPr>
          <a:xfrm>
            <a:off x="3423251" y="1934924"/>
            <a:ext cx="960061" cy="396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 Methoden referenziert </a:t>
            </a:r>
            <a:r>
              <a:rPr lang="de-DE" i="1" dirty="0" err="1"/>
              <a:t>this</a:t>
            </a:r>
            <a:r>
              <a:rPr lang="de-DE" dirty="0"/>
              <a:t> das eigene Objekt.</a:t>
            </a:r>
          </a:p>
          <a:p>
            <a:r>
              <a:rPr lang="de-DE" dirty="0"/>
              <a:t>Über </a:t>
            </a:r>
            <a:r>
              <a:rPr lang="de-DE" dirty="0" err="1"/>
              <a:t>Memberoperator</a:t>
            </a:r>
            <a:r>
              <a:rPr lang="de-DE" dirty="0"/>
              <a:t> kann z.B. auf </a:t>
            </a:r>
            <a:r>
              <a:rPr lang="de-DE" dirty="0" err="1"/>
              <a:t>Instanzvariablen</a:t>
            </a:r>
            <a:r>
              <a:rPr lang="de-DE" dirty="0"/>
              <a:t> zugegriffen werden:</a:t>
            </a:r>
          </a:p>
          <a:p>
            <a:endParaRPr lang="de-DE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this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Sprich:</a:t>
            </a:r>
          </a:p>
          <a:p>
            <a:r>
              <a:rPr lang="de-DE" i="1" dirty="0"/>
              <a:t>this.name</a:t>
            </a:r>
            <a:r>
              <a:rPr lang="de-DE" dirty="0"/>
              <a:t>:	Greift auf </a:t>
            </a:r>
            <a:r>
              <a:rPr lang="de-DE" dirty="0" err="1"/>
              <a:t>Instanzvariable</a:t>
            </a:r>
            <a:r>
              <a:rPr lang="de-DE" dirty="0"/>
              <a:t> zu</a:t>
            </a:r>
          </a:p>
          <a:p>
            <a:r>
              <a:rPr lang="de-DE" i="1" dirty="0" err="1"/>
              <a:t>name</a:t>
            </a:r>
            <a:r>
              <a:rPr lang="de-DE" dirty="0"/>
              <a:t>:		Greift auf lokale Variable aus Parameterliste zu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this</a:t>
            </a:r>
            <a:r>
              <a:rPr lang="de-DE" dirty="0"/>
              <a:t>-Referenz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34</a:t>
            </a:fld>
            <a:endParaRPr lang="de-DE" dirty="0"/>
          </a:p>
        </p:txBody>
      </p:sp>
      <p:grpSp>
        <p:nvGrpSpPr>
          <p:cNvPr id="32" name="Gruppieren 31"/>
          <p:cNvGrpSpPr/>
          <p:nvPr/>
        </p:nvGrpSpPr>
        <p:grpSpPr>
          <a:xfrm>
            <a:off x="5429251" y="1673635"/>
            <a:ext cx="3031180" cy="2262252"/>
            <a:chOff x="5429251" y="2420888"/>
            <a:chExt cx="3031180" cy="22622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72200" y="2420888"/>
              <a:ext cx="2088231" cy="2262252"/>
              <a:chOff x="6372200" y="2420888"/>
              <a:chExt cx="2088231" cy="2262252"/>
            </a:xfrm>
          </p:grpSpPr>
          <p:sp>
            <p:nvSpPr>
              <p:cNvPr id="9" name="Ellipse 8"/>
              <p:cNvSpPr/>
              <p:nvPr/>
            </p:nvSpPr>
            <p:spPr bwMode="auto">
              <a:xfrm>
                <a:off x="6372200" y="2420888"/>
                <a:ext cx="2088231" cy="22622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Ellipse 9"/>
              <p:cNvSpPr/>
              <p:nvPr/>
            </p:nvSpPr>
            <p:spPr bwMode="auto">
              <a:xfrm>
                <a:off x="6807247" y="2892192"/>
                <a:ext cx="1218135" cy="13196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1" name="Gerade Verbindung 10"/>
              <p:cNvCxnSpPr>
                <a:stCxn id="10" idx="1"/>
                <a:endCxn id="10" idx="7"/>
              </p:cNvCxnSpPr>
              <p:nvPr/>
            </p:nvCxnSpPr>
            <p:spPr bwMode="auto">
              <a:xfrm rot="5400000" flipH="1" flipV="1">
                <a:off x="7416316" y="2653719"/>
                <a:ext cx="0" cy="862361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Gerade Verbindung 11"/>
              <p:cNvCxnSpPr/>
              <p:nvPr/>
            </p:nvCxnSpPr>
            <p:spPr bwMode="auto">
              <a:xfrm rot="5400000" flipH="1" flipV="1">
                <a:off x="7411481" y="3593101"/>
                <a:ext cx="0" cy="86043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12"/>
              <p:cNvCxnSpPr/>
              <p:nvPr/>
            </p:nvCxnSpPr>
            <p:spPr bwMode="auto">
              <a:xfrm>
                <a:off x="6840119" y="3740534"/>
                <a:ext cx="1185265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Gerade Verbindung 13"/>
              <p:cNvCxnSpPr/>
              <p:nvPr/>
            </p:nvCxnSpPr>
            <p:spPr bwMode="auto">
              <a:xfrm>
                <a:off x="6807247" y="3417954"/>
                <a:ext cx="1218135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Gerade Verbindung 14"/>
              <p:cNvCxnSpPr>
                <a:stCxn id="9" idx="7"/>
                <a:endCxn id="10" idx="7"/>
              </p:cNvCxnSpPr>
              <p:nvPr/>
            </p:nvCxnSpPr>
            <p:spPr bwMode="auto">
              <a:xfrm rot="16200000" flipH="1" flipV="1">
                <a:off x="7834686" y="2764657"/>
                <a:ext cx="333054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>
                <a:stCxn id="9" idx="6"/>
                <a:endCxn id="10" idx="6"/>
              </p:cNvCxnSpPr>
              <p:nvPr/>
            </p:nvCxnSpPr>
            <p:spPr bwMode="auto">
              <a:xfrm flipH="1">
                <a:off x="8025379" y="3552014"/>
                <a:ext cx="43505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>
                <a:stCxn id="9" idx="1"/>
                <a:endCxn id="10" idx="1"/>
              </p:cNvCxnSpPr>
              <p:nvPr/>
            </p:nvCxnSpPr>
            <p:spPr bwMode="auto">
              <a:xfrm rot="16200000" flipH="1">
                <a:off x="6664888" y="2764658"/>
                <a:ext cx="333054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>
                <a:stCxn id="9" idx="3"/>
                <a:endCxn id="10" idx="3"/>
              </p:cNvCxnSpPr>
              <p:nvPr/>
            </p:nvCxnSpPr>
            <p:spPr bwMode="auto">
              <a:xfrm rot="5400000" flipH="1" flipV="1">
                <a:off x="6664890" y="4031935"/>
                <a:ext cx="333053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>
                <a:stCxn id="9" idx="5"/>
                <a:endCxn id="10" idx="5"/>
              </p:cNvCxnSpPr>
              <p:nvPr/>
            </p:nvCxnSpPr>
            <p:spPr bwMode="auto">
              <a:xfrm rot="5400000" flipH="1">
                <a:off x="7834684" y="4031934"/>
                <a:ext cx="333053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>
                <a:stCxn id="9" idx="4"/>
                <a:endCxn id="10" idx="4"/>
              </p:cNvCxnSpPr>
              <p:nvPr/>
            </p:nvCxnSpPr>
            <p:spPr bwMode="auto">
              <a:xfrm rot="5400000" flipH="1">
                <a:off x="7180662" y="4447490"/>
                <a:ext cx="47130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>
                <a:stCxn id="9" idx="2"/>
                <a:endCxn id="10" idx="2"/>
              </p:cNvCxnSpPr>
              <p:nvPr/>
            </p:nvCxnSpPr>
            <p:spPr bwMode="auto">
              <a:xfrm rot="10800000" flipH="1">
                <a:off x="6372201" y="3629275"/>
                <a:ext cx="435047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Abgerundetes Rechteck 21"/>
            <p:cNvSpPr/>
            <p:nvPr/>
          </p:nvSpPr>
          <p:spPr>
            <a:xfrm>
              <a:off x="6660232" y="3068960"/>
              <a:ext cx="1512168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23" name="Abgerundetes Rechteck 22"/>
            <p:cNvSpPr/>
            <p:nvPr/>
          </p:nvSpPr>
          <p:spPr>
            <a:xfrm>
              <a:off x="6804250" y="2492896"/>
              <a:ext cx="1224136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</a:p>
          </p:txBody>
        </p:sp>
        <p:sp>
          <p:nvSpPr>
            <p:cNvPr id="24" name="Abgerundetes Rechteck 23"/>
            <p:cNvSpPr/>
            <p:nvPr/>
          </p:nvSpPr>
          <p:spPr>
            <a:xfrm>
              <a:off x="5429251" y="4058365"/>
              <a:ext cx="518848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this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25" name="Gerade Verbindung mit Pfeil 24"/>
            <p:cNvCxnSpPr/>
            <p:nvPr/>
          </p:nvCxnSpPr>
          <p:spPr>
            <a:xfrm flipV="1">
              <a:off x="5909999" y="4023316"/>
              <a:ext cx="538426" cy="18852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Schreiben wir eine Methode, die das Maximum zweier </a:t>
            </a:r>
            <a:r>
              <a:rPr lang="de-DE" i="1" dirty="0" err="1"/>
              <a:t>int</a:t>
            </a:r>
            <a:r>
              <a:rPr lang="de-DE" dirty="0"/>
              <a:t>-Zahlen zurückgibt:</a:t>
            </a:r>
          </a:p>
          <a:p>
            <a:pPr>
              <a:buNone/>
            </a:pPr>
            <a:endParaRPr lang="de-DE" sz="8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 &gt;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000" dirty="0">
              <a:solidFill>
                <a:prstClr val="black"/>
              </a:solidFill>
            </a:endParaRPr>
          </a:p>
          <a:p>
            <a:r>
              <a:rPr lang="de-DE" dirty="0"/>
              <a:t>In derselben Klasse eine Methode, die das Maximum zweier </a:t>
            </a:r>
            <a:r>
              <a:rPr lang="de-DE" i="1" dirty="0"/>
              <a:t>double</a:t>
            </a:r>
            <a:r>
              <a:rPr lang="de-DE" dirty="0"/>
              <a:t>-Zahlen zurückgibt:</a:t>
            </a:r>
          </a:p>
          <a:p>
            <a:pPr>
              <a:buNone/>
            </a:pPr>
            <a:endParaRPr lang="de-DE" sz="8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(a &gt; b) ? a : b;	</a:t>
            </a:r>
            <a:r>
              <a:rPr lang="en-US" sz="1400" dirty="0">
                <a:solidFill>
                  <a:srgbClr val="3F7F5F"/>
                </a:solidFill>
                <a:latin typeface="Consolas"/>
              </a:rPr>
              <a:t>// Compact if/else syntax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000" dirty="0">
              <a:solidFill>
                <a:prstClr val="black"/>
              </a:solidFill>
            </a:endParaRPr>
          </a:p>
          <a:p>
            <a:r>
              <a:rPr lang="de-DE" dirty="0"/>
              <a:t>Und noch eine Methode, die das Maximum dreier </a:t>
            </a:r>
            <a:r>
              <a:rPr lang="de-DE" i="1" dirty="0" err="1"/>
              <a:t>int</a:t>
            </a:r>
            <a:r>
              <a:rPr lang="de-DE" dirty="0"/>
              <a:t>-Zahlen zurückgibt:</a:t>
            </a:r>
          </a:p>
          <a:p>
            <a:pPr>
              <a:buNone/>
            </a:pPr>
            <a:endParaRPr lang="de-DE" sz="800" dirty="0">
              <a:solidFill>
                <a:prstClr val="black"/>
              </a:solidFill>
            </a:endParaRPr>
          </a:p>
          <a:p>
            <a:pPr>
              <a:buNone/>
            </a:pPr>
            <a:r>
              <a:rPr lang="fr-FR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b, 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c) {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return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max(max(a, b), c);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überladen (</a:t>
            </a:r>
            <a:r>
              <a:rPr lang="de-DE" dirty="0" err="1"/>
              <a:t>Overloading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35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Überladene Methoden (</a:t>
            </a:r>
            <a:r>
              <a:rPr lang="de-DE" i="1" dirty="0" err="1"/>
              <a:t>overloading</a:t>
            </a:r>
            <a:r>
              <a:rPr lang="de-DE" dirty="0"/>
              <a:t>):</a:t>
            </a:r>
          </a:p>
          <a:p>
            <a:r>
              <a:rPr lang="de-DE" dirty="0"/>
              <a:t>In einer Klasse existieren mehrere Methoden mit </a:t>
            </a:r>
            <a:r>
              <a:rPr lang="de-DE" i="1" dirty="0"/>
              <a:t>demselben Namen</a:t>
            </a:r>
            <a:r>
              <a:rPr lang="de-DE" dirty="0"/>
              <a:t>.</a:t>
            </a:r>
          </a:p>
          <a:p>
            <a:r>
              <a:rPr lang="de-DE" dirty="0"/>
              <a:t>Nur möglich, falls </a:t>
            </a:r>
            <a:r>
              <a:rPr lang="de-DE" i="1" dirty="0"/>
              <a:t>Parametertypen unterschiedlich</a:t>
            </a:r>
            <a:endParaRPr lang="de-DE" dirty="0"/>
          </a:p>
          <a:p>
            <a:pPr>
              <a:buNone/>
            </a:pPr>
            <a:r>
              <a:rPr lang="de-DE" dirty="0">
                <a:sym typeface="Symbol"/>
              </a:rPr>
              <a:t>	 </a:t>
            </a:r>
            <a:r>
              <a:rPr lang="de-DE" dirty="0"/>
              <a:t>Compiler wählt anhand der Parameter die richtige Methode aus.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   max(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r>
              <a:rPr lang="fr-FR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    max(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fr-FR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fr-FR" sz="1400" dirty="0">
                <a:solidFill>
                  <a:srgbClr val="000000"/>
                </a:solidFill>
                <a:latin typeface="Consolas"/>
              </a:rPr>
              <a:t>)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Beachte:</a:t>
            </a:r>
          </a:p>
          <a:p>
            <a:r>
              <a:rPr lang="de-DE" i="1" dirty="0"/>
              <a:t>Signatur</a:t>
            </a:r>
            <a:r>
              <a:rPr lang="de-DE" dirty="0"/>
              <a:t>: Methodenname und Parametertypen</a:t>
            </a:r>
          </a:p>
          <a:p>
            <a:r>
              <a:rPr lang="de-DE" dirty="0"/>
              <a:t>Nur </a:t>
            </a:r>
            <a:r>
              <a:rPr lang="de-DE" i="1" dirty="0"/>
              <a:t>Datentypen</a:t>
            </a:r>
            <a:r>
              <a:rPr lang="de-DE" dirty="0"/>
              <a:t> der Parameter relevant (Unterscheidung durch Namen nicht möglich)</a:t>
            </a:r>
          </a:p>
          <a:p>
            <a:r>
              <a:rPr lang="de-DE" dirty="0"/>
              <a:t>Unterscheidung durch Rückgabetyp reicht nicht (Warum?)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überladen (</a:t>
            </a:r>
            <a:r>
              <a:rPr lang="de-DE" dirty="0" err="1"/>
              <a:t>Overloading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36</a:t>
            </a:fld>
            <a:endParaRPr lang="de-DE" dirty="0"/>
          </a:p>
        </p:txBody>
      </p:sp>
      <p:sp>
        <p:nvSpPr>
          <p:cNvPr id="7" name="Oval 2"/>
          <p:cNvSpPr/>
          <p:nvPr/>
        </p:nvSpPr>
        <p:spPr>
          <a:xfrm>
            <a:off x="2164080" y="2211521"/>
            <a:ext cx="1603248" cy="870967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25074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Trotz gleicher Namen handelt es sich um </a:t>
            </a:r>
            <a:r>
              <a:rPr lang="de-DE" i="1" dirty="0"/>
              <a:t>unterschiedliche</a:t>
            </a:r>
            <a:r>
              <a:rPr lang="de-DE" dirty="0"/>
              <a:t> Methoden.</a:t>
            </a:r>
          </a:p>
          <a:p>
            <a:r>
              <a:rPr lang="de-DE" dirty="0"/>
              <a:t>Etwas übertriebenes Beispiel:</a:t>
            </a:r>
          </a:p>
          <a:p>
            <a:endParaRPr lang="de-DE" dirty="0"/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(a &gt; b)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else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b;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en-US" sz="1400" dirty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short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max(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a,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short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b)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de-DE" sz="1400" dirty="0" err="1">
                <a:solidFill>
                  <a:srgbClr val="2A00FF"/>
                </a:solidFill>
                <a:latin typeface="Consolas"/>
              </a:rPr>
              <a:t>Aaaarrrghhh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!"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7;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  <a:endParaRPr lang="de-DE" sz="14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 überladen (</a:t>
            </a:r>
            <a:r>
              <a:rPr lang="de-DE" dirty="0" err="1"/>
              <a:t>Overloading</a:t>
            </a:r>
            <a:r>
              <a:rPr lang="de-DE" dirty="0"/>
              <a:t>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37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Leerzeilen sollen die Lesbarkeit des Codes erhöhen.</a:t>
            </a:r>
          </a:p>
          <a:p>
            <a:r>
              <a:rPr lang="de-DE" dirty="0"/>
              <a:t>Eine Leerzeile steht zwingend zwischen Methoden oder Klassen.	(1)</a:t>
            </a:r>
          </a:p>
          <a:p>
            <a:r>
              <a:rPr lang="de-DE" dirty="0"/>
              <a:t>Eine Leerzeile steht in der Regel nach Deklarationen.		(2)</a:t>
            </a:r>
          </a:p>
          <a:p>
            <a:r>
              <a:rPr lang="de-DE" dirty="0"/>
              <a:t>Eine Leerzeile steht in der Regel zwischen logischen Abschnitten.</a:t>
            </a:r>
          </a:p>
          <a:p>
            <a:endParaRPr lang="de-DE" dirty="0"/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MyClass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{</a:t>
            </a:r>
          </a:p>
          <a:p>
            <a:pPr lvl="1">
              <a:buNone/>
            </a:pP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max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pPr lvl="1">
              <a:buNone/>
            </a:pPr>
            <a:r>
              <a:rPr lang="de-DE" sz="1400" dirty="0">
                <a:solidFill>
                  <a:srgbClr val="7F0055"/>
                </a:solidFill>
                <a:latin typeface="Consolas" pitchFamily="49" charset="0"/>
              </a:rPr>
              <a:t>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(a &gt; b) ? a : b;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                                        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(1)</a:t>
            </a:r>
            <a:endParaRPr lang="de-DE" sz="1400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swap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a,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b) {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Object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                                        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(2)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= a;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a = b;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b =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temp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Style: Leerzeilen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38</a:t>
            </a:fld>
            <a:endParaRPr lang="de-DE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Leerzeichen sollen die Lesbarkeit des Codes erhöhen.</a:t>
            </a:r>
          </a:p>
          <a:p>
            <a:r>
              <a:rPr lang="de-DE" dirty="0"/>
              <a:t>Ein Leerzeichen steht zwingend zwischen Ausdrücken.</a:t>
            </a:r>
          </a:p>
          <a:p>
            <a:r>
              <a:rPr lang="de-DE" dirty="0"/>
              <a:t>Ein Leerzeichen steht in der Regel zwischen Operanden.</a:t>
            </a:r>
          </a:p>
          <a:p>
            <a:endParaRPr lang="de-DE" dirty="0"/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a = 5;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i = 1; i &lt; 10; i++) {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a *= i;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}</a:t>
            </a:r>
          </a:p>
          <a:p>
            <a:pPr lvl="1">
              <a:buNone/>
            </a:pPr>
            <a:endParaRPr lang="de-DE" sz="1400" b="1" dirty="0">
              <a:latin typeface="Consolas" pitchFamily="49" charset="0"/>
              <a:cs typeface="Consolas" pitchFamily="49" charset="0"/>
            </a:endParaRPr>
          </a:p>
          <a:p>
            <a:pPr lvl="1"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main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(String[]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args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) {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a=5;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</a:t>
            </a:r>
            <a:r>
              <a:rPr lang="de-DE" sz="1400" dirty="0" err="1">
                <a:latin typeface="Consolas" pitchFamily="49" charset="0"/>
                <a:cs typeface="Consolas" pitchFamily="49" charset="0"/>
              </a:rPr>
              <a:t>for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(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latin typeface="Consolas" pitchFamily="49" charset="0"/>
                <a:cs typeface="Consolas" pitchFamily="49" charset="0"/>
              </a:rPr>
              <a:t> i=1;i&lt;10;i++){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   a*=i;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   }</a:t>
            </a:r>
          </a:p>
          <a:p>
            <a:pPr lvl="1">
              <a:buNone/>
            </a:pPr>
            <a:r>
              <a:rPr lang="de-DE" sz="14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Coding</a:t>
            </a:r>
            <a:r>
              <a:rPr lang="de-DE" dirty="0"/>
              <a:t> Style: Leerzeichen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39</a:t>
            </a:fld>
            <a:endParaRPr lang="de-DE" dirty="0"/>
          </a:p>
        </p:txBody>
      </p:sp>
      <p:sp>
        <p:nvSpPr>
          <p:cNvPr id="7" name="Multiplizieren 6"/>
          <p:cNvSpPr/>
          <p:nvPr/>
        </p:nvSpPr>
        <p:spPr>
          <a:xfrm>
            <a:off x="6182364" y="3992032"/>
            <a:ext cx="1485980" cy="1231225"/>
          </a:xfrm>
          <a:prstGeom prst="mathMultiply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Smiley 7"/>
          <p:cNvSpPr/>
          <p:nvPr/>
        </p:nvSpPr>
        <p:spPr>
          <a:xfrm>
            <a:off x="6468132" y="2038192"/>
            <a:ext cx="914444" cy="914444"/>
          </a:xfrm>
          <a:prstGeom prst="smileyFac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de-DE" dirty="0"/>
              <a:t>Klassen &amp; Objekte</a:t>
            </a:r>
          </a:p>
          <a:p>
            <a:pPr>
              <a:buFont typeface="+mj-lt"/>
              <a:buAutoNum type="arabicPeriod"/>
            </a:pPr>
            <a:r>
              <a:rPr lang="de-DE" dirty="0"/>
              <a:t>Variablen &amp; Speicherbereinigung</a:t>
            </a:r>
          </a:p>
          <a:p>
            <a:pPr>
              <a:buFont typeface="+mj-lt"/>
              <a:buAutoNum type="arabicPeriod"/>
            </a:pPr>
            <a:r>
              <a:rPr lang="de-DE" dirty="0"/>
              <a:t>Methoden</a:t>
            </a:r>
          </a:p>
          <a:p>
            <a:pPr>
              <a:buFont typeface="+mj-lt"/>
              <a:buAutoNum type="arabicPeriod"/>
            </a:pPr>
            <a:r>
              <a:rPr lang="de-DE" dirty="0" err="1"/>
              <a:t>Konstruktoren</a:t>
            </a:r>
            <a:endParaRPr lang="de-DE" dirty="0"/>
          </a:p>
          <a:p>
            <a:pPr>
              <a:buFont typeface="+mj-lt"/>
              <a:buAutoNum type="arabicPeriod"/>
            </a:pPr>
            <a:r>
              <a:rPr lang="de-DE" dirty="0"/>
              <a:t>Klassenvariablen &amp; Klassenmethoden</a:t>
            </a:r>
          </a:p>
          <a:p>
            <a:pPr>
              <a:buFont typeface="+mj-lt"/>
              <a:buAutoNum type="arabicPeriod"/>
            </a:pPr>
            <a:endParaRPr lang="de-DE" dirty="0"/>
          </a:p>
          <a:p>
            <a:pPr>
              <a:buFont typeface="+mj-lt"/>
              <a:buAutoNum type="arabicPeriod"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Wir haben in diesem Abschnitt eine Menge geschafft!</a:t>
            </a:r>
          </a:p>
          <a:p>
            <a:r>
              <a:rPr lang="de-DE" dirty="0"/>
              <a:t>Syntax von Methoden</a:t>
            </a:r>
          </a:p>
          <a:p>
            <a:r>
              <a:rPr lang="de-DE" dirty="0"/>
              <a:t>Parameter (</a:t>
            </a:r>
            <a:r>
              <a:rPr lang="de-DE" dirty="0" err="1"/>
              <a:t>call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)</a:t>
            </a:r>
          </a:p>
          <a:p>
            <a:r>
              <a:rPr lang="de-DE" i="1" dirty="0" err="1"/>
              <a:t>this</a:t>
            </a:r>
            <a:r>
              <a:rPr lang="de-DE" dirty="0"/>
              <a:t>-Referenz</a:t>
            </a:r>
          </a:p>
          <a:p>
            <a:r>
              <a:rPr lang="de-DE" dirty="0"/>
              <a:t>Überladen von Methoden</a:t>
            </a:r>
          </a:p>
          <a:p>
            <a:r>
              <a:rPr lang="de-DE" dirty="0" err="1"/>
              <a:t>Coding</a:t>
            </a:r>
            <a:r>
              <a:rPr lang="de-DE" dirty="0"/>
              <a:t> Style</a:t>
            </a:r>
          </a:p>
          <a:p>
            <a:endParaRPr lang="de-DE" dirty="0"/>
          </a:p>
          <a:p>
            <a:pPr>
              <a:buNone/>
            </a:pPr>
            <a:r>
              <a:rPr lang="de-DE" dirty="0"/>
              <a:t>Lassen Sie uns nun betrachten, wie man Objekte gezielt erzeugen und initialisieren kann.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Zielsetzung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40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41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Konstruktoren</a:t>
            </a:r>
            <a:endParaRPr lang="de-DE" dirty="0"/>
          </a:p>
        </p:txBody>
      </p:sp>
      <p:sp>
        <p:nvSpPr>
          <p:cNvPr id="7" name="Untertitel 6">
            <a:extLst>
              <a:ext uri="{FF2B5EF4-FFF2-40B4-BE49-F238E27FC236}">
                <a16:creationId xmlns:a16="http://schemas.microsoft.com/office/drawing/2014/main" id="{83C0BF4D-6CC7-4F30-B397-819C201795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Klassenname(Parameterliste)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	Anweisungen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</a:p>
          <a:p>
            <a:pPr>
              <a:buNone/>
            </a:pPr>
            <a:endParaRPr lang="de-DE" sz="1000" dirty="0"/>
          </a:p>
          <a:p>
            <a:r>
              <a:rPr lang="de-DE" dirty="0"/>
              <a:t>Spezielle Methoden zur Initialisierung eines Objektes</a:t>
            </a:r>
          </a:p>
          <a:p>
            <a:r>
              <a:rPr lang="de-DE" dirty="0"/>
              <a:t>Werden bei Erzeugung eines Objektes ausgeführt</a:t>
            </a:r>
          </a:p>
          <a:p>
            <a:r>
              <a:rPr lang="de-DE" dirty="0"/>
              <a:t>Beachte: </a:t>
            </a:r>
            <a:r>
              <a:rPr lang="de-DE" dirty="0" err="1"/>
              <a:t>Konstruktoren</a:t>
            </a:r>
            <a:r>
              <a:rPr lang="de-DE" dirty="0"/>
              <a:t> haben </a:t>
            </a:r>
            <a:r>
              <a:rPr lang="de-DE" i="1" dirty="0"/>
              <a:t>keinen Rückgabetyp</a:t>
            </a:r>
            <a:endParaRPr lang="de-DE" dirty="0"/>
          </a:p>
          <a:p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Student(String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Achtung: Kein Rückgabetyp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this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sz="1000" dirty="0"/>
          </a:p>
          <a:p>
            <a:pPr>
              <a:buNone/>
            </a:pPr>
            <a:r>
              <a:rPr lang="de-DE" dirty="0"/>
              <a:t>	Erzeugung eines Objektes (z.B. in einer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-Methode):</a:t>
            </a:r>
          </a:p>
          <a:p>
            <a:pPr>
              <a:buNone/>
            </a:pPr>
            <a:endParaRPr lang="de-DE" sz="600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nn-NO" dirty="0">
                <a:solidFill>
                  <a:srgbClr val="000000"/>
                </a:solidFill>
                <a:latin typeface="Consolas"/>
              </a:rPr>
              <a:t>	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Student lena = </a:t>
            </a:r>
            <a:r>
              <a:rPr lang="nn-NO" sz="1400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Student(</a:t>
            </a:r>
            <a:r>
              <a:rPr lang="nn-NO" sz="1400" dirty="0">
                <a:solidFill>
                  <a:srgbClr val="2A00FF"/>
                </a:solidFill>
                <a:latin typeface="Consolas"/>
              </a:rPr>
              <a:t>"Lena"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);</a:t>
            </a:r>
            <a:endParaRPr lang="de-DE" sz="1400" dirty="0"/>
          </a:p>
          <a:p>
            <a:endParaRPr lang="de-DE" sz="1800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Konstruktoren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42</a:t>
            </a:fld>
            <a:endParaRPr lang="de-DE" dirty="0"/>
          </a:p>
        </p:txBody>
      </p:sp>
      <p:sp>
        <p:nvSpPr>
          <p:cNvPr id="8" name="Rechteck 7"/>
          <p:cNvSpPr/>
          <p:nvPr/>
        </p:nvSpPr>
        <p:spPr>
          <a:xfrm>
            <a:off x="1189872" y="713503"/>
            <a:ext cx="7954128" cy="1048341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2"/>
          <p:cNvSpPr/>
          <p:nvPr/>
        </p:nvSpPr>
        <p:spPr>
          <a:xfrm>
            <a:off x="1448314" y="3575810"/>
            <a:ext cx="936104" cy="42866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2"/>
          <p:cNvSpPr/>
          <p:nvPr/>
        </p:nvSpPr>
        <p:spPr>
          <a:xfrm>
            <a:off x="2944850" y="5216356"/>
            <a:ext cx="936104" cy="428666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i="1" dirty="0" err="1"/>
              <a:t>Standardkonstruktor</a:t>
            </a:r>
            <a:r>
              <a:rPr lang="de-DE" dirty="0"/>
              <a:t>: </a:t>
            </a:r>
            <a:r>
              <a:rPr lang="de-DE" dirty="0" err="1"/>
              <a:t>Konstruktor</a:t>
            </a:r>
            <a:r>
              <a:rPr lang="de-DE" dirty="0"/>
              <a:t> mit leerer Parameterliste</a:t>
            </a:r>
          </a:p>
          <a:p>
            <a:r>
              <a:rPr lang="de-DE" dirty="0"/>
              <a:t>Initialisiert </a:t>
            </a:r>
            <a:r>
              <a:rPr lang="de-DE" dirty="0" err="1"/>
              <a:t>Instanzvariablen</a:t>
            </a:r>
            <a:r>
              <a:rPr lang="de-DE" dirty="0"/>
              <a:t> je nach Typ mit 0, 0.0, </a:t>
            </a:r>
            <a:r>
              <a:rPr lang="de-DE" i="1" dirty="0" err="1"/>
              <a:t>false</a:t>
            </a:r>
            <a:r>
              <a:rPr lang="de-DE" dirty="0"/>
              <a:t> oder </a:t>
            </a:r>
            <a:r>
              <a:rPr lang="de-DE" i="1" dirty="0"/>
              <a:t>null</a:t>
            </a:r>
          </a:p>
          <a:p>
            <a:r>
              <a:rPr lang="de-DE" dirty="0"/>
              <a:t>Beispiel: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Student() {	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Standardkonstruktor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dirty="0"/>
              <a:t>	Entspricht: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Student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Student() {	    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Standardkonstruktor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name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null;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Standardkonstruktor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43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Compiler erzeugt unter bestimmten Bedingungen automatisch den </a:t>
            </a:r>
            <a:r>
              <a:rPr lang="de-DE" dirty="0" err="1"/>
              <a:t>Standardkonstruktor</a:t>
            </a:r>
            <a:endParaRPr lang="de-DE" dirty="0"/>
          </a:p>
          <a:p>
            <a:r>
              <a:rPr lang="de-DE" dirty="0"/>
              <a:t>Einfache Regeln:</a:t>
            </a:r>
          </a:p>
          <a:p>
            <a:endParaRPr lang="de-DE" dirty="0"/>
          </a:p>
          <a:p>
            <a:pPr lvl="1">
              <a:buFont typeface="+mj-lt"/>
              <a:buAutoNum type="arabicPeriod"/>
            </a:pPr>
            <a:r>
              <a:rPr lang="de-DE" dirty="0"/>
              <a:t>Falls Sie für eine Klasse </a:t>
            </a:r>
            <a:r>
              <a:rPr lang="de-DE" i="1" dirty="0"/>
              <a:t>keinen</a:t>
            </a:r>
            <a:r>
              <a:rPr lang="de-DE" dirty="0"/>
              <a:t> Konstruktor schreiben:</a:t>
            </a:r>
          </a:p>
          <a:p>
            <a:pPr lvl="2"/>
            <a:r>
              <a:rPr lang="de-DE" dirty="0"/>
              <a:t>Der Compiler erzeugt automatisch den </a:t>
            </a:r>
            <a:r>
              <a:rPr lang="de-DE" dirty="0" err="1"/>
              <a:t>Standardkonstruktor</a:t>
            </a:r>
            <a:endParaRPr lang="de-DE" dirty="0"/>
          </a:p>
          <a:p>
            <a:pPr marL="800100" lvl="1" indent="-342900">
              <a:buFont typeface="+mj-lt"/>
              <a:buAutoNum type="arabicPeriod"/>
            </a:pPr>
            <a:endParaRPr lang="de-DE" dirty="0"/>
          </a:p>
          <a:p>
            <a:pPr marL="800100" lvl="1" indent="-342900">
              <a:buFont typeface="+mj-lt"/>
              <a:buAutoNum type="arabicPeriod"/>
            </a:pPr>
            <a:r>
              <a:rPr lang="de-DE" dirty="0"/>
              <a:t>Falls Sie für eine Klasse </a:t>
            </a:r>
            <a:r>
              <a:rPr lang="de-DE" i="1" dirty="0"/>
              <a:t>mindestens einen</a:t>
            </a:r>
            <a:r>
              <a:rPr lang="de-DE" dirty="0"/>
              <a:t> Konstruktor schreiben:</a:t>
            </a:r>
          </a:p>
          <a:p>
            <a:pPr marL="1200150" lvl="2" indent="-342900"/>
            <a:r>
              <a:rPr lang="de-DE" dirty="0"/>
              <a:t>Der Compiler erzeugt keinen </a:t>
            </a:r>
            <a:r>
              <a:rPr lang="de-DE" dirty="0" err="1"/>
              <a:t>Konstruktor</a:t>
            </a:r>
            <a:endParaRPr lang="de-DE" dirty="0"/>
          </a:p>
          <a:p>
            <a:pPr marL="1200150" lvl="2" indent="-342900"/>
            <a:r>
              <a:rPr lang="de-DE" dirty="0"/>
              <a:t>Es existieren </a:t>
            </a:r>
            <a:r>
              <a:rPr lang="de-DE" i="1" dirty="0"/>
              <a:t>nur</a:t>
            </a:r>
            <a:r>
              <a:rPr lang="de-DE" dirty="0"/>
              <a:t> die von Ihnen implementierten </a:t>
            </a:r>
            <a:r>
              <a:rPr lang="de-DE" dirty="0" err="1"/>
              <a:t>Konstruktoren</a:t>
            </a: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Standardkonstruktor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44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i="1" dirty="0" err="1">
                <a:solidFill>
                  <a:srgbClr val="000000"/>
                </a:solidFill>
              </a:rPr>
              <a:t>this</a:t>
            </a:r>
            <a:r>
              <a:rPr lang="de-DE" dirty="0">
                <a:solidFill>
                  <a:srgbClr val="000000"/>
                </a:solidFill>
              </a:rPr>
              <a:t>-Referenz (zur Erinnerung):</a:t>
            </a:r>
          </a:p>
          <a:p>
            <a:r>
              <a:rPr lang="de-DE" dirty="0">
                <a:solidFill>
                  <a:srgbClr val="000000"/>
                </a:solidFill>
              </a:rPr>
              <a:t>Verwendung innerhalb beliebiger (Instanz-)Methode</a:t>
            </a:r>
          </a:p>
          <a:p>
            <a:r>
              <a:rPr lang="de-DE" dirty="0">
                <a:solidFill>
                  <a:srgbClr val="000000"/>
                </a:solidFill>
              </a:rPr>
              <a:t>Wie eine Variable verwendet </a:t>
            </a:r>
          </a:p>
          <a:p>
            <a:r>
              <a:rPr lang="de-DE" dirty="0">
                <a:solidFill>
                  <a:srgbClr val="000000"/>
                </a:solidFill>
              </a:rPr>
              <a:t>Enthält Referenz auf Objekt, für das die Methode aufgerufen wurde</a:t>
            </a: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endParaRPr lang="de-DE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de-DE" i="1" dirty="0" err="1">
                <a:solidFill>
                  <a:srgbClr val="000000"/>
                </a:solidFill>
              </a:rPr>
              <a:t>this</a:t>
            </a:r>
            <a:r>
              <a:rPr lang="de-DE" i="1" dirty="0">
                <a:solidFill>
                  <a:srgbClr val="000000"/>
                </a:solidFill>
              </a:rPr>
              <a:t>()</a:t>
            </a:r>
            <a:r>
              <a:rPr lang="de-DE" dirty="0">
                <a:solidFill>
                  <a:srgbClr val="000000"/>
                </a:solidFill>
              </a:rPr>
              <a:t>-Methode:</a:t>
            </a:r>
          </a:p>
          <a:p>
            <a:r>
              <a:rPr lang="de-DE" dirty="0">
                <a:solidFill>
                  <a:srgbClr val="000000"/>
                </a:solidFill>
              </a:rPr>
              <a:t>Verwendung nur innerhalb eines </a:t>
            </a:r>
            <a:r>
              <a:rPr lang="de-DE" dirty="0" err="1">
                <a:solidFill>
                  <a:srgbClr val="000000"/>
                </a:solidFill>
              </a:rPr>
              <a:t>Konstruktors</a:t>
            </a:r>
            <a:endParaRPr lang="de-DE" dirty="0">
              <a:solidFill>
                <a:srgbClr val="000000"/>
              </a:solidFill>
            </a:endParaRPr>
          </a:p>
          <a:p>
            <a:r>
              <a:rPr lang="de-DE" dirty="0"/>
              <a:t>Ist ein Methodenaufruf </a:t>
            </a:r>
          </a:p>
          <a:p>
            <a:r>
              <a:rPr lang="de-DE" i="1" dirty="0" err="1">
                <a:solidFill>
                  <a:srgbClr val="000000"/>
                </a:solidFill>
              </a:rPr>
              <a:t>this</a:t>
            </a:r>
            <a:r>
              <a:rPr lang="de-DE" i="1" dirty="0">
                <a:solidFill>
                  <a:srgbClr val="000000"/>
                </a:solidFill>
              </a:rPr>
              <a:t>(Parameterliste)</a:t>
            </a:r>
            <a:r>
              <a:rPr lang="de-DE" dirty="0">
                <a:solidFill>
                  <a:srgbClr val="000000"/>
                </a:solidFill>
              </a:rPr>
              <a:t> ruft </a:t>
            </a:r>
            <a:r>
              <a:rPr lang="de-DE" dirty="0" err="1">
                <a:solidFill>
                  <a:srgbClr val="000000"/>
                </a:solidFill>
              </a:rPr>
              <a:t>Konstruktor</a:t>
            </a:r>
            <a:r>
              <a:rPr lang="de-DE" dirty="0">
                <a:solidFill>
                  <a:srgbClr val="000000"/>
                </a:solidFill>
              </a:rPr>
              <a:t> mit passender </a:t>
            </a:r>
            <a:r>
              <a:rPr lang="de-DE" dirty="0"/>
              <a:t>Parameterliste auf.</a:t>
            </a:r>
          </a:p>
          <a:p>
            <a:r>
              <a:rPr lang="de-DE" dirty="0"/>
              <a:t>Darf nur als </a:t>
            </a:r>
            <a:r>
              <a:rPr lang="de-DE" i="1" dirty="0"/>
              <a:t>erste</a:t>
            </a:r>
            <a:r>
              <a:rPr lang="de-DE" dirty="0"/>
              <a:t> Anweisung im </a:t>
            </a:r>
            <a:r>
              <a:rPr lang="de-DE" dirty="0" err="1"/>
              <a:t>Konstruktor</a:t>
            </a:r>
            <a:r>
              <a:rPr lang="de-DE" dirty="0"/>
              <a:t> stehen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cs typeface="Consolas" pitchFamily="49" charset="0"/>
              </a:rPr>
              <a:t>Konstruktoren</a:t>
            </a:r>
            <a:r>
              <a:rPr lang="de-DE" dirty="0">
                <a:cs typeface="Consolas" pitchFamily="49" charset="0"/>
              </a:rPr>
              <a:t> über </a:t>
            </a:r>
            <a:r>
              <a:rPr lang="de-DE" dirty="0" err="1">
                <a:cs typeface="Consolas" pitchFamily="49" charset="0"/>
              </a:rPr>
              <a:t>this</a:t>
            </a:r>
            <a:r>
              <a:rPr lang="de-DE" dirty="0">
                <a:cs typeface="Consolas" pitchFamily="49" charset="0"/>
              </a:rPr>
              <a:t>()-Methode </a:t>
            </a:r>
            <a:r>
              <a:rPr lang="de-DE" dirty="0"/>
              <a:t>aufrufen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45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6165020" y="770468"/>
            <a:ext cx="2582979" cy="1793841"/>
            <a:chOff x="5202979" y="2420888"/>
            <a:chExt cx="3257452" cy="2262252"/>
          </a:xfrm>
        </p:grpSpPr>
        <p:grpSp>
          <p:nvGrpSpPr>
            <p:cNvPr id="8" name="Gruppieren 7"/>
            <p:cNvGrpSpPr/>
            <p:nvPr/>
          </p:nvGrpSpPr>
          <p:grpSpPr>
            <a:xfrm>
              <a:off x="6372200" y="2420888"/>
              <a:ext cx="2088231" cy="2262252"/>
              <a:chOff x="6372200" y="2420888"/>
              <a:chExt cx="2088231" cy="2262252"/>
            </a:xfrm>
          </p:grpSpPr>
          <p:sp>
            <p:nvSpPr>
              <p:cNvPr id="13" name="Ellipse 12"/>
              <p:cNvSpPr/>
              <p:nvPr/>
            </p:nvSpPr>
            <p:spPr bwMode="auto">
              <a:xfrm>
                <a:off x="6372200" y="2420888"/>
                <a:ext cx="2088231" cy="2262250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Ellipse 13"/>
              <p:cNvSpPr/>
              <p:nvPr/>
            </p:nvSpPr>
            <p:spPr bwMode="auto">
              <a:xfrm>
                <a:off x="6807247" y="2892192"/>
                <a:ext cx="1218135" cy="1319646"/>
              </a:xfrm>
              <a:prstGeom prst="ellipse">
                <a:avLst/>
              </a:prstGeom>
              <a:noFill/>
              <a:ln w="9525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de-DE" sz="1600" dirty="0">
                  <a:solidFill>
                    <a:srgbClr val="000000"/>
                  </a:solidFill>
                </a:endParaRPr>
              </a:p>
            </p:txBody>
          </p:sp>
          <p:cxnSp>
            <p:nvCxnSpPr>
              <p:cNvPr id="15" name="Gerade Verbindung 14"/>
              <p:cNvCxnSpPr>
                <a:stCxn id="14" idx="1"/>
                <a:endCxn id="14" idx="7"/>
              </p:cNvCxnSpPr>
              <p:nvPr/>
            </p:nvCxnSpPr>
            <p:spPr bwMode="auto">
              <a:xfrm rot="5400000" flipH="1" flipV="1">
                <a:off x="7416316" y="2653719"/>
                <a:ext cx="0" cy="862361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Gerade Verbindung 15"/>
              <p:cNvCxnSpPr/>
              <p:nvPr/>
            </p:nvCxnSpPr>
            <p:spPr bwMode="auto">
              <a:xfrm rot="5400000" flipH="1" flipV="1">
                <a:off x="7411481" y="3593101"/>
                <a:ext cx="0" cy="86043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Gerade Verbindung 16"/>
              <p:cNvCxnSpPr/>
              <p:nvPr/>
            </p:nvCxnSpPr>
            <p:spPr bwMode="auto">
              <a:xfrm>
                <a:off x="6840119" y="3740534"/>
                <a:ext cx="1185265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Gerade Verbindung 17"/>
              <p:cNvCxnSpPr/>
              <p:nvPr/>
            </p:nvCxnSpPr>
            <p:spPr bwMode="auto">
              <a:xfrm>
                <a:off x="6807247" y="3417954"/>
                <a:ext cx="1218135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18"/>
              <p:cNvCxnSpPr>
                <a:stCxn id="13" idx="7"/>
                <a:endCxn id="14" idx="7"/>
              </p:cNvCxnSpPr>
              <p:nvPr/>
            </p:nvCxnSpPr>
            <p:spPr bwMode="auto">
              <a:xfrm rot="16200000" flipH="1" flipV="1">
                <a:off x="7834686" y="2764657"/>
                <a:ext cx="333054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Gerade Verbindung 19"/>
              <p:cNvCxnSpPr>
                <a:stCxn id="13" idx="6"/>
                <a:endCxn id="14" idx="6"/>
              </p:cNvCxnSpPr>
              <p:nvPr/>
            </p:nvCxnSpPr>
            <p:spPr bwMode="auto">
              <a:xfrm flipH="1">
                <a:off x="8025379" y="3552014"/>
                <a:ext cx="435050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Gerade Verbindung 20"/>
              <p:cNvCxnSpPr>
                <a:stCxn id="13" idx="1"/>
                <a:endCxn id="14" idx="1"/>
              </p:cNvCxnSpPr>
              <p:nvPr/>
            </p:nvCxnSpPr>
            <p:spPr bwMode="auto">
              <a:xfrm rot="16200000" flipH="1">
                <a:off x="6664888" y="2764658"/>
                <a:ext cx="333054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Gerade Verbindung 21"/>
              <p:cNvCxnSpPr>
                <a:stCxn id="13" idx="3"/>
                <a:endCxn id="14" idx="3"/>
              </p:cNvCxnSpPr>
              <p:nvPr/>
            </p:nvCxnSpPr>
            <p:spPr bwMode="auto">
              <a:xfrm rot="5400000" flipH="1" flipV="1">
                <a:off x="6664890" y="4031935"/>
                <a:ext cx="333053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Gerade Verbindung 22"/>
              <p:cNvCxnSpPr>
                <a:stCxn id="13" idx="5"/>
                <a:endCxn id="14" idx="5"/>
              </p:cNvCxnSpPr>
              <p:nvPr/>
            </p:nvCxnSpPr>
            <p:spPr bwMode="auto">
              <a:xfrm rot="5400000" flipH="1">
                <a:off x="7834684" y="4031934"/>
                <a:ext cx="333053" cy="307434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Gerade Verbindung 23"/>
              <p:cNvCxnSpPr>
                <a:stCxn id="13" idx="4"/>
                <a:endCxn id="14" idx="4"/>
              </p:cNvCxnSpPr>
              <p:nvPr/>
            </p:nvCxnSpPr>
            <p:spPr bwMode="auto">
              <a:xfrm rot="5400000" flipH="1">
                <a:off x="7180662" y="4447490"/>
                <a:ext cx="471301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Gerade Verbindung 24"/>
              <p:cNvCxnSpPr>
                <a:stCxn id="13" idx="2"/>
                <a:endCxn id="14" idx="2"/>
              </p:cNvCxnSpPr>
              <p:nvPr/>
            </p:nvCxnSpPr>
            <p:spPr bwMode="auto">
              <a:xfrm rot="10800000" flipH="1">
                <a:off x="6372201" y="3629275"/>
                <a:ext cx="435047" cy="0"/>
              </a:xfrm>
              <a:prstGeom prst="line">
                <a:avLst/>
              </a:prstGeom>
              <a:ln w="9525"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Abgerundetes Rechteck 8"/>
            <p:cNvSpPr/>
            <p:nvPr/>
          </p:nvSpPr>
          <p:spPr>
            <a:xfrm>
              <a:off x="6660232" y="3068960"/>
              <a:ext cx="1512168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name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sp>
          <p:nvSpPr>
            <p:cNvPr id="10" name="Abgerundetes Rechteck 9"/>
            <p:cNvSpPr/>
            <p:nvPr/>
          </p:nvSpPr>
          <p:spPr>
            <a:xfrm>
              <a:off x="6804250" y="2492896"/>
              <a:ext cx="1224136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</a:t>
              </a:r>
            </a:p>
          </p:txBody>
        </p:sp>
        <p:sp>
          <p:nvSpPr>
            <p:cNvPr id="11" name="Abgerundetes Rechteck 10"/>
            <p:cNvSpPr/>
            <p:nvPr/>
          </p:nvSpPr>
          <p:spPr>
            <a:xfrm>
              <a:off x="5202979" y="4058365"/>
              <a:ext cx="745120" cy="360040"/>
            </a:xfrm>
            <a:prstGeom prst="round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/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this</a:t>
              </a:r>
              <a:endParaRPr lang="de-DE" sz="1400" dirty="0">
                <a:solidFill>
                  <a:srgbClr val="000000"/>
                </a:solidFill>
                <a:latin typeface="Calibri" pitchFamily="34" charset="0"/>
              </a:endParaRPr>
            </a:p>
          </p:txBody>
        </p:sp>
        <p:cxnSp>
          <p:nvCxnSpPr>
            <p:cNvPr id="12" name="Gerade Verbindung mit Pfeil 11"/>
            <p:cNvCxnSpPr/>
            <p:nvPr/>
          </p:nvCxnSpPr>
          <p:spPr>
            <a:xfrm flipV="1">
              <a:off x="5909999" y="4023316"/>
              <a:ext cx="538426" cy="188523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model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numberEngines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numberEngines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1;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model)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model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model;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model, String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airline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(model);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airline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airline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Konstruktoren</a:t>
            </a:r>
            <a:r>
              <a:rPr lang="de-DE" dirty="0"/>
              <a:t> über </a:t>
            </a:r>
            <a:r>
              <a:rPr lang="de-DE" dirty="0" err="1"/>
              <a:t>this</a:t>
            </a:r>
            <a:r>
              <a:rPr lang="de-DE" dirty="0"/>
              <a:t>()-Methode aufrufen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46</a:t>
            </a:fld>
            <a:endParaRPr lang="de-DE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32438" y="1091509"/>
            <a:ext cx="2869394" cy="1912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Gewinkelter Verbinder 7"/>
          <p:cNvCxnSpPr/>
          <p:nvPr/>
        </p:nvCxnSpPr>
        <p:spPr bwMode="auto">
          <a:xfrm rot="10800000">
            <a:off x="1432062" y="2385494"/>
            <a:ext cx="405296" cy="1272943"/>
          </a:xfrm>
          <a:prstGeom prst="bentConnector3">
            <a:avLst>
              <a:gd name="adj1" fmla="val 156403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Gewinkelter Verbinder 39"/>
          <p:cNvCxnSpPr/>
          <p:nvPr/>
        </p:nvCxnSpPr>
        <p:spPr bwMode="auto">
          <a:xfrm rot="10800000">
            <a:off x="1467113" y="3407049"/>
            <a:ext cx="396747" cy="1536745"/>
          </a:xfrm>
          <a:prstGeom prst="bentConnector3">
            <a:avLst>
              <a:gd name="adj1" fmla="val 258926"/>
            </a:avLst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meinen Sie:</a:t>
            </a:r>
          </a:p>
          <a:p>
            <a:pPr>
              <a:buNone/>
            </a:pPr>
            <a:r>
              <a:rPr lang="de-DE" dirty="0"/>
              <a:t>Wird folgender Code erfolgreich kompilieren?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Aircraft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model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2000" dirty="0"/>
          </a:p>
          <a:p>
            <a:pPr>
              <a:buNone/>
            </a:pPr>
            <a:r>
              <a:rPr lang="de-DE" b="1" dirty="0">
                <a:solidFill>
                  <a:srgbClr val="006600"/>
                </a:solidFill>
                <a:sym typeface="Wingdings"/>
              </a:rPr>
              <a:t> 	</a:t>
            </a:r>
            <a:r>
              <a:rPr lang="de-DE" dirty="0"/>
              <a:t>Ja:</a:t>
            </a:r>
          </a:p>
          <a:p>
            <a:pPr lvl="1"/>
            <a:r>
              <a:rPr lang="de-DE" dirty="0"/>
              <a:t>Quelltext enthält keinen </a:t>
            </a:r>
            <a:r>
              <a:rPr lang="de-DE" dirty="0" err="1"/>
              <a:t>Konstruktor</a:t>
            </a:r>
            <a:endParaRPr lang="de-DE" dirty="0"/>
          </a:p>
          <a:p>
            <a:pPr lvl="1"/>
            <a:r>
              <a:rPr lang="de-DE" dirty="0"/>
              <a:t>Compiler erzeugt daher </a:t>
            </a:r>
            <a:r>
              <a:rPr lang="de-DE" dirty="0" err="1"/>
              <a:t>Standardkonstruktor</a:t>
            </a:r>
            <a:endParaRPr lang="de-DE" dirty="0"/>
          </a:p>
          <a:p>
            <a:pPr lvl="1"/>
            <a:r>
              <a:rPr lang="de-DE" dirty="0"/>
              <a:t>In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wird nur der </a:t>
            </a:r>
            <a:r>
              <a:rPr lang="de-DE" dirty="0" err="1"/>
              <a:t>Standardkonstruktor</a:t>
            </a:r>
            <a:r>
              <a:rPr lang="de-DE" dirty="0"/>
              <a:t> aufgerufen.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Konstruktoren</a:t>
            </a:r>
            <a:r>
              <a:rPr lang="de-DE" dirty="0"/>
              <a:t>: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47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Was meinen Sie:</a:t>
            </a:r>
          </a:p>
          <a:p>
            <a:pPr>
              <a:buNone/>
            </a:pPr>
            <a:r>
              <a:rPr lang="de-DE" dirty="0"/>
              <a:t>Wird folgender Code erfolgreich kompilieren?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String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model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(String model)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model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model;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Aircraft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2000" b="1" dirty="0">
                <a:solidFill>
                  <a:srgbClr val="C00000"/>
                </a:solidFill>
                <a:sym typeface="Wingdings"/>
              </a:rPr>
              <a:t></a:t>
            </a:r>
            <a:r>
              <a:rPr lang="de-DE" sz="2000" b="1" dirty="0">
                <a:solidFill>
                  <a:srgbClr val="006600"/>
                </a:solidFill>
                <a:sym typeface="Wingdings"/>
              </a:rPr>
              <a:t>	</a:t>
            </a:r>
            <a:r>
              <a:rPr lang="de-DE" dirty="0"/>
              <a:t>Nein, in </a:t>
            </a:r>
            <a:r>
              <a:rPr lang="de-DE" i="1" dirty="0" err="1"/>
              <a:t>main</a:t>
            </a:r>
            <a:r>
              <a:rPr lang="de-DE" i="1" dirty="0"/>
              <a:t>()</a:t>
            </a:r>
            <a:r>
              <a:rPr lang="de-DE" dirty="0"/>
              <a:t> aufgerufener </a:t>
            </a:r>
            <a:r>
              <a:rPr lang="de-DE" dirty="0" err="1"/>
              <a:t>Standardkonstruktor</a:t>
            </a:r>
            <a:r>
              <a:rPr lang="de-DE" dirty="0"/>
              <a:t> existiert nicht:</a:t>
            </a:r>
          </a:p>
          <a:p>
            <a:pPr lvl="1"/>
            <a:r>
              <a:rPr lang="de-DE" dirty="0" err="1"/>
              <a:t>Standardkonstruktor</a:t>
            </a:r>
            <a:r>
              <a:rPr lang="de-DE" dirty="0"/>
              <a:t> nicht explizit im Quelltext geschrieben</a:t>
            </a:r>
          </a:p>
          <a:p>
            <a:pPr lvl="1"/>
            <a:r>
              <a:rPr lang="de-DE" dirty="0"/>
              <a:t>Ein Konstruktor implementiert </a:t>
            </a:r>
            <a:r>
              <a:rPr lang="de-DE" dirty="0">
                <a:sym typeface="Symbol"/>
              </a:rPr>
              <a:t> </a:t>
            </a:r>
            <a:r>
              <a:rPr lang="de-DE" dirty="0"/>
              <a:t>Compiler erzeugt keinen </a:t>
            </a:r>
            <a:r>
              <a:rPr lang="de-DE" dirty="0" err="1"/>
              <a:t>Standardkonstruktor</a:t>
            </a: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Konstruktoren</a:t>
            </a:r>
            <a:r>
              <a:rPr lang="de-DE" dirty="0"/>
              <a:t>: Beispiele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48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Lassen Sie uns eine Klasse </a:t>
            </a:r>
            <a:r>
              <a:rPr lang="de-DE" i="1" dirty="0"/>
              <a:t>Circle</a:t>
            </a:r>
            <a:r>
              <a:rPr lang="de-DE" dirty="0"/>
              <a:t> schreiben: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Repräsentiert einen geometrischen Kreis</a:t>
            </a:r>
          </a:p>
          <a:p>
            <a:r>
              <a:rPr lang="de-DE" dirty="0"/>
              <a:t>Dargestellt durch</a:t>
            </a:r>
          </a:p>
          <a:p>
            <a:pPr lvl="1"/>
            <a:r>
              <a:rPr lang="de-DE" dirty="0"/>
              <a:t>x- und y-Koordinate des Mittelpunktes</a:t>
            </a:r>
          </a:p>
          <a:p>
            <a:pPr lvl="1"/>
            <a:r>
              <a:rPr lang="de-DE" dirty="0"/>
              <a:t>Radius r</a:t>
            </a:r>
          </a:p>
          <a:p>
            <a:r>
              <a:rPr lang="de-DE" dirty="0" err="1"/>
              <a:t>Konstruktoren</a:t>
            </a:r>
            <a:r>
              <a:rPr lang="de-DE" dirty="0"/>
              <a:t>:</a:t>
            </a:r>
          </a:p>
          <a:p>
            <a:pPr lvl="1"/>
            <a:r>
              <a:rPr lang="de-DE" dirty="0" err="1"/>
              <a:t>Standardkonstruktor</a:t>
            </a:r>
            <a:r>
              <a:rPr lang="de-DE" dirty="0"/>
              <a:t> erzeugt Einheitskreis um den Koordinatenursprung (0 ; 0)</a:t>
            </a:r>
          </a:p>
          <a:p>
            <a:pPr lvl="1"/>
            <a:r>
              <a:rPr lang="de-DE" dirty="0" err="1"/>
              <a:t>Konstruktor</a:t>
            </a:r>
            <a:r>
              <a:rPr lang="de-DE" dirty="0"/>
              <a:t> mit x, y und Radius als Parametern</a:t>
            </a:r>
          </a:p>
          <a:p>
            <a:pPr lvl="1"/>
            <a:r>
              <a:rPr lang="de-DE" dirty="0" err="1"/>
              <a:t>Konstruktor</a:t>
            </a:r>
            <a:r>
              <a:rPr lang="de-DE" dirty="0"/>
              <a:t> mit Radius als Parameter</a:t>
            </a:r>
          </a:p>
          <a:p>
            <a:pPr lvl="1"/>
            <a:r>
              <a:rPr lang="de-DE" dirty="0" err="1"/>
              <a:t>Konstruktor</a:t>
            </a:r>
            <a:r>
              <a:rPr lang="de-DE" dirty="0"/>
              <a:t> mit Objekt der Klasse </a:t>
            </a:r>
            <a:r>
              <a:rPr lang="de-DE" i="1" dirty="0"/>
              <a:t>Circle</a:t>
            </a:r>
            <a:r>
              <a:rPr lang="de-DE" dirty="0"/>
              <a:t> als Parameter (erzeugt Kopie)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Klasse Circle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49</a:t>
            </a:fld>
            <a:endParaRPr lang="de-DE" dirty="0"/>
          </a:p>
        </p:txBody>
      </p:sp>
      <p:grpSp>
        <p:nvGrpSpPr>
          <p:cNvPr id="22" name="Gruppieren 21"/>
          <p:cNvGrpSpPr/>
          <p:nvPr/>
        </p:nvGrpSpPr>
        <p:grpSpPr>
          <a:xfrm>
            <a:off x="6742571" y="770468"/>
            <a:ext cx="2002967" cy="1777305"/>
            <a:chOff x="5532486" y="1212639"/>
            <a:chExt cx="1677783" cy="1488757"/>
          </a:xfrm>
        </p:grpSpPr>
        <p:sp>
          <p:nvSpPr>
            <p:cNvPr id="7" name="Ellipse 6"/>
            <p:cNvSpPr/>
            <p:nvPr/>
          </p:nvSpPr>
          <p:spPr bwMode="auto">
            <a:xfrm>
              <a:off x="6243029" y="1349115"/>
              <a:ext cx="719527" cy="719527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9" name="Gerade Verbindung mit Pfeil 8"/>
            <p:cNvCxnSpPr/>
            <p:nvPr/>
          </p:nvCxnSpPr>
          <p:spPr bwMode="auto">
            <a:xfrm flipV="1">
              <a:off x="5951096" y="1212639"/>
              <a:ext cx="0" cy="14887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5532486" y="2383437"/>
              <a:ext cx="16777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 flipV="1">
              <a:off x="5951095" y="1699260"/>
              <a:ext cx="647825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" name="Gerade Verbindung mit Pfeil 15"/>
            <p:cNvCxnSpPr/>
            <p:nvPr/>
          </p:nvCxnSpPr>
          <p:spPr bwMode="auto">
            <a:xfrm flipV="1">
              <a:off x="6598920" y="1699260"/>
              <a:ext cx="0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Gerade Verbindung mit Pfeil 18"/>
            <p:cNvCxnSpPr/>
            <p:nvPr/>
          </p:nvCxnSpPr>
          <p:spPr bwMode="auto">
            <a:xfrm>
              <a:off x="5951095" y="1699260"/>
              <a:ext cx="6478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A0DAE31-59C1-4AB4-86F9-8135E3B585AC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 &amp; Objekte</a:t>
            </a:r>
            <a:endParaRPr lang="de-DE" i="1" dirty="0"/>
          </a:p>
        </p:txBody>
      </p:sp>
      <p:sp>
        <p:nvSpPr>
          <p:cNvPr id="2" name="Untertitel 1">
            <a:extLst>
              <a:ext uri="{FF2B5EF4-FFF2-40B4-BE49-F238E27FC236}">
                <a16:creationId xmlns:a16="http://schemas.microsoft.com/office/drawing/2014/main" id="{5899652D-603F-4689-9B1F-C75350F0B7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3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double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>
                <a:solidFill>
                  <a:srgbClr val="0000C0"/>
                </a:solidFill>
                <a:latin typeface="Consolas"/>
              </a:rPr>
              <a:t>y, 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fr-FR" sz="1300" dirty="0">
                <a:solidFill>
                  <a:srgbClr val="7F0055"/>
                </a:solidFill>
                <a:latin typeface="Consolas"/>
              </a:rPr>
              <a:t>	public</a:t>
            </a:r>
            <a:r>
              <a:rPr lang="fr-FR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fr-FR" sz="1300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fr-FR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fr-FR" sz="13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srgbClr val="000000"/>
                </a:solidFill>
                <a:latin typeface="Consolas"/>
              </a:rPr>
              <a:t> x, </a:t>
            </a:r>
            <a:r>
              <a:rPr lang="fr-FR" sz="13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srgbClr val="000000"/>
                </a:solidFill>
                <a:latin typeface="Consolas"/>
              </a:rPr>
              <a:t> y, </a:t>
            </a:r>
            <a:r>
              <a:rPr lang="fr-FR" sz="13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fr-FR" sz="1300" dirty="0">
                <a:solidFill>
                  <a:srgbClr val="000000"/>
                </a:solidFill>
                <a:latin typeface="Consolas"/>
              </a:rPr>
              <a:t> radius) {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x;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y;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Circle() {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(0.0, 0.0, 1.0);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Circle(</a:t>
            </a:r>
            <a:r>
              <a:rPr lang="de-DE" sz="13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(0.0, 0.0,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300" dirty="0">
              <a:latin typeface="Consolas"/>
            </a:endParaRP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Circle(Circle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circle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3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3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circle.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circle.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300" dirty="0" err="1">
                <a:solidFill>
                  <a:srgbClr val="000000"/>
                </a:solidFill>
                <a:latin typeface="Consolas"/>
              </a:rPr>
              <a:t>circle.</a:t>
            </a:r>
            <a:r>
              <a:rPr lang="de-DE" sz="13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3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r>
              <a:rPr lang="de-DE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30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Klasse Circle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50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6742571" y="770468"/>
            <a:ext cx="2002967" cy="1777305"/>
            <a:chOff x="5532486" y="1212639"/>
            <a:chExt cx="1677783" cy="1488757"/>
          </a:xfrm>
        </p:grpSpPr>
        <p:sp>
          <p:nvSpPr>
            <p:cNvPr id="8" name="Ellipse 7"/>
            <p:cNvSpPr/>
            <p:nvPr/>
          </p:nvSpPr>
          <p:spPr bwMode="auto">
            <a:xfrm>
              <a:off x="6243029" y="1349115"/>
              <a:ext cx="719527" cy="719527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9" name="Gerade Verbindung mit Pfeil 8"/>
            <p:cNvCxnSpPr/>
            <p:nvPr/>
          </p:nvCxnSpPr>
          <p:spPr bwMode="auto">
            <a:xfrm flipV="1">
              <a:off x="5951096" y="1212639"/>
              <a:ext cx="0" cy="14887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5532486" y="2383437"/>
              <a:ext cx="16777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V="1">
              <a:off x="5951095" y="1699260"/>
              <a:ext cx="647825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mit Pfeil 11"/>
            <p:cNvCxnSpPr/>
            <p:nvPr/>
          </p:nvCxnSpPr>
          <p:spPr bwMode="auto">
            <a:xfrm flipV="1">
              <a:off x="6598920" y="1699260"/>
              <a:ext cx="0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5951095" y="1699260"/>
              <a:ext cx="6478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Objekte werden z.B. wie folgt erzeugt:</a:t>
            </a:r>
          </a:p>
          <a:p>
            <a:endParaRPr lang="de-DE" sz="9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CircleDemo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circle1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circle2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Circle(2.5);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circle3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Circle(circle2);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circle4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Circle(-1.2, 7.1, 3.0);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Top-Tipp: Folgender Menüpunkt in </a:t>
            </a:r>
            <a:r>
              <a:rPr lang="de-DE" dirty="0" err="1"/>
              <a:t>IntelliJ</a:t>
            </a:r>
            <a:r>
              <a:rPr lang="de-DE" dirty="0"/>
              <a:t> IDEA kann Ihnen viel Arbeit ersparen:</a:t>
            </a:r>
          </a:p>
          <a:p>
            <a:pPr>
              <a:buNone/>
            </a:pPr>
            <a:r>
              <a:rPr lang="de-DE" i="1" dirty="0"/>
              <a:t>	Code / Generate / </a:t>
            </a:r>
            <a:r>
              <a:rPr lang="de-DE" i="1" dirty="0" err="1"/>
              <a:t>Constructor</a:t>
            </a:r>
            <a:endParaRPr lang="de-DE" i="1" dirty="0"/>
          </a:p>
          <a:p>
            <a:pPr>
              <a:buNone/>
            </a:pPr>
            <a:endParaRPr lang="de-DE" sz="1800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Klasse Circle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51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6742571" y="770468"/>
            <a:ext cx="2002967" cy="1777305"/>
            <a:chOff x="5532486" y="1212639"/>
            <a:chExt cx="1677783" cy="1488757"/>
          </a:xfrm>
        </p:grpSpPr>
        <p:sp>
          <p:nvSpPr>
            <p:cNvPr id="8" name="Ellipse 7"/>
            <p:cNvSpPr/>
            <p:nvPr/>
          </p:nvSpPr>
          <p:spPr bwMode="auto">
            <a:xfrm>
              <a:off x="6243029" y="1349115"/>
              <a:ext cx="719527" cy="719527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9" name="Gerade Verbindung mit Pfeil 8"/>
            <p:cNvCxnSpPr/>
            <p:nvPr/>
          </p:nvCxnSpPr>
          <p:spPr bwMode="auto">
            <a:xfrm flipV="1">
              <a:off x="5951096" y="1212639"/>
              <a:ext cx="0" cy="14887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5532486" y="2383437"/>
              <a:ext cx="16777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V="1">
              <a:off x="5951095" y="1699260"/>
              <a:ext cx="647825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mit Pfeil 11"/>
            <p:cNvCxnSpPr/>
            <p:nvPr/>
          </p:nvCxnSpPr>
          <p:spPr bwMode="auto">
            <a:xfrm flipV="1">
              <a:off x="6598920" y="1699260"/>
              <a:ext cx="0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5951095" y="1699260"/>
              <a:ext cx="6478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Erweitern Sie </a:t>
            </a:r>
            <a:r>
              <a:rPr lang="de-DE" i="1" dirty="0"/>
              <a:t>Circle</a:t>
            </a:r>
            <a:r>
              <a:rPr lang="de-DE" dirty="0"/>
              <a:t> um folgende Methoden:</a:t>
            </a:r>
            <a:endParaRPr lang="de-DE" sz="400" dirty="0"/>
          </a:p>
          <a:p>
            <a:pPr lvl="1"/>
            <a:r>
              <a:rPr lang="de-DE" i="1" dirty="0"/>
              <a:t>Getter</a:t>
            </a:r>
            <a:r>
              <a:rPr lang="de-DE" dirty="0"/>
              <a:t>: Geben Werte der </a:t>
            </a:r>
            <a:r>
              <a:rPr lang="de-DE" dirty="0" err="1"/>
              <a:t>Instanzvariablen</a:t>
            </a:r>
            <a:r>
              <a:rPr lang="de-DE" dirty="0"/>
              <a:t> zurück</a:t>
            </a:r>
          </a:p>
          <a:p>
            <a:pPr lvl="1"/>
            <a:r>
              <a:rPr lang="de-DE" i="1" dirty="0"/>
              <a:t>Setter</a:t>
            </a:r>
            <a:r>
              <a:rPr lang="de-DE" dirty="0"/>
              <a:t>: Setzen die Werte der </a:t>
            </a:r>
            <a:r>
              <a:rPr lang="de-DE" dirty="0" err="1"/>
              <a:t>Instanzvariablen</a:t>
            </a:r>
            <a:endParaRPr lang="de-DE" dirty="0"/>
          </a:p>
          <a:p>
            <a:pPr>
              <a:buNone/>
            </a:pPr>
            <a:endParaRPr lang="de-DE" dirty="0"/>
          </a:p>
          <a:p>
            <a:r>
              <a:rPr lang="de-DE" dirty="0"/>
              <a:t>Top-Tipp: Schauen Sie in </a:t>
            </a:r>
            <a:r>
              <a:rPr lang="de-DE" dirty="0" err="1"/>
              <a:t>IntelliJ</a:t>
            </a:r>
            <a:r>
              <a:rPr lang="de-DE" dirty="0"/>
              <a:t> IDEA hier mal nach:</a:t>
            </a:r>
          </a:p>
          <a:p>
            <a:pPr>
              <a:buNone/>
            </a:pPr>
            <a:r>
              <a:rPr lang="de-DE" i="1"/>
              <a:t>	Code </a:t>
            </a:r>
            <a:r>
              <a:rPr lang="de-DE" i="1" dirty="0"/>
              <a:t>/ </a:t>
            </a:r>
            <a:r>
              <a:rPr lang="de-DE" i="1"/>
              <a:t>Generate / Getter and Setter</a:t>
            </a:r>
            <a:endParaRPr lang="de-DE" i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Klasse Circle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52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6745032" y="770468"/>
            <a:ext cx="2002967" cy="1777305"/>
            <a:chOff x="5532486" y="1212639"/>
            <a:chExt cx="1677783" cy="1488757"/>
          </a:xfrm>
        </p:grpSpPr>
        <p:sp>
          <p:nvSpPr>
            <p:cNvPr id="8" name="Ellipse 7"/>
            <p:cNvSpPr/>
            <p:nvPr/>
          </p:nvSpPr>
          <p:spPr bwMode="auto">
            <a:xfrm>
              <a:off x="6243029" y="1349115"/>
              <a:ext cx="719527" cy="719527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9" name="Gerade Verbindung mit Pfeil 8"/>
            <p:cNvCxnSpPr/>
            <p:nvPr/>
          </p:nvCxnSpPr>
          <p:spPr bwMode="auto">
            <a:xfrm flipV="1">
              <a:off x="5951096" y="1212639"/>
              <a:ext cx="0" cy="14887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5532486" y="2383437"/>
              <a:ext cx="16777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V="1">
              <a:off x="5951095" y="1699260"/>
              <a:ext cx="647825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mit Pfeil 11"/>
            <p:cNvCxnSpPr/>
            <p:nvPr/>
          </p:nvCxnSpPr>
          <p:spPr bwMode="auto">
            <a:xfrm flipV="1">
              <a:off x="6598920" y="1699260"/>
              <a:ext cx="0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5951095" y="1699260"/>
              <a:ext cx="6478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14" name="Grafik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1737" cy="618598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getX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getY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() und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getRadius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() entsprechend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x)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x;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y)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y;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 err="1">
                <a:solidFill>
                  <a:srgbClr val="7F0055"/>
                </a:solidFill>
                <a:latin typeface="Consolas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setRadius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&gt;= 0.0) {      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Nicht erlaubte Daten verhindern</a:t>
            </a:r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this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Übung: Klasse Circle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53</a:t>
            </a:fld>
            <a:endParaRPr lang="de-DE" dirty="0"/>
          </a:p>
        </p:txBody>
      </p:sp>
      <p:grpSp>
        <p:nvGrpSpPr>
          <p:cNvPr id="7" name="Gruppieren 6"/>
          <p:cNvGrpSpPr/>
          <p:nvPr/>
        </p:nvGrpSpPr>
        <p:grpSpPr>
          <a:xfrm>
            <a:off x="6742571" y="770468"/>
            <a:ext cx="2002967" cy="1777305"/>
            <a:chOff x="5532486" y="1212639"/>
            <a:chExt cx="1677783" cy="1488757"/>
          </a:xfrm>
        </p:grpSpPr>
        <p:sp>
          <p:nvSpPr>
            <p:cNvPr id="8" name="Ellipse 7"/>
            <p:cNvSpPr/>
            <p:nvPr/>
          </p:nvSpPr>
          <p:spPr bwMode="auto">
            <a:xfrm>
              <a:off x="6243029" y="1349115"/>
              <a:ext cx="719527" cy="719527"/>
            </a:xfrm>
            <a:prstGeom prst="ellipse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AW Frutiger Next Regular" charset="0"/>
              </a:endParaRPr>
            </a:p>
          </p:txBody>
        </p:sp>
        <p:cxnSp>
          <p:nvCxnSpPr>
            <p:cNvPr id="9" name="Gerade Verbindung mit Pfeil 8"/>
            <p:cNvCxnSpPr/>
            <p:nvPr/>
          </p:nvCxnSpPr>
          <p:spPr bwMode="auto">
            <a:xfrm flipV="1">
              <a:off x="5951096" y="1212639"/>
              <a:ext cx="0" cy="14887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" name="Gerade Verbindung mit Pfeil 9"/>
            <p:cNvCxnSpPr/>
            <p:nvPr/>
          </p:nvCxnSpPr>
          <p:spPr bwMode="auto">
            <a:xfrm>
              <a:off x="5532486" y="2383437"/>
              <a:ext cx="167778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" name="Gerade Verbindung mit Pfeil 10"/>
            <p:cNvCxnSpPr/>
            <p:nvPr/>
          </p:nvCxnSpPr>
          <p:spPr bwMode="auto">
            <a:xfrm flipV="1">
              <a:off x="5951095" y="1699260"/>
              <a:ext cx="647825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" name="Gerade Verbindung mit Pfeil 11"/>
            <p:cNvCxnSpPr/>
            <p:nvPr/>
          </p:nvCxnSpPr>
          <p:spPr bwMode="auto">
            <a:xfrm flipV="1">
              <a:off x="6598920" y="1699260"/>
              <a:ext cx="0" cy="6841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Gerade Verbindung mit Pfeil 12"/>
            <p:cNvCxnSpPr/>
            <p:nvPr/>
          </p:nvCxnSpPr>
          <p:spPr bwMode="auto">
            <a:xfrm>
              <a:off x="5951095" y="1699260"/>
              <a:ext cx="647825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54</a:t>
            </a:fld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&amp; Klassenmethoden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FF7BBBE9-227F-42CC-B467-615A075BFC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Wie oft wird Speicher für die Variable </a:t>
            </a:r>
            <a:r>
              <a:rPr lang="de-DE" i="1" dirty="0"/>
              <a:t>PI</a:t>
            </a:r>
            <a:r>
              <a:rPr lang="de-DE" dirty="0"/>
              <a:t> reserviert?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final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3.141592653589793;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sz="1000" dirty="0"/>
          </a:p>
          <a:p>
            <a:r>
              <a:rPr lang="de-DE" dirty="0"/>
              <a:t>Antwort: Für </a:t>
            </a:r>
            <a:r>
              <a:rPr lang="de-DE" i="1" dirty="0"/>
              <a:t>jedes</a:t>
            </a:r>
            <a:r>
              <a:rPr lang="de-DE" dirty="0"/>
              <a:t> erzeugte Objekt der Klasse</a:t>
            </a:r>
            <a:endParaRPr lang="de-DE" sz="1200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(statische Variablen)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55</a:t>
            </a:fld>
            <a:endParaRPr lang="de-DE" dirty="0"/>
          </a:p>
        </p:txBody>
      </p:sp>
      <p:grpSp>
        <p:nvGrpSpPr>
          <p:cNvPr id="8" name="Gruppieren 7"/>
          <p:cNvGrpSpPr/>
          <p:nvPr/>
        </p:nvGrpSpPr>
        <p:grpSpPr>
          <a:xfrm>
            <a:off x="3781598" y="4007330"/>
            <a:ext cx="1944216" cy="1728192"/>
            <a:chOff x="899592" y="4581128"/>
            <a:chExt cx="1944216" cy="1728192"/>
          </a:xfrm>
        </p:grpSpPr>
        <p:sp>
          <p:nvSpPr>
            <p:cNvPr id="9" name="Abgerundetes Rechteck 8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0.0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0.5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PI	3.141</a:t>
              </a:r>
              <a:r>
                <a:rPr lang="de-DE" sz="16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…</a:t>
              </a: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1477342" y="4007330"/>
            <a:ext cx="1944216" cy="1728192"/>
            <a:chOff x="899592" y="4581128"/>
            <a:chExt cx="1944216" cy="1728192"/>
          </a:xfrm>
        </p:grpSpPr>
        <p:sp>
          <p:nvSpPr>
            <p:cNvPr id="15" name="Abgerundetes Rechteck 14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2.1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-1.4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2.0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0" name="Gruppieren 19"/>
          <p:cNvGrpSpPr/>
          <p:nvPr/>
        </p:nvGrpSpPr>
        <p:grpSpPr>
          <a:xfrm>
            <a:off x="6085854" y="4007330"/>
            <a:ext cx="1944216" cy="1728192"/>
            <a:chOff x="899592" y="4581128"/>
            <a:chExt cx="1944216" cy="1728192"/>
          </a:xfrm>
        </p:grpSpPr>
        <p:sp>
          <p:nvSpPr>
            <p:cNvPr id="21" name="Abgerundetes Rechteck 20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-1.0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5.0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1.5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70468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Zählt die Variable </a:t>
            </a:r>
            <a:r>
              <a:rPr lang="de-DE" i="1" dirty="0" err="1"/>
              <a:t>count</a:t>
            </a:r>
            <a:r>
              <a:rPr lang="de-DE" dirty="0"/>
              <a:t> die Anzahl der erzeugten Objekte?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	// Count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number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of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objects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created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Circle()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1.0;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endParaRPr lang="de-DE" sz="500" dirty="0"/>
          </a:p>
          <a:p>
            <a:r>
              <a:rPr lang="de-DE" dirty="0"/>
              <a:t>Antwort: Nein, jedes Objekt erhält eigene, neu initialisierte Variable </a:t>
            </a:r>
            <a:r>
              <a:rPr lang="de-DE" i="1" dirty="0" err="1"/>
              <a:t>count</a:t>
            </a:r>
            <a:endParaRPr lang="de-DE" i="1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(statische Variablen)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56</a:t>
            </a:fld>
            <a:endParaRPr lang="de-DE" dirty="0"/>
          </a:p>
        </p:txBody>
      </p:sp>
      <p:grpSp>
        <p:nvGrpSpPr>
          <p:cNvPr id="2" name="Gruppieren 7"/>
          <p:cNvGrpSpPr/>
          <p:nvPr/>
        </p:nvGrpSpPr>
        <p:grpSpPr>
          <a:xfrm>
            <a:off x="3781598" y="4004587"/>
            <a:ext cx="1944216" cy="1728192"/>
            <a:chOff x="899592" y="4581128"/>
            <a:chExt cx="1944216" cy="1728192"/>
          </a:xfrm>
        </p:grpSpPr>
        <p:sp>
          <p:nvSpPr>
            <p:cNvPr id="9" name="Abgerundetes Rechteck 8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0.0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0.5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1</a:t>
              </a:r>
              <a:endParaRPr lang="de-DE" sz="1600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2" name="Rechteck 11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3" name="Rechteck 12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8" name="Gruppieren 13"/>
          <p:cNvGrpSpPr/>
          <p:nvPr/>
        </p:nvGrpSpPr>
        <p:grpSpPr>
          <a:xfrm>
            <a:off x="1477342" y="4004587"/>
            <a:ext cx="1944216" cy="1728192"/>
            <a:chOff x="899592" y="4581128"/>
            <a:chExt cx="1944216" cy="1728192"/>
          </a:xfrm>
        </p:grpSpPr>
        <p:sp>
          <p:nvSpPr>
            <p:cNvPr id="15" name="Abgerundetes Rechteck 14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2.1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-1.4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2.0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1</a:t>
              </a:r>
            </a:p>
          </p:txBody>
        </p:sp>
        <p:sp>
          <p:nvSpPr>
            <p:cNvPr id="16" name="Rechteck 15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hteck 18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4" name="Gruppieren 19"/>
          <p:cNvGrpSpPr/>
          <p:nvPr/>
        </p:nvGrpSpPr>
        <p:grpSpPr>
          <a:xfrm>
            <a:off x="6085854" y="4004587"/>
            <a:ext cx="1944216" cy="1728192"/>
            <a:chOff x="899592" y="4581128"/>
            <a:chExt cx="1944216" cy="1728192"/>
          </a:xfrm>
        </p:grpSpPr>
        <p:sp>
          <p:nvSpPr>
            <p:cNvPr id="21" name="Abgerundetes Rechteck 20"/>
            <p:cNvSpPr/>
            <p:nvPr/>
          </p:nvSpPr>
          <p:spPr>
            <a:xfrm>
              <a:off x="899592" y="4581128"/>
              <a:ext cx="1944216" cy="1728192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-1.0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5.0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1.5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1</a:t>
              </a:r>
            </a:p>
          </p:txBody>
        </p:sp>
        <p:sp>
          <p:nvSpPr>
            <p:cNvPr id="22" name="Rechteck 21"/>
            <p:cNvSpPr/>
            <p:nvPr/>
          </p:nvSpPr>
          <p:spPr>
            <a:xfrm>
              <a:off x="1907704" y="5013176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1907704" y="5301208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1907704" y="558924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5" name="Rechteck 24"/>
            <p:cNvSpPr/>
            <p:nvPr/>
          </p:nvSpPr>
          <p:spPr>
            <a:xfrm>
              <a:off x="1907704" y="587727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pic>
        <p:nvPicPr>
          <p:cNvPr id="26" name="Grafik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7725"/>
            <a:ext cx="652009" cy="7498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Klassenvariablen werden nur </a:t>
            </a:r>
            <a:r>
              <a:rPr lang="de-DE" i="1" dirty="0"/>
              <a:t>einmal</a:t>
            </a:r>
            <a:r>
              <a:rPr lang="de-DE" dirty="0"/>
              <a:t> für die gesamte Klasse angelegt</a:t>
            </a:r>
          </a:p>
          <a:p>
            <a:r>
              <a:rPr lang="de-DE" dirty="0"/>
              <a:t>Werden nicht für ein bestimmtes (</a:t>
            </a:r>
            <a:r>
              <a:rPr lang="de-DE" dirty="0">
                <a:sym typeface="Symbol"/>
              </a:rPr>
              <a:t> </a:t>
            </a:r>
            <a:r>
              <a:rPr lang="de-DE" dirty="0"/>
              <a:t>nicht für jedes Objekt) angelegt</a:t>
            </a:r>
          </a:p>
          <a:p>
            <a:r>
              <a:rPr lang="de-DE" dirty="0"/>
              <a:t>Werden bereits bei Programmstart (Laden der Klasse) erzeugt</a:t>
            </a:r>
          </a:p>
          <a:p>
            <a:pPr>
              <a:buNone/>
            </a:pPr>
            <a:r>
              <a:rPr lang="de-DE" dirty="0">
                <a:sym typeface="Symbol"/>
              </a:rPr>
              <a:t>	 </a:t>
            </a:r>
            <a:r>
              <a:rPr lang="de-DE" dirty="0"/>
              <a:t>Sie existieren auch dann, wenn es (noch) kein Objekt der Klasse gibt.</a:t>
            </a:r>
          </a:p>
          <a:p>
            <a:r>
              <a:rPr lang="de-DE" dirty="0"/>
              <a:t>Syntax: Variable mit Schlüsselwort </a:t>
            </a:r>
            <a:r>
              <a:rPr lang="de-DE" i="1" dirty="0" err="1"/>
              <a:t>static</a:t>
            </a:r>
            <a:endParaRPr lang="de-DE" i="1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(statische Variablen)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57</a:t>
            </a:fld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477342" y="3998588"/>
            <a:ext cx="1944216" cy="1440000"/>
            <a:chOff x="1477342" y="4568862"/>
            <a:chExt cx="1944216" cy="1440000"/>
          </a:xfrm>
        </p:grpSpPr>
        <p:sp>
          <p:nvSpPr>
            <p:cNvPr id="8" name="Abgerundetes Rechteck 7"/>
            <p:cNvSpPr/>
            <p:nvPr/>
          </p:nvSpPr>
          <p:spPr>
            <a:xfrm>
              <a:off x="1477342" y="4568862"/>
              <a:ext cx="1944216" cy="144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2.1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-1.4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2.0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echteck 8"/>
            <p:cNvSpPr/>
            <p:nvPr/>
          </p:nvSpPr>
          <p:spPr>
            <a:xfrm>
              <a:off x="2485454" y="500091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0" name="Rechteck 9"/>
            <p:cNvSpPr/>
            <p:nvPr/>
          </p:nvSpPr>
          <p:spPr>
            <a:xfrm>
              <a:off x="2485454" y="528894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1" name="Rechteck 10"/>
            <p:cNvSpPr/>
            <p:nvPr/>
          </p:nvSpPr>
          <p:spPr>
            <a:xfrm>
              <a:off x="2485454" y="5576974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7" name="Gruppieren 26"/>
          <p:cNvGrpSpPr/>
          <p:nvPr/>
        </p:nvGrpSpPr>
        <p:grpSpPr>
          <a:xfrm>
            <a:off x="3781598" y="3998588"/>
            <a:ext cx="1944216" cy="1440000"/>
            <a:chOff x="3781598" y="4568862"/>
            <a:chExt cx="1944216" cy="1440000"/>
          </a:xfrm>
        </p:grpSpPr>
        <p:sp>
          <p:nvSpPr>
            <p:cNvPr id="15" name="Abgerundetes Rechteck 14"/>
            <p:cNvSpPr/>
            <p:nvPr/>
          </p:nvSpPr>
          <p:spPr>
            <a:xfrm>
              <a:off x="3781598" y="4568862"/>
              <a:ext cx="1944216" cy="144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0.0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0.5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1.0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6" name="Rechteck 15"/>
            <p:cNvSpPr/>
            <p:nvPr/>
          </p:nvSpPr>
          <p:spPr>
            <a:xfrm>
              <a:off x="4789710" y="500091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7" name="Rechteck 16"/>
            <p:cNvSpPr/>
            <p:nvPr/>
          </p:nvSpPr>
          <p:spPr>
            <a:xfrm>
              <a:off x="4789710" y="528894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18" name="Rechteck 17"/>
            <p:cNvSpPr/>
            <p:nvPr/>
          </p:nvSpPr>
          <p:spPr>
            <a:xfrm>
              <a:off x="4789710" y="5576974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26" name="Gruppieren 25"/>
          <p:cNvGrpSpPr/>
          <p:nvPr/>
        </p:nvGrpSpPr>
        <p:grpSpPr>
          <a:xfrm>
            <a:off x="6085854" y="3998588"/>
            <a:ext cx="1944216" cy="1440000"/>
            <a:chOff x="6085854" y="4568862"/>
            <a:chExt cx="1944216" cy="1440000"/>
          </a:xfrm>
        </p:grpSpPr>
        <p:sp>
          <p:nvSpPr>
            <p:cNvPr id="21" name="Abgerundetes Rechteck 20"/>
            <p:cNvSpPr/>
            <p:nvPr/>
          </p:nvSpPr>
          <p:spPr>
            <a:xfrm>
              <a:off x="6085854" y="4568862"/>
              <a:ext cx="1944216" cy="1440000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Objekt Circle</a:t>
              </a:r>
            </a:p>
            <a:p>
              <a:endParaRPr lang="de-DE" sz="600" b="1" dirty="0">
                <a:solidFill>
                  <a:srgbClr val="000000"/>
                </a:solidFill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x	-1.0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y	5.0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radius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1.5</a:t>
              </a:r>
              <a:endParaRPr lang="de-DE" sz="16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2" name="Rechteck 21"/>
            <p:cNvSpPr/>
            <p:nvPr/>
          </p:nvSpPr>
          <p:spPr>
            <a:xfrm>
              <a:off x="7093966" y="5000910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hteck 22"/>
            <p:cNvSpPr/>
            <p:nvPr/>
          </p:nvSpPr>
          <p:spPr>
            <a:xfrm>
              <a:off x="7093966" y="5288942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hteck 23"/>
            <p:cNvSpPr/>
            <p:nvPr/>
          </p:nvSpPr>
          <p:spPr>
            <a:xfrm>
              <a:off x="7093966" y="5576974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44" name="Gruppieren 43"/>
          <p:cNvGrpSpPr/>
          <p:nvPr/>
        </p:nvGrpSpPr>
        <p:grpSpPr>
          <a:xfrm>
            <a:off x="3781598" y="2621743"/>
            <a:ext cx="1944216" cy="1152128"/>
            <a:chOff x="3781598" y="3235559"/>
            <a:chExt cx="1944216" cy="1152128"/>
          </a:xfrm>
        </p:grpSpPr>
        <p:sp>
          <p:nvSpPr>
            <p:cNvPr id="29" name="Abgerundetes Rechteck 28"/>
            <p:cNvSpPr/>
            <p:nvPr/>
          </p:nvSpPr>
          <p:spPr>
            <a:xfrm>
              <a:off x="3781598" y="3235559"/>
              <a:ext cx="1944216" cy="115212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Klasse Circle</a:t>
              </a:r>
            </a:p>
            <a:p>
              <a:endParaRPr lang="de-DE" sz="6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	0</a:t>
              </a:r>
            </a:p>
          </p:txBody>
        </p:sp>
        <p:sp>
          <p:nvSpPr>
            <p:cNvPr id="30" name="Rechteck 29"/>
            <p:cNvSpPr/>
            <p:nvPr/>
          </p:nvSpPr>
          <p:spPr>
            <a:xfrm>
              <a:off x="4789710" y="3667607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hteck 30"/>
            <p:cNvSpPr/>
            <p:nvPr/>
          </p:nvSpPr>
          <p:spPr>
            <a:xfrm>
              <a:off x="4789710" y="3955639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5" name="Gruppieren 44"/>
          <p:cNvGrpSpPr/>
          <p:nvPr/>
        </p:nvGrpSpPr>
        <p:grpSpPr>
          <a:xfrm>
            <a:off x="3781598" y="2621743"/>
            <a:ext cx="1944216" cy="1152128"/>
            <a:chOff x="3781598" y="3235559"/>
            <a:chExt cx="1944216" cy="1152128"/>
          </a:xfrm>
        </p:grpSpPr>
        <p:sp>
          <p:nvSpPr>
            <p:cNvPr id="46" name="Abgerundetes Rechteck 45"/>
            <p:cNvSpPr/>
            <p:nvPr/>
          </p:nvSpPr>
          <p:spPr>
            <a:xfrm>
              <a:off x="3781598" y="3235559"/>
              <a:ext cx="1944216" cy="115212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Klasse Circle</a:t>
              </a:r>
            </a:p>
            <a:p>
              <a:endParaRPr lang="de-DE" sz="6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1</a:t>
              </a:r>
            </a:p>
          </p:txBody>
        </p:sp>
        <p:sp>
          <p:nvSpPr>
            <p:cNvPr id="47" name="Rechteck 46"/>
            <p:cNvSpPr/>
            <p:nvPr/>
          </p:nvSpPr>
          <p:spPr>
            <a:xfrm>
              <a:off x="4789710" y="3667607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48" name="Rechteck 47"/>
            <p:cNvSpPr/>
            <p:nvPr/>
          </p:nvSpPr>
          <p:spPr>
            <a:xfrm>
              <a:off x="4789710" y="3955639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Gruppieren 48"/>
          <p:cNvGrpSpPr/>
          <p:nvPr/>
        </p:nvGrpSpPr>
        <p:grpSpPr>
          <a:xfrm>
            <a:off x="3781598" y="2621743"/>
            <a:ext cx="1944216" cy="1152128"/>
            <a:chOff x="3781598" y="3235559"/>
            <a:chExt cx="1944216" cy="1152128"/>
          </a:xfrm>
        </p:grpSpPr>
        <p:sp>
          <p:nvSpPr>
            <p:cNvPr id="50" name="Abgerundetes Rechteck 49"/>
            <p:cNvSpPr/>
            <p:nvPr/>
          </p:nvSpPr>
          <p:spPr>
            <a:xfrm>
              <a:off x="3781598" y="3235559"/>
              <a:ext cx="1944216" cy="115212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Klasse Circle</a:t>
              </a:r>
            </a:p>
            <a:p>
              <a:endParaRPr lang="de-DE" sz="6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2</a:t>
              </a:r>
            </a:p>
          </p:txBody>
        </p:sp>
        <p:sp>
          <p:nvSpPr>
            <p:cNvPr id="51" name="Rechteck 50"/>
            <p:cNvSpPr/>
            <p:nvPr/>
          </p:nvSpPr>
          <p:spPr>
            <a:xfrm>
              <a:off x="4789710" y="3667607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52" name="Rechteck 51"/>
            <p:cNvSpPr/>
            <p:nvPr/>
          </p:nvSpPr>
          <p:spPr>
            <a:xfrm>
              <a:off x="4789710" y="3955639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3781598" y="2621743"/>
            <a:ext cx="1944216" cy="1152128"/>
            <a:chOff x="3781598" y="3235559"/>
            <a:chExt cx="1944216" cy="1152128"/>
          </a:xfrm>
        </p:grpSpPr>
        <p:sp>
          <p:nvSpPr>
            <p:cNvPr id="54" name="Abgerundetes Rechteck 53"/>
            <p:cNvSpPr/>
            <p:nvPr/>
          </p:nvSpPr>
          <p:spPr>
            <a:xfrm>
              <a:off x="3781598" y="3235559"/>
              <a:ext cx="1944216" cy="1152128"/>
            </a:xfrm>
            <a:prstGeom prst="roundRect">
              <a:avLst/>
            </a:prstGeom>
            <a:solidFill>
              <a:schemeClr val="bg1"/>
            </a:solidFill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r>
                <a:rPr lang="de-DE" sz="1600" b="1" dirty="0">
                  <a:solidFill>
                    <a:srgbClr val="000000"/>
                  </a:solidFill>
                  <a:latin typeface="Calibri" pitchFamily="34" charset="0"/>
                </a:rPr>
                <a:t>Klasse Circle</a:t>
              </a:r>
            </a:p>
            <a:p>
              <a:endParaRPr lang="de-DE" sz="600" b="1" dirty="0">
                <a:solidFill>
                  <a:srgbClr val="000000"/>
                </a:solidFill>
                <a:latin typeface="Calibri" pitchFamily="34" charset="0"/>
              </a:endParaRPr>
            </a:p>
            <a:p>
              <a:r>
                <a:rPr lang="de-DE" sz="1400" dirty="0">
                  <a:solidFill>
                    <a:srgbClr val="000000"/>
                  </a:solidFill>
                  <a:latin typeface="Consolas" pitchFamily="49" charset="0"/>
                  <a:cs typeface="Consolas" pitchFamily="49" charset="0"/>
                </a:rPr>
                <a:t>PI	3.141…</a:t>
              </a:r>
            </a:p>
            <a:p>
              <a:endParaRPr lang="de-DE" sz="5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endParaRPr>
            </a:p>
            <a:p>
              <a:r>
                <a:rPr lang="de-DE" sz="1400" dirty="0" err="1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count</a:t>
              </a:r>
              <a:r>
                <a:rPr lang="de-DE" sz="1400" dirty="0">
                  <a:solidFill>
                    <a:srgbClr val="C00000"/>
                  </a:solidFill>
                  <a:latin typeface="Consolas" pitchFamily="49" charset="0"/>
                  <a:cs typeface="Consolas" pitchFamily="49" charset="0"/>
                </a:rPr>
                <a:t>	3</a:t>
              </a:r>
            </a:p>
          </p:txBody>
        </p:sp>
        <p:sp>
          <p:nvSpPr>
            <p:cNvPr id="55" name="Rechteck 54"/>
            <p:cNvSpPr/>
            <p:nvPr/>
          </p:nvSpPr>
          <p:spPr>
            <a:xfrm>
              <a:off x="4789710" y="3667607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  <p:sp>
          <p:nvSpPr>
            <p:cNvPr id="56" name="Rechteck 55"/>
            <p:cNvSpPr/>
            <p:nvPr/>
          </p:nvSpPr>
          <p:spPr>
            <a:xfrm>
              <a:off x="4789710" y="3955639"/>
              <a:ext cx="792088" cy="288032"/>
            </a:xfrm>
            <a:prstGeom prst="rect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de-DE" sz="2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Klasse </a:t>
            </a:r>
            <a:r>
              <a:rPr lang="de-DE" i="1" dirty="0"/>
              <a:t>Circle</a:t>
            </a:r>
            <a:r>
              <a:rPr lang="de-DE" dirty="0"/>
              <a:t> mit Klassenvariablen: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final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0000C0"/>
                </a:solidFill>
                <a:latin typeface="Consolas"/>
              </a:rPr>
              <a:t>PI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= 3.141592653589793;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getArea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*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Circle() {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1.0;</a:t>
            </a:r>
          </a:p>
          <a:p>
            <a:pPr>
              <a:buNone/>
            </a:pPr>
            <a:r>
              <a:rPr lang="de-DE" sz="1400" dirty="0">
                <a:solidFill>
                  <a:srgbClr val="0000C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(statische Variablen)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58</a:t>
            </a:fld>
            <a:endParaRPr lang="de-DE" dirty="0"/>
          </a:p>
        </p:txBody>
      </p:sp>
      <p:sp>
        <p:nvSpPr>
          <p:cNvPr id="7" name="Oval 2"/>
          <p:cNvSpPr/>
          <p:nvPr/>
        </p:nvSpPr>
        <p:spPr>
          <a:xfrm>
            <a:off x="1480995" y="1863753"/>
            <a:ext cx="720080" cy="57606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Zugriff auf Klassenvariablen:</a:t>
            </a:r>
          </a:p>
          <a:p>
            <a:r>
              <a:rPr lang="de-DE" dirty="0"/>
              <a:t>Innerhalb Methode der Klasse: Wie </a:t>
            </a:r>
            <a:r>
              <a:rPr lang="de-DE" dirty="0" err="1"/>
              <a:t>Instanzvariable</a:t>
            </a:r>
            <a:r>
              <a:rPr lang="de-DE" dirty="0"/>
              <a:t> (siehe Beispiele)</a:t>
            </a:r>
          </a:p>
          <a:p>
            <a:r>
              <a:rPr lang="de-DE" dirty="0"/>
              <a:t>Außerhalb der Klasse:</a:t>
            </a:r>
          </a:p>
          <a:p>
            <a:pPr>
              <a:buNone/>
            </a:pPr>
            <a:endParaRPr lang="de-DE" sz="1050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Klassenname.Variablenname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sz="1400" dirty="0"/>
          </a:p>
          <a:p>
            <a:pPr>
              <a:buNone/>
            </a:pPr>
            <a:endParaRPr lang="de-DE" sz="12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CircleDemo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circle1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circle2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Circle circle3 =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new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Circle();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"Anzahl Objekte: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Circle.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count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Klassenvariablen (statische Variablen)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59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732828"/>
            <a:ext cx="7954128" cy="57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Enthält Deklaration der Variablen &amp; zugehörigen Funktionen</a:t>
            </a:r>
          </a:p>
          <a:p>
            <a:r>
              <a:rPr lang="de-DE" dirty="0"/>
              <a:t>Begriffe:</a:t>
            </a:r>
          </a:p>
          <a:p>
            <a:pPr lvl="1"/>
            <a:r>
              <a:rPr lang="de-DE" dirty="0"/>
              <a:t>Variablen werden auch als </a:t>
            </a:r>
            <a:r>
              <a:rPr lang="de-DE" i="1" dirty="0"/>
              <a:t>Attribute</a:t>
            </a:r>
            <a:r>
              <a:rPr lang="de-DE" dirty="0"/>
              <a:t> bezeichnet</a:t>
            </a:r>
          </a:p>
          <a:p>
            <a:pPr lvl="1"/>
            <a:r>
              <a:rPr lang="de-DE" dirty="0"/>
              <a:t>Anstatt Funktion wird der Begriff </a:t>
            </a:r>
            <a:r>
              <a:rPr lang="de-DE" i="1" dirty="0"/>
              <a:t>Methode</a:t>
            </a:r>
            <a:r>
              <a:rPr lang="de-DE" dirty="0"/>
              <a:t> verwendet</a:t>
            </a:r>
          </a:p>
          <a:p>
            <a:pPr lvl="1"/>
            <a:r>
              <a:rPr lang="de-DE" dirty="0"/>
              <a:t>Attribute und Methoden zusammen werden als </a:t>
            </a:r>
            <a:r>
              <a:rPr lang="de-DE" i="1" dirty="0"/>
              <a:t>Member</a:t>
            </a:r>
            <a:r>
              <a:rPr lang="de-DE" dirty="0"/>
              <a:t> bezeichnet</a:t>
            </a:r>
          </a:p>
          <a:p>
            <a:r>
              <a:rPr lang="de-DE" dirty="0"/>
              <a:t>UML-Notation (</a:t>
            </a:r>
            <a:r>
              <a:rPr lang="de-DE" i="1" dirty="0"/>
              <a:t>Uniform Modeling Language</a:t>
            </a:r>
            <a:r>
              <a:rPr lang="de-DE" dirty="0"/>
              <a:t>):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DB9E1F-E790-46CD-BDB5-F3960DF978A7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9ED88F-0E3B-409B-99BD-AE76C8AE2837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901643" y="3296959"/>
            <a:ext cx="2088000" cy="1799998"/>
            <a:chOff x="2075835" y="3419580"/>
            <a:chExt cx="2088000" cy="1799998"/>
          </a:xfrm>
        </p:grpSpPr>
        <p:sp>
          <p:nvSpPr>
            <p:cNvPr id="18" name="Rechteck 17"/>
            <p:cNvSpPr/>
            <p:nvPr/>
          </p:nvSpPr>
          <p:spPr bwMode="auto">
            <a:xfrm>
              <a:off x="2075835" y="3419580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19" name="Rechteck 18"/>
            <p:cNvSpPr/>
            <p:nvPr/>
          </p:nvSpPr>
          <p:spPr bwMode="auto">
            <a:xfrm>
              <a:off x="2075835" y="3707578"/>
              <a:ext cx="208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20" name="Rechteck 19"/>
            <p:cNvSpPr/>
            <p:nvPr/>
          </p:nvSpPr>
          <p:spPr bwMode="auto">
            <a:xfrm>
              <a:off x="2075835" y="4247578"/>
              <a:ext cx="2088000" cy="97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</p:txBody>
        </p:sp>
      </p:grpSp>
      <p:sp>
        <p:nvSpPr>
          <p:cNvPr id="21" name="Legende mit Linie 2 20"/>
          <p:cNvSpPr/>
          <p:nvPr/>
        </p:nvSpPr>
        <p:spPr bwMode="auto">
          <a:xfrm>
            <a:off x="4787999" y="3570200"/>
            <a:ext cx="1620000" cy="324000"/>
          </a:xfrm>
          <a:prstGeom prst="borderCallout2">
            <a:avLst>
              <a:gd name="adj1" fmla="val 49973"/>
              <a:gd name="adj2" fmla="val -1395"/>
              <a:gd name="adj3" fmla="val 50782"/>
              <a:gd name="adj4" fmla="val -33066"/>
              <a:gd name="adj5" fmla="val 108307"/>
              <a:gd name="adj6" fmla="val -61308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Attribute (Zustand)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  <p:sp>
        <p:nvSpPr>
          <p:cNvPr id="23" name="Legende mit Linie 2 22"/>
          <p:cNvSpPr/>
          <p:nvPr/>
        </p:nvSpPr>
        <p:spPr bwMode="auto">
          <a:xfrm>
            <a:off x="4787999" y="4190134"/>
            <a:ext cx="1620000" cy="504000"/>
          </a:xfrm>
          <a:prstGeom prst="borderCallout2">
            <a:avLst>
              <a:gd name="adj1" fmla="val 49973"/>
              <a:gd name="adj2" fmla="val -1395"/>
              <a:gd name="adj3" fmla="val 49270"/>
              <a:gd name="adj4" fmla="val -33066"/>
              <a:gd name="adj5" fmla="val 78573"/>
              <a:gd name="adj6" fmla="val -58015"/>
            </a:avLst>
          </a:prstGeom>
          <a:solidFill>
            <a:schemeClr val="bg1">
              <a:lumMod val="95000"/>
            </a:schemeClr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Methoden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400" dirty="0">
                <a:solidFill>
                  <a:srgbClr val="000000"/>
                </a:solidFill>
                <a:latin typeface="Calibri" pitchFamily="34" charset="0"/>
              </a:rPr>
              <a:t>(Operationen)</a:t>
            </a:r>
            <a:endParaRPr kumimoji="0" lang="de-DE" sz="1400" b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Vollkommen analog zu Klassenvariablen:</a:t>
            </a:r>
          </a:p>
          <a:p>
            <a:r>
              <a:rPr lang="de-DE" dirty="0"/>
              <a:t>Klassenmethoden werden für eine Klasse aufgerufen</a:t>
            </a:r>
          </a:p>
          <a:p>
            <a:r>
              <a:rPr lang="de-DE" dirty="0"/>
              <a:t>Werden nicht für ein bestimmtes Objekt aufgerufen</a:t>
            </a:r>
          </a:p>
          <a:p>
            <a:r>
              <a:rPr lang="de-DE" dirty="0"/>
              <a:t>Methode wird durch Schlüsselwort </a:t>
            </a:r>
            <a:r>
              <a:rPr lang="de-DE" i="1" dirty="0" err="1"/>
              <a:t>static</a:t>
            </a:r>
            <a:r>
              <a:rPr lang="de-DE" dirty="0"/>
              <a:t> zur Klassenmethode</a:t>
            </a:r>
          </a:p>
          <a:p>
            <a:r>
              <a:rPr lang="de-DE" dirty="0"/>
              <a:t>Können aufgerufen werden, ohne dass Objekt der Klasse erzeugt wurde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Aufruf außerhalb der Klasse:</a:t>
            </a:r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>
                <a:latin typeface="Consolas" pitchFamily="49" charset="0"/>
                <a:cs typeface="Consolas" pitchFamily="49" charset="0"/>
              </a:rPr>
              <a:t>	  </a:t>
            </a:r>
            <a:r>
              <a:rPr lang="de-DE" dirty="0" err="1">
                <a:latin typeface="Consolas" pitchFamily="49" charset="0"/>
                <a:cs typeface="Consolas" pitchFamily="49" charset="0"/>
              </a:rPr>
              <a:t>Klassenname.Methodenname</a:t>
            </a:r>
            <a:endParaRPr lang="de-DE" dirty="0">
              <a:latin typeface="Consolas" pitchFamily="49" charset="0"/>
              <a:cs typeface="Consolas" pitchFamily="49" charset="0"/>
            </a:endParaRPr>
          </a:p>
          <a:p>
            <a:pPr>
              <a:buNone/>
            </a:pPr>
            <a:endParaRPr lang="de-DE" dirty="0"/>
          </a:p>
          <a:p>
            <a:pPr>
              <a:buNone/>
            </a:pPr>
            <a:endParaRPr lang="de-DE" dirty="0"/>
          </a:p>
          <a:p>
            <a:pPr>
              <a:buNone/>
            </a:pPr>
            <a:r>
              <a:rPr lang="de-DE" dirty="0"/>
              <a:t>Wichtige Konsequenzen:</a:t>
            </a:r>
          </a:p>
          <a:p>
            <a:r>
              <a:rPr lang="de-DE" i="1" dirty="0" err="1"/>
              <a:t>this</a:t>
            </a:r>
            <a:r>
              <a:rPr lang="de-DE" dirty="0"/>
              <a:t>-Referenz existiert nicht in Klassenmethoden</a:t>
            </a:r>
          </a:p>
          <a:p>
            <a:pPr>
              <a:buNone/>
            </a:pPr>
            <a:r>
              <a:rPr lang="de-DE" dirty="0"/>
              <a:t>	(Auf welches Objekt sollte </a:t>
            </a:r>
            <a:r>
              <a:rPr lang="de-DE" i="1" dirty="0" err="1"/>
              <a:t>this</a:t>
            </a:r>
            <a:r>
              <a:rPr lang="de-DE" dirty="0"/>
              <a:t> denn auch verweisen?)</a:t>
            </a:r>
          </a:p>
          <a:p>
            <a:r>
              <a:rPr lang="de-DE" dirty="0" err="1"/>
              <a:t>Instanzvariablen</a:t>
            </a:r>
            <a:r>
              <a:rPr lang="de-DE" dirty="0"/>
              <a:t> existieren nicht in Klassenmethoden</a:t>
            </a:r>
          </a:p>
          <a:p>
            <a:pPr>
              <a:buNone/>
            </a:pPr>
            <a:r>
              <a:rPr lang="de-DE" dirty="0"/>
              <a:t>	(Von welchem Objekt sollten sie denn auch stammen?)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Klassenmethoden (statische Methoden)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60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3007620"/>
            <a:ext cx="7954128" cy="57600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Beispiel:</a:t>
            </a:r>
          </a:p>
          <a:p>
            <a:pPr>
              <a:buNone/>
            </a:pPr>
            <a:endParaRPr lang="de-DE" sz="800" dirty="0"/>
          </a:p>
          <a:p>
            <a:pPr>
              <a:buNone/>
            </a:pPr>
            <a:r>
              <a:rPr lang="de-DE" sz="1400" dirty="0"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Circle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x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>
                <a:solidFill>
                  <a:srgbClr val="0000C0"/>
                </a:solidFill>
                <a:latin typeface="Consolas"/>
              </a:rPr>
              <a:t>y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, 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radius</a:t>
            </a:r>
            <a:r>
              <a:rPr lang="de-DE" sz="1400" dirty="0">
                <a:latin typeface="Consolas"/>
              </a:rPr>
              <a:t> = 1.0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static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7F0055"/>
                </a:solidFill>
                <a:latin typeface="Consolas"/>
              </a:rPr>
              <a:t>double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getPi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 {</a:t>
            </a: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3.141592653589793;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CircleDemo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    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dirty="0">
                <a:solidFill>
                  <a:srgbClr val="2A00FF"/>
                </a:solidFill>
                <a:latin typeface="Consolas"/>
              </a:rPr>
              <a:t>"Pi: "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+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Circle.getPi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());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    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Beachte: Auf dieser Seite sind </a:t>
            </a:r>
            <a:r>
              <a:rPr lang="de-DE" u="sng" dirty="0"/>
              <a:t>zwei</a:t>
            </a:r>
            <a:r>
              <a:rPr lang="de-DE" dirty="0"/>
              <a:t> Klassenmethoden!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Klassenmethoden (statische Methoden)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61</a:t>
            </a:fld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Zur Laufzeit im Speicher erzeugter Datensatz einer Klasse</a:t>
            </a:r>
          </a:p>
          <a:p>
            <a:r>
              <a:rPr lang="de-DE" dirty="0"/>
              <a:t>Variablen beschreiben </a:t>
            </a:r>
            <a:r>
              <a:rPr lang="de-DE" i="1" dirty="0"/>
              <a:t>Zustand</a:t>
            </a:r>
            <a:r>
              <a:rPr lang="de-DE" dirty="0"/>
              <a:t> des Objekts</a:t>
            </a:r>
          </a:p>
          <a:p>
            <a:r>
              <a:rPr lang="de-DE" dirty="0"/>
              <a:t>Methoden beschreiben </a:t>
            </a:r>
            <a:r>
              <a:rPr lang="de-DE" i="1" dirty="0"/>
              <a:t>Fähigkeiten</a:t>
            </a:r>
            <a:r>
              <a:rPr lang="de-DE" dirty="0"/>
              <a:t> des Objekts</a:t>
            </a:r>
          </a:p>
          <a:p>
            <a:r>
              <a:rPr lang="de-DE" dirty="0"/>
              <a:t>Bezeichnungen für Variablen: </a:t>
            </a:r>
            <a:r>
              <a:rPr lang="de-DE" i="1" dirty="0"/>
              <a:t>Attribute</a:t>
            </a:r>
            <a:r>
              <a:rPr lang="de-DE" dirty="0"/>
              <a:t>, </a:t>
            </a:r>
            <a:r>
              <a:rPr lang="de-DE" i="1" dirty="0"/>
              <a:t>Objektvariablen</a:t>
            </a:r>
            <a:r>
              <a:rPr lang="de-DE" dirty="0"/>
              <a:t>, </a:t>
            </a:r>
            <a:r>
              <a:rPr lang="de-DE" i="1" dirty="0" err="1"/>
              <a:t>Instanzvariablen</a:t>
            </a:r>
            <a:endParaRPr lang="de-DE" i="1" dirty="0"/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Objekt (Instanz)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pSp>
        <p:nvGrpSpPr>
          <p:cNvPr id="12" name="Gruppieren 2"/>
          <p:cNvGrpSpPr>
            <a:grpSpLocks/>
          </p:cNvGrpSpPr>
          <p:nvPr/>
        </p:nvGrpSpPr>
        <p:grpSpPr bwMode="auto">
          <a:xfrm>
            <a:off x="5220074" y="3168593"/>
            <a:ext cx="1554920" cy="1684497"/>
            <a:chOff x="4000496" y="2428868"/>
            <a:chExt cx="1714512" cy="1714512"/>
          </a:xfrm>
        </p:grpSpPr>
        <p:sp>
          <p:nvSpPr>
            <p:cNvPr id="13" name="Ellipse 12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14" name="Ellipse 13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5" name="Gerade Verbindung 14"/>
            <p:cNvCxnSpPr>
              <a:stCxn id="14" idx="1"/>
              <a:endCxn id="14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13" idx="7"/>
              <a:endCxn id="14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13" idx="6"/>
              <a:endCxn id="14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13" idx="0"/>
              <a:endCxn id="14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>
              <a:stCxn id="13" idx="1"/>
              <a:endCxn id="14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Gerade Verbindung 22"/>
            <p:cNvCxnSpPr>
              <a:stCxn id="13" idx="3"/>
              <a:endCxn id="14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Gerade Verbindung 23"/>
            <p:cNvCxnSpPr>
              <a:stCxn id="13" idx="5"/>
              <a:endCxn id="14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>
              <a:stCxn id="13" idx="4"/>
              <a:endCxn id="14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>
              <a:stCxn id="13" idx="2"/>
              <a:endCxn id="14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uppieren 32"/>
          <p:cNvGrpSpPr/>
          <p:nvPr/>
        </p:nvGrpSpPr>
        <p:grpSpPr>
          <a:xfrm>
            <a:off x="1901643" y="3296959"/>
            <a:ext cx="2088000" cy="1799998"/>
            <a:chOff x="2075835" y="3419580"/>
            <a:chExt cx="2088000" cy="1799998"/>
          </a:xfrm>
        </p:grpSpPr>
        <p:sp>
          <p:nvSpPr>
            <p:cNvPr id="30" name="Rechteck 29"/>
            <p:cNvSpPr/>
            <p:nvPr/>
          </p:nvSpPr>
          <p:spPr bwMode="auto">
            <a:xfrm>
              <a:off x="2075835" y="3419580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1" name="Rechteck 30"/>
            <p:cNvSpPr/>
            <p:nvPr/>
          </p:nvSpPr>
          <p:spPr bwMode="auto">
            <a:xfrm>
              <a:off x="2075835" y="3707578"/>
              <a:ext cx="208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32" name="Rechteck 31"/>
            <p:cNvSpPr/>
            <p:nvPr/>
          </p:nvSpPr>
          <p:spPr bwMode="auto">
            <a:xfrm>
              <a:off x="2075835" y="4247578"/>
              <a:ext cx="2088000" cy="97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</p:txBody>
        </p:sp>
      </p:grpSp>
      <p:cxnSp>
        <p:nvCxnSpPr>
          <p:cNvPr id="27" name="Form 54"/>
          <p:cNvCxnSpPr/>
          <p:nvPr/>
        </p:nvCxnSpPr>
        <p:spPr>
          <a:xfrm flipV="1">
            <a:off x="3779912" y="3816637"/>
            <a:ext cx="2160240" cy="72008"/>
          </a:xfrm>
          <a:prstGeom prst="straightConnector1">
            <a:avLst/>
          </a:prstGeom>
          <a:ln w="2540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Form 54"/>
          <p:cNvCxnSpPr/>
          <p:nvPr/>
        </p:nvCxnSpPr>
        <p:spPr>
          <a:xfrm>
            <a:off x="3779912" y="4608725"/>
            <a:ext cx="1944216" cy="0"/>
          </a:xfrm>
          <a:prstGeom prst="straightConnector1">
            <a:avLst/>
          </a:prstGeom>
          <a:ln w="2540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Klasse: Beschreibung („Bauplan“) eines </a:t>
            </a:r>
            <a:r>
              <a:rPr lang="de-DE" i="1" dirty="0"/>
              <a:t>Datentyps</a:t>
            </a:r>
          </a:p>
          <a:p>
            <a:r>
              <a:rPr lang="de-DE" dirty="0"/>
              <a:t>Objekt einer Klasse: Erzeugtes Element des Datentyps</a:t>
            </a:r>
          </a:p>
          <a:p>
            <a:r>
              <a:rPr lang="de-DE" dirty="0"/>
              <a:t>Es können beliebig viele Objekte einer Klasse erzeugt werden.</a:t>
            </a:r>
          </a:p>
          <a:p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Zusammenhang zwischen Klassen &amp; Objekten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/>
              <a:t>Prof. Dr.-Ing. Marc Hensel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grpSp>
        <p:nvGrpSpPr>
          <p:cNvPr id="7" name="Gruppieren 2"/>
          <p:cNvGrpSpPr>
            <a:grpSpLocks/>
          </p:cNvGrpSpPr>
          <p:nvPr/>
        </p:nvGrpSpPr>
        <p:grpSpPr bwMode="auto">
          <a:xfrm>
            <a:off x="4922319" y="2326322"/>
            <a:ext cx="1050864" cy="1138436"/>
            <a:chOff x="4000496" y="2428868"/>
            <a:chExt cx="1714512" cy="1714512"/>
          </a:xfrm>
        </p:grpSpPr>
        <p:sp>
          <p:nvSpPr>
            <p:cNvPr id="8" name="Ellipse 7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9" name="Ellipse 8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10" name="Gerade Verbindung 9"/>
            <p:cNvCxnSpPr>
              <a:stCxn id="9" idx="1"/>
              <a:endCxn id="9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12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>
              <a:stCxn id="8" idx="7"/>
              <a:endCxn id="9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>
              <a:stCxn id="8" idx="6"/>
              <a:endCxn id="9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>
              <a:stCxn id="8" idx="0"/>
              <a:endCxn id="9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>
              <a:stCxn id="8" idx="1"/>
              <a:endCxn id="9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>
              <a:stCxn id="8" idx="3"/>
              <a:endCxn id="9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>
              <a:stCxn id="8" idx="5"/>
              <a:endCxn id="9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Gerade Verbindung 19"/>
            <p:cNvCxnSpPr>
              <a:stCxn id="8" idx="4"/>
              <a:endCxn id="9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>
              <a:stCxn id="8" idx="2"/>
              <a:endCxn id="9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uppieren 2"/>
          <p:cNvGrpSpPr>
            <a:grpSpLocks/>
          </p:cNvGrpSpPr>
          <p:nvPr/>
        </p:nvGrpSpPr>
        <p:grpSpPr bwMode="auto">
          <a:xfrm>
            <a:off x="6146455" y="3334434"/>
            <a:ext cx="1050864" cy="1138436"/>
            <a:chOff x="4000496" y="2428868"/>
            <a:chExt cx="1714512" cy="1714512"/>
          </a:xfrm>
        </p:grpSpPr>
        <p:sp>
          <p:nvSpPr>
            <p:cNvPr id="23" name="Ellipse 22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Ellipse 23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25" name="Gerade Verbindung 24"/>
            <p:cNvCxnSpPr>
              <a:stCxn id="24" idx="1"/>
              <a:endCxn id="24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Gerade Verbindung 27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>
              <a:stCxn id="23" idx="7"/>
              <a:endCxn id="24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>
              <a:stCxn id="23" idx="6"/>
              <a:endCxn id="24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Gerade Verbindung 30"/>
            <p:cNvCxnSpPr>
              <a:stCxn id="23" idx="0"/>
              <a:endCxn id="24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Gerade Verbindung 31"/>
            <p:cNvCxnSpPr>
              <a:stCxn id="23" idx="1"/>
              <a:endCxn id="24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Gerade Verbindung 32"/>
            <p:cNvCxnSpPr>
              <a:stCxn id="23" idx="3"/>
              <a:endCxn id="24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 Verbindung 33"/>
            <p:cNvCxnSpPr>
              <a:stCxn id="23" idx="5"/>
              <a:endCxn id="24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Gerade Verbindung 34"/>
            <p:cNvCxnSpPr>
              <a:stCxn id="23" idx="4"/>
              <a:endCxn id="24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Gerade Verbindung 35"/>
            <p:cNvCxnSpPr>
              <a:stCxn id="23" idx="2"/>
              <a:endCxn id="24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uppieren 2"/>
          <p:cNvGrpSpPr>
            <a:grpSpLocks/>
          </p:cNvGrpSpPr>
          <p:nvPr/>
        </p:nvGrpSpPr>
        <p:grpSpPr bwMode="auto">
          <a:xfrm>
            <a:off x="5282359" y="4486562"/>
            <a:ext cx="1050864" cy="1138436"/>
            <a:chOff x="4000496" y="2428868"/>
            <a:chExt cx="1714512" cy="1714512"/>
          </a:xfrm>
        </p:grpSpPr>
        <p:sp>
          <p:nvSpPr>
            <p:cNvPr id="38" name="Ellipse 37"/>
            <p:cNvSpPr/>
            <p:nvPr/>
          </p:nvSpPr>
          <p:spPr>
            <a:xfrm>
              <a:off x="4000496" y="2428868"/>
              <a:ext cx="1714512" cy="171451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Ellipse 38"/>
            <p:cNvSpPr/>
            <p:nvPr/>
          </p:nvSpPr>
          <p:spPr>
            <a:xfrm>
              <a:off x="4357685" y="2786059"/>
              <a:ext cx="1000132" cy="1000132"/>
            </a:xfrm>
            <a:prstGeom prst="ellipse">
              <a:avLst/>
            </a:prstGeom>
            <a:noFill/>
            <a:ln w="9525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de-DE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40" name="Gerade Verbindung 39"/>
            <p:cNvCxnSpPr>
              <a:stCxn id="39" idx="1"/>
              <a:endCxn id="39" idx="7"/>
            </p:cNvCxnSpPr>
            <p:nvPr/>
          </p:nvCxnSpPr>
          <p:spPr>
            <a:xfrm rot="5400000" flipH="1" flipV="1">
              <a:off x="4857752" y="2578094"/>
              <a:ext cx="0" cy="70803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Gerade Verbindung 40"/>
            <p:cNvCxnSpPr/>
            <p:nvPr/>
          </p:nvCxnSpPr>
          <p:spPr>
            <a:xfrm rot="5400000" flipH="1" flipV="1">
              <a:off x="4853783" y="3290093"/>
              <a:ext cx="0" cy="706443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4384674" y="3429000"/>
              <a:ext cx="973144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Gerade Verbindung 42"/>
            <p:cNvCxnSpPr/>
            <p:nvPr/>
          </p:nvCxnSpPr>
          <p:spPr>
            <a:xfrm>
              <a:off x="4357685" y="3184523"/>
              <a:ext cx="1000132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>
              <a:stCxn id="38" idx="7"/>
              <a:endCxn id="39" idx="7"/>
            </p:cNvCxnSpPr>
            <p:nvPr/>
          </p:nvCxnSpPr>
          <p:spPr>
            <a:xfrm rot="16200000" flipH="1" flipV="1">
              <a:off x="5211766" y="2679695"/>
              <a:ext cx="252415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>
              <a:stCxn id="38" idx="6"/>
              <a:endCxn id="39" idx="6"/>
            </p:cNvCxnSpPr>
            <p:nvPr/>
          </p:nvCxnSpPr>
          <p:spPr>
            <a:xfrm flipH="1">
              <a:off x="5357817" y="3286124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>
              <a:stCxn id="38" idx="0"/>
              <a:endCxn id="39" idx="0"/>
            </p:cNvCxnSpPr>
            <p:nvPr/>
          </p:nvCxnSpPr>
          <p:spPr>
            <a:xfrm rot="16200000" flipH="1">
              <a:off x="4679157" y="2607463"/>
              <a:ext cx="357191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Gerade Verbindung 46"/>
            <p:cNvCxnSpPr>
              <a:stCxn id="38" idx="1"/>
              <a:endCxn id="39" idx="1"/>
            </p:cNvCxnSpPr>
            <p:nvPr/>
          </p:nvCxnSpPr>
          <p:spPr>
            <a:xfrm rot="16200000" flipH="1">
              <a:off x="4251322" y="2679696"/>
              <a:ext cx="252415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Gerade Verbindung 47"/>
            <p:cNvCxnSpPr>
              <a:stCxn id="38" idx="3"/>
              <a:endCxn id="39" idx="3"/>
            </p:cNvCxnSpPr>
            <p:nvPr/>
          </p:nvCxnSpPr>
          <p:spPr>
            <a:xfrm rot="5400000" flipH="1" flipV="1">
              <a:off x="4251323" y="3640139"/>
              <a:ext cx="252414" cy="252414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Gerade Verbindung 48"/>
            <p:cNvCxnSpPr>
              <a:stCxn id="38" idx="5"/>
              <a:endCxn id="39" idx="5"/>
            </p:cNvCxnSpPr>
            <p:nvPr/>
          </p:nvCxnSpPr>
          <p:spPr>
            <a:xfrm rot="5400000" flipH="1">
              <a:off x="5211767" y="3640138"/>
              <a:ext cx="252414" cy="252415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Gerade Verbindung 49"/>
            <p:cNvCxnSpPr>
              <a:stCxn id="38" idx="4"/>
              <a:endCxn id="39" idx="4"/>
            </p:cNvCxnSpPr>
            <p:nvPr/>
          </p:nvCxnSpPr>
          <p:spPr>
            <a:xfrm rot="5400000" flipH="1">
              <a:off x="4679157" y="3964786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>
              <a:stCxn id="38" idx="2"/>
              <a:endCxn id="39" idx="2"/>
            </p:cNvCxnSpPr>
            <p:nvPr/>
          </p:nvCxnSpPr>
          <p:spPr>
            <a:xfrm rot="10800000" flipH="1">
              <a:off x="4000496" y="3286124"/>
              <a:ext cx="357189" cy="0"/>
            </a:xfrm>
            <a:prstGeom prst="line">
              <a:avLst/>
            </a:prstGeom>
            <a:ln w="9525"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Form 54"/>
          <p:cNvCxnSpPr>
            <a:stCxn id="66" idx="3"/>
          </p:cNvCxnSpPr>
          <p:nvPr/>
        </p:nvCxnSpPr>
        <p:spPr>
          <a:xfrm flipV="1">
            <a:off x="3989643" y="3334434"/>
            <a:ext cx="1004684" cy="520523"/>
          </a:xfrm>
          <a:prstGeom prst="straightConnector1">
            <a:avLst/>
          </a:prstGeom>
          <a:ln w="2540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Form 54"/>
          <p:cNvCxnSpPr>
            <a:stCxn id="66" idx="3"/>
          </p:cNvCxnSpPr>
          <p:nvPr/>
        </p:nvCxnSpPr>
        <p:spPr>
          <a:xfrm>
            <a:off x="3989643" y="3854957"/>
            <a:ext cx="2084804" cy="127549"/>
          </a:xfrm>
          <a:prstGeom prst="straightConnector1">
            <a:avLst/>
          </a:prstGeom>
          <a:ln w="2540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Form 54"/>
          <p:cNvCxnSpPr>
            <a:stCxn id="66" idx="3"/>
          </p:cNvCxnSpPr>
          <p:nvPr/>
        </p:nvCxnSpPr>
        <p:spPr>
          <a:xfrm>
            <a:off x="3989643" y="3854957"/>
            <a:ext cx="1292716" cy="991645"/>
          </a:xfrm>
          <a:prstGeom prst="straightConnector1">
            <a:avLst/>
          </a:prstGeom>
          <a:ln w="25400">
            <a:solidFill>
              <a:srgbClr val="0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uppieren 63"/>
          <p:cNvGrpSpPr/>
          <p:nvPr/>
        </p:nvGrpSpPr>
        <p:grpSpPr>
          <a:xfrm>
            <a:off x="1901643" y="3296959"/>
            <a:ext cx="2088000" cy="1799998"/>
            <a:chOff x="2075835" y="3419580"/>
            <a:chExt cx="2088000" cy="1799998"/>
          </a:xfrm>
        </p:grpSpPr>
        <p:sp>
          <p:nvSpPr>
            <p:cNvPr id="65" name="Rechteck 64"/>
            <p:cNvSpPr/>
            <p:nvPr/>
          </p:nvSpPr>
          <p:spPr bwMode="auto">
            <a:xfrm>
              <a:off x="2075835" y="3419580"/>
              <a:ext cx="2088000" cy="288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1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1400" b="1" dirty="0">
                  <a:solidFill>
                    <a:srgbClr val="000000"/>
                  </a:solidFill>
                  <a:latin typeface="Calibri" pitchFamily="34" charset="0"/>
                </a:rPr>
                <a:t>Person</a:t>
              </a:r>
              <a:endParaRPr kumimoji="0" lang="de-DE" sz="2400" b="1" i="0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6" name="Rechteck 65"/>
            <p:cNvSpPr/>
            <p:nvPr/>
          </p:nvSpPr>
          <p:spPr bwMode="auto">
            <a:xfrm>
              <a:off x="2075835" y="3707578"/>
              <a:ext cx="2088000" cy="540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-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 : String</a:t>
              </a:r>
            </a:p>
            <a:p>
              <a:pPr marL="0" marR="0" indent="0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itchFamily="34" charset="0"/>
              </a:endParaRPr>
            </a:p>
          </p:txBody>
        </p:sp>
        <p:sp>
          <p:nvSpPr>
            <p:cNvPr id="67" name="Rechteck 66"/>
            <p:cNvSpPr/>
            <p:nvPr/>
          </p:nvSpPr>
          <p:spPr bwMode="auto">
            <a:xfrm>
              <a:off x="2075835" y="4247578"/>
              <a:ext cx="2088000" cy="972000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getSurname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() : String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setFirstName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  <a:p>
              <a:pPr eaLnBrk="0" hangingPunct="0"/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+ </a:t>
              </a:r>
              <a:r>
                <a:rPr lang="de-DE" sz="1400" dirty="0" err="1">
                  <a:solidFill>
                    <a:srgbClr val="000000"/>
                  </a:solidFill>
                  <a:latin typeface="Calibri" pitchFamily="34" charset="0"/>
                </a:rPr>
                <a:t>setSurname</a:t>
              </a:r>
              <a:r>
                <a:rPr lang="de-DE" sz="1400" dirty="0">
                  <a:solidFill>
                    <a:srgbClr val="000000"/>
                  </a:solidFill>
                  <a:latin typeface="Calibri" pitchFamily="34" charset="0"/>
                </a:rPr>
                <a:t>(String)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de-DE" dirty="0"/>
              <a:t>Syntax für Klassen (einige </a:t>
            </a:r>
            <a:r>
              <a:rPr lang="de-DE" dirty="0">
                <a:solidFill>
                  <a:srgbClr val="000000"/>
                </a:solidFill>
              </a:rPr>
              <a:t>noch nicht vorgestellte Konstrukte vorerst weggelassen</a:t>
            </a:r>
            <a:r>
              <a:rPr lang="de-DE" dirty="0"/>
              <a:t>):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dirty="0">
                <a:solidFill>
                  <a:srgbClr val="7F0055"/>
                </a:solidFill>
                <a:latin typeface="Consolas"/>
              </a:rPr>
              <a:t>	  </a:t>
            </a:r>
            <a:r>
              <a:rPr lang="de-DE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/>
              </a:rPr>
              <a:t> Klassenname {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	Attribute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	Methoden</a:t>
            </a:r>
          </a:p>
          <a:p>
            <a:pPr>
              <a:buNone/>
            </a:pPr>
            <a:r>
              <a:rPr lang="de-DE" dirty="0">
                <a:solidFill>
                  <a:srgbClr val="000000"/>
                </a:solidFill>
                <a:latin typeface="Consolas"/>
              </a:rPr>
              <a:t>	  }</a:t>
            </a:r>
            <a:endParaRPr lang="de-DE" dirty="0"/>
          </a:p>
          <a:p>
            <a:endParaRPr lang="de-DE" dirty="0"/>
          </a:p>
          <a:p>
            <a:pPr>
              <a:buNone/>
            </a:pPr>
            <a:r>
              <a:rPr lang="de-DE" dirty="0"/>
              <a:t>Zur Erinnerung:</a:t>
            </a:r>
          </a:p>
          <a:p>
            <a:r>
              <a:rPr lang="de-DE" dirty="0"/>
              <a:t>Erzeugen Sie (vorerst) jede Klasse in einer eigenen Datei mit Namen </a:t>
            </a:r>
            <a:r>
              <a:rPr lang="de-DE" i="1" dirty="0"/>
              <a:t>Klassenname.java</a:t>
            </a:r>
          </a:p>
          <a:p>
            <a:r>
              <a:rPr lang="de-DE" dirty="0"/>
              <a:t>Syntax für </a:t>
            </a:r>
            <a:r>
              <a:rPr lang="de-DE" i="1" dirty="0"/>
              <a:t>ausführbare</a:t>
            </a:r>
            <a:r>
              <a:rPr lang="de-DE" dirty="0"/>
              <a:t> Klassen:</a:t>
            </a:r>
          </a:p>
          <a:p>
            <a:pPr>
              <a:buNone/>
            </a:pPr>
            <a:endParaRPr lang="de-DE" sz="1000" dirty="0"/>
          </a:p>
          <a:p>
            <a:pPr>
              <a:buNone/>
            </a:pPr>
            <a:r>
              <a:rPr lang="de-DE" sz="1400" dirty="0">
                <a:solidFill>
                  <a:srgbClr val="7F0055"/>
                </a:solidFill>
                <a:latin typeface="Consolas"/>
              </a:rPr>
              <a:t>	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7F0055"/>
                </a:solidFill>
                <a:latin typeface="Consolas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MyProgram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// Attribute</a:t>
            </a: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	// Methoden</a:t>
            </a:r>
          </a:p>
          <a:p>
            <a:pPr>
              <a:buNone/>
            </a:pPr>
            <a:endParaRPr lang="de-DE" sz="1400" dirty="0">
              <a:latin typeface="Consolas"/>
            </a:endParaRPr>
          </a:p>
          <a:p>
            <a:pPr>
              <a:buNone/>
            </a:pPr>
            <a:r>
              <a:rPr lang="en-US" sz="1400" dirty="0">
                <a:solidFill>
                  <a:srgbClr val="7F0055"/>
                </a:solidFill>
                <a:latin typeface="Consolas"/>
              </a:rPr>
              <a:t>		public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400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400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/>
              </a:rPr>
              <a:t>) {</a:t>
            </a:r>
            <a:endParaRPr lang="de-DE" sz="1400" dirty="0">
              <a:solidFill>
                <a:srgbClr val="3F7F5F"/>
              </a:solidFill>
              <a:latin typeface="Consolas"/>
            </a:endParaRPr>
          </a:p>
          <a:p>
            <a:pPr>
              <a:buNone/>
            </a:pPr>
            <a:r>
              <a:rPr lang="de-DE" sz="1400" dirty="0">
                <a:solidFill>
                  <a:srgbClr val="3F7F5F"/>
                </a:solidFill>
                <a:latin typeface="Consolas"/>
              </a:rPr>
              <a:t>		      // Hauptmethode (Programmeinstieg)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	}</a:t>
            </a:r>
          </a:p>
          <a:p>
            <a:pPr>
              <a:buNone/>
            </a:pPr>
            <a:r>
              <a:rPr lang="de-DE" sz="1400" dirty="0">
                <a:solidFill>
                  <a:srgbClr val="000000"/>
                </a:solidFill>
                <a:latin typeface="Consolas"/>
              </a:rPr>
              <a:t>	}</a:t>
            </a:r>
          </a:p>
          <a:p>
            <a:pPr>
              <a:buNone/>
            </a:pPr>
            <a:endParaRPr lang="de-DE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Syntax zur Deklaration einer Klasse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B3D6991-9E03-4031-9A5F-AE42E553C66A}" type="datetime1">
              <a:rPr lang="de-DE" smtClean="0"/>
              <a:pPr>
                <a:defRPr/>
              </a:pPr>
              <a:t>22.04.2024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DE" dirty="0"/>
              <a:t>Prof. Dr.-Ing. Marc Hensel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C9199E-C808-4456-A75B-87492F554109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1189872" y="1189457"/>
            <a:ext cx="7954128" cy="1336970"/>
          </a:xfrm>
          <a:prstGeom prst="rect">
            <a:avLst/>
          </a:prstGeom>
          <a:noFill/>
          <a:ln w="9525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vorlage-ti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owerPoint-Design HAW Hamburg">
  <a:themeElements>
    <a:clrScheme name="Larissa 13">
      <a:dk1>
        <a:srgbClr val="000070"/>
      </a:dk1>
      <a:lt1>
        <a:srgbClr val="FFFFFF"/>
      </a:lt1>
      <a:dk2>
        <a:srgbClr val="000070"/>
      </a:dk2>
      <a:lt2>
        <a:srgbClr val="808080"/>
      </a:lt2>
      <a:accent1>
        <a:srgbClr val="99CCFF"/>
      </a:accent1>
      <a:accent2>
        <a:srgbClr val="CCCCFF"/>
      </a:accent2>
      <a:accent3>
        <a:srgbClr val="FFFFFF"/>
      </a:accent3>
      <a:accent4>
        <a:srgbClr val="00005F"/>
      </a:accent4>
      <a:accent5>
        <a:srgbClr val="CAE2FF"/>
      </a:accent5>
      <a:accent6>
        <a:srgbClr val="B9B9E7"/>
      </a:accent6>
      <a:hlink>
        <a:srgbClr val="3333CC"/>
      </a:hlink>
      <a:folHlink>
        <a:srgbClr val="AF67FF"/>
      </a:folHlink>
    </a:clrScheme>
    <a:fontScheme name="Larissa">
      <a:majorFont>
        <a:latin typeface="FrutigerNext LT Bold"/>
        <a:ea typeface=""/>
        <a:cs typeface=""/>
      </a:majorFont>
      <a:minorFont>
        <a:latin typeface="FrutigerNext LT Regular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AW Frutiger Next Regular" charset="0"/>
          </a:defRPr>
        </a:defPPr>
      </a:lstStyle>
    </a:lnDef>
    <a:txDef>
      <a:spPr>
        <a:solidFill>
          <a:srgbClr val="0E905A"/>
        </a:solidFill>
      </a:spPr>
      <a:bodyPr/>
      <a:lstStyle>
        <a:defPPr marL="342900" marR="0" indent="-342900" algn="ctr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 typeface="Wingdings" charset="2"/>
          <a:buNone/>
          <a:tabLst/>
          <a:defRPr kumimoji="0" sz="1200" b="0" i="0" u="none" strike="noStrike" kern="0" cap="none" spc="0" normalizeH="0" baseline="0" noProof="0" smtClean="0">
            <a:ln>
              <a:noFill/>
            </a:ln>
            <a:solidFill>
              <a:schemeClr val="bg1"/>
            </a:solidFill>
            <a:effectLst/>
            <a:uLnTx/>
            <a:uFillTx/>
            <a:latin typeface="Calibri" pitchFamily="34" charset="0"/>
            <a:ea typeface="+mn-ea"/>
            <a:cs typeface="+mn-cs"/>
          </a:defRPr>
        </a:defPPr>
      </a:lstStyle>
    </a:txDef>
  </a:objectDefaults>
  <a:extraClrSchemeLst>
    <a:extraClrScheme>
      <a:clrScheme name="Lariss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rissa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rissa 13">
        <a:dk1>
          <a:srgbClr val="000070"/>
        </a:dk1>
        <a:lt1>
          <a:srgbClr val="FFFFFF"/>
        </a:lt1>
        <a:dk2>
          <a:srgbClr val="00007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5F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owerPoint-Design HAW Hamburg" id="{C39CDCF1-AB6A-4ED7-B4BA-D1D4456E61FB}" vid="{33B9195D-BCCC-4DDB-889D-12EE7EC9931E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5690</Words>
  <Application>Microsoft Office PowerPoint</Application>
  <PresentationFormat>Bildschirmpräsentation (4:3)</PresentationFormat>
  <Paragraphs>1321</Paragraphs>
  <Slides>61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61</vt:i4>
      </vt:variant>
    </vt:vector>
  </HeadingPairs>
  <TitlesOfParts>
    <vt:vector size="70" baseType="lpstr">
      <vt:lpstr>Calibri</vt:lpstr>
      <vt:lpstr>Consolas</vt:lpstr>
      <vt:lpstr>FrutigerNext LT Bold</vt:lpstr>
      <vt:lpstr>FrutigerNext LT Regular</vt:lpstr>
      <vt:lpstr>HAW Frutiger Next Regular</vt:lpstr>
      <vt:lpstr>Kristen ITC</vt:lpstr>
      <vt:lpstr>Wingdings</vt:lpstr>
      <vt:lpstr>vorlage-ti</vt:lpstr>
      <vt:lpstr>PowerPoint-Design HAW Hamburg</vt:lpstr>
      <vt:lpstr>Objektorientierte Programmierung (E3-OP)</vt:lpstr>
      <vt:lpstr>Übersicht</vt:lpstr>
      <vt:lpstr>Das wollen wir in diesem Kapitel erreichen</vt:lpstr>
      <vt:lpstr>Inhalt</vt:lpstr>
      <vt:lpstr>Klassen &amp; Objekte</vt:lpstr>
      <vt:lpstr>Klasse</vt:lpstr>
      <vt:lpstr>Objekt (Instanz)</vt:lpstr>
      <vt:lpstr>Zusammenhang zwischen Klassen &amp; Objekten</vt:lpstr>
      <vt:lpstr>Syntax zur Deklaration einer Klasse</vt:lpstr>
      <vt:lpstr>Beispiel-Klasse: Deklaration</vt:lpstr>
      <vt:lpstr>Beispiel-Klasse: Objekte</vt:lpstr>
      <vt:lpstr>Beispiel-Klasse: Lokale Variablen</vt:lpstr>
      <vt:lpstr>Beispiel-Klasse: Erzeugen von Objekten</vt:lpstr>
      <vt:lpstr>Beispiel-Klasse: Erzeugen von Objekten</vt:lpstr>
      <vt:lpstr>Variablen &amp; Speicherbereinigung</vt:lpstr>
      <vt:lpstr>Zielsetzung</vt:lpstr>
      <vt:lpstr>Zugriff auf Objektvariablen</vt:lpstr>
      <vt:lpstr>Initialisierung von Objektvariablen</vt:lpstr>
      <vt:lpstr>Initialisierung von Objektvariablen</vt:lpstr>
      <vt:lpstr>Zuweisung von Referenzen</vt:lpstr>
      <vt:lpstr>Zuweisung von Referenzen</vt:lpstr>
      <vt:lpstr>Automatische Speicherbereinigung (Garbage Collection)</vt:lpstr>
      <vt:lpstr>Methoden</vt:lpstr>
      <vt:lpstr>Methoden: Syntax</vt:lpstr>
      <vt:lpstr>Methoden: Syntax</vt:lpstr>
      <vt:lpstr>Methoden: Beispiele</vt:lpstr>
      <vt:lpstr>Methoden: Beispiele</vt:lpstr>
      <vt:lpstr>Methoden: Getter und Setter</vt:lpstr>
      <vt:lpstr>Methoden: Call by value</vt:lpstr>
      <vt:lpstr>Methoden: Call by value</vt:lpstr>
      <vt:lpstr>Methoden: Call by value (Übergabe von Objekten)</vt:lpstr>
      <vt:lpstr>Methoden: Call by value (Übergabe von Objekten)</vt:lpstr>
      <vt:lpstr>this-Referenz</vt:lpstr>
      <vt:lpstr>this-Referenz</vt:lpstr>
      <vt:lpstr>Methoden überladen (Overloading)</vt:lpstr>
      <vt:lpstr>Methoden überladen (Overloading)</vt:lpstr>
      <vt:lpstr>Methoden überladen (Overloading)</vt:lpstr>
      <vt:lpstr>Coding Style: Leerzeilen</vt:lpstr>
      <vt:lpstr>Coding Style: Leerzeichen</vt:lpstr>
      <vt:lpstr>Zielsetzung</vt:lpstr>
      <vt:lpstr>Konstruktoren</vt:lpstr>
      <vt:lpstr>Konstruktoren</vt:lpstr>
      <vt:lpstr>Standardkonstruktor</vt:lpstr>
      <vt:lpstr>Standardkonstruktor</vt:lpstr>
      <vt:lpstr>Konstruktoren über this()-Methode aufrufen</vt:lpstr>
      <vt:lpstr>Konstruktoren über this()-Methode aufrufen</vt:lpstr>
      <vt:lpstr>Konstruktoren: Beispiele</vt:lpstr>
      <vt:lpstr>Konstruktoren: Beispiele</vt:lpstr>
      <vt:lpstr>Übung: Klasse Circle</vt:lpstr>
      <vt:lpstr>Übung: Klasse Circle</vt:lpstr>
      <vt:lpstr>Übung: Klasse Circle</vt:lpstr>
      <vt:lpstr>Übung: Klasse Circle</vt:lpstr>
      <vt:lpstr>Übung: Klasse Circle</vt:lpstr>
      <vt:lpstr>Klassenvariablen &amp; Klassenmethoden</vt:lpstr>
      <vt:lpstr>Klassenvariablen (statische Variablen)</vt:lpstr>
      <vt:lpstr>Klassenvariablen (statische Variablen)</vt:lpstr>
      <vt:lpstr>Klassenvariablen (statische Variablen)</vt:lpstr>
      <vt:lpstr>Klassenvariablen (statische Variablen)</vt:lpstr>
      <vt:lpstr>Klassenvariablen (statische Variablen)</vt:lpstr>
      <vt:lpstr>Klassenmethoden (statische Methoden)</vt:lpstr>
      <vt:lpstr>Klassenmethoden (statische Methoden)</vt:lpstr>
    </vt:vector>
  </TitlesOfParts>
  <Company>HAW Hamburg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E3-OP</dc:title>
  <dc:subject/>
  <dc:creator>Prof. Dr.-Ing. Marc Hensel</dc:creator>
  <cp:keywords/>
  <cp:lastModifiedBy>Marc Hensel</cp:lastModifiedBy>
  <cp:revision>474</cp:revision>
  <dcterms:created xsi:type="dcterms:W3CDTF">2015-12-28T12:04:20Z</dcterms:created>
  <dcterms:modified xsi:type="dcterms:W3CDTF">2024-04-22T06:20:48Z</dcterms:modified>
  <cp:category>Vorlesung</cp:category>
  <cp:contentStatus/>
</cp:coreProperties>
</file>