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6" r:id="rId2"/>
  </p:sldMasterIdLst>
  <p:notesMasterIdLst>
    <p:notesMasterId r:id="rId62"/>
  </p:notesMasterIdLst>
  <p:handoutMasterIdLst>
    <p:handoutMasterId r:id="rId63"/>
  </p:handoutMasterIdLst>
  <p:sldIdLst>
    <p:sldId id="577" r:id="rId3"/>
    <p:sldId id="578" r:id="rId4"/>
    <p:sldId id="380" r:id="rId5"/>
    <p:sldId id="276" r:id="rId6"/>
    <p:sldId id="320" r:id="rId7"/>
    <p:sldId id="323" r:id="rId8"/>
    <p:sldId id="324" r:id="rId9"/>
    <p:sldId id="330" r:id="rId10"/>
    <p:sldId id="355" r:id="rId11"/>
    <p:sldId id="334" r:id="rId12"/>
    <p:sldId id="332" r:id="rId13"/>
    <p:sldId id="329" r:id="rId14"/>
    <p:sldId id="326" r:id="rId15"/>
    <p:sldId id="335" r:id="rId16"/>
    <p:sldId id="356" r:id="rId17"/>
    <p:sldId id="358" r:id="rId18"/>
    <p:sldId id="357" r:id="rId19"/>
    <p:sldId id="336" r:id="rId20"/>
    <p:sldId id="337" r:id="rId21"/>
    <p:sldId id="338" r:id="rId22"/>
    <p:sldId id="340" r:id="rId23"/>
    <p:sldId id="341" r:id="rId24"/>
    <p:sldId id="342" r:id="rId25"/>
    <p:sldId id="344" r:id="rId26"/>
    <p:sldId id="343" r:id="rId27"/>
    <p:sldId id="345" r:id="rId28"/>
    <p:sldId id="346" r:id="rId29"/>
    <p:sldId id="348" r:id="rId30"/>
    <p:sldId id="349" r:id="rId31"/>
    <p:sldId id="350" r:id="rId32"/>
    <p:sldId id="381" r:id="rId33"/>
    <p:sldId id="382" r:id="rId34"/>
    <p:sldId id="352" r:id="rId35"/>
    <p:sldId id="370" r:id="rId36"/>
    <p:sldId id="371" r:id="rId37"/>
    <p:sldId id="373" r:id="rId38"/>
    <p:sldId id="372" r:id="rId39"/>
    <p:sldId id="351" r:id="rId40"/>
    <p:sldId id="359" r:id="rId41"/>
    <p:sldId id="360" r:id="rId42"/>
    <p:sldId id="361" r:id="rId43"/>
    <p:sldId id="362" r:id="rId44"/>
    <p:sldId id="363" r:id="rId45"/>
    <p:sldId id="328" r:id="rId46"/>
    <p:sldId id="364" r:id="rId47"/>
    <p:sldId id="365" r:id="rId48"/>
    <p:sldId id="366" r:id="rId49"/>
    <p:sldId id="374" r:id="rId50"/>
    <p:sldId id="375" r:id="rId51"/>
    <p:sldId id="376" r:id="rId52"/>
    <p:sldId id="353" r:id="rId53"/>
    <p:sldId id="368" r:id="rId54"/>
    <p:sldId id="369" r:id="rId55"/>
    <p:sldId id="317" r:id="rId56"/>
    <p:sldId id="316" r:id="rId57"/>
    <p:sldId id="318" r:id="rId58"/>
    <p:sldId id="319" r:id="rId59"/>
    <p:sldId id="377" r:id="rId60"/>
    <p:sldId id="378" r:id="rId61"/>
  </p:sldIdLst>
  <p:sldSz cx="9144000" cy="6858000" type="screen4x3"/>
  <p:notesSz cx="10234613" cy="70993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905A"/>
    <a:srgbClr val="002664"/>
    <a:srgbClr val="A50303"/>
    <a:srgbClr val="8EBAE5"/>
    <a:srgbClr val="E98300"/>
    <a:srgbClr val="0B6970"/>
    <a:srgbClr val="BEBC9C"/>
    <a:srgbClr val="989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0292" autoAdjust="0"/>
  </p:normalViewPr>
  <p:slideViewPr>
    <p:cSldViewPr snapToGrid="0" snapToObjects="1">
      <p:cViewPr varScale="1">
        <p:scale>
          <a:sx n="145" d="100"/>
          <a:sy n="145" d="100"/>
        </p:scale>
        <p:origin x="2156" y="10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-2400" y="-108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13332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82307" y="6744335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56280" y="6744335"/>
            <a:ext cx="796025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B32FABAF-581A-43A0-94E1-01DF06E215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4102" name="Picture 6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614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828675"/>
            <a:ext cx="3551237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705769" y="3667972"/>
            <a:ext cx="6823075" cy="289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2307" y="6744335"/>
            <a:ext cx="500358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642562" y="6744335"/>
            <a:ext cx="909743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8478F364-15D4-4D2B-82CD-E68F48C362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3080" name="Picture 22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Private für </a:t>
            </a:r>
            <a:r>
              <a:rPr lang="de-DE" dirty="0" err="1"/>
              <a:t>Konstruktoren</a:t>
            </a:r>
            <a:r>
              <a:rPr lang="de-DE" dirty="0"/>
              <a:t>?</a:t>
            </a:r>
          </a:p>
          <a:p>
            <a:r>
              <a:rPr lang="de-DE" dirty="0"/>
              <a:t>Antwort:</a:t>
            </a:r>
            <a:r>
              <a:rPr lang="de-DE" baseline="0" dirty="0"/>
              <a:t> ja. Beispiel: Privaten </a:t>
            </a:r>
            <a:r>
              <a:rPr lang="de-DE" baseline="0" dirty="0" err="1"/>
              <a:t>Konstruktor</a:t>
            </a:r>
            <a:r>
              <a:rPr lang="de-DE" baseline="0" dirty="0"/>
              <a:t> über </a:t>
            </a:r>
            <a:r>
              <a:rPr lang="de-DE" baseline="0" dirty="0" err="1"/>
              <a:t>this</a:t>
            </a:r>
            <a:r>
              <a:rPr lang="de-DE" baseline="0" dirty="0"/>
              <a:t>() aus anderem </a:t>
            </a:r>
            <a:r>
              <a:rPr lang="de-DE" baseline="0" dirty="0" err="1"/>
              <a:t>Konstruktor</a:t>
            </a:r>
            <a:r>
              <a:rPr lang="de-DE" baseline="0"/>
              <a:t> aufrufen.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Keine Basisklasse: Nur 1 Klasse (</a:t>
            </a:r>
            <a:r>
              <a:rPr lang="de-DE" dirty="0" err="1"/>
              <a:t>Object</a:t>
            </a:r>
            <a:r>
              <a:rPr lang="de-DE" dirty="0"/>
              <a:t> selber)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Basisklasse aus gemeinsamen Variablen erzeugt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20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Basisklasse aus gemeinsamen Variablen erzeugt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21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Basisklasse aus gemeinsamen Variablen erzeugt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22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Basisklasse aus gemeinsamen Variablen erzeugt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Basisklasse aus gemeinsamen Variablen erzeugt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29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Basisklasse aus gemeinsamen Variablen erzeugt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Basisklasse aus gemeinsamen Variablen erzeugt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78F364-15D4-4D2B-82CD-E68F48C36289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009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2204357"/>
            <a:ext cx="8315325" cy="4008664"/>
          </a:xfrm>
          <a:solidFill>
            <a:schemeClr val="accent3"/>
          </a:solidFill>
        </p:spPr>
        <p:txBody>
          <a:bodyPr lIns="72000"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8609C-E169-420D-8EDE-BF9D2DF9B745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58FBC-6EFE-4D39-B95E-55C6B8216B5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8674" y="770468"/>
            <a:ext cx="7919325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  <a:endParaRPr lang="de-DE" alt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132416" y="139995"/>
            <a:ext cx="6879167" cy="360363"/>
          </a:xfrm>
        </p:spPr>
        <p:txBody>
          <a:bodyPr/>
          <a:lstStyle>
            <a:lvl1pPr algn="ctr"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1BCC66-1296-4195-9819-0219F312B139}"/>
              </a:ext>
            </a:extLst>
          </p:cNvPr>
          <p:cNvCxnSpPr/>
          <p:nvPr/>
        </p:nvCxnSpPr>
        <p:spPr bwMode="auto">
          <a:xfrm>
            <a:off x="0" y="550331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3A65C70-E095-4EE5-9318-8FE6862D0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" y="126001"/>
            <a:ext cx="978592" cy="36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67BABBD-0CC9-4687-B237-848298AAB8D0}"/>
              </a:ext>
            </a:extLst>
          </p:cNvPr>
          <p:cNvSpPr/>
          <p:nvPr/>
        </p:nvSpPr>
        <p:spPr bwMode="auto">
          <a:xfrm>
            <a:off x="0" y="770468"/>
            <a:ext cx="139031" cy="5613400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3" name="Fußzeilenplatzhalter 5">
            <a:extLst>
              <a:ext uri="{FF2B5EF4-FFF2-40B4-BE49-F238E27FC236}">
                <a16:creationId xmlns:a16="http://schemas.microsoft.com/office/drawing/2014/main" id="{EDA23881-90B2-4D5E-AC9C-40E19C920518}"/>
              </a:ext>
            </a:extLst>
          </p:cNvPr>
          <p:cNvSpPr txBox="1">
            <a:spLocks/>
          </p:cNvSpPr>
          <p:nvPr/>
        </p:nvSpPr>
        <p:spPr>
          <a:xfrm>
            <a:off x="2268336" y="6563157"/>
            <a:ext cx="5040000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11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2pPr>
            <a:lvl3pPr marL="91423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3pPr>
            <a:lvl4pPr marL="137135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4pPr>
            <a:lvl5pPr marL="1828477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5pPr>
            <a:lvl6pPr marL="228559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6pPr>
            <a:lvl7pPr marL="274271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7pPr>
            <a:lvl8pPr marL="3199835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8pPr>
            <a:lvl9pPr marL="3656954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DE" noProof="0" dirty="0"/>
              <a:t>5. Vererbung (E3-OP)</a:t>
            </a:r>
          </a:p>
        </p:txBody>
      </p:sp>
    </p:spTree>
    <p:extLst>
      <p:ext uri="{BB962C8B-B14F-4D97-AF65-F5344CB8AC3E}">
        <p14:creationId xmlns:p14="http://schemas.microsoft.com/office/powerpoint/2010/main" val="26432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8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4643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9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23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706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742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1132417" y="141210"/>
            <a:ext cx="6879166" cy="360363"/>
          </a:xfrm>
        </p:spPr>
        <p:txBody>
          <a:bodyPr/>
          <a:lstStyle>
            <a:lvl1pPr algn="ctr"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770468"/>
            <a:ext cx="3852000" cy="55295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770468"/>
            <a:ext cx="3852000" cy="552953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0A09981-1E5F-4618-BE73-7DA258DA3129}"/>
              </a:ext>
            </a:extLst>
          </p:cNvPr>
          <p:cNvCxnSpPr/>
          <p:nvPr userDrawn="1"/>
        </p:nvCxnSpPr>
        <p:spPr bwMode="auto">
          <a:xfrm>
            <a:off x="0" y="550331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Grafik 9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9B3C447A-D0D7-4EC8-9CE0-7008ADA50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" y="126001"/>
            <a:ext cx="978592" cy="360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F967D4C-2952-44A8-AA38-E494D793078E}"/>
              </a:ext>
            </a:extLst>
          </p:cNvPr>
          <p:cNvSpPr/>
          <p:nvPr userDrawn="1"/>
        </p:nvSpPr>
        <p:spPr bwMode="auto">
          <a:xfrm>
            <a:off x="0" y="770468"/>
            <a:ext cx="139031" cy="5613400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2" name="Fußzeilenplatzhalter 5">
            <a:extLst>
              <a:ext uri="{FF2B5EF4-FFF2-40B4-BE49-F238E27FC236}">
                <a16:creationId xmlns:a16="http://schemas.microsoft.com/office/drawing/2014/main" id="{F9251966-BCDB-4E40-BD89-A2143623F746}"/>
              </a:ext>
            </a:extLst>
          </p:cNvPr>
          <p:cNvSpPr txBox="1">
            <a:spLocks/>
          </p:cNvSpPr>
          <p:nvPr userDrawn="1"/>
        </p:nvSpPr>
        <p:spPr>
          <a:xfrm>
            <a:off x="2268336" y="6563157"/>
            <a:ext cx="5040000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11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2pPr>
            <a:lvl3pPr marL="91423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3pPr>
            <a:lvl4pPr marL="137135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4pPr>
            <a:lvl5pPr marL="1828477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5pPr>
            <a:lvl6pPr marL="228559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6pPr>
            <a:lvl7pPr marL="274271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7pPr>
            <a:lvl8pPr marL="3199835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8pPr>
            <a:lvl9pPr marL="3656954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DE" noProof="0" dirty="0"/>
              <a:t>5. Vererbung (E3-OP)</a:t>
            </a:r>
          </a:p>
        </p:txBody>
      </p:sp>
    </p:spTree>
    <p:extLst>
      <p:ext uri="{BB962C8B-B14F-4D97-AF65-F5344CB8AC3E}">
        <p14:creationId xmlns:p14="http://schemas.microsoft.com/office/powerpoint/2010/main" val="416802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003022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7999" y="1332000"/>
            <a:ext cx="7920000" cy="49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 dirty="0"/>
              <a:t>Textmasterformate durch Klicken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7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8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/Vollbild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4EE494-26C5-45E7-BCE5-000E2FB36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2825751"/>
            <a:ext cx="7326497" cy="346921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E8B25E8A-A593-4DC7-BD8E-CA3121648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3" y="5869286"/>
            <a:ext cx="1370028" cy="5040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D4D5CF6-B3B8-440F-8E81-0B0086CAD9EF}"/>
              </a:ext>
            </a:extLst>
          </p:cNvPr>
          <p:cNvSpPr/>
          <p:nvPr/>
        </p:nvSpPr>
        <p:spPr bwMode="auto">
          <a:xfrm>
            <a:off x="828675" y="2740009"/>
            <a:ext cx="7326497" cy="36000"/>
          </a:xfrm>
          <a:prstGeom prst="rect">
            <a:avLst/>
          </a:prstGeom>
          <a:gradFill flip="none" rotWithShape="1">
            <a:gsLst>
              <a:gs pos="100000">
                <a:srgbClr val="DFEFFF">
                  <a:alpha val="0"/>
                  <a:lumMod val="0"/>
                  <a:lumOff val="100000"/>
                </a:srgb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57457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704416-7573-4F20-AE69-25D731E184C0}"/>
              </a:ext>
            </a:extLst>
          </p:cNvPr>
          <p:cNvSpPr/>
          <p:nvPr/>
        </p:nvSpPr>
        <p:spPr bwMode="auto">
          <a:xfrm>
            <a:off x="1" y="1934633"/>
            <a:ext cx="9144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3E73B4C-88F2-4690-A3BC-7CC9117C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3DC4377-9B3A-4828-A63B-629EB557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175000"/>
            <a:ext cx="7326497" cy="31199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5623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8513" y="-1588"/>
            <a:ext cx="8355012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5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 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29" name="Picture 12" descr="H:\buero\schlichting\logos\haw\aktuell\HAW_Logos\05_HAW_Logos\05_HAW_Logo_P_rgb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563" y="131763"/>
            <a:ext cx="3587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16"/>
          <p:cNvCxnSpPr/>
          <p:nvPr/>
        </p:nvCxnSpPr>
        <p:spPr bwMode="auto">
          <a:xfrm>
            <a:off x="0" y="65055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auto">
          <a:xfrm>
            <a:off x="0" y="5746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792163" y="366713"/>
            <a:ext cx="19700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rgbClr val="002364"/>
                </a:solidFill>
                <a:latin typeface="Calibri" pitchFamily="34" charset="0"/>
              </a:rPr>
              <a:t>HAW Hamburg: Wissen fürs Leben</a:t>
            </a:r>
          </a:p>
          <a:p>
            <a:pPr eaLnBrk="1" hangingPunct="1">
              <a:defRPr/>
            </a:pPr>
            <a:endParaRPr lang="de-DE" alt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5532438" y="6564313"/>
            <a:ext cx="2133600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4313"/>
            <a:ext cx="4697413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666038" y="6564313"/>
            <a:ext cx="1079500" cy="142875"/>
          </a:xfrm>
          <a:prstGeom prst="rect">
            <a:avLst/>
          </a:prstGeom>
        </p:spPr>
        <p:txBody>
          <a:bodyPr vert="horz" lIns="91440" tIns="45720" rIns="0" bIns="45720" rtlCol="0" anchor="ctr" anchorCtr="0">
            <a:noAutofit/>
          </a:bodyPr>
          <a:lstStyle>
            <a:lvl1pPr algn="r">
              <a:defRPr sz="1000" baseline="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7850182" y="340147"/>
            <a:ext cx="1303343" cy="226591"/>
          </a:xfrm>
          <a:prstGeom prst="rect">
            <a:avLst/>
          </a:prstGeom>
          <a:solidFill>
            <a:srgbClr val="0E905A"/>
          </a:solidFill>
          <a:ln>
            <a:noFill/>
          </a:ln>
        </p:spPr>
        <p:txBody>
          <a:bodyPr wrap="none" lIns="108000" tIns="36000" rIns="108000" bIns="3600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000" baseline="0" dirty="0">
                <a:solidFill>
                  <a:schemeClr val="bg1"/>
                </a:solidFill>
                <a:latin typeface="Calibri" pitchFamily="34" charset="0"/>
              </a:rPr>
              <a:t>Vererbung</a:t>
            </a:r>
            <a:r>
              <a:rPr lang="de-DE" altLang="de-DE" sz="1000" dirty="0">
                <a:solidFill>
                  <a:schemeClr val="bg1"/>
                </a:solidFill>
                <a:latin typeface="Calibri" pitchFamily="34" charset="0"/>
              </a:rPr>
              <a:t> (E-B3-OP)</a:t>
            </a:r>
            <a:endParaRPr lang="de-DE" altLang="de-DE" sz="1000" dirty="0">
              <a:latin typeface="Calibri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6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Titelmasterformat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durch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Klicken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endParaRPr lang="en-US" altLang="de-DE" noProof="0" dirty="0"/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Textmasterformat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r>
              <a:rPr lang="en-US" altLang="de-DE" noProof="0" dirty="0"/>
              <a:t> </a:t>
            </a:r>
          </a:p>
          <a:p>
            <a:pPr lvl="1"/>
            <a:r>
              <a:rPr lang="en-US" altLang="de-DE" noProof="0" dirty="0" err="1"/>
              <a:t>Zweite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2"/>
            <a:r>
              <a:rPr lang="en-US" altLang="de-DE" noProof="0" dirty="0" err="1"/>
              <a:t>Dritte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3"/>
            <a:r>
              <a:rPr lang="en-US" altLang="de-DE" noProof="0" dirty="0" err="1"/>
              <a:t>Vierte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4"/>
            <a:r>
              <a:rPr lang="en-US" altLang="de-DE" noProof="0" dirty="0" err="1"/>
              <a:t>Fünfte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39031" y="6560414"/>
            <a:ext cx="689644" cy="142875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0414"/>
            <a:ext cx="1372219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8347" y="6564314"/>
            <a:ext cx="587191" cy="140132"/>
          </a:xfrm>
          <a:prstGeom prst="rect">
            <a:avLst/>
          </a:prstGeom>
        </p:spPr>
        <p:txBody>
          <a:bodyPr vert="horz" lIns="91424" tIns="45712" rIns="0" bIns="45712" rtlCol="0" anchor="ctr" anchorCtr="0">
            <a:noAutofit/>
          </a:bodyPr>
          <a:lstStyle>
            <a:lvl1pPr algn="r">
              <a:defRPr sz="9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E715C0-C1F7-4601-92C4-9F02170E7C72}"/>
              </a:ext>
            </a:extLst>
          </p:cNvPr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B5A63A6-8751-4B29-B34B-14B4564289CF}"/>
              </a:ext>
            </a:extLst>
          </p:cNvPr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6282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11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23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358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477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839" indent="-342839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819" indent="-2857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279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1824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0851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7970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089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20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0932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w-hamburg.de/marc-hensel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F93563A-E2A4-4B05-BF11-481F6F69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 Programmierung (E3-OP)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206C84D-16E5-4505-9EAF-711537FF4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/>
              <a:t>5. Objektorientierte Sprachkonzepte (Vererbung)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400" dirty="0"/>
              <a:t>	             Prof. Dr. Marc Hensel</a:t>
            </a:r>
          </a:p>
          <a:p>
            <a:r>
              <a:rPr lang="de-DE" sz="800" dirty="0"/>
              <a:t>	                       </a:t>
            </a:r>
            <a:r>
              <a:rPr lang="de-DE" sz="400" dirty="0"/>
              <a:t> </a:t>
            </a:r>
            <a:r>
              <a:rPr lang="de-DE" sz="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http://www.haw-hamburg.de/marc-hensel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2631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B kann neue Variablen und Methoden hinzufügen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Begriffe:</a:t>
            </a:r>
          </a:p>
          <a:p>
            <a:r>
              <a:rPr lang="de-DE" i="1" dirty="0"/>
              <a:t>Spezialisierung</a:t>
            </a:r>
            <a:r>
              <a:rPr lang="de-DE" dirty="0"/>
              <a:t>: Klasse B ist spezieller als Klasse A</a:t>
            </a:r>
          </a:p>
          <a:p>
            <a:r>
              <a:rPr lang="de-DE" i="1" dirty="0"/>
              <a:t>Generalisierung</a:t>
            </a:r>
            <a:r>
              <a:rPr lang="de-DE" dirty="0"/>
              <a:t>: Klasse A ist allgemeiner als Klasse B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Beispiel:</a:t>
            </a:r>
          </a:p>
          <a:p>
            <a:r>
              <a:rPr lang="de-DE" dirty="0"/>
              <a:t>Klasse </a:t>
            </a:r>
            <a:r>
              <a:rPr lang="de-DE" i="1" dirty="0"/>
              <a:t>Pilot</a:t>
            </a:r>
            <a:r>
              <a:rPr lang="de-DE" dirty="0"/>
              <a:t> hat von </a:t>
            </a:r>
            <a:r>
              <a:rPr lang="de-DE" i="1" dirty="0"/>
              <a:t>Person</a:t>
            </a:r>
            <a:r>
              <a:rPr lang="de-DE" dirty="0"/>
              <a:t> geerbt und </a:t>
            </a:r>
            <a:r>
              <a:rPr lang="de-DE" i="1" dirty="0" err="1"/>
              <a:t>flightHours</a:t>
            </a:r>
            <a:r>
              <a:rPr lang="de-DE" dirty="0"/>
              <a:t> hinzugefügt</a:t>
            </a:r>
          </a:p>
          <a:p>
            <a:r>
              <a:rPr lang="de-DE" dirty="0"/>
              <a:t>Ein Pilot ist eine Person, d.h. </a:t>
            </a:r>
            <a:r>
              <a:rPr lang="de-DE" i="1" dirty="0"/>
              <a:t>Person</a:t>
            </a:r>
            <a:r>
              <a:rPr lang="de-DE" dirty="0"/>
              <a:t> ist allgemeiner als </a:t>
            </a:r>
            <a:r>
              <a:rPr lang="de-DE" i="1" dirty="0"/>
              <a:t>Pilot</a:t>
            </a:r>
            <a:r>
              <a:rPr lang="de-DE" dirty="0"/>
              <a:t>.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Person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Pilot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Person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flightHours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Hinzufügen neuer Variablen und Methoden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7594038" y="1014936"/>
            <a:ext cx="1080000" cy="1319975"/>
            <a:chOff x="6305371" y="3469739"/>
            <a:chExt cx="1080000" cy="1319975"/>
          </a:xfrm>
        </p:grpSpPr>
        <p:sp>
          <p:nvSpPr>
            <p:cNvPr id="8" name="Rechteck 7"/>
            <p:cNvSpPr/>
            <p:nvPr/>
          </p:nvSpPr>
          <p:spPr bwMode="auto">
            <a:xfrm>
              <a:off x="6305371" y="3469739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6305371" y="4429714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10" name="Gruppieren 23"/>
            <p:cNvGrpSpPr/>
            <p:nvPr/>
          </p:nvGrpSpPr>
          <p:grpSpPr>
            <a:xfrm>
              <a:off x="6773371" y="3829739"/>
              <a:ext cx="144000" cy="599975"/>
              <a:chOff x="6773371" y="3829739"/>
              <a:chExt cx="144000" cy="599975"/>
            </a:xfrm>
          </p:grpSpPr>
          <p:cxnSp>
            <p:nvCxnSpPr>
              <p:cNvPr id="11" name="Gerade Verbindung mit Pfeil 10"/>
              <p:cNvCxnSpPr>
                <a:stCxn id="9" idx="0"/>
                <a:endCxn id="8" idx="2"/>
              </p:cNvCxnSpPr>
              <p:nvPr/>
            </p:nvCxnSpPr>
            <p:spPr>
              <a:xfrm flipV="1">
                <a:off x="6845371" y="3829739"/>
                <a:ext cx="0" cy="5999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Gleichschenkliges Dreieck 11"/>
              <p:cNvSpPr/>
              <p:nvPr/>
            </p:nvSpPr>
            <p:spPr bwMode="auto">
              <a:xfrm>
                <a:off x="6773371" y="3829739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  <p:grpSp>
        <p:nvGrpSpPr>
          <p:cNvPr id="19" name="Gruppieren 18"/>
          <p:cNvGrpSpPr/>
          <p:nvPr/>
        </p:nvGrpSpPr>
        <p:grpSpPr>
          <a:xfrm>
            <a:off x="7414038" y="2922405"/>
            <a:ext cx="1440000" cy="1824258"/>
            <a:chOff x="7413468" y="4060196"/>
            <a:chExt cx="1440000" cy="1824258"/>
          </a:xfrm>
        </p:grpSpPr>
        <p:grpSp>
          <p:nvGrpSpPr>
            <p:cNvPr id="20" name="Gruppieren 30"/>
            <p:cNvGrpSpPr/>
            <p:nvPr/>
          </p:nvGrpSpPr>
          <p:grpSpPr>
            <a:xfrm>
              <a:off x="7413468" y="4060196"/>
              <a:ext cx="1440000" cy="611998"/>
              <a:chOff x="4049798" y="3161483"/>
              <a:chExt cx="1260000" cy="611998"/>
            </a:xfrm>
          </p:grpSpPr>
          <p:sp>
            <p:nvSpPr>
              <p:cNvPr id="32" name="Rechteck 31"/>
              <p:cNvSpPr/>
              <p:nvPr/>
            </p:nvSpPr>
            <p:spPr bwMode="auto">
              <a:xfrm>
                <a:off x="4049798" y="3161483"/>
                <a:ext cx="126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>
                    <a:solidFill>
                      <a:srgbClr val="000000"/>
                    </a:solidFill>
                    <a:latin typeface="Calibri" pitchFamily="34" charset="0"/>
                  </a:rPr>
                  <a:t>Person</a:t>
                </a:r>
                <a:endParaRPr kumimoji="0" lang="de-DE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3" name="Rechteck 32"/>
              <p:cNvSpPr/>
              <p:nvPr/>
            </p:nvSpPr>
            <p:spPr bwMode="auto">
              <a:xfrm>
                <a:off x="4049798" y="3449481"/>
                <a:ext cx="1260000" cy="32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name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: String</a:t>
                </a:r>
              </a:p>
            </p:txBody>
          </p:sp>
        </p:grpSp>
        <p:grpSp>
          <p:nvGrpSpPr>
            <p:cNvPr id="21" name="Gruppieren 30"/>
            <p:cNvGrpSpPr/>
            <p:nvPr/>
          </p:nvGrpSpPr>
          <p:grpSpPr>
            <a:xfrm>
              <a:off x="7413468" y="5272456"/>
              <a:ext cx="1440000" cy="611998"/>
              <a:chOff x="4049798" y="3161483"/>
              <a:chExt cx="1260000" cy="611998"/>
            </a:xfrm>
          </p:grpSpPr>
          <p:sp>
            <p:nvSpPr>
              <p:cNvPr id="30" name="Rechteck 29"/>
              <p:cNvSpPr/>
              <p:nvPr/>
            </p:nvSpPr>
            <p:spPr bwMode="auto">
              <a:xfrm>
                <a:off x="4049798" y="3161483"/>
                <a:ext cx="126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>
                    <a:solidFill>
                      <a:srgbClr val="000000"/>
                    </a:solidFill>
                    <a:latin typeface="Calibri" pitchFamily="34" charset="0"/>
                  </a:rPr>
                  <a:t>Pilot</a:t>
                </a:r>
                <a:endParaRPr kumimoji="0" lang="de-DE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1" name="Rechteck 30"/>
              <p:cNvSpPr/>
              <p:nvPr/>
            </p:nvSpPr>
            <p:spPr bwMode="auto">
              <a:xfrm>
                <a:off x="4049798" y="3449481"/>
                <a:ext cx="1260000" cy="32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flightHours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: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int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28" name="Gerade Verbindung mit Pfeil 27"/>
            <p:cNvCxnSpPr>
              <a:stCxn id="30" idx="0"/>
              <a:endCxn id="33" idx="2"/>
            </p:cNvCxnSpPr>
            <p:nvPr/>
          </p:nvCxnSpPr>
          <p:spPr>
            <a:xfrm flipV="1">
              <a:off x="8133468" y="4672194"/>
              <a:ext cx="0" cy="60026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Gleichschenkliges Dreieck 28"/>
            <p:cNvSpPr/>
            <p:nvPr/>
          </p:nvSpPr>
          <p:spPr bwMode="auto">
            <a:xfrm>
              <a:off x="8061468" y="4672194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Datenkapselung (</a:t>
            </a:r>
            <a:r>
              <a:rPr lang="de-DE" i="1" dirty="0" err="1"/>
              <a:t>information</a:t>
            </a:r>
            <a:r>
              <a:rPr lang="de-DE" i="1" dirty="0"/>
              <a:t> </a:t>
            </a:r>
            <a:r>
              <a:rPr lang="de-DE" i="1" dirty="0" err="1"/>
              <a:t>hiding</a:t>
            </a:r>
            <a:r>
              <a:rPr lang="de-DE" dirty="0"/>
              <a:t>): Variablen vor Zugriff von außen geschützt</a:t>
            </a:r>
          </a:p>
          <a:p>
            <a:r>
              <a:rPr lang="de-DE" dirty="0"/>
              <a:t>Einschränkungen des Zugriffs auf Klassen, Variablen und Methoden durch </a:t>
            </a:r>
            <a:r>
              <a:rPr lang="de-DE" dirty="0" err="1"/>
              <a:t>Modifizierer</a:t>
            </a:r>
            <a:endParaRPr lang="de-DE" dirty="0"/>
          </a:p>
          <a:p>
            <a:r>
              <a:rPr lang="de-DE" dirty="0"/>
              <a:t>Gedankenbild: „Sichtbarkeit“ (d.h. ist Element sichtbar bzw. bekannt?)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pPr lvl="1">
              <a:buNone/>
            </a:pPr>
            <a:r>
              <a:rPr lang="de-DE" dirty="0"/>
              <a:t>* „</a:t>
            </a:r>
            <a:r>
              <a:rPr lang="de-DE" i="1" dirty="0"/>
              <a:t>Default“</a:t>
            </a:r>
            <a:r>
              <a:rPr lang="de-DE" dirty="0"/>
              <a:t>-</a:t>
            </a:r>
            <a:r>
              <a:rPr lang="de-DE" dirty="0" err="1"/>
              <a:t>Modifizierer</a:t>
            </a:r>
            <a:endParaRPr lang="de-DE" i="1" dirty="0"/>
          </a:p>
          <a:p>
            <a:endParaRPr lang="de-DE" i="1" dirty="0"/>
          </a:p>
          <a:p>
            <a:pPr>
              <a:buNone/>
            </a:pPr>
            <a:r>
              <a:rPr lang="de-DE" dirty="0"/>
              <a:t>Was meinen Sie?</a:t>
            </a:r>
          </a:p>
          <a:p>
            <a:r>
              <a:rPr lang="de-DE" dirty="0"/>
              <a:t>Ist </a:t>
            </a:r>
            <a:r>
              <a:rPr lang="de-DE" i="1" dirty="0"/>
              <a:t>private</a:t>
            </a:r>
            <a:r>
              <a:rPr lang="de-DE" dirty="0"/>
              <a:t> für </a:t>
            </a:r>
            <a:r>
              <a:rPr lang="de-DE" dirty="0" err="1"/>
              <a:t>Konstruktoren</a:t>
            </a:r>
            <a:r>
              <a:rPr lang="de-DE" dirty="0"/>
              <a:t> erlaubt?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Exkurs: Sichtbarkeits-</a:t>
            </a:r>
            <a:r>
              <a:rPr lang="de-DE" dirty="0" err="1"/>
              <a:t>Modifizierer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49148"/>
              </p:ext>
            </p:extLst>
          </p:nvPr>
        </p:nvGraphicFramePr>
        <p:xfrm>
          <a:off x="1190168" y="1823371"/>
          <a:ext cx="7315203" cy="1737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20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352">
                  <a:extLst>
                    <a:ext uri="{9D8B030D-6E8A-4147-A177-3AD203B41FA5}">
                      <a16:colId xmlns:a16="http://schemas.microsoft.com/office/drawing/2014/main" val="3926828674"/>
                    </a:ext>
                  </a:extLst>
                </a:gridCol>
                <a:gridCol w="2592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3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9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8685">
                <a:tc>
                  <a:txBody>
                    <a:bodyPr/>
                    <a:lstStyle/>
                    <a:p>
                      <a:r>
                        <a:rPr lang="de-DE" sz="1400" b="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Modifizierer</a:t>
                      </a:r>
                      <a:endParaRPr lang="de-DE" sz="1400" b="0" dirty="0">
                        <a:solidFill>
                          <a:srgbClr val="000000"/>
                        </a:solidFill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UML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Wo sichtbar?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Klassen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Variablen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Methoden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public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Alle Klassen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protected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Klassen des eigenen 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Paketes,</a:t>
                      </a:r>
                    </a:p>
                    <a:p>
                      <a:pPr>
                        <a:buFont typeface="Wingdings" pitchFamily="2" charset="2"/>
                        <a:buNone/>
                      </a:pP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Unterklassen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Nur innerhalb</a:t>
                      </a:r>
                      <a:r>
                        <a:rPr lang="de-DE" sz="1400" baseline="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 der eigenen Klasse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400" dirty="0">
                        <a:solidFill>
                          <a:srgbClr val="000000"/>
                        </a:solidFill>
                        <a:latin typeface="Calibri" pitchFamily="34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2622">
                <a:tc>
                  <a:txBody>
                    <a:bodyPr/>
                    <a:lstStyle/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&lt;keiner&gt;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Wingdings" pitchFamily="2" charset="2"/>
                        <a:buNone/>
                      </a:pPr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Klassen des eigenen Paketes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19884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B erbt alle </a:t>
            </a:r>
            <a:r>
              <a:rPr lang="de-DE" i="1" dirty="0"/>
              <a:t>sichtbaren</a:t>
            </a:r>
            <a:r>
              <a:rPr lang="de-DE" dirty="0"/>
              <a:t> Variablen und Methoden der Klasse A</a:t>
            </a:r>
          </a:p>
          <a:p>
            <a:r>
              <a:rPr lang="de-DE" dirty="0"/>
              <a:t>Klasse B besitzt Variablen und Methoden von A und kann diese verwenden</a:t>
            </a:r>
          </a:p>
          <a:p>
            <a:pPr>
              <a:buNone/>
            </a:pPr>
            <a:r>
              <a:rPr lang="de-DE" dirty="0"/>
              <a:t>	(so als ob diese in Klasse B definiert worden wären)</a:t>
            </a:r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r>
              <a:rPr lang="de-DE" dirty="0"/>
              <a:t>Beispiel:</a:t>
            </a:r>
          </a:p>
          <a:p>
            <a:r>
              <a:rPr lang="de-DE" dirty="0"/>
              <a:t>Objekt von Klasse </a:t>
            </a:r>
            <a:r>
              <a:rPr lang="de-DE" i="1" dirty="0"/>
              <a:t>Pilot</a:t>
            </a:r>
            <a:r>
              <a:rPr lang="de-DE" dirty="0"/>
              <a:t> nutzt Variable </a:t>
            </a:r>
            <a:r>
              <a:rPr lang="de-DE" i="1" dirty="0" err="1"/>
              <a:t>name</a:t>
            </a:r>
            <a:r>
              <a:rPr lang="de-DE" dirty="0"/>
              <a:t> der Basisklasse </a:t>
            </a:r>
            <a:r>
              <a:rPr lang="de-DE" i="1" dirty="0"/>
              <a:t>Person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PilotDemo {</a:t>
            </a: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Pilot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Pilot();</a:t>
            </a:r>
          </a:p>
          <a:p>
            <a:pPr>
              <a:buNone/>
            </a:pPr>
            <a:endParaRPr lang="de-DE" sz="1400" dirty="0">
              <a:solidFill>
                <a:srgbClr val="6A3E3E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pilot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"Lukas Luft"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flightHours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1482;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"Name: 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Vererbte Variablen und Methoden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grpSp>
        <p:nvGrpSpPr>
          <p:cNvPr id="12" name="Gruppieren 11"/>
          <p:cNvGrpSpPr/>
          <p:nvPr/>
        </p:nvGrpSpPr>
        <p:grpSpPr>
          <a:xfrm>
            <a:off x="7618347" y="770468"/>
            <a:ext cx="1080000" cy="1319975"/>
            <a:chOff x="6305371" y="3469739"/>
            <a:chExt cx="1080000" cy="1319975"/>
          </a:xfrm>
        </p:grpSpPr>
        <p:sp>
          <p:nvSpPr>
            <p:cNvPr id="13" name="Rechteck 12"/>
            <p:cNvSpPr/>
            <p:nvPr/>
          </p:nvSpPr>
          <p:spPr bwMode="auto">
            <a:xfrm>
              <a:off x="6305371" y="3469739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6305371" y="4429714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17" name="Gruppieren 23"/>
            <p:cNvGrpSpPr/>
            <p:nvPr/>
          </p:nvGrpSpPr>
          <p:grpSpPr>
            <a:xfrm>
              <a:off x="6773371" y="3829739"/>
              <a:ext cx="144000" cy="599975"/>
              <a:chOff x="6773371" y="3829739"/>
              <a:chExt cx="144000" cy="599975"/>
            </a:xfrm>
          </p:grpSpPr>
          <p:cxnSp>
            <p:nvCxnSpPr>
              <p:cNvPr id="18" name="Gerade Verbindung mit Pfeil 17"/>
              <p:cNvCxnSpPr>
                <a:stCxn id="16" idx="0"/>
                <a:endCxn id="13" idx="2"/>
              </p:cNvCxnSpPr>
              <p:nvPr/>
            </p:nvCxnSpPr>
            <p:spPr>
              <a:xfrm flipV="1">
                <a:off x="6845371" y="3829739"/>
                <a:ext cx="0" cy="5999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Gleichschenkliges Dreieck 18"/>
              <p:cNvSpPr/>
              <p:nvPr/>
            </p:nvSpPr>
            <p:spPr bwMode="auto">
              <a:xfrm>
                <a:off x="6773371" y="3829739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  <p:grpSp>
        <p:nvGrpSpPr>
          <p:cNvPr id="29" name="Gruppieren 28"/>
          <p:cNvGrpSpPr/>
          <p:nvPr/>
        </p:nvGrpSpPr>
        <p:grpSpPr>
          <a:xfrm>
            <a:off x="7437777" y="3025693"/>
            <a:ext cx="1440000" cy="1824258"/>
            <a:chOff x="7413468" y="4060196"/>
            <a:chExt cx="1440000" cy="1824258"/>
          </a:xfrm>
        </p:grpSpPr>
        <p:grpSp>
          <p:nvGrpSpPr>
            <p:cNvPr id="15" name="Gruppieren 30"/>
            <p:cNvGrpSpPr/>
            <p:nvPr/>
          </p:nvGrpSpPr>
          <p:grpSpPr>
            <a:xfrm>
              <a:off x="7413468" y="4060196"/>
              <a:ext cx="1440000" cy="611998"/>
              <a:chOff x="4049798" y="3161483"/>
              <a:chExt cx="1260000" cy="611998"/>
            </a:xfrm>
          </p:grpSpPr>
          <p:sp>
            <p:nvSpPr>
              <p:cNvPr id="20" name="Rechteck 19"/>
              <p:cNvSpPr/>
              <p:nvPr/>
            </p:nvSpPr>
            <p:spPr bwMode="auto">
              <a:xfrm>
                <a:off x="4049798" y="3161483"/>
                <a:ext cx="126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>
                    <a:solidFill>
                      <a:srgbClr val="000000"/>
                    </a:solidFill>
                    <a:latin typeface="Calibri" pitchFamily="34" charset="0"/>
                  </a:rPr>
                  <a:t>Person</a:t>
                </a:r>
                <a:endParaRPr kumimoji="0" lang="de-DE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>
                <a:off x="4049798" y="3449481"/>
                <a:ext cx="1260000" cy="32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name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: String</a:t>
                </a:r>
              </a:p>
            </p:txBody>
          </p:sp>
        </p:grpSp>
        <p:grpSp>
          <p:nvGrpSpPr>
            <p:cNvPr id="22" name="Gruppieren 30"/>
            <p:cNvGrpSpPr/>
            <p:nvPr/>
          </p:nvGrpSpPr>
          <p:grpSpPr>
            <a:xfrm>
              <a:off x="7413468" y="5272456"/>
              <a:ext cx="1440000" cy="611998"/>
              <a:chOff x="4049798" y="3161483"/>
              <a:chExt cx="1260000" cy="611998"/>
            </a:xfrm>
          </p:grpSpPr>
          <p:sp>
            <p:nvSpPr>
              <p:cNvPr id="23" name="Rechteck 22"/>
              <p:cNvSpPr/>
              <p:nvPr/>
            </p:nvSpPr>
            <p:spPr bwMode="auto">
              <a:xfrm>
                <a:off x="4049798" y="3161483"/>
                <a:ext cx="126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>
                    <a:solidFill>
                      <a:srgbClr val="000000"/>
                    </a:solidFill>
                    <a:latin typeface="Calibri" pitchFamily="34" charset="0"/>
                  </a:rPr>
                  <a:t>Pilot</a:t>
                </a:r>
                <a:endParaRPr kumimoji="0" lang="de-DE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 bwMode="auto">
              <a:xfrm>
                <a:off x="4049798" y="3449481"/>
                <a:ext cx="1260000" cy="32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flightHours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: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int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25" name="Gerade Verbindung mit Pfeil 24"/>
            <p:cNvCxnSpPr>
              <a:stCxn id="23" idx="0"/>
              <a:endCxn id="21" idx="2"/>
            </p:cNvCxnSpPr>
            <p:nvPr/>
          </p:nvCxnSpPr>
          <p:spPr>
            <a:xfrm flipV="1">
              <a:off x="8133468" y="4672194"/>
              <a:ext cx="0" cy="60026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Gleichschenkliges Dreieck 27"/>
            <p:cNvSpPr/>
            <p:nvPr/>
          </p:nvSpPr>
          <p:spPr bwMode="auto">
            <a:xfrm>
              <a:off x="8061468" y="4672194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Was meinen Sie?</a:t>
            </a:r>
          </a:p>
          <a:p>
            <a:r>
              <a:rPr lang="de-DE" dirty="0"/>
              <a:t>Welche Bestandteile einer Klasse werden nicht vererbt?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Nicht an abgeleitete Klasse weitergegeben:</a:t>
            </a:r>
          </a:p>
          <a:p>
            <a:r>
              <a:rPr lang="de-DE" dirty="0" err="1"/>
              <a:t>Konstruktoren</a:t>
            </a:r>
            <a:r>
              <a:rPr lang="de-DE" dirty="0"/>
              <a:t> und </a:t>
            </a:r>
            <a:r>
              <a:rPr lang="de-DE" dirty="0" err="1"/>
              <a:t>Destruktoren</a:t>
            </a:r>
            <a:r>
              <a:rPr lang="de-DE" dirty="0"/>
              <a:t> </a:t>
            </a:r>
          </a:p>
          <a:p>
            <a:r>
              <a:rPr lang="de-DE" dirty="0"/>
              <a:t>Klassenvariablen und Klassenmethoden (</a:t>
            </a:r>
            <a:r>
              <a:rPr lang="de-DE" dirty="0" err="1"/>
              <a:t>Modifizierer</a:t>
            </a:r>
            <a:r>
              <a:rPr lang="de-DE" dirty="0"/>
              <a:t> </a:t>
            </a:r>
            <a:r>
              <a:rPr lang="de-DE" i="1" dirty="0" err="1"/>
              <a:t>static</a:t>
            </a:r>
            <a:r>
              <a:rPr lang="de-DE" dirty="0"/>
              <a:t>)</a:t>
            </a:r>
          </a:p>
          <a:p>
            <a:r>
              <a:rPr lang="de-DE" dirty="0"/>
              <a:t>Private Variablen und Methoden (</a:t>
            </a:r>
            <a:r>
              <a:rPr lang="de-DE" dirty="0" err="1"/>
              <a:t>Modifizierer</a:t>
            </a:r>
            <a:r>
              <a:rPr lang="de-DE" dirty="0"/>
              <a:t> </a:t>
            </a:r>
            <a:r>
              <a:rPr lang="de-DE" i="1" dirty="0"/>
              <a:t>private</a:t>
            </a:r>
            <a:r>
              <a:rPr lang="de-DE" dirty="0"/>
              <a:t>)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Hinweise:</a:t>
            </a:r>
          </a:p>
          <a:p>
            <a:r>
              <a:rPr lang="de-DE" dirty="0"/>
              <a:t>Statische Elemente nie vererbt, da an eine Klasse und nicht an konkretes Objekt gebunden</a:t>
            </a:r>
          </a:p>
          <a:p>
            <a:r>
              <a:rPr lang="de-DE" dirty="0"/>
              <a:t>Private Elemente sind in Subklasse vorhanden, sie kann aber nicht direkt darauf zugreifen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Nicht vererbte Variablen und Methoden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7619436" y="770468"/>
            <a:ext cx="1080000" cy="1319975"/>
            <a:chOff x="6305371" y="3469739"/>
            <a:chExt cx="1080000" cy="1319975"/>
          </a:xfrm>
        </p:grpSpPr>
        <p:sp>
          <p:nvSpPr>
            <p:cNvPr id="10" name="Rechteck 9"/>
            <p:cNvSpPr/>
            <p:nvPr/>
          </p:nvSpPr>
          <p:spPr bwMode="auto">
            <a:xfrm>
              <a:off x="6305371" y="3469739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6305371" y="4429714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12" name="Gruppieren 23"/>
            <p:cNvGrpSpPr/>
            <p:nvPr/>
          </p:nvGrpSpPr>
          <p:grpSpPr>
            <a:xfrm>
              <a:off x="6773371" y="3829739"/>
              <a:ext cx="144000" cy="599975"/>
              <a:chOff x="6773371" y="3829739"/>
              <a:chExt cx="144000" cy="599975"/>
            </a:xfrm>
          </p:grpSpPr>
          <p:cxnSp>
            <p:nvCxnSpPr>
              <p:cNvPr id="13" name="Gerade Verbindung mit Pfeil 12"/>
              <p:cNvCxnSpPr>
                <a:stCxn id="11" idx="0"/>
                <a:endCxn id="10" idx="2"/>
              </p:cNvCxnSpPr>
              <p:nvPr/>
            </p:nvCxnSpPr>
            <p:spPr>
              <a:xfrm flipV="1">
                <a:off x="6845371" y="3829739"/>
                <a:ext cx="0" cy="5999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Gleichschenkliges Dreieck 13"/>
              <p:cNvSpPr/>
              <p:nvPr/>
            </p:nvSpPr>
            <p:spPr bwMode="auto">
              <a:xfrm>
                <a:off x="6773371" y="3829739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Subklassen können weitervererbt werden.</a:t>
            </a:r>
          </a:p>
          <a:p>
            <a:r>
              <a:rPr lang="de-DE" dirty="0"/>
              <a:t>Von einer Klasse können beliebig viele Subklassen abgeleitet werden. </a:t>
            </a:r>
          </a:p>
          <a:p>
            <a:r>
              <a:rPr lang="de-DE" dirty="0"/>
              <a:t>Das Erben von mehreren Basisklassen ist hingegen </a:t>
            </a:r>
            <a:r>
              <a:rPr lang="de-DE" i="1" dirty="0"/>
              <a:t>nicht</a:t>
            </a:r>
            <a:r>
              <a:rPr lang="de-DE" dirty="0"/>
              <a:t> möglich (</a:t>
            </a:r>
            <a:r>
              <a:rPr lang="de-DE" i="1" dirty="0"/>
              <a:t>Mehrfachvererbung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Weitervererbung und Mehrfachvererbung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pSp>
        <p:nvGrpSpPr>
          <p:cNvPr id="77" name="Gruppieren 76"/>
          <p:cNvGrpSpPr/>
          <p:nvPr/>
        </p:nvGrpSpPr>
        <p:grpSpPr>
          <a:xfrm>
            <a:off x="807305" y="2326451"/>
            <a:ext cx="1448060" cy="2612845"/>
            <a:chOff x="807305" y="2800581"/>
            <a:chExt cx="1448060" cy="2612845"/>
          </a:xfrm>
        </p:grpSpPr>
        <p:grpSp>
          <p:nvGrpSpPr>
            <p:cNvPr id="76" name="Gruppieren 75"/>
            <p:cNvGrpSpPr/>
            <p:nvPr/>
          </p:nvGrpSpPr>
          <p:grpSpPr>
            <a:xfrm>
              <a:off x="1171335" y="2800581"/>
              <a:ext cx="824819" cy="2045690"/>
              <a:chOff x="1171335" y="2800581"/>
              <a:chExt cx="824819" cy="2045690"/>
            </a:xfrm>
          </p:grpSpPr>
          <p:sp>
            <p:nvSpPr>
              <p:cNvPr id="16" name="Rechteck 15"/>
              <p:cNvSpPr/>
              <p:nvPr/>
            </p:nvSpPr>
            <p:spPr bwMode="auto">
              <a:xfrm>
                <a:off x="1171335" y="2800581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A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7" name="Rechteck 16"/>
              <p:cNvSpPr/>
              <p:nvPr/>
            </p:nvSpPr>
            <p:spPr bwMode="auto">
              <a:xfrm>
                <a:off x="1171335" y="3643426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B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18" name="Gerade Verbindung mit Pfeil 17"/>
              <p:cNvCxnSpPr>
                <a:stCxn id="17" idx="0"/>
                <a:endCxn id="16" idx="2"/>
              </p:cNvCxnSpPr>
              <p:nvPr/>
            </p:nvCxnSpPr>
            <p:spPr>
              <a:xfrm flipV="1">
                <a:off x="1531335" y="3160581"/>
                <a:ext cx="0" cy="48284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Gleichschenkliges Dreieck 18"/>
              <p:cNvSpPr/>
              <p:nvPr/>
            </p:nvSpPr>
            <p:spPr bwMode="auto">
              <a:xfrm>
                <a:off x="1459335" y="3161483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 bwMode="auto">
              <a:xfrm>
                <a:off x="1171335" y="4486271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21" name="Gerade Verbindung mit Pfeil 20"/>
              <p:cNvCxnSpPr>
                <a:stCxn id="20" idx="0"/>
                <a:endCxn id="17" idx="2"/>
              </p:cNvCxnSpPr>
              <p:nvPr/>
            </p:nvCxnSpPr>
            <p:spPr>
              <a:xfrm flipV="1">
                <a:off x="1531335" y="4003426"/>
                <a:ext cx="0" cy="48284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Gleichschenkliges Dreieck 21"/>
              <p:cNvSpPr/>
              <p:nvPr/>
            </p:nvSpPr>
            <p:spPr bwMode="auto">
              <a:xfrm>
                <a:off x="1459335" y="4004328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  <p:sp>
            <p:nvSpPr>
              <p:cNvPr id="68" name="Textfeld 67"/>
              <p:cNvSpPr txBox="1"/>
              <p:nvPr/>
            </p:nvSpPr>
            <p:spPr>
              <a:xfrm>
                <a:off x="1569435" y="4073660"/>
                <a:ext cx="4267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</a:pPr>
                <a:r>
                  <a:rPr lang="de-DE" b="1" dirty="0">
                    <a:solidFill>
                      <a:srgbClr val="006600"/>
                    </a:solidFill>
                    <a:sym typeface="Wingdings"/>
                  </a:rPr>
                  <a:t>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1" name="Rechteck 70"/>
            <p:cNvSpPr/>
            <p:nvPr/>
          </p:nvSpPr>
          <p:spPr>
            <a:xfrm>
              <a:off x="807305" y="4982774"/>
              <a:ext cx="1448060" cy="4306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Erlaubt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8" name="Gruppieren 77"/>
          <p:cNvGrpSpPr/>
          <p:nvPr/>
        </p:nvGrpSpPr>
        <p:grpSpPr>
          <a:xfrm>
            <a:off x="2822089" y="2326451"/>
            <a:ext cx="2679950" cy="2612845"/>
            <a:chOff x="2836174" y="2800581"/>
            <a:chExt cx="2679950" cy="2612845"/>
          </a:xfrm>
        </p:grpSpPr>
        <p:grpSp>
          <p:nvGrpSpPr>
            <p:cNvPr id="75" name="Gruppieren 74"/>
            <p:cNvGrpSpPr/>
            <p:nvPr/>
          </p:nvGrpSpPr>
          <p:grpSpPr>
            <a:xfrm>
              <a:off x="2836174" y="2800581"/>
              <a:ext cx="2679950" cy="1569579"/>
              <a:chOff x="2836174" y="2800581"/>
              <a:chExt cx="2679950" cy="1569579"/>
            </a:xfrm>
          </p:grpSpPr>
          <p:sp>
            <p:nvSpPr>
              <p:cNvPr id="24" name="Rechteck 23"/>
              <p:cNvSpPr/>
              <p:nvPr/>
            </p:nvSpPr>
            <p:spPr bwMode="auto">
              <a:xfrm>
                <a:off x="3816149" y="2800581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A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26" name="Gerade Verbindung mit Pfeil 25"/>
              <p:cNvCxnSpPr>
                <a:stCxn id="25" idx="0"/>
                <a:endCxn id="24" idx="2"/>
              </p:cNvCxnSpPr>
              <p:nvPr/>
            </p:nvCxnSpPr>
            <p:spPr>
              <a:xfrm rot="5400000" flipH="1" flipV="1">
                <a:off x="3261372" y="3095383"/>
                <a:ext cx="849578" cy="97997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hteck 24"/>
              <p:cNvSpPr/>
              <p:nvPr/>
            </p:nvSpPr>
            <p:spPr bwMode="auto">
              <a:xfrm>
                <a:off x="2836174" y="4010159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B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8" name="Rechteck 27"/>
              <p:cNvSpPr/>
              <p:nvPr/>
            </p:nvSpPr>
            <p:spPr bwMode="auto">
              <a:xfrm>
                <a:off x="3816149" y="4009258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5" name="Rechteck 34"/>
              <p:cNvSpPr/>
              <p:nvPr/>
            </p:nvSpPr>
            <p:spPr bwMode="auto">
              <a:xfrm>
                <a:off x="4796124" y="4010160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D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36" name="Gerade Verbindung mit Pfeil 25"/>
              <p:cNvCxnSpPr>
                <a:stCxn id="28" idx="0"/>
                <a:endCxn id="24" idx="2"/>
              </p:cNvCxnSpPr>
              <p:nvPr/>
            </p:nvCxnSpPr>
            <p:spPr>
              <a:xfrm flipV="1">
                <a:off x="4176149" y="3160581"/>
                <a:ext cx="0" cy="84867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 Verbindung mit Pfeil 25"/>
              <p:cNvCxnSpPr>
                <a:stCxn id="35" idx="0"/>
                <a:endCxn id="24" idx="2"/>
              </p:cNvCxnSpPr>
              <p:nvPr/>
            </p:nvCxnSpPr>
            <p:spPr>
              <a:xfrm rot="16200000" flipV="1">
                <a:off x="4241348" y="3095383"/>
                <a:ext cx="849579" cy="97997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Gleichschenkliges Dreieck 26"/>
              <p:cNvSpPr/>
              <p:nvPr/>
            </p:nvSpPr>
            <p:spPr bwMode="auto">
              <a:xfrm>
                <a:off x="4104150" y="3160580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  <p:sp>
            <p:nvSpPr>
              <p:cNvPr id="69" name="Textfeld 68"/>
              <p:cNvSpPr txBox="1"/>
              <p:nvPr/>
            </p:nvSpPr>
            <p:spPr>
              <a:xfrm>
                <a:off x="4248150" y="3174150"/>
                <a:ext cx="4267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</a:pPr>
                <a:r>
                  <a:rPr lang="de-DE" b="1" dirty="0">
                    <a:solidFill>
                      <a:srgbClr val="006600"/>
                    </a:solidFill>
                    <a:sym typeface="Wingdings"/>
                  </a:rPr>
                  <a:t>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2" name="Rechteck 71"/>
            <p:cNvSpPr/>
            <p:nvPr/>
          </p:nvSpPr>
          <p:spPr>
            <a:xfrm>
              <a:off x="3464160" y="4982774"/>
              <a:ext cx="1448060" cy="4306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Erlaubt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  <p:grpSp>
        <p:nvGrpSpPr>
          <p:cNvPr id="79" name="Gruppieren 78"/>
          <p:cNvGrpSpPr/>
          <p:nvPr/>
        </p:nvGrpSpPr>
        <p:grpSpPr>
          <a:xfrm>
            <a:off x="6068763" y="2326451"/>
            <a:ext cx="2679950" cy="2612845"/>
            <a:chOff x="6068763" y="2800581"/>
            <a:chExt cx="2679950" cy="2612845"/>
          </a:xfrm>
        </p:grpSpPr>
        <p:grpSp>
          <p:nvGrpSpPr>
            <p:cNvPr id="74" name="Gruppieren 73"/>
            <p:cNvGrpSpPr/>
            <p:nvPr/>
          </p:nvGrpSpPr>
          <p:grpSpPr>
            <a:xfrm>
              <a:off x="6068763" y="2800581"/>
              <a:ext cx="2679950" cy="1568677"/>
              <a:chOff x="6068763" y="2915790"/>
              <a:chExt cx="2679950" cy="1568677"/>
            </a:xfrm>
          </p:grpSpPr>
          <p:sp>
            <p:nvSpPr>
              <p:cNvPr id="50" name="Rechteck 49"/>
              <p:cNvSpPr/>
              <p:nvPr/>
            </p:nvSpPr>
            <p:spPr bwMode="auto">
              <a:xfrm>
                <a:off x="7048738" y="2915790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B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51" name="Gerade Verbindung mit Pfeil 25"/>
              <p:cNvCxnSpPr>
                <a:stCxn id="52" idx="2"/>
                <a:endCxn id="53" idx="0"/>
              </p:cNvCxnSpPr>
              <p:nvPr/>
            </p:nvCxnSpPr>
            <p:spPr>
              <a:xfrm rot="16200000" flipH="1">
                <a:off x="6494412" y="3210140"/>
                <a:ext cx="848677" cy="97997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hteck 51"/>
              <p:cNvSpPr/>
              <p:nvPr/>
            </p:nvSpPr>
            <p:spPr bwMode="auto">
              <a:xfrm>
                <a:off x="6068763" y="2915790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A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3" name="Rechteck 52"/>
              <p:cNvSpPr/>
              <p:nvPr/>
            </p:nvSpPr>
            <p:spPr bwMode="auto">
              <a:xfrm>
                <a:off x="7048738" y="4124467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D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4" name="Rechteck 53"/>
              <p:cNvSpPr/>
              <p:nvPr/>
            </p:nvSpPr>
            <p:spPr bwMode="auto">
              <a:xfrm>
                <a:off x="8028713" y="2915790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55" name="Gerade Verbindung mit Pfeil 25"/>
              <p:cNvCxnSpPr>
                <a:stCxn id="53" idx="0"/>
                <a:endCxn id="50" idx="2"/>
              </p:cNvCxnSpPr>
              <p:nvPr/>
            </p:nvCxnSpPr>
            <p:spPr>
              <a:xfrm flipV="1">
                <a:off x="7408738" y="3275790"/>
                <a:ext cx="0" cy="84867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Gleichschenkliges Dreieck 56"/>
              <p:cNvSpPr/>
              <p:nvPr/>
            </p:nvSpPr>
            <p:spPr bwMode="auto">
              <a:xfrm>
                <a:off x="7336739" y="3275789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  <p:cxnSp>
            <p:nvCxnSpPr>
              <p:cNvPr id="62" name="Gerade Verbindung mit Pfeil 25"/>
              <p:cNvCxnSpPr>
                <a:stCxn id="54" idx="2"/>
                <a:endCxn id="53" idx="0"/>
              </p:cNvCxnSpPr>
              <p:nvPr/>
            </p:nvCxnSpPr>
            <p:spPr>
              <a:xfrm rot="5400000">
                <a:off x="7474388" y="3210141"/>
                <a:ext cx="848677" cy="97997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Gleichschenkliges Dreieck 64"/>
              <p:cNvSpPr/>
              <p:nvPr/>
            </p:nvSpPr>
            <p:spPr bwMode="auto">
              <a:xfrm>
                <a:off x="6356763" y="3275790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  <p:sp>
            <p:nvSpPr>
              <p:cNvPr id="66" name="Gleichschenkliges Dreieck 65"/>
              <p:cNvSpPr/>
              <p:nvPr/>
            </p:nvSpPr>
            <p:spPr bwMode="auto">
              <a:xfrm>
                <a:off x="8316714" y="3275790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  <p:sp>
            <p:nvSpPr>
              <p:cNvPr id="70" name="Textfeld 69"/>
              <p:cNvSpPr txBox="1"/>
              <p:nvPr/>
            </p:nvSpPr>
            <p:spPr>
              <a:xfrm>
                <a:off x="7388506" y="3700902"/>
                <a:ext cx="38023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</a:pPr>
                <a:r>
                  <a:rPr lang="de-DE" b="1" dirty="0">
                    <a:solidFill>
                      <a:srgbClr val="C00000"/>
                    </a:solidFill>
                    <a:sym typeface="Wingdings"/>
                  </a:rPr>
                  <a:t>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3" name="Rechteck 72"/>
            <p:cNvSpPr/>
            <p:nvPr/>
          </p:nvSpPr>
          <p:spPr>
            <a:xfrm>
              <a:off x="6696749" y="4982774"/>
              <a:ext cx="1448060" cy="4306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Nicht erlaubt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Was meinen Sie?</a:t>
            </a:r>
          </a:p>
          <a:p>
            <a:r>
              <a:rPr lang="de-DE" dirty="0"/>
              <a:t>Welche Basisklasse besitzt </a:t>
            </a:r>
            <a:r>
              <a:rPr lang="de-DE" i="1" dirty="0"/>
              <a:t>Person</a:t>
            </a:r>
            <a:r>
              <a:rPr lang="de-DE" dirty="0"/>
              <a:t>?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Person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Sie konnten es bisher nicht wissen:</a:t>
            </a:r>
          </a:p>
          <a:p>
            <a:r>
              <a:rPr lang="de-DE" dirty="0"/>
              <a:t>In Java ist eine Klasse </a:t>
            </a:r>
            <a:r>
              <a:rPr lang="de-DE" i="1" dirty="0" err="1"/>
              <a:t>Object</a:t>
            </a:r>
            <a:r>
              <a:rPr lang="de-DE" dirty="0"/>
              <a:t> definiert.</a:t>
            </a:r>
          </a:p>
          <a:p>
            <a:r>
              <a:rPr lang="de-DE" dirty="0"/>
              <a:t>Keine Basisklasse angegeben </a:t>
            </a:r>
            <a:r>
              <a:rPr lang="de-DE" dirty="0">
                <a:sym typeface="Symbol"/>
              </a:rPr>
              <a:t> Implizit von </a:t>
            </a:r>
            <a:r>
              <a:rPr lang="de-DE" i="1" dirty="0" err="1">
                <a:sym typeface="Symbol"/>
              </a:rPr>
              <a:t>Object</a:t>
            </a:r>
            <a:r>
              <a:rPr lang="de-DE" dirty="0">
                <a:sym typeface="Symbol"/>
              </a:rPr>
              <a:t> abgeleitet (</a:t>
            </a:r>
            <a:r>
              <a:rPr lang="de-DE" i="1" dirty="0" err="1"/>
              <a:t>extends</a:t>
            </a:r>
            <a:r>
              <a:rPr lang="de-DE" i="1" dirty="0"/>
              <a:t> </a:t>
            </a:r>
            <a:r>
              <a:rPr lang="de-DE" i="1" dirty="0" err="1"/>
              <a:t>Object</a:t>
            </a:r>
            <a:r>
              <a:rPr lang="de-DE" dirty="0"/>
              <a:t>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4016656" y="3857587"/>
            <a:ext cx="1080000" cy="1319975"/>
            <a:chOff x="6305371" y="3469739"/>
            <a:chExt cx="1080000" cy="1319975"/>
          </a:xfrm>
        </p:grpSpPr>
        <p:sp>
          <p:nvSpPr>
            <p:cNvPr id="15" name="Rechteck 14"/>
            <p:cNvSpPr/>
            <p:nvPr/>
          </p:nvSpPr>
          <p:spPr bwMode="auto">
            <a:xfrm>
              <a:off x="6305371" y="3469739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Object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6305371" y="4429714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Person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17" name="Gruppieren 23"/>
            <p:cNvGrpSpPr/>
            <p:nvPr/>
          </p:nvGrpSpPr>
          <p:grpSpPr>
            <a:xfrm>
              <a:off x="6773371" y="3829739"/>
              <a:ext cx="144000" cy="599975"/>
              <a:chOff x="6773371" y="3829739"/>
              <a:chExt cx="144000" cy="599975"/>
            </a:xfrm>
          </p:grpSpPr>
          <p:cxnSp>
            <p:nvCxnSpPr>
              <p:cNvPr id="18" name="Gerade Verbindung mit Pfeil 17"/>
              <p:cNvCxnSpPr>
                <a:stCxn id="16" idx="0"/>
                <a:endCxn id="15" idx="2"/>
              </p:cNvCxnSpPr>
              <p:nvPr/>
            </p:nvCxnSpPr>
            <p:spPr>
              <a:xfrm flipV="1">
                <a:off x="6845371" y="3829739"/>
                <a:ext cx="0" cy="5999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Gleichschenkliges Dreieck 18"/>
              <p:cNvSpPr/>
              <p:nvPr/>
            </p:nvSpPr>
            <p:spPr bwMode="auto">
              <a:xfrm>
                <a:off x="6773371" y="3829739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  <p:pic>
        <p:nvPicPr>
          <p:cNvPr id="20" name="Grafik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725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Wichtige Konsequenz:</a:t>
            </a:r>
          </a:p>
          <a:p>
            <a:r>
              <a:rPr lang="de-DE" i="1" dirty="0" err="1"/>
              <a:t>Object</a:t>
            </a:r>
            <a:r>
              <a:rPr lang="de-DE" dirty="0"/>
              <a:t> ist Basisklasse </a:t>
            </a:r>
            <a:r>
              <a:rPr lang="de-DE" i="1" dirty="0"/>
              <a:t>jeder</a:t>
            </a:r>
            <a:r>
              <a:rPr lang="de-DE" dirty="0"/>
              <a:t> Vererbungshierarchie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r>
              <a:rPr lang="de-DE" dirty="0"/>
              <a:t>Was meinen Sie?</a:t>
            </a:r>
          </a:p>
          <a:p>
            <a:r>
              <a:rPr lang="de-DE" dirty="0"/>
              <a:t>Wie viele Klassen besitzen keine Basisklasse?</a:t>
            </a:r>
          </a:p>
          <a:p>
            <a:r>
              <a:rPr lang="de-DE" dirty="0"/>
              <a:t>Wie viele Klassen besitzen mehr als eine direkte Basisklasse?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grpSp>
        <p:nvGrpSpPr>
          <p:cNvPr id="43" name="Gruppieren 42"/>
          <p:cNvGrpSpPr/>
          <p:nvPr/>
        </p:nvGrpSpPr>
        <p:grpSpPr>
          <a:xfrm>
            <a:off x="2464107" y="1707527"/>
            <a:ext cx="4215786" cy="2045690"/>
            <a:chOff x="2338230" y="2614749"/>
            <a:chExt cx="4215786" cy="2045690"/>
          </a:xfrm>
        </p:grpSpPr>
        <p:grpSp>
          <p:nvGrpSpPr>
            <p:cNvPr id="21" name="Gruppieren 75"/>
            <p:cNvGrpSpPr/>
            <p:nvPr/>
          </p:nvGrpSpPr>
          <p:grpSpPr>
            <a:xfrm>
              <a:off x="2338230" y="2614749"/>
              <a:ext cx="720000" cy="2045690"/>
              <a:chOff x="1171335" y="2800581"/>
              <a:chExt cx="720000" cy="2045690"/>
            </a:xfrm>
          </p:grpSpPr>
          <p:sp>
            <p:nvSpPr>
              <p:cNvPr id="23" name="Rechteck 22"/>
              <p:cNvSpPr/>
              <p:nvPr/>
            </p:nvSpPr>
            <p:spPr bwMode="auto">
              <a:xfrm>
                <a:off x="1171335" y="2800581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Object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 bwMode="auto">
              <a:xfrm>
                <a:off x="1171335" y="3643426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A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25" name="Gerade Verbindung mit Pfeil 24"/>
              <p:cNvCxnSpPr>
                <a:stCxn id="24" idx="0"/>
                <a:endCxn id="23" idx="2"/>
              </p:cNvCxnSpPr>
              <p:nvPr/>
            </p:nvCxnSpPr>
            <p:spPr>
              <a:xfrm flipV="1">
                <a:off x="1531335" y="3160581"/>
                <a:ext cx="0" cy="48284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Gleichschenkliges Dreieck 25"/>
              <p:cNvSpPr/>
              <p:nvPr/>
            </p:nvSpPr>
            <p:spPr bwMode="auto">
              <a:xfrm>
                <a:off x="1459335" y="3161483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 bwMode="auto">
              <a:xfrm>
                <a:off x="1171335" y="4486271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B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28" name="Gerade Verbindung mit Pfeil 27"/>
              <p:cNvCxnSpPr>
                <a:stCxn id="27" idx="0"/>
                <a:endCxn id="24" idx="2"/>
              </p:cNvCxnSpPr>
              <p:nvPr/>
            </p:nvCxnSpPr>
            <p:spPr>
              <a:xfrm flipV="1">
                <a:off x="1531335" y="4003426"/>
                <a:ext cx="0" cy="48284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Gleichschenkliges Dreieck 28"/>
              <p:cNvSpPr/>
              <p:nvPr/>
            </p:nvSpPr>
            <p:spPr bwMode="auto">
              <a:xfrm>
                <a:off x="1459335" y="4004328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  <p:grpSp>
          <p:nvGrpSpPr>
            <p:cNvPr id="32" name="Gruppieren 74"/>
            <p:cNvGrpSpPr/>
            <p:nvPr/>
          </p:nvGrpSpPr>
          <p:grpSpPr>
            <a:xfrm>
              <a:off x="3874066" y="2614749"/>
              <a:ext cx="2679950" cy="1569579"/>
              <a:chOff x="2836174" y="2800581"/>
              <a:chExt cx="2679950" cy="1569579"/>
            </a:xfrm>
          </p:grpSpPr>
          <p:sp>
            <p:nvSpPr>
              <p:cNvPr id="34" name="Rechteck 33"/>
              <p:cNvSpPr/>
              <p:nvPr/>
            </p:nvSpPr>
            <p:spPr bwMode="auto">
              <a:xfrm>
                <a:off x="3816149" y="2800581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Object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35" name="Gerade Verbindung mit Pfeil 25"/>
              <p:cNvCxnSpPr>
                <a:stCxn id="36" idx="0"/>
                <a:endCxn id="34" idx="2"/>
              </p:cNvCxnSpPr>
              <p:nvPr/>
            </p:nvCxnSpPr>
            <p:spPr>
              <a:xfrm rot="5400000" flipH="1" flipV="1">
                <a:off x="3261372" y="3095383"/>
                <a:ext cx="849578" cy="97997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hteck 35"/>
              <p:cNvSpPr/>
              <p:nvPr/>
            </p:nvSpPr>
            <p:spPr bwMode="auto">
              <a:xfrm>
                <a:off x="2836174" y="4010159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A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7" name="Rechteck 36"/>
              <p:cNvSpPr/>
              <p:nvPr/>
            </p:nvSpPr>
            <p:spPr bwMode="auto">
              <a:xfrm>
                <a:off x="3816149" y="4009258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B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8" name="Rechteck 37"/>
              <p:cNvSpPr/>
              <p:nvPr/>
            </p:nvSpPr>
            <p:spPr bwMode="auto">
              <a:xfrm>
                <a:off x="4796124" y="4010160"/>
                <a:ext cx="720000" cy="36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b="1" dirty="0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  <a:endParaRPr kumimoji="0" lang="en-US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cxnSp>
            <p:nvCxnSpPr>
              <p:cNvPr id="39" name="Gerade Verbindung mit Pfeil 25"/>
              <p:cNvCxnSpPr>
                <a:stCxn id="37" idx="0"/>
                <a:endCxn id="34" idx="2"/>
              </p:cNvCxnSpPr>
              <p:nvPr/>
            </p:nvCxnSpPr>
            <p:spPr>
              <a:xfrm flipV="1">
                <a:off x="4176149" y="3160581"/>
                <a:ext cx="0" cy="848677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mit Pfeil 25"/>
              <p:cNvCxnSpPr>
                <a:stCxn id="38" idx="0"/>
                <a:endCxn id="34" idx="2"/>
              </p:cNvCxnSpPr>
              <p:nvPr/>
            </p:nvCxnSpPr>
            <p:spPr>
              <a:xfrm rot="16200000" flipV="1">
                <a:off x="4241348" y="3095383"/>
                <a:ext cx="849579" cy="979975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Gleichschenkliges Dreieck 40"/>
              <p:cNvSpPr/>
              <p:nvPr/>
            </p:nvSpPr>
            <p:spPr bwMode="auto">
              <a:xfrm>
                <a:off x="4104150" y="3160580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  <p:pic>
        <p:nvPicPr>
          <p:cNvPr id="30" name="Grafik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30659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Wichtige Konsequenz:</a:t>
            </a:r>
          </a:p>
          <a:p>
            <a:r>
              <a:rPr lang="de-DE" dirty="0"/>
              <a:t>Jede Klasse erbt die in </a:t>
            </a:r>
            <a:r>
              <a:rPr lang="de-DE" i="1" dirty="0" err="1"/>
              <a:t>Object</a:t>
            </a:r>
            <a:r>
              <a:rPr lang="de-DE" dirty="0"/>
              <a:t> definierten Methoden (z. B. </a:t>
            </a:r>
            <a:r>
              <a:rPr lang="de-DE" i="1" dirty="0" err="1"/>
              <a:t>toString</a:t>
            </a:r>
            <a:r>
              <a:rPr lang="de-DE" i="1" dirty="0"/>
              <a:t>()</a:t>
            </a:r>
            <a:r>
              <a:rPr lang="de-DE" dirty="0"/>
              <a:t>)</a:t>
            </a:r>
          </a:p>
          <a:p>
            <a:r>
              <a:rPr lang="de-DE" dirty="0"/>
              <a:t>Beispiel: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Person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ObjectDemo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Person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person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Person();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person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"Lukas Luft"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person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Was wird ausgegeben?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10" name="Legende mit Linie 2 9"/>
          <p:cNvSpPr/>
          <p:nvPr/>
        </p:nvSpPr>
        <p:spPr bwMode="auto">
          <a:xfrm>
            <a:off x="6005238" y="3616660"/>
            <a:ext cx="1548000" cy="504000"/>
          </a:xfrm>
          <a:prstGeom prst="borderCallout2">
            <a:avLst>
              <a:gd name="adj1" fmla="val 51080"/>
              <a:gd name="adj2" fmla="val -5061"/>
              <a:gd name="adj3" fmla="val 51369"/>
              <a:gd name="adj4" fmla="val -31340"/>
              <a:gd name="adj5" fmla="val 103808"/>
              <a:gd name="adj6" fmla="val -5181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Nicht explizit in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i="1" dirty="0">
                <a:solidFill>
                  <a:srgbClr val="000000"/>
                </a:solidFill>
                <a:latin typeface="Calibri" pitchFamily="34" charset="0"/>
              </a:rPr>
              <a:t>Person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definiert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11810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Implementieren Sie Klassen für geometrische Objekte Kreis, Rechteck und Quadrat.</a:t>
            </a:r>
          </a:p>
          <a:p>
            <a:r>
              <a:rPr lang="de-DE" dirty="0"/>
              <a:t>Verwenden Sie zunächst nur öffentliche Variablen.</a:t>
            </a:r>
          </a:p>
          <a:p>
            <a:r>
              <a:rPr lang="de-DE" dirty="0"/>
              <a:t>Implementieren Sie zunächst keine Methoden.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grpSp>
        <p:nvGrpSpPr>
          <p:cNvPr id="35" name="Gruppieren 34"/>
          <p:cNvGrpSpPr/>
          <p:nvPr/>
        </p:nvGrpSpPr>
        <p:grpSpPr>
          <a:xfrm>
            <a:off x="2325266" y="2421384"/>
            <a:ext cx="1080000" cy="1856872"/>
            <a:chOff x="2325266" y="2985659"/>
            <a:chExt cx="1080000" cy="1856872"/>
          </a:xfrm>
        </p:grpSpPr>
        <p:sp>
          <p:nvSpPr>
            <p:cNvPr id="16" name="Rechteck 15"/>
            <p:cNvSpPr/>
            <p:nvPr/>
          </p:nvSpPr>
          <p:spPr bwMode="auto">
            <a:xfrm>
              <a:off x="2325266" y="2985659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Circle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3" name="Ellipse 22"/>
            <p:cNvSpPr/>
            <p:nvPr/>
          </p:nvSpPr>
          <p:spPr bwMode="auto">
            <a:xfrm>
              <a:off x="2505266" y="4122531"/>
              <a:ext cx="720000" cy="72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4049135" y="2421384"/>
            <a:ext cx="1080000" cy="2288872"/>
            <a:chOff x="4049134" y="2985659"/>
            <a:chExt cx="1080000" cy="2288872"/>
          </a:xfrm>
        </p:grpSpPr>
        <p:sp>
          <p:nvSpPr>
            <p:cNvPr id="17" name="Rechteck 16"/>
            <p:cNvSpPr/>
            <p:nvPr/>
          </p:nvSpPr>
          <p:spPr bwMode="auto">
            <a:xfrm>
              <a:off x="4049134" y="2985659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Rectangle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4121134" y="4842531"/>
              <a:ext cx="936000" cy="43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grpSp>
        <p:nvGrpSpPr>
          <p:cNvPr id="33" name="Gruppieren 32"/>
          <p:cNvGrpSpPr/>
          <p:nvPr/>
        </p:nvGrpSpPr>
        <p:grpSpPr>
          <a:xfrm>
            <a:off x="5773003" y="2421384"/>
            <a:ext cx="1080000" cy="1586812"/>
            <a:chOff x="5773003" y="2985659"/>
            <a:chExt cx="1080000" cy="1586812"/>
          </a:xfrm>
        </p:grpSpPr>
        <p:sp>
          <p:nvSpPr>
            <p:cNvPr id="21" name="Rechteck 20"/>
            <p:cNvSpPr/>
            <p:nvPr/>
          </p:nvSpPr>
          <p:spPr bwMode="auto">
            <a:xfrm>
              <a:off x="5773003" y="2985659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Square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5" name="Rechteck 24"/>
            <p:cNvSpPr/>
            <p:nvPr/>
          </p:nvSpPr>
          <p:spPr bwMode="auto">
            <a:xfrm>
              <a:off x="5953003" y="3852471"/>
              <a:ext cx="720000" cy="72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cxnSp>
        <p:nvCxnSpPr>
          <p:cNvPr id="27" name="Gerade Verbindung mit Pfeil 26"/>
          <p:cNvCxnSpPr/>
          <p:nvPr/>
        </p:nvCxnSpPr>
        <p:spPr bwMode="auto">
          <a:xfrm flipV="1">
            <a:off x="1828800" y="3018374"/>
            <a:ext cx="0" cy="18559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Gerade Verbindung mit Pfeil 27"/>
          <p:cNvCxnSpPr/>
          <p:nvPr/>
        </p:nvCxnSpPr>
        <p:spPr bwMode="auto">
          <a:xfrm flipV="1">
            <a:off x="1828800" y="4874306"/>
            <a:ext cx="5471410" cy="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Rechteck 37"/>
          <p:cNvSpPr/>
          <p:nvPr/>
        </p:nvSpPr>
        <p:spPr>
          <a:xfrm>
            <a:off x="1425835" y="2883464"/>
            <a:ext cx="447935" cy="4306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y</a:t>
            </a:r>
            <a:endParaRPr lang="de-DE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7180290" y="4859318"/>
            <a:ext cx="447935" cy="4306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x</a:t>
            </a:r>
            <a:endParaRPr lang="de-DE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pic>
        <p:nvPicPr>
          <p:cNvPr id="22" name="Grafik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725"/>
            <a:ext cx="651737" cy="61859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Circle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Rectangle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width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height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Square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width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dirty="0"/>
          </a:p>
          <a:p>
            <a:r>
              <a:rPr lang="de-DE" dirty="0"/>
              <a:t>Erstellen Sie eine gemeinsame Basisklasse.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37" y="4700522"/>
            <a:ext cx="651737" cy="61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Standort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30" y="4275174"/>
            <a:ext cx="1507685" cy="66752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020456" y="4981223"/>
            <a:ext cx="177003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1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Imperative Konzepte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32811" y="3745913"/>
            <a:ext cx="14830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3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Klassenbibliothek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210778" y="3745913"/>
            <a:ext cx="169469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2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 und Objekte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475415" y="2380420"/>
            <a:ext cx="105990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4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Vererbung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784459" y="2384789"/>
            <a:ext cx="182293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5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Schnittstellen und Co.</a:t>
            </a:r>
          </a:p>
        </p:txBody>
      </p:sp>
      <p:sp>
        <p:nvSpPr>
          <p:cNvPr id="26" name="Rechteck 25"/>
          <p:cNvSpPr/>
          <p:nvPr/>
        </p:nvSpPr>
        <p:spPr bwMode="auto">
          <a:xfrm>
            <a:off x="1157818" y="2770308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157818" y="1470975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157818" y="4069641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376321" y="1101381"/>
            <a:ext cx="10583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Grundlagen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546400" y="2203657"/>
            <a:ext cx="19335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6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Grafische Oberflächen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92129" y="3397158"/>
            <a:ext cx="1784463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7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Ausnahmebehandlung</a:t>
            </a:r>
          </a:p>
        </p:txBody>
      </p:sp>
      <p:grpSp>
        <p:nvGrpSpPr>
          <p:cNvPr id="68" name="Gruppieren 67"/>
          <p:cNvGrpSpPr/>
          <p:nvPr/>
        </p:nvGrpSpPr>
        <p:grpSpPr>
          <a:xfrm>
            <a:off x="6432953" y="3799518"/>
            <a:ext cx="1754006" cy="808069"/>
            <a:chOff x="5818755" y="4065011"/>
            <a:chExt cx="1754006" cy="808069"/>
          </a:xfrm>
        </p:grpSpPr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5109" y="4065011"/>
              <a:ext cx="1381298" cy="484167"/>
            </a:xfrm>
            <a:prstGeom prst="rect">
              <a:avLst/>
            </a:prstGeom>
          </p:spPr>
        </p:pic>
        <p:sp>
          <p:nvSpPr>
            <p:cNvPr id="41" name="Textfeld 40"/>
            <p:cNvSpPr txBox="1"/>
            <p:nvPr/>
          </p:nvSpPr>
          <p:spPr>
            <a:xfrm>
              <a:off x="5818755" y="4619164"/>
              <a:ext cx="175400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8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Eingabe und</a:t>
              </a:r>
              <a:r>
                <a:rPr kumimoji="0" lang="de-DE" sz="105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 Ausgabe</a:t>
              </a:r>
              <a:endPara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5649794" y="4756031"/>
            <a:ext cx="1726755" cy="731349"/>
            <a:chOff x="5832381" y="5243068"/>
            <a:chExt cx="1726755" cy="731349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6535" y="5243068"/>
              <a:ext cx="1358446" cy="438775"/>
            </a:xfrm>
            <a:prstGeom prst="rect">
              <a:avLst/>
            </a:prstGeom>
          </p:spPr>
        </p:pic>
        <p:sp>
          <p:nvSpPr>
            <p:cNvPr id="45" name="Textfeld 44"/>
            <p:cNvSpPr txBox="1"/>
            <p:nvPr/>
          </p:nvSpPr>
          <p:spPr>
            <a:xfrm>
              <a:off x="5832381" y="5712807"/>
              <a:ext cx="172675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9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Parallelverarbeitung</a:t>
              </a:r>
            </a:p>
          </p:txBody>
        </p:sp>
      </p:grpSp>
      <p:cxnSp>
        <p:nvCxnSpPr>
          <p:cNvPr id="51" name="Gerade Verbindung mit Pfeil 50"/>
          <p:cNvCxnSpPr>
            <a:stCxn id="26" idx="3"/>
          </p:cNvCxnSpPr>
          <p:nvPr/>
        </p:nvCxnSpPr>
        <p:spPr bwMode="auto">
          <a:xfrm flipV="1">
            <a:off x="4649818" y="2535079"/>
            <a:ext cx="948079" cy="88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/>
          <p:cNvCxnSpPr>
            <a:stCxn id="26" idx="3"/>
          </p:cNvCxnSpPr>
          <p:nvPr/>
        </p:nvCxnSpPr>
        <p:spPr bwMode="auto">
          <a:xfrm flipV="1">
            <a:off x="4649818" y="3185670"/>
            <a:ext cx="1842311" cy="23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 Verbindung mit Pfeil 57"/>
          <p:cNvCxnSpPr>
            <a:stCxn id="26" idx="3"/>
          </p:cNvCxnSpPr>
          <p:nvPr/>
        </p:nvCxnSpPr>
        <p:spPr bwMode="auto">
          <a:xfrm>
            <a:off x="4649818" y="3421651"/>
            <a:ext cx="1842311" cy="519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60"/>
          <p:cNvCxnSpPr>
            <a:stCxn id="26" idx="3"/>
          </p:cNvCxnSpPr>
          <p:nvPr/>
        </p:nvCxnSpPr>
        <p:spPr bwMode="auto">
          <a:xfrm>
            <a:off x="4649818" y="3421651"/>
            <a:ext cx="1201680" cy="1185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Ellipse 64"/>
          <p:cNvSpPr/>
          <p:nvPr/>
        </p:nvSpPr>
        <p:spPr bwMode="auto">
          <a:xfrm>
            <a:off x="845342" y="5859189"/>
            <a:ext cx="108000" cy="108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5866199" y="1101381"/>
            <a:ext cx="12939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Erweiterungen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041" y="1775815"/>
            <a:ext cx="1178550" cy="58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671" y="1779005"/>
            <a:ext cx="842510" cy="594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067" y="2883829"/>
            <a:ext cx="1153029" cy="849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192" y="2657772"/>
            <a:ext cx="692559" cy="75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3800" y="3294651"/>
            <a:ext cx="1107692" cy="432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731" y="1576035"/>
            <a:ext cx="851013" cy="627622"/>
          </a:xfrm>
          <a:prstGeom prst="rect">
            <a:avLst/>
          </a:prstGeom>
        </p:spPr>
      </p:pic>
      <p:sp>
        <p:nvSpPr>
          <p:cNvPr id="64" name="Ellipse 63"/>
          <p:cNvSpPr/>
          <p:nvPr/>
        </p:nvSpPr>
        <p:spPr bwMode="auto">
          <a:xfrm>
            <a:off x="1385003" y="1724731"/>
            <a:ext cx="180823" cy="18082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7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Circle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Rectangle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width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height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Square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width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dirty="0"/>
          </a:p>
          <a:p>
            <a:r>
              <a:rPr lang="de-DE" dirty="0"/>
              <a:t>Welche Variablen sind in den jeweiligen Klassen deklariert?</a:t>
            </a:r>
          </a:p>
          <a:p>
            <a:r>
              <a:rPr lang="de-DE" dirty="0"/>
              <a:t>Ergänzen Sie einen Konstruktor für die Klasse </a:t>
            </a:r>
            <a:r>
              <a:rPr lang="de-DE" i="1" dirty="0"/>
              <a:t>Circle</a:t>
            </a:r>
            <a:r>
              <a:rPr lang="de-DE" dirty="0"/>
              <a:t>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6812888" y="960572"/>
            <a:ext cx="2114838" cy="3703000"/>
            <a:chOff x="6813160" y="1417772"/>
            <a:chExt cx="2114838" cy="3703000"/>
          </a:xfrm>
        </p:grpSpPr>
        <p:grpSp>
          <p:nvGrpSpPr>
            <p:cNvPr id="22" name="Gruppieren 21"/>
            <p:cNvGrpSpPr/>
            <p:nvPr/>
          </p:nvGrpSpPr>
          <p:grpSpPr>
            <a:xfrm>
              <a:off x="6813160" y="1417772"/>
              <a:ext cx="1152001" cy="684000"/>
              <a:chOff x="6978635" y="972000"/>
              <a:chExt cx="1152001" cy="684000"/>
            </a:xfrm>
          </p:grpSpPr>
          <p:sp>
            <p:nvSpPr>
              <p:cNvPr id="17" name="Rechteck 16"/>
              <p:cNvSpPr/>
              <p:nvPr/>
            </p:nvSpPr>
            <p:spPr bwMode="auto">
              <a:xfrm>
                <a:off x="6978635" y="972000"/>
                <a:ext cx="1152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Shape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 bwMode="auto">
              <a:xfrm>
                <a:off x="6978636" y="1224000"/>
                <a:ext cx="1152000" cy="43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x : double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y</a:t>
                </a:r>
                <a:r>
                  <a:rPr kumimoji="0" lang="en-US" sz="1200" i="0" strike="noStrike" cap="none" normalizeH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 : double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23" name="Gruppieren 22"/>
            <p:cNvGrpSpPr/>
            <p:nvPr/>
          </p:nvGrpSpPr>
          <p:grpSpPr>
            <a:xfrm>
              <a:off x="7775998" y="2337658"/>
              <a:ext cx="1152000" cy="684000"/>
              <a:chOff x="5818235" y="1758847"/>
              <a:chExt cx="1152000" cy="684000"/>
            </a:xfrm>
          </p:grpSpPr>
          <p:sp>
            <p:nvSpPr>
              <p:cNvPr id="9" name="Rechteck 8"/>
              <p:cNvSpPr/>
              <p:nvPr/>
            </p:nvSpPr>
            <p:spPr bwMode="auto">
              <a:xfrm>
                <a:off x="5818235" y="1758847"/>
                <a:ext cx="1152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Circle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9" name="Rechteck 18"/>
              <p:cNvSpPr/>
              <p:nvPr/>
            </p:nvSpPr>
            <p:spPr bwMode="auto">
              <a:xfrm>
                <a:off x="5818235" y="2010847"/>
                <a:ext cx="1152000" cy="43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radius : double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24" name="Gruppieren 23"/>
            <p:cNvGrpSpPr/>
            <p:nvPr/>
          </p:nvGrpSpPr>
          <p:grpSpPr>
            <a:xfrm>
              <a:off x="7775998" y="3387215"/>
              <a:ext cx="1152000" cy="684000"/>
              <a:chOff x="6941118" y="1758847"/>
              <a:chExt cx="1152000" cy="684000"/>
            </a:xfrm>
          </p:grpSpPr>
          <p:sp>
            <p:nvSpPr>
              <p:cNvPr id="12" name="Rechteck 11"/>
              <p:cNvSpPr/>
              <p:nvPr/>
            </p:nvSpPr>
            <p:spPr bwMode="auto">
              <a:xfrm>
                <a:off x="6941118" y="1758847"/>
                <a:ext cx="1152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Rectangle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 bwMode="auto">
              <a:xfrm>
                <a:off x="6941118" y="2010847"/>
                <a:ext cx="1152000" cy="43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width : double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height : double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25" name="Gruppieren 24"/>
            <p:cNvGrpSpPr/>
            <p:nvPr/>
          </p:nvGrpSpPr>
          <p:grpSpPr>
            <a:xfrm>
              <a:off x="7775998" y="4436772"/>
              <a:ext cx="1152000" cy="684000"/>
              <a:chOff x="8064000" y="1758847"/>
              <a:chExt cx="1152000" cy="684000"/>
            </a:xfrm>
          </p:grpSpPr>
          <p:sp>
            <p:nvSpPr>
              <p:cNvPr id="15" name="Rechteck 14"/>
              <p:cNvSpPr/>
              <p:nvPr/>
            </p:nvSpPr>
            <p:spPr bwMode="auto">
              <a:xfrm>
                <a:off x="8064000" y="1758847"/>
                <a:ext cx="1152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Square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>
                <a:off x="8064000" y="2010847"/>
                <a:ext cx="1152000" cy="43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width : double</a:t>
                </a:r>
              </a:p>
            </p:txBody>
          </p:sp>
        </p:grpSp>
        <p:cxnSp>
          <p:nvCxnSpPr>
            <p:cNvPr id="26" name="Gerade Verbindung mit Pfeil 25"/>
            <p:cNvCxnSpPr>
              <a:stCxn id="19" idx="1"/>
              <a:endCxn id="18" idx="2"/>
            </p:cNvCxnSpPr>
            <p:nvPr/>
          </p:nvCxnSpPr>
          <p:spPr>
            <a:xfrm rot="10800000">
              <a:off x="7389162" y="2101772"/>
              <a:ext cx="386837" cy="703886"/>
            </a:xfrm>
            <a:prstGeom prst="bentConnector2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mit Pfeil 25"/>
            <p:cNvCxnSpPr>
              <a:stCxn id="20" idx="1"/>
              <a:endCxn id="18" idx="2"/>
            </p:cNvCxnSpPr>
            <p:nvPr/>
          </p:nvCxnSpPr>
          <p:spPr>
            <a:xfrm rot="10800000">
              <a:off x="7389162" y="2101773"/>
              <a:ext cx="386837" cy="1753443"/>
            </a:xfrm>
            <a:prstGeom prst="bentConnector2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mit Pfeil 25"/>
            <p:cNvCxnSpPr>
              <a:stCxn id="21" idx="1"/>
              <a:endCxn id="18" idx="2"/>
            </p:cNvCxnSpPr>
            <p:nvPr/>
          </p:nvCxnSpPr>
          <p:spPr>
            <a:xfrm rot="10800000">
              <a:off x="7389162" y="2101772"/>
              <a:ext cx="386837" cy="2803000"/>
            </a:xfrm>
            <a:prstGeom prst="bentConnector2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Gleichschenkliges Dreieck 26"/>
            <p:cNvSpPr/>
            <p:nvPr/>
          </p:nvSpPr>
          <p:spPr bwMode="auto">
            <a:xfrm>
              <a:off x="7317162" y="2101773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pic>
        <p:nvPicPr>
          <p:cNvPr id="32" name="Grafik 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" y="5316833"/>
            <a:ext cx="651737" cy="618598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2" y="4567023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Circle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b="1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radius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dirty="0"/>
          </a:p>
          <a:p>
            <a:r>
              <a:rPr lang="de-DE" dirty="0"/>
              <a:t>Beachte: Variablen </a:t>
            </a:r>
            <a:r>
              <a:rPr lang="de-DE" i="1" dirty="0"/>
              <a:t>x</a:t>
            </a:r>
            <a:r>
              <a:rPr lang="de-DE" dirty="0"/>
              <a:t> und </a:t>
            </a:r>
            <a:r>
              <a:rPr lang="de-DE" i="1" dirty="0"/>
              <a:t>y</a:t>
            </a:r>
            <a:r>
              <a:rPr lang="de-DE" dirty="0"/>
              <a:t> der Basisklasse werden wie „eigene“ Variablen verwendet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Verstecken Sie die Variablen der Klasse </a:t>
            </a:r>
            <a:r>
              <a:rPr lang="de-DE" i="1" dirty="0"/>
              <a:t>Shape</a:t>
            </a:r>
            <a:r>
              <a:rPr lang="de-DE" dirty="0"/>
              <a:t> durch den </a:t>
            </a:r>
            <a:r>
              <a:rPr lang="de-DE" dirty="0" err="1"/>
              <a:t>Modifizierer</a:t>
            </a:r>
            <a:r>
              <a:rPr lang="de-DE" dirty="0"/>
              <a:t> </a:t>
            </a:r>
            <a:r>
              <a:rPr lang="de-DE" i="1" dirty="0"/>
              <a:t>private</a:t>
            </a:r>
            <a:r>
              <a:rPr lang="de-DE" dirty="0"/>
              <a:t>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2757716" y="989996"/>
            <a:ext cx="885371" cy="4209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1734457" y="2804280"/>
            <a:ext cx="1560286" cy="60959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9741"/>
            <a:ext cx="651737" cy="61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private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Circle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b="1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radius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dirty="0"/>
          </a:p>
          <a:p>
            <a:r>
              <a:rPr lang="de-DE" dirty="0"/>
              <a:t>Die Variablen </a:t>
            </a:r>
            <a:r>
              <a:rPr lang="de-DE" i="1" dirty="0"/>
              <a:t>x</a:t>
            </a:r>
            <a:r>
              <a:rPr lang="de-DE" dirty="0"/>
              <a:t> und </a:t>
            </a:r>
            <a:r>
              <a:rPr lang="de-DE" i="1" dirty="0"/>
              <a:t>y</a:t>
            </a:r>
            <a:r>
              <a:rPr lang="de-DE" dirty="0"/>
              <a:t> der Basisklasse sind in </a:t>
            </a:r>
            <a:r>
              <a:rPr lang="de-DE" i="1" dirty="0"/>
              <a:t>Circle</a:t>
            </a:r>
            <a:r>
              <a:rPr lang="de-DE" dirty="0"/>
              <a:t> nicht sichtbar.</a:t>
            </a:r>
          </a:p>
          <a:p>
            <a:r>
              <a:rPr lang="de-DE" dirty="0"/>
              <a:t>Fehler: Im </a:t>
            </a:r>
            <a:r>
              <a:rPr lang="de-DE" dirty="0" err="1"/>
              <a:t>Konstruktor</a:t>
            </a:r>
            <a:r>
              <a:rPr lang="de-DE" dirty="0"/>
              <a:t> der Klasse </a:t>
            </a:r>
            <a:r>
              <a:rPr lang="de-DE" i="1" dirty="0"/>
              <a:t>Circle</a:t>
            </a:r>
            <a:r>
              <a:rPr lang="de-DE" dirty="0"/>
              <a:t> sind </a:t>
            </a:r>
            <a:r>
              <a:rPr lang="de-DE" i="1" dirty="0"/>
              <a:t>x</a:t>
            </a:r>
            <a:r>
              <a:rPr lang="de-DE" dirty="0"/>
              <a:t> und </a:t>
            </a:r>
            <a:r>
              <a:rPr lang="de-DE" i="1" dirty="0"/>
              <a:t>y</a:t>
            </a:r>
            <a:r>
              <a:rPr lang="de-DE" dirty="0"/>
              <a:t> unbekannt.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Beheben Sie dieses Problem (wobei </a:t>
            </a:r>
            <a:r>
              <a:rPr lang="de-DE" i="1" dirty="0"/>
              <a:t>x</a:t>
            </a:r>
            <a:r>
              <a:rPr lang="de-DE" dirty="0"/>
              <a:t> und </a:t>
            </a:r>
            <a:r>
              <a:rPr lang="de-DE" i="1" dirty="0"/>
              <a:t>y</a:t>
            </a:r>
            <a:r>
              <a:rPr lang="de-DE" dirty="0"/>
              <a:t> privat bleiben).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1378857" y="990237"/>
            <a:ext cx="1059543" cy="4209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1719943" y="2775492"/>
            <a:ext cx="1059543" cy="66765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319367" y="2893665"/>
            <a:ext cx="3802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de-DE" b="1" dirty="0">
                <a:solidFill>
                  <a:srgbClr val="C00000"/>
                </a:solidFill>
                <a:sym typeface="Wingdings"/>
              </a:rPr>
              <a:t>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59917"/>
            <a:ext cx="651737" cy="61859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670" y="4275821"/>
            <a:ext cx="692559" cy="75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private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b="1" dirty="0">
              <a:solidFill>
                <a:srgbClr val="7F0055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setX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Zusätzlich Getter sowie entsprechende Methoden für y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Circle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b="1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radius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setX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x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setY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y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10" name="Ellipse 9"/>
          <p:cNvSpPr/>
          <p:nvPr/>
        </p:nvSpPr>
        <p:spPr bwMode="auto">
          <a:xfrm>
            <a:off x="1088571" y="1352859"/>
            <a:ext cx="3483429" cy="111759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1785256" y="4299258"/>
            <a:ext cx="1059543" cy="4209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Instanziierung von Objekten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9A6E6F5C-AD81-4CCC-8B45-8FF1FEE9E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C enthält eigene Methoden sowie Methoden der Klassen A und B.</a:t>
            </a:r>
          </a:p>
          <a:p>
            <a:r>
              <a:rPr lang="de-DE" dirty="0"/>
              <a:t>Klasse C enthält eigene Variablen sowie Variablen der Klassen A und B.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Was meinen Sie?</a:t>
            </a:r>
          </a:p>
          <a:p>
            <a:r>
              <a:rPr lang="de-DE" dirty="0"/>
              <a:t>Wie werden Methoden eines neuen Objektes der Klasse C erzeugt?</a:t>
            </a:r>
          </a:p>
          <a:p>
            <a:r>
              <a:rPr lang="de-DE" dirty="0"/>
              <a:t>Wie werden Variablen eines Objektes der Klasse C erzeugt und initialisiert?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Methoden:</a:t>
            </a:r>
          </a:p>
          <a:p>
            <a:r>
              <a:rPr lang="de-DE" dirty="0"/>
              <a:t>Werden nicht für jedes Objekt neu erzeugt, sondern sind für Klasse definiert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Variablen:</a:t>
            </a:r>
          </a:p>
          <a:p>
            <a:r>
              <a:rPr lang="de-DE" dirty="0"/>
              <a:t>An Basisklasse der Vererbungshierarchie beginnen</a:t>
            </a:r>
          </a:p>
          <a:p>
            <a:r>
              <a:rPr lang="de-DE" dirty="0"/>
              <a:t>In jedem Schritt Variablen der entsprechenden (Basis-)Klasse erzeugen und initialisieren</a:t>
            </a:r>
          </a:p>
          <a:p>
            <a:r>
              <a:rPr lang="de-DE" dirty="0"/>
              <a:t>Initialisierung über </a:t>
            </a:r>
            <a:r>
              <a:rPr lang="de-DE" dirty="0" err="1"/>
              <a:t>Konstruktor</a:t>
            </a:r>
            <a:r>
              <a:rPr lang="de-DE" dirty="0"/>
              <a:t> der jeweiligen (Basis-)Klasse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Schauen wir uns das genauer an …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Erzeugung von Objekten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grpSp>
        <p:nvGrpSpPr>
          <p:cNvPr id="14" name="Gruppieren 75"/>
          <p:cNvGrpSpPr/>
          <p:nvPr/>
        </p:nvGrpSpPr>
        <p:grpSpPr>
          <a:xfrm>
            <a:off x="7809538" y="908527"/>
            <a:ext cx="720000" cy="2045690"/>
            <a:chOff x="1171335" y="2800581"/>
            <a:chExt cx="720000" cy="2045690"/>
          </a:xfrm>
        </p:grpSpPr>
        <p:sp>
          <p:nvSpPr>
            <p:cNvPr id="16" name="Rechteck 15"/>
            <p:cNvSpPr/>
            <p:nvPr/>
          </p:nvSpPr>
          <p:spPr bwMode="auto">
            <a:xfrm>
              <a:off x="1171335" y="2800581"/>
              <a:ext cx="72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7" name="Rechteck 16"/>
            <p:cNvSpPr/>
            <p:nvPr/>
          </p:nvSpPr>
          <p:spPr bwMode="auto">
            <a:xfrm>
              <a:off x="1171335" y="3643426"/>
              <a:ext cx="72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8" name="Gerade Verbindung mit Pfeil 17"/>
            <p:cNvCxnSpPr>
              <a:stCxn id="17" idx="0"/>
              <a:endCxn id="16" idx="2"/>
            </p:cNvCxnSpPr>
            <p:nvPr/>
          </p:nvCxnSpPr>
          <p:spPr>
            <a:xfrm flipV="1">
              <a:off x="1531335" y="3160581"/>
              <a:ext cx="0" cy="48284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leichschenkliges Dreieck 18"/>
            <p:cNvSpPr/>
            <p:nvPr/>
          </p:nvSpPr>
          <p:spPr bwMode="auto">
            <a:xfrm>
              <a:off x="1459335" y="3161483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1171335" y="4486271"/>
              <a:ext cx="72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C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1" name="Gerade Verbindung mit Pfeil 20"/>
            <p:cNvCxnSpPr>
              <a:stCxn id="20" idx="0"/>
              <a:endCxn id="17" idx="2"/>
            </p:cNvCxnSpPr>
            <p:nvPr/>
          </p:nvCxnSpPr>
          <p:spPr>
            <a:xfrm flipV="1">
              <a:off x="1531335" y="4003426"/>
              <a:ext cx="0" cy="48284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leichschenkliges Dreieck 21"/>
            <p:cNvSpPr/>
            <p:nvPr/>
          </p:nvSpPr>
          <p:spPr bwMode="auto">
            <a:xfrm>
              <a:off x="1459335" y="4004328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67" y="1706762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Variablen für Objekte der Klasse C:</a:t>
            </a:r>
          </a:p>
          <a:p>
            <a:r>
              <a:rPr lang="de-DE" dirty="0"/>
              <a:t>Objekt enthält die in der Klasse C deklarierten Variablen</a:t>
            </a:r>
          </a:p>
          <a:p>
            <a:r>
              <a:rPr lang="de-DE" dirty="0"/>
              <a:t>Enthält zusätzlich von Klasse B geerbte Variablen</a:t>
            </a:r>
          </a:p>
          <a:p>
            <a:r>
              <a:rPr lang="de-DE" dirty="0"/>
              <a:t>Diese enthalten die von Klasse A geerbten Variablen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Erzeugung von Objekten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1121027" y="2664378"/>
            <a:ext cx="720000" cy="842845"/>
            <a:chOff x="1121027" y="3121575"/>
            <a:chExt cx="720000" cy="842845"/>
          </a:xfrm>
        </p:grpSpPr>
        <p:sp>
          <p:nvSpPr>
            <p:cNvPr id="16" name="Rechteck 15"/>
            <p:cNvSpPr/>
            <p:nvPr/>
          </p:nvSpPr>
          <p:spPr bwMode="auto">
            <a:xfrm>
              <a:off x="1121027" y="3121575"/>
              <a:ext cx="72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8" name="Gerade Verbindung mit Pfeil 17"/>
            <p:cNvCxnSpPr>
              <a:stCxn id="17" idx="0"/>
              <a:endCxn id="16" idx="2"/>
            </p:cNvCxnSpPr>
            <p:nvPr/>
          </p:nvCxnSpPr>
          <p:spPr>
            <a:xfrm flipV="1">
              <a:off x="1481027" y="3481575"/>
              <a:ext cx="0" cy="48284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Gleichschenkliges Dreieck 18"/>
            <p:cNvSpPr/>
            <p:nvPr/>
          </p:nvSpPr>
          <p:spPr bwMode="auto">
            <a:xfrm>
              <a:off x="1409027" y="3482477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sp>
        <p:nvSpPr>
          <p:cNvPr id="20" name="Rechteck 19"/>
          <p:cNvSpPr/>
          <p:nvPr/>
        </p:nvSpPr>
        <p:spPr bwMode="auto">
          <a:xfrm>
            <a:off x="1121027" y="4350068"/>
            <a:ext cx="72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C</a:t>
            </a:r>
            <a:endParaRPr kumimoji="0" lang="en-US" sz="24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grpSp>
        <p:nvGrpSpPr>
          <p:cNvPr id="10" name="Gruppieren 9"/>
          <p:cNvGrpSpPr/>
          <p:nvPr/>
        </p:nvGrpSpPr>
        <p:grpSpPr>
          <a:xfrm>
            <a:off x="1121027" y="3507223"/>
            <a:ext cx="720000" cy="838612"/>
            <a:chOff x="1121027" y="3964420"/>
            <a:chExt cx="720000" cy="838612"/>
          </a:xfrm>
        </p:grpSpPr>
        <p:sp>
          <p:nvSpPr>
            <p:cNvPr id="17" name="Rechteck 16"/>
            <p:cNvSpPr/>
            <p:nvPr/>
          </p:nvSpPr>
          <p:spPr bwMode="auto">
            <a:xfrm>
              <a:off x="1121027" y="3964420"/>
              <a:ext cx="72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1" name="Gerade Verbindung mit Pfeil 20"/>
            <p:cNvCxnSpPr>
              <a:stCxn id="20" idx="0"/>
              <a:endCxn id="17" idx="2"/>
            </p:cNvCxnSpPr>
            <p:nvPr/>
          </p:nvCxnSpPr>
          <p:spPr>
            <a:xfrm flipV="1">
              <a:off x="1481027" y="4324420"/>
              <a:ext cx="0" cy="47861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Gleichschenkliges Dreieck 21"/>
            <p:cNvSpPr/>
            <p:nvPr/>
          </p:nvSpPr>
          <p:spPr bwMode="auto">
            <a:xfrm>
              <a:off x="1409027" y="4325322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grpSp>
        <p:nvGrpSpPr>
          <p:cNvPr id="31" name="Gruppieren 30"/>
          <p:cNvGrpSpPr/>
          <p:nvPr/>
        </p:nvGrpSpPr>
        <p:grpSpPr>
          <a:xfrm>
            <a:off x="3835063" y="2787224"/>
            <a:ext cx="4561162" cy="1799998"/>
            <a:chOff x="4049798" y="3161483"/>
            <a:chExt cx="1260000" cy="1799998"/>
          </a:xfrm>
        </p:grpSpPr>
        <p:sp>
          <p:nvSpPr>
            <p:cNvPr id="32" name="Rechteck 31"/>
            <p:cNvSpPr/>
            <p:nvPr/>
          </p:nvSpPr>
          <p:spPr bwMode="auto">
            <a:xfrm>
              <a:off x="4049798" y="3161483"/>
              <a:ext cx="126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Objekt der Klasse C</a:t>
              </a:r>
              <a:endParaRPr kumimoji="0" lang="de-DE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4049798" y="3449481"/>
              <a:ext cx="1260000" cy="151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>
                  <a:solidFill>
                    <a:srgbClr val="000000"/>
                  </a:solidFill>
                  <a:latin typeface="Calibri" pitchFamily="34" charset="0"/>
                </a:rPr>
                <a:t>Variablen Klasse C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37" name="Abgerundetes Rechteck 36"/>
          <p:cNvSpPr/>
          <p:nvPr/>
        </p:nvSpPr>
        <p:spPr bwMode="auto">
          <a:xfrm>
            <a:off x="4019093" y="3611600"/>
            <a:ext cx="1116000" cy="593745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In Klasse C definiert</a:t>
            </a:r>
            <a:endParaRPr kumimoji="0" lang="de-DE" sz="240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grpSp>
        <p:nvGrpSpPr>
          <p:cNvPr id="8" name="Gruppieren 7"/>
          <p:cNvGrpSpPr/>
          <p:nvPr/>
        </p:nvGrpSpPr>
        <p:grpSpPr>
          <a:xfrm>
            <a:off x="5260196" y="3387298"/>
            <a:ext cx="2952000" cy="1080000"/>
            <a:chOff x="5260196" y="3844495"/>
            <a:chExt cx="2952000" cy="1080000"/>
          </a:xfrm>
        </p:grpSpPr>
        <p:sp>
          <p:nvSpPr>
            <p:cNvPr id="26" name="Abgerundetes Rechteck 25"/>
            <p:cNvSpPr/>
            <p:nvPr/>
          </p:nvSpPr>
          <p:spPr bwMode="auto">
            <a:xfrm>
              <a:off x="5260196" y="3844495"/>
              <a:ext cx="2952000" cy="108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Variablen Klasse B</a:t>
              </a:r>
              <a:endParaRPr kumimoji="0" lang="de-DE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5" name="Abgerundetes Rechteck 34"/>
            <p:cNvSpPr/>
            <p:nvPr/>
          </p:nvSpPr>
          <p:spPr bwMode="auto">
            <a:xfrm>
              <a:off x="5518598" y="4225811"/>
              <a:ext cx="1116000" cy="5937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In Klasse B definiert</a:t>
              </a:r>
              <a:endParaRPr kumimoji="0" lang="de-DE" sz="2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34" name="Abgerundetes Rechteck 33"/>
          <p:cNvSpPr/>
          <p:nvPr/>
        </p:nvSpPr>
        <p:spPr bwMode="auto">
          <a:xfrm>
            <a:off x="6837794" y="3768614"/>
            <a:ext cx="1116000" cy="5937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In Klasse A definiert</a:t>
            </a:r>
            <a:endParaRPr kumimoji="0" lang="de-DE" sz="240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46" name="Pfeil nach rechts 45"/>
          <p:cNvSpPr/>
          <p:nvPr/>
        </p:nvSpPr>
        <p:spPr bwMode="auto">
          <a:xfrm>
            <a:off x="2359074" y="3561223"/>
            <a:ext cx="957942" cy="25200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Neues Objekt der Klasse C:</a:t>
            </a:r>
          </a:p>
          <a:p>
            <a:pPr>
              <a:buFont typeface="+mj-lt"/>
              <a:buAutoNum type="arabicPeriod"/>
            </a:pPr>
            <a:r>
              <a:rPr lang="de-DE" dirty="0"/>
              <a:t>Vererbungshierarchie nach oben durchlaufen: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Klasse C hat Basisklasse B </a:t>
            </a:r>
            <a:r>
              <a:rPr lang="de-DE" dirty="0">
                <a:sym typeface="Symbol"/>
              </a:rPr>
              <a:t> </a:t>
            </a:r>
            <a:r>
              <a:rPr lang="de-DE" dirty="0"/>
              <a:t>Aufruf, um Variablen von B zu erzeugen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Klasse B hat Basisklasse A </a:t>
            </a:r>
            <a:r>
              <a:rPr lang="de-DE" dirty="0">
                <a:sym typeface="Symbol"/>
              </a:rPr>
              <a:t> </a:t>
            </a:r>
            <a:r>
              <a:rPr lang="de-DE" dirty="0"/>
              <a:t>Aufruf, um Variablen von A zu erzeugen</a:t>
            </a:r>
          </a:p>
          <a:p>
            <a:pPr lvl="1">
              <a:buFont typeface="+mj-lt"/>
              <a:buAutoNum type="arabicPeriod"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Variablen „von innen nach außen“ erzeugen und initialisieren (</a:t>
            </a:r>
            <a:r>
              <a:rPr lang="de-DE" i="1" dirty="0" err="1"/>
              <a:t>Konstruktorverkettung</a:t>
            </a:r>
            <a:r>
              <a:rPr lang="de-DE" dirty="0"/>
              <a:t>):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Variablen von A erzeugen und über </a:t>
            </a:r>
            <a:r>
              <a:rPr lang="de-DE" dirty="0" err="1"/>
              <a:t>Konstruktor</a:t>
            </a:r>
            <a:r>
              <a:rPr lang="de-DE" dirty="0"/>
              <a:t> </a:t>
            </a:r>
            <a:r>
              <a:rPr lang="de-DE" i="1" dirty="0"/>
              <a:t>A()</a:t>
            </a:r>
            <a:r>
              <a:rPr lang="de-DE" dirty="0"/>
              <a:t> initialisieren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Variablen von B erzeugen und über </a:t>
            </a:r>
            <a:r>
              <a:rPr lang="de-DE" dirty="0" err="1"/>
              <a:t>Konstruktor</a:t>
            </a:r>
            <a:r>
              <a:rPr lang="de-DE" dirty="0"/>
              <a:t> </a:t>
            </a:r>
            <a:r>
              <a:rPr lang="de-DE" i="1" dirty="0"/>
              <a:t>B()</a:t>
            </a:r>
            <a:r>
              <a:rPr lang="de-DE" dirty="0"/>
              <a:t> initialisieren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Variablen von C erzeugen und über </a:t>
            </a:r>
            <a:r>
              <a:rPr lang="de-DE" dirty="0" err="1"/>
              <a:t>Konstruktor</a:t>
            </a:r>
            <a:r>
              <a:rPr lang="de-DE" dirty="0"/>
              <a:t> </a:t>
            </a:r>
            <a:r>
              <a:rPr lang="de-DE" i="1" dirty="0"/>
              <a:t>C()</a:t>
            </a:r>
            <a:r>
              <a:rPr lang="de-DE" dirty="0"/>
              <a:t> initialisieren</a:t>
            </a:r>
          </a:p>
          <a:p>
            <a:pPr lvl="1">
              <a:buNone/>
            </a:pPr>
            <a:endParaRPr lang="de-DE" dirty="0"/>
          </a:p>
          <a:p>
            <a:pPr lvl="1">
              <a:buNone/>
            </a:pPr>
            <a:r>
              <a:rPr lang="de-DE" dirty="0"/>
              <a:t>Speicher:</a:t>
            </a:r>
          </a:p>
          <a:p>
            <a:pPr lvl="1">
              <a:buFont typeface="+mj-lt"/>
              <a:buAutoNum type="arabicPeriod"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Erzeugung von Objekten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grpSp>
        <p:nvGrpSpPr>
          <p:cNvPr id="50" name="Gruppieren 75"/>
          <p:cNvGrpSpPr/>
          <p:nvPr/>
        </p:nvGrpSpPr>
        <p:grpSpPr>
          <a:xfrm>
            <a:off x="8225029" y="755441"/>
            <a:ext cx="504000" cy="1431983"/>
            <a:chOff x="1171335" y="2800581"/>
            <a:chExt cx="720000" cy="2045690"/>
          </a:xfrm>
        </p:grpSpPr>
        <p:sp>
          <p:nvSpPr>
            <p:cNvPr id="51" name="Rechteck 50"/>
            <p:cNvSpPr/>
            <p:nvPr/>
          </p:nvSpPr>
          <p:spPr bwMode="auto">
            <a:xfrm>
              <a:off x="1171335" y="2800581"/>
              <a:ext cx="72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2" name="Rechteck 51"/>
            <p:cNvSpPr/>
            <p:nvPr/>
          </p:nvSpPr>
          <p:spPr bwMode="auto">
            <a:xfrm>
              <a:off x="1171335" y="3643426"/>
              <a:ext cx="72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53" name="Gerade Verbindung mit Pfeil 52"/>
            <p:cNvCxnSpPr>
              <a:stCxn id="52" idx="0"/>
              <a:endCxn id="51" idx="2"/>
            </p:cNvCxnSpPr>
            <p:nvPr/>
          </p:nvCxnSpPr>
          <p:spPr>
            <a:xfrm flipV="1">
              <a:off x="1531335" y="3160581"/>
              <a:ext cx="0" cy="48284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Gleichschenkliges Dreieck 53"/>
            <p:cNvSpPr/>
            <p:nvPr/>
          </p:nvSpPr>
          <p:spPr bwMode="auto">
            <a:xfrm>
              <a:off x="1459335" y="3161483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55" name="Rechteck 54"/>
            <p:cNvSpPr/>
            <p:nvPr/>
          </p:nvSpPr>
          <p:spPr bwMode="auto">
            <a:xfrm>
              <a:off x="1171335" y="4486271"/>
              <a:ext cx="72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C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56" name="Gerade Verbindung mit Pfeil 55"/>
            <p:cNvCxnSpPr>
              <a:stCxn id="55" idx="0"/>
              <a:endCxn id="52" idx="2"/>
            </p:cNvCxnSpPr>
            <p:nvPr/>
          </p:nvCxnSpPr>
          <p:spPr>
            <a:xfrm flipV="1">
              <a:off x="1531335" y="4003426"/>
              <a:ext cx="0" cy="48284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Gleichschenkliges Dreieck 56"/>
            <p:cNvSpPr/>
            <p:nvPr/>
          </p:nvSpPr>
          <p:spPr bwMode="auto">
            <a:xfrm>
              <a:off x="1459335" y="4004328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cxnSp>
        <p:nvCxnSpPr>
          <p:cNvPr id="59" name="Gerade Verbindung mit Pfeil 58"/>
          <p:cNvCxnSpPr/>
          <p:nvPr/>
        </p:nvCxnSpPr>
        <p:spPr bwMode="auto">
          <a:xfrm flipV="1">
            <a:off x="8026400" y="755442"/>
            <a:ext cx="0" cy="15038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Flussdiagramm: Magnetplattenspeicher 71"/>
          <p:cNvSpPr/>
          <p:nvPr/>
        </p:nvSpPr>
        <p:spPr bwMode="auto">
          <a:xfrm>
            <a:off x="2527570" y="4881918"/>
            <a:ext cx="1062991" cy="698684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Variablen A</a:t>
            </a:r>
          </a:p>
        </p:txBody>
      </p:sp>
      <p:sp>
        <p:nvSpPr>
          <p:cNvPr id="73" name="Flussdiagramm: Magnetplattenspeicher 72"/>
          <p:cNvSpPr/>
          <p:nvPr/>
        </p:nvSpPr>
        <p:spPr bwMode="auto">
          <a:xfrm>
            <a:off x="2527570" y="4422718"/>
            <a:ext cx="1062991" cy="698684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Variablen B</a:t>
            </a:r>
          </a:p>
        </p:txBody>
      </p:sp>
      <p:sp>
        <p:nvSpPr>
          <p:cNvPr id="74" name="Flussdiagramm: Magnetplattenspeicher 73"/>
          <p:cNvSpPr/>
          <p:nvPr/>
        </p:nvSpPr>
        <p:spPr bwMode="auto">
          <a:xfrm>
            <a:off x="2527570" y="3958279"/>
            <a:ext cx="1062991" cy="698684"/>
          </a:xfrm>
          <a:prstGeom prst="flowChartMagneticDisk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Variablen C</a:t>
            </a:r>
          </a:p>
        </p:txBody>
      </p:sp>
      <p:grpSp>
        <p:nvGrpSpPr>
          <p:cNvPr id="21" name="Gruppieren 20"/>
          <p:cNvGrpSpPr/>
          <p:nvPr/>
        </p:nvGrpSpPr>
        <p:grpSpPr>
          <a:xfrm>
            <a:off x="3933371" y="3958279"/>
            <a:ext cx="2583544" cy="1622323"/>
            <a:chOff x="3933371" y="4415476"/>
            <a:chExt cx="2583544" cy="1622323"/>
          </a:xfrm>
        </p:grpSpPr>
        <p:sp>
          <p:nvSpPr>
            <p:cNvPr id="19" name="Geschweifte Klammer rechts 18"/>
            <p:cNvSpPr/>
            <p:nvPr/>
          </p:nvSpPr>
          <p:spPr bwMode="auto">
            <a:xfrm>
              <a:off x="3933371" y="4415476"/>
              <a:ext cx="406400" cy="1622323"/>
            </a:xfrm>
            <a:prstGeom prst="rightBrac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4515951" y="5012562"/>
              <a:ext cx="2000964" cy="430652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Variablen eines</a:t>
              </a:r>
            </a:p>
            <a:p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Objektes der Klasse C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 err="1"/>
              <a:t>Konstruktor</a:t>
            </a:r>
            <a:r>
              <a:rPr lang="de-DE" dirty="0"/>
              <a:t> der Basisklasse:</a:t>
            </a:r>
          </a:p>
          <a:p>
            <a:r>
              <a:rPr lang="de-DE" dirty="0"/>
              <a:t>Aufruf über </a:t>
            </a:r>
            <a:r>
              <a:rPr lang="de-DE" i="1" dirty="0"/>
              <a:t>super()</a:t>
            </a:r>
            <a:r>
              <a:rPr lang="de-DE" dirty="0"/>
              <a:t> als erste Anweisung im </a:t>
            </a:r>
            <a:r>
              <a:rPr lang="de-DE" dirty="0" err="1"/>
              <a:t>Konstruktor</a:t>
            </a:r>
            <a:r>
              <a:rPr lang="de-DE" dirty="0"/>
              <a:t> der abgeleiteten Klasse</a:t>
            </a:r>
          </a:p>
          <a:p>
            <a:r>
              <a:rPr lang="de-DE" dirty="0"/>
              <a:t>Fehlt </a:t>
            </a:r>
            <a:r>
              <a:rPr lang="de-DE" i="1" dirty="0"/>
              <a:t>super(…)</a:t>
            </a:r>
            <a:r>
              <a:rPr lang="de-DE" dirty="0"/>
              <a:t> wird der </a:t>
            </a:r>
            <a:r>
              <a:rPr lang="de-DE" dirty="0" err="1"/>
              <a:t>Standardkonstruktor</a:t>
            </a:r>
            <a:r>
              <a:rPr lang="de-DE" dirty="0"/>
              <a:t> der Basisklasse aufgerufen.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Beispiel:</a:t>
            </a:r>
          </a:p>
          <a:p>
            <a:pPr lvl="1"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A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Standardkonstruktor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wird automatisch erzeugt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B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A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B(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super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();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Aufruf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Standardkonstruktor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Klasse A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Erzeugung von Objekten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grpSp>
        <p:nvGrpSpPr>
          <p:cNvPr id="21" name="Gruppieren 20"/>
          <p:cNvGrpSpPr/>
          <p:nvPr/>
        </p:nvGrpSpPr>
        <p:grpSpPr>
          <a:xfrm>
            <a:off x="7666038" y="3936299"/>
            <a:ext cx="1062991" cy="1157884"/>
            <a:chOff x="7666038" y="4609400"/>
            <a:chExt cx="1062991" cy="1157884"/>
          </a:xfrm>
        </p:grpSpPr>
        <p:sp>
          <p:nvSpPr>
            <p:cNvPr id="18" name="Flussdiagramm: Magnetplattenspeicher 17"/>
            <p:cNvSpPr/>
            <p:nvPr/>
          </p:nvSpPr>
          <p:spPr bwMode="auto">
            <a:xfrm>
              <a:off x="7666038" y="5068600"/>
              <a:ext cx="1062991" cy="698684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a = 0</a:t>
              </a:r>
            </a:p>
          </p:txBody>
        </p:sp>
        <p:sp>
          <p:nvSpPr>
            <p:cNvPr id="19" name="Flussdiagramm: Magnetplattenspeicher 18"/>
            <p:cNvSpPr/>
            <p:nvPr/>
          </p:nvSpPr>
          <p:spPr bwMode="auto">
            <a:xfrm>
              <a:off x="7666038" y="4609400"/>
              <a:ext cx="1062991" cy="69868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itchFamily="49" charset="0"/>
                  <a:cs typeface="Consolas" pitchFamily="49" charset="0"/>
                </a:rPr>
                <a:t>b = …</a:t>
              </a:r>
            </a:p>
          </p:txBody>
        </p:sp>
      </p:grpSp>
      <p:sp>
        <p:nvSpPr>
          <p:cNvPr id="20" name="Flussdiagramm: Magnetplattenspeicher 19"/>
          <p:cNvSpPr/>
          <p:nvPr/>
        </p:nvSpPr>
        <p:spPr bwMode="auto">
          <a:xfrm>
            <a:off x="7666038" y="2503529"/>
            <a:ext cx="1062991" cy="698684"/>
          </a:xfrm>
          <a:prstGeom prst="flowChartMagneticDisk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rPr>
              <a:t>a = 0</a:t>
            </a:r>
          </a:p>
        </p:txBody>
      </p:sp>
      <p:cxnSp>
        <p:nvCxnSpPr>
          <p:cNvPr id="22" name="Gerade Verbindung mit Pfeil 21"/>
          <p:cNvCxnSpPr/>
          <p:nvPr/>
        </p:nvCxnSpPr>
        <p:spPr bwMode="auto">
          <a:xfrm flipV="1">
            <a:off x="7474857" y="4095247"/>
            <a:ext cx="0" cy="8399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Sie erinnern sich?</a:t>
            </a:r>
          </a:p>
          <a:p>
            <a:pPr>
              <a:buNone/>
            </a:pP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private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Circle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b="1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radius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Die Variablen </a:t>
            </a:r>
            <a:r>
              <a:rPr lang="de-DE" i="1" dirty="0"/>
              <a:t>x</a:t>
            </a:r>
            <a:r>
              <a:rPr lang="de-DE" dirty="0"/>
              <a:t> und </a:t>
            </a:r>
            <a:r>
              <a:rPr lang="de-DE" i="1" dirty="0"/>
              <a:t>y</a:t>
            </a:r>
            <a:r>
              <a:rPr lang="de-DE" dirty="0"/>
              <a:t> sind in </a:t>
            </a:r>
            <a:r>
              <a:rPr lang="de-DE" i="1" dirty="0"/>
              <a:t>Circle</a:t>
            </a:r>
            <a:r>
              <a:rPr lang="de-DE" dirty="0"/>
              <a:t> unbekannt.</a:t>
            </a:r>
          </a:p>
          <a:p>
            <a:r>
              <a:rPr lang="de-DE" dirty="0"/>
              <a:t>Lösen Sie das Problem durch Ergänzen eines Konstruktors für die Basisklasse </a:t>
            </a:r>
            <a:r>
              <a:rPr lang="de-DE" i="1" dirty="0"/>
              <a:t>Shape</a:t>
            </a:r>
            <a:r>
              <a:rPr lang="de-DE" dirty="0"/>
              <a:t>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sp>
        <p:nvSpPr>
          <p:cNvPr id="8" name="Ellipse 7"/>
          <p:cNvSpPr/>
          <p:nvPr/>
        </p:nvSpPr>
        <p:spPr bwMode="auto">
          <a:xfrm>
            <a:off x="1378857" y="1529435"/>
            <a:ext cx="1059543" cy="42091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1719943" y="3314690"/>
            <a:ext cx="1059543" cy="667657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319367" y="3432863"/>
            <a:ext cx="3802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de-DE" b="1" dirty="0">
                <a:solidFill>
                  <a:srgbClr val="C00000"/>
                </a:solidFill>
                <a:sym typeface="Wingdings"/>
              </a:rPr>
              <a:t>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67312"/>
            <a:ext cx="651737" cy="6185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Sie sollen „ein bisschen mehr Ingenieur“ werden!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erzeugen</a:t>
            </a:r>
            <a:r>
              <a:rPr lang="de-DE" dirty="0"/>
              <a:t> neue Datentypen, indem Sie bestehende Klassen um zusätzliche Eigenschaften erweitern, um beispielsweise duplizierten Quelltext zu vermeiden.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verwenden</a:t>
            </a:r>
            <a:r>
              <a:rPr lang="de-DE" dirty="0"/>
              <a:t> Sichtbarkeits-</a:t>
            </a:r>
            <a:r>
              <a:rPr lang="de-DE" dirty="0" err="1"/>
              <a:t>Modifizierer</a:t>
            </a:r>
            <a:r>
              <a:rPr lang="de-DE" dirty="0"/>
              <a:t>, um die Attribute einer Klasse vor direktem Zugriff von außen zu schützen.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wollen wir in diesem Kapitel erreichen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01" y="4328324"/>
            <a:ext cx="2672412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13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private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fr-FR" sz="1400" b="1" dirty="0">
              <a:solidFill>
                <a:srgbClr val="7F0055"/>
              </a:solidFill>
              <a:latin typeface="Consolas"/>
            </a:endParaRPr>
          </a:p>
          <a:p>
            <a:pPr>
              <a:buNone/>
            </a:pPr>
            <a:r>
              <a:rPr lang="fr-FR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Shape(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Circle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Shape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b="1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fr-FR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/>
              </a:rPr>
              <a:t>radius</a:t>
            </a:r>
            <a:r>
              <a:rPr lang="fr-FR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super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b="1" dirty="0">
                <a:solidFill>
                  <a:srgbClr val="6A3E3E"/>
                </a:solidFill>
                <a:latin typeface="Consolas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 // Passende Signatur zum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Konstruktor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der Basisklasse!</a:t>
            </a:r>
            <a:endParaRPr lang="de-DE" sz="1400" b="1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de-DE" dirty="0"/>
              <a:t>Schützen Sie alle Attribute durch den </a:t>
            </a:r>
            <a:r>
              <a:rPr lang="de-DE" dirty="0" err="1"/>
              <a:t>Modifizierer</a:t>
            </a:r>
            <a:r>
              <a:rPr lang="de-DE" dirty="0"/>
              <a:t> </a:t>
            </a:r>
            <a:r>
              <a:rPr lang="de-DE" i="1" dirty="0"/>
              <a:t>private</a:t>
            </a:r>
            <a:r>
              <a:rPr lang="de-DE" dirty="0"/>
              <a:t>.</a:t>
            </a:r>
            <a:endParaRPr lang="de-DE" dirty="0">
              <a:solidFill>
                <a:srgbClr val="000000"/>
              </a:solidFill>
            </a:endParaRPr>
          </a:p>
          <a:p>
            <a:pPr marL="400050"/>
            <a:r>
              <a:rPr lang="de-DE" dirty="0">
                <a:solidFill>
                  <a:srgbClr val="000000"/>
                </a:solidFill>
              </a:rPr>
              <a:t>Erzeugen Sie gegebenenfalls geeignete Getter und Setter.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4062850" y="2400922"/>
            <a:ext cx="1260352" cy="681345"/>
            <a:chOff x="4062850" y="2965197"/>
            <a:chExt cx="1260352" cy="681345"/>
          </a:xfrm>
        </p:grpSpPr>
        <p:sp>
          <p:nvSpPr>
            <p:cNvPr id="30" name="Rechteck 29"/>
            <p:cNvSpPr/>
            <p:nvPr/>
          </p:nvSpPr>
          <p:spPr bwMode="auto">
            <a:xfrm>
              <a:off x="4063202" y="2965197"/>
              <a:ext cx="126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Shape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1" name="Rechteck 30"/>
            <p:cNvSpPr/>
            <p:nvPr/>
          </p:nvSpPr>
          <p:spPr bwMode="auto">
            <a:xfrm>
              <a:off x="4062850" y="3214542"/>
              <a:ext cx="126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- x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- y</a:t>
              </a:r>
              <a:r>
                <a:rPr kumimoji="0" lang="en-US" sz="1200" i="0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19" name="Gerade Verbindung mit Pfeil 25"/>
          <p:cNvCxnSpPr>
            <a:stCxn id="27" idx="0"/>
            <a:endCxn id="31" idx="2"/>
          </p:cNvCxnSpPr>
          <p:nvPr/>
        </p:nvCxnSpPr>
        <p:spPr>
          <a:xfrm rot="5400000" flipH="1" flipV="1">
            <a:off x="3563433" y="2615882"/>
            <a:ext cx="663031" cy="159580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25"/>
          <p:cNvCxnSpPr>
            <a:stCxn id="25" idx="0"/>
            <a:endCxn id="31" idx="2"/>
          </p:cNvCxnSpPr>
          <p:nvPr/>
        </p:nvCxnSpPr>
        <p:spPr>
          <a:xfrm rot="16200000" flipV="1">
            <a:off x="4361511" y="3413607"/>
            <a:ext cx="663031" cy="35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22"/>
          <p:cNvGrpSpPr/>
          <p:nvPr/>
        </p:nvGrpSpPr>
        <p:grpSpPr>
          <a:xfrm>
            <a:off x="2467047" y="3745298"/>
            <a:ext cx="1260000" cy="684000"/>
            <a:chOff x="5818235" y="1758847"/>
            <a:chExt cx="1152000" cy="684000"/>
          </a:xfrm>
        </p:grpSpPr>
        <p:sp>
          <p:nvSpPr>
            <p:cNvPr id="27" name="Rechteck 26"/>
            <p:cNvSpPr/>
            <p:nvPr/>
          </p:nvSpPr>
          <p:spPr bwMode="auto">
            <a:xfrm>
              <a:off x="5818235" y="1758847"/>
              <a:ext cx="1152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Circle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8" name="Rechteck 27"/>
            <p:cNvSpPr/>
            <p:nvPr/>
          </p:nvSpPr>
          <p:spPr bwMode="auto">
            <a:xfrm>
              <a:off x="5818235" y="2010847"/>
              <a:ext cx="1152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- radius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7" name="Gruppieren 23"/>
          <p:cNvGrpSpPr/>
          <p:nvPr/>
        </p:nvGrpSpPr>
        <p:grpSpPr>
          <a:xfrm>
            <a:off x="4063202" y="3745298"/>
            <a:ext cx="1260000" cy="684000"/>
            <a:chOff x="6941118" y="1758847"/>
            <a:chExt cx="1152000" cy="684000"/>
          </a:xfrm>
        </p:grpSpPr>
        <p:sp>
          <p:nvSpPr>
            <p:cNvPr id="25" name="Rechteck 24"/>
            <p:cNvSpPr/>
            <p:nvPr/>
          </p:nvSpPr>
          <p:spPr bwMode="auto">
            <a:xfrm>
              <a:off x="6941118" y="1758847"/>
              <a:ext cx="1152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Rectangle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6" name="Rechteck 25"/>
            <p:cNvSpPr/>
            <p:nvPr/>
          </p:nvSpPr>
          <p:spPr bwMode="auto">
            <a:xfrm>
              <a:off x="6941118" y="2010847"/>
              <a:ext cx="1152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- width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- height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24" name="Gruppieren 23"/>
          <p:cNvGrpSpPr/>
          <p:nvPr/>
        </p:nvGrpSpPr>
        <p:grpSpPr>
          <a:xfrm>
            <a:off x="5659356" y="3745298"/>
            <a:ext cx="1260000" cy="684000"/>
            <a:chOff x="6941118" y="1758847"/>
            <a:chExt cx="1152000" cy="684000"/>
          </a:xfrm>
        </p:grpSpPr>
        <p:sp>
          <p:nvSpPr>
            <p:cNvPr id="29" name="Rechteck 28"/>
            <p:cNvSpPr/>
            <p:nvPr/>
          </p:nvSpPr>
          <p:spPr bwMode="auto">
            <a:xfrm>
              <a:off x="6941118" y="1758847"/>
              <a:ext cx="1152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Square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2" name="Rechteck 31"/>
            <p:cNvSpPr/>
            <p:nvPr/>
          </p:nvSpPr>
          <p:spPr bwMode="auto">
            <a:xfrm>
              <a:off x="6941118" y="2010847"/>
              <a:ext cx="1152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- width : double</a:t>
              </a:r>
            </a:p>
          </p:txBody>
        </p:sp>
      </p:grpSp>
      <p:cxnSp>
        <p:nvCxnSpPr>
          <p:cNvPr id="33" name="Gerade Verbindung mit Pfeil 25"/>
          <p:cNvCxnSpPr>
            <a:stCxn id="29" idx="0"/>
            <a:endCxn id="31" idx="2"/>
          </p:cNvCxnSpPr>
          <p:nvPr/>
        </p:nvCxnSpPr>
        <p:spPr>
          <a:xfrm rot="16200000" flipV="1">
            <a:off x="5159588" y="2615530"/>
            <a:ext cx="663031" cy="159650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leichschenkliges Dreieck 21"/>
          <p:cNvSpPr/>
          <p:nvPr/>
        </p:nvSpPr>
        <p:spPr bwMode="auto">
          <a:xfrm>
            <a:off x="4620850" y="3082267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pic>
        <p:nvPicPr>
          <p:cNvPr id="36" name="Grafik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725"/>
            <a:ext cx="651737" cy="6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0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Beispiellösung für Klasse </a:t>
            </a:r>
            <a:r>
              <a:rPr lang="de-DE" i="1" dirty="0"/>
              <a:t>Circle</a:t>
            </a:r>
            <a:r>
              <a:rPr lang="de-DE" dirty="0"/>
              <a:t>:</a:t>
            </a:r>
            <a:endParaRPr lang="en-US" sz="14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Shape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private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Circle(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fr-FR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super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getRadius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setRadius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radius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703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Referenzieren über Basisklassen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B271F3C8-B958-429D-B0C2-0A5E3494C7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Betrachten wir folgende Vererbungslinie: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Person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Person(String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this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Pilot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Person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airline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Pilot(String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airline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super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airline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airline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Referenzieren über Basisklassen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7305538" y="770468"/>
            <a:ext cx="1440000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Object</a:t>
            </a:r>
            <a:endParaRPr kumimoji="0" lang="en-US" sz="2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7305538" y="1022468"/>
            <a:ext cx="1440000" cy="1017488"/>
            <a:chOff x="7482885" y="1872000"/>
            <a:chExt cx="1440000" cy="1017488"/>
          </a:xfrm>
        </p:grpSpPr>
        <p:grpSp>
          <p:nvGrpSpPr>
            <p:cNvPr id="12" name="Gruppieren 15"/>
            <p:cNvGrpSpPr/>
            <p:nvPr/>
          </p:nvGrpSpPr>
          <p:grpSpPr>
            <a:xfrm>
              <a:off x="7482885" y="2349488"/>
              <a:ext cx="1440000" cy="540000"/>
              <a:chOff x="7525864" y="2480114"/>
              <a:chExt cx="1440000" cy="540000"/>
            </a:xfrm>
          </p:grpSpPr>
          <p:sp>
            <p:nvSpPr>
              <p:cNvPr id="15" name="Rechteck 14"/>
              <p:cNvSpPr/>
              <p:nvPr/>
            </p:nvSpPr>
            <p:spPr bwMode="auto">
              <a:xfrm>
                <a:off x="7525864" y="2480114"/>
                <a:ext cx="1440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Person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 bwMode="auto">
              <a:xfrm>
                <a:off x="7525864" y="2732114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name : String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13" name="Gerade Verbindung mit Pfeil 12"/>
            <p:cNvCxnSpPr>
              <a:stCxn id="15" idx="0"/>
            </p:cNvCxnSpPr>
            <p:nvPr/>
          </p:nvCxnSpPr>
          <p:spPr>
            <a:xfrm flipV="1">
              <a:off x="8202885" y="1872000"/>
              <a:ext cx="0" cy="477488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leichschenkliges Dreieck 13"/>
            <p:cNvSpPr/>
            <p:nvPr/>
          </p:nvSpPr>
          <p:spPr bwMode="auto">
            <a:xfrm>
              <a:off x="8152485" y="1872000"/>
              <a:ext cx="100800" cy="126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7305538" y="2039956"/>
            <a:ext cx="1440000" cy="1197488"/>
            <a:chOff x="7482885" y="1872000"/>
            <a:chExt cx="1440000" cy="1197488"/>
          </a:xfrm>
        </p:grpSpPr>
        <p:grpSp>
          <p:nvGrpSpPr>
            <p:cNvPr id="19" name="Gruppieren 15"/>
            <p:cNvGrpSpPr/>
            <p:nvPr/>
          </p:nvGrpSpPr>
          <p:grpSpPr>
            <a:xfrm>
              <a:off x="7482885" y="2349488"/>
              <a:ext cx="1440000" cy="720000"/>
              <a:chOff x="7525864" y="2480114"/>
              <a:chExt cx="1440000" cy="720000"/>
            </a:xfrm>
          </p:grpSpPr>
          <p:sp>
            <p:nvSpPr>
              <p:cNvPr id="22" name="Rechteck 21"/>
              <p:cNvSpPr/>
              <p:nvPr/>
            </p:nvSpPr>
            <p:spPr bwMode="auto">
              <a:xfrm>
                <a:off x="7525864" y="2480114"/>
                <a:ext cx="1440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Pilot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 bwMode="auto">
              <a:xfrm>
                <a:off x="7525864" y="2732114"/>
                <a:ext cx="1440000" cy="46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name: String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airline : String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20" name="Gerade Verbindung mit Pfeil 19"/>
            <p:cNvCxnSpPr>
              <a:stCxn id="22" idx="0"/>
            </p:cNvCxnSpPr>
            <p:nvPr/>
          </p:nvCxnSpPr>
          <p:spPr>
            <a:xfrm flipV="1">
              <a:off x="8202885" y="1872000"/>
              <a:ext cx="0" cy="477488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leichschenkliges Dreieck 20"/>
            <p:cNvSpPr/>
            <p:nvPr/>
          </p:nvSpPr>
          <p:spPr bwMode="auto">
            <a:xfrm>
              <a:off x="8152485" y="1872000"/>
              <a:ext cx="100800" cy="126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meinen Sie zu folgendem Programm?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ReferenceDemo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        Pilot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Pilot(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"Birgit"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"Winglet Airways"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Person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personRef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objectRef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personRef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Beachte:</a:t>
            </a:r>
          </a:p>
          <a:p>
            <a:r>
              <a:rPr lang="de-DE" dirty="0"/>
              <a:t>Es gibt nur ein Objekt (mit Datentyp </a:t>
            </a:r>
            <a:r>
              <a:rPr lang="de-DE" i="1" dirty="0"/>
              <a:t>Pilot</a:t>
            </a:r>
            <a:r>
              <a:rPr lang="de-DE" dirty="0"/>
              <a:t>).</a:t>
            </a:r>
          </a:p>
          <a:p>
            <a:r>
              <a:rPr lang="de-DE" dirty="0"/>
              <a:t>Objekt wird über Variablen mit </a:t>
            </a:r>
            <a:r>
              <a:rPr lang="de-DE" i="1" dirty="0"/>
              <a:t>anderen Datentypen</a:t>
            </a:r>
            <a:r>
              <a:rPr lang="de-DE" dirty="0"/>
              <a:t> als Pilot referenziert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Referenzieren über Basisklassen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9" name="Rechteck 8"/>
          <p:cNvSpPr/>
          <p:nvPr/>
        </p:nvSpPr>
        <p:spPr bwMode="auto">
          <a:xfrm>
            <a:off x="7307999" y="770468"/>
            <a:ext cx="1440000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Object</a:t>
            </a:r>
            <a:endParaRPr kumimoji="0" lang="en-US" sz="2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grpSp>
        <p:nvGrpSpPr>
          <p:cNvPr id="7" name="Gruppieren 10"/>
          <p:cNvGrpSpPr/>
          <p:nvPr/>
        </p:nvGrpSpPr>
        <p:grpSpPr>
          <a:xfrm>
            <a:off x="7307999" y="1022468"/>
            <a:ext cx="1440000" cy="1017488"/>
            <a:chOff x="7482885" y="1872000"/>
            <a:chExt cx="1440000" cy="1017488"/>
          </a:xfrm>
        </p:grpSpPr>
        <p:grpSp>
          <p:nvGrpSpPr>
            <p:cNvPr id="8" name="Gruppieren 15"/>
            <p:cNvGrpSpPr/>
            <p:nvPr/>
          </p:nvGrpSpPr>
          <p:grpSpPr>
            <a:xfrm>
              <a:off x="7482885" y="2349488"/>
              <a:ext cx="1440000" cy="540000"/>
              <a:chOff x="7525864" y="2480114"/>
              <a:chExt cx="1440000" cy="540000"/>
            </a:xfrm>
          </p:grpSpPr>
          <p:sp>
            <p:nvSpPr>
              <p:cNvPr id="15" name="Rechteck 14"/>
              <p:cNvSpPr/>
              <p:nvPr/>
            </p:nvSpPr>
            <p:spPr bwMode="auto">
              <a:xfrm>
                <a:off x="7525864" y="2480114"/>
                <a:ext cx="1440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Person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 bwMode="auto">
              <a:xfrm>
                <a:off x="7525864" y="2732114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name : String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13" name="Gerade Verbindung mit Pfeil 12"/>
            <p:cNvCxnSpPr>
              <a:stCxn id="15" idx="0"/>
            </p:cNvCxnSpPr>
            <p:nvPr/>
          </p:nvCxnSpPr>
          <p:spPr>
            <a:xfrm flipV="1">
              <a:off x="8202885" y="1872000"/>
              <a:ext cx="0" cy="477488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Gleichschenkliges Dreieck 13"/>
            <p:cNvSpPr/>
            <p:nvPr/>
          </p:nvSpPr>
          <p:spPr bwMode="auto">
            <a:xfrm>
              <a:off x="8152485" y="1872000"/>
              <a:ext cx="100800" cy="126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grpSp>
        <p:nvGrpSpPr>
          <p:cNvPr id="10" name="Gruppieren 17"/>
          <p:cNvGrpSpPr/>
          <p:nvPr/>
        </p:nvGrpSpPr>
        <p:grpSpPr>
          <a:xfrm>
            <a:off x="7307999" y="2039956"/>
            <a:ext cx="1440000" cy="1197488"/>
            <a:chOff x="7482885" y="1872000"/>
            <a:chExt cx="1440000" cy="1197488"/>
          </a:xfrm>
        </p:grpSpPr>
        <p:grpSp>
          <p:nvGrpSpPr>
            <p:cNvPr id="11" name="Gruppieren 15"/>
            <p:cNvGrpSpPr/>
            <p:nvPr/>
          </p:nvGrpSpPr>
          <p:grpSpPr>
            <a:xfrm>
              <a:off x="7482885" y="2349488"/>
              <a:ext cx="1440000" cy="720000"/>
              <a:chOff x="7525864" y="2480114"/>
              <a:chExt cx="1440000" cy="720000"/>
            </a:xfrm>
          </p:grpSpPr>
          <p:sp>
            <p:nvSpPr>
              <p:cNvPr id="22" name="Rechteck 21"/>
              <p:cNvSpPr/>
              <p:nvPr/>
            </p:nvSpPr>
            <p:spPr bwMode="auto">
              <a:xfrm>
                <a:off x="7525864" y="2480114"/>
                <a:ext cx="1440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Pilot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 bwMode="auto">
              <a:xfrm>
                <a:off x="7525864" y="2732114"/>
                <a:ext cx="1440000" cy="46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name: String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airline : String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20" name="Gerade Verbindung mit Pfeil 19"/>
            <p:cNvCxnSpPr>
              <a:stCxn id="22" idx="0"/>
            </p:cNvCxnSpPr>
            <p:nvPr/>
          </p:nvCxnSpPr>
          <p:spPr>
            <a:xfrm flipV="1">
              <a:off x="8202885" y="1872000"/>
              <a:ext cx="0" cy="477488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Gleichschenkliges Dreieck 20"/>
            <p:cNvSpPr/>
            <p:nvPr/>
          </p:nvSpPr>
          <p:spPr bwMode="auto">
            <a:xfrm>
              <a:off x="8152485" y="1872000"/>
              <a:ext cx="100800" cy="126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sp>
        <p:nvSpPr>
          <p:cNvPr id="38" name="Ellipse 37"/>
          <p:cNvSpPr/>
          <p:nvPr/>
        </p:nvSpPr>
        <p:spPr bwMode="auto">
          <a:xfrm>
            <a:off x="1725797" y="1975866"/>
            <a:ext cx="985329" cy="56194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95" y="767725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i="1" dirty="0"/>
              <a:t>Pilot</a:t>
            </a:r>
            <a:r>
              <a:rPr lang="de-DE" dirty="0"/>
              <a:t> erbt von Klasse </a:t>
            </a:r>
            <a:r>
              <a:rPr lang="de-DE" i="1" dirty="0"/>
              <a:t>Person</a:t>
            </a:r>
            <a:r>
              <a:rPr lang="de-DE" dirty="0"/>
              <a:t> und erweitert diese</a:t>
            </a:r>
          </a:p>
          <a:p>
            <a:r>
              <a:rPr lang="de-DE" i="1" dirty="0"/>
              <a:t>Pilot</a:t>
            </a:r>
            <a:r>
              <a:rPr lang="de-DE" dirty="0"/>
              <a:t> beinhaltet </a:t>
            </a:r>
            <a:r>
              <a:rPr lang="de-DE" i="1" dirty="0"/>
              <a:t>Person</a:t>
            </a:r>
            <a:r>
              <a:rPr lang="de-DE" dirty="0"/>
              <a:t> (</a:t>
            </a:r>
            <a:r>
              <a:rPr lang="de-DE" i="1" dirty="0"/>
              <a:t>„Pilot </a:t>
            </a:r>
            <a:r>
              <a:rPr lang="de-DE" i="1" dirty="0" err="1"/>
              <a:t>is</a:t>
            </a:r>
            <a:r>
              <a:rPr lang="de-DE" i="1" dirty="0"/>
              <a:t> a Person“</a:t>
            </a:r>
            <a:r>
              <a:rPr lang="de-DE" dirty="0"/>
              <a:t>) </a:t>
            </a:r>
            <a:r>
              <a:rPr lang="de-DE" dirty="0">
                <a:sym typeface="Symbol"/>
              </a:rPr>
              <a:t> Als </a:t>
            </a:r>
            <a:r>
              <a:rPr lang="de-DE" i="1" dirty="0"/>
              <a:t>Person</a:t>
            </a:r>
            <a:r>
              <a:rPr lang="de-DE" dirty="0"/>
              <a:t> referenzierbar</a:t>
            </a:r>
          </a:p>
          <a:p>
            <a:r>
              <a:rPr lang="de-DE" dirty="0"/>
              <a:t>Objekt wird hierdurch </a:t>
            </a:r>
            <a:r>
              <a:rPr lang="de-DE" i="1" dirty="0"/>
              <a:t>nicht</a:t>
            </a:r>
            <a:r>
              <a:rPr lang="de-DE" dirty="0"/>
              <a:t> verändert (d.h. Objekt bleibt vom Typ </a:t>
            </a:r>
            <a:r>
              <a:rPr lang="de-DE" i="1" dirty="0"/>
              <a:t>Pilot</a:t>
            </a:r>
            <a:r>
              <a:rPr lang="de-DE" dirty="0"/>
              <a:t>)!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Referenzieren über Basisklassen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grpSp>
        <p:nvGrpSpPr>
          <p:cNvPr id="12" name="Gruppieren 51"/>
          <p:cNvGrpSpPr/>
          <p:nvPr/>
        </p:nvGrpSpPr>
        <p:grpSpPr>
          <a:xfrm>
            <a:off x="1660659" y="2426898"/>
            <a:ext cx="5688899" cy="1835998"/>
            <a:chOff x="1472133" y="4142946"/>
            <a:chExt cx="5688899" cy="1835998"/>
          </a:xfrm>
        </p:grpSpPr>
        <p:grpSp>
          <p:nvGrpSpPr>
            <p:cNvPr id="17" name="Gruppieren 38"/>
            <p:cNvGrpSpPr/>
            <p:nvPr/>
          </p:nvGrpSpPr>
          <p:grpSpPr>
            <a:xfrm>
              <a:off x="1479387" y="4847410"/>
              <a:ext cx="1443491" cy="388506"/>
              <a:chOff x="807876" y="5126198"/>
              <a:chExt cx="1443491" cy="388506"/>
            </a:xfrm>
          </p:grpSpPr>
          <p:sp>
            <p:nvSpPr>
              <p:cNvPr id="37" name="Abgerundetes Rechteck 36"/>
              <p:cNvSpPr/>
              <p:nvPr/>
            </p:nvSpPr>
            <p:spPr>
              <a:xfrm>
                <a:off x="807876" y="5126198"/>
                <a:ext cx="1265142" cy="388506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 err="1">
                    <a:solidFill>
                      <a:srgbClr val="000000"/>
                    </a:solidFill>
                    <a:latin typeface="Calibri" pitchFamily="34" charset="0"/>
                  </a:rPr>
                  <a:t>personRef</a:t>
                </a:r>
                <a:endParaRPr lang="de-DE" sz="16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1891367" y="5154663"/>
                <a:ext cx="360000" cy="36004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28" name="Gerade Verbindung mit Pfeil 27"/>
            <p:cNvCxnSpPr/>
            <p:nvPr/>
          </p:nvCxnSpPr>
          <p:spPr bwMode="auto">
            <a:xfrm>
              <a:off x="2744528" y="5057935"/>
              <a:ext cx="150751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8" name="Gruppieren 39"/>
            <p:cNvGrpSpPr/>
            <p:nvPr/>
          </p:nvGrpSpPr>
          <p:grpSpPr>
            <a:xfrm>
              <a:off x="1472133" y="5290090"/>
              <a:ext cx="1443491" cy="388506"/>
              <a:chOff x="807876" y="5126198"/>
              <a:chExt cx="1443491" cy="388506"/>
            </a:xfrm>
          </p:grpSpPr>
          <p:sp>
            <p:nvSpPr>
              <p:cNvPr id="35" name="Abgerundetes Rechteck 34"/>
              <p:cNvSpPr/>
              <p:nvPr/>
            </p:nvSpPr>
            <p:spPr>
              <a:xfrm>
                <a:off x="807876" y="5126198"/>
                <a:ext cx="1265142" cy="388506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 err="1">
                    <a:solidFill>
                      <a:srgbClr val="000000"/>
                    </a:solidFill>
                    <a:latin typeface="Calibri" pitchFamily="34" charset="0"/>
                  </a:rPr>
                  <a:t>objectRef</a:t>
                </a:r>
                <a:endParaRPr lang="de-DE" sz="16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6" name="Rechteck 35"/>
              <p:cNvSpPr/>
              <p:nvPr/>
            </p:nvSpPr>
            <p:spPr>
              <a:xfrm>
                <a:off x="1891367" y="5154663"/>
                <a:ext cx="360000" cy="36004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0" name="Gerade Verbindung mit Pfeil 29"/>
            <p:cNvCxnSpPr/>
            <p:nvPr/>
          </p:nvCxnSpPr>
          <p:spPr bwMode="auto">
            <a:xfrm flipV="1">
              <a:off x="2737274" y="5194615"/>
              <a:ext cx="1514771" cy="306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9" name="Gruppieren 43"/>
            <p:cNvGrpSpPr/>
            <p:nvPr/>
          </p:nvGrpSpPr>
          <p:grpSpPr>
            <a:xfrm>
              <a:off x="1472133" y="4404736"/>
              <a:ext cx="1443491" cy="388506"/>
              <a:chOff x="807876" y="5126198"/>
              <a:chExt cx="1443491" cy="388506"/>
            </a:xfrm>
          </p:grpSpPr>
          <p:sp>
            <p:nvSpPr>
              <p:cNvPr id="33" name="Abgerundetes Rechteck 32"/>
              <p:cNvSpPr/>
              <p:nvPr/>
            </p:nvSpPr>
            <p:spPr>
              <a:xfrm>
                <a:off x="807876" y="5126198"/>
                <a:ext cx="1265142" cy="388506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600" dirty="0" err="1">
                    <a:solidFill>
                      <a:srgbClr val="000000"/>
                    </a:solidFill>
                    <a:latin typeface="Calibri" pitchFamily="34" charset="0"/>
                  </a:rPr>
                  <a:t>pilot</a:t>
                </a:r>
                <a:endParaRPr lang="de-DE" sz="16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34" name="Rechteck 33"/>
              <p:cNvSpPr/>
              <p:nvPr/>
            </p:nvSpPr>
            <p:spPr>
              <a:xfrm>
                <a:off x="1891367" y="5154663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cxnSp>
          <p:nvCxnSpPr>
            <p:cNvPr id="32" name="Gerade Verbindung mit Pfeil 31"/>
            <p:cNvCxnSpPr/>
            <p:nvPr/>
          </p:nvCxnSpPr>
          <p:spPr bwMode="auto">
            <a:xfrm>
              <a:off x="2737274" y="4615261"/>
              <a:ext cx="1507517" cy="2606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4" name="Gruppieren 40"/>
            <p:cNvGrpSpPr/>
            <p:nvPr/>
          </p:nvGrpSpPr>
          <p:grpSpPr>
            <a:xfrm>
              <a:off x="4281028" y="4142946"/>
              <a:ext cx="2880004" cy="1835998"/>
              <a:chOff x="2151435" y="3081668"/>
              <a:chExt cx="2880004" cy="1835998"/>
            </a:xfrm>
          </p:grpSpPr>
          <p:grpSp>
            <p:nvGrpSpPr>
              <p:cNvPr id="25" name="Gruppieren 30"/>
              <p:cNvGrpSpPr/>
              <p:nvPr/>
            </p:nvGrpSpPr>
            <p:grpSpPr>
              <a:xfrm>
                <a:off x="2151435" y="3081668"/>
                <a:ext cx="2880004" cy="1835998"/>
                <a:chOff x="4049808" y="3161483"/>
                <a:chExt cx="795590" cy="1835998"/>
              </a:xfrm>
            </p:grpSpPr>
            <p:sp>
              <p:nvSpPr>
                <p:cNvPr id="50" name="Rechteck 49"/>
                <p:cNvSpPr/>
                <p:nvPr/>
              </p:nvSpPr>
              <p:spPr bwMode="auto">
                <a:xfrm>
                  <a:off x="4049808" y="3161483"/>
                  <a:ext cx="795589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b="1" i="0" u="sng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itchFamily="34" charset="0"/>
                    </a:rPr>
                    <a:t>:</a:t>
                  </a:r>
                  <a:r>
                    <a:rPr lang="de-DE" sz="1400" b="1" u="sng" dirty="0">
                      <a:solidFill>
                        <a:srgbClr val="000000"/>
                      </a:solidFill>
                      <a:latin typeface="Calibri" pitchFamily="34" charset="0"/>
                    </a:rPr>
                    <a:t>Pilot</a:t>
                  </a:r>
                  <a:endParaRPr kumimoji="0" lang="de-DE" sz="2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51" name="Rechteck 50"/>
                <p:cNvSpPr/>
                <p:nvPr/>
              </p:nvSpPr>
              <p:spPr bwMode="auto">
                <a:xfrm>
                  <a:off x="4049809" y="3449481"/>
                  <a:ext cx="795589" cy="154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</a:rPr>
                    <a:t>Variablen </a:t>
                  </a:r>
                  <a:r>
                    <a:rPr lang="de-DE" sz="1400" i="1" dirty="0">
                      <a:solidFill>
                        <a:srgbClr val="000000"/>
                      </a:solidFill>
                      <a:latin typeface="Calibri" pitchFamily="34" charset="0"/>
                    </a:rPr>
                    <a:t>Pilot:</a:t>
                  </a:r>
                  <a:endParaRPr lang="de-DE" sz="1400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  <a:p>
                  <a:pPr eaLnBrk="0" hangingPunct="0"/>
                  <a:r>
                    <a:rPr lang="de-DE" sz="14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airline</a:t>
                  </a:r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</a:rPr>
                    <a:t> = </a:t>
                  </a:r>
                  <a:r>
                    <a:rPr lang="de-DE" sz="14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Winglet</a:t>
                  </a:r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</a:rPr>
                    <a:t> Airways</a:t>
                  </a:r>
                </a:p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de-DE" sz="24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grpSp>
            <p:nvGrpSpPr>
              <p:cNvPr id="26" name="Gruppieren 42"/>
              <p:cNvGrpSpPr/>
              <p:nvPr/>
            </p:nvGrpSpPr>
            <p:grpSpPr>
              <a:xfrm>
                <a:off x="2271615" y="3923356"/>
                <a:ext cx="2614186" cy="913339"/>
                <a:chOff x="2318640" y="3923356"/>
                <a:chExt cx="2614186" cy="913339"/>
              </a:xfrm>
            </p:grpSpPr>
            <p:sp>
              <p:nvSpPr>
                <p:cNvPr id="46" name="Abgerundetes Rechteck 45"/>
                <p:cNvSpPr/>
                <p:nvPr/>
              </p:nvSpPr>
              <p:spPr bwMode="auto">
                <a:xfrm>
                  <a:off x="2318640" y="3923356"/>
                  <a:ext cx="2614186" cy="91333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i="1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itchFamily="34" charset="0"/>
                    </a:rPr>
                    <a:t>Person:</a:t>
                  </a:r>
                  <a:endParaRPr kumimoji="0" lang="de-DE" sz="140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DE" sz="14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name</a:t>
                  </a:r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</a:rPr>
                    <a:t> = Birgit</a:t>
                  </a:r>
                  <a:endParaRPr kumimoji="0" lang="de-DE" sz="240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48" name="Abgerundetes Rechteck 47"/>
                <p:cNvSpPr/>
                <p:nvPr/>
              </p:nvSpPr>
              <p:spPr bwMode="auto">
                <a:xfrm>
                  <a:off x="3794640" y="4071608"/>
                  <a:ext cx="904693" cy="620660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i="1" u="none" strike="noStrike" cap="none" normalizeH="0" baseline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itchFamily="34" charset="0"/>
                    </a:rPr>
                    <a:t>Object</a:t>
                  </a:r>
                  <a:r>
                    <a:rPr kumimoji="0" lang="de-DE" sz="140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itchFamily="34" charset="0"/>
                    </a:rPr>
                    <a:t>:</a:t>
                  </a:r>
                  <a:endParaRPr lang="de-DE" sz="1400" i="1" dirty="0">
                    <a:solidFill>
                      <a:srgbClr val="000000"/>
                    </a:solidFill>
                    <a:latin typeface="Calibri" pitchFamily="34" charset="0"/>
                  </a:endParaRPr>
                </a:p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1400" u="none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itchFamily="34" charset="0"/>
                    </a:rPr>
                    <a:t>keine</a:t>
                  </a:r>
                  <a:endParaRPr kumimoji="0" lang="de-DE" sz="240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Allgemein:</a:t>
            </a:r>
          </a:p>
          <a:p>
            <a:r>
              <a:rPr lang="de-DE" dirty="0">
                <a:sym typeface="Symbol"/>
              </a:rPr>
              <a:t>Objekte können wie Objekte ihrer Basisklassen behandelt werden.</a:t>
            </a:r>
          </a:p>
          <a:p>
            <a:r>
              <a:rPr lang="de-DE" dirty="0">
                <a:sym typeface="Symbol"/>
              </a:rPr>
              <a:t>Objekte über Datentypen ihrer Basisklassen referenzierbar</a:t>
            </a:r>
          </a:p>
          <a:p>
            <a:r>
              <a:rPr lang="de-DE" dirty="0">
                <a:sym typeface="Symbol"/>
              </a:rPr>
              <a:t>Referenzvariable kann </a:t>
            </a:r>
            <a:r>
              <a:rPr lang="de-DE" i="1" dirty="0">
                <a:sym typeface="Symbol"/>
              </a:rPr>
              <a:t>nur</a:t>
            </a:r>
            <a:r>
              <a:rPr lang="de-DE" dirty="0">
                <a:sym typeface="Symbol"/>
              </a:rPr>
              <a:t> auf Attribute und Methoden </a:t>
            </a:r>
            <a:r>
              <a:rPr lang="de-DE" i="1" dirty="0">
                <a:sym typeface="Symbol"/>
              </a:rPr>
              <a:t>ihrer</a:t>
            </a:r>
            <a:r>
              <a:rPr lang="de-DE" dirty="0">
                <a:sym typeface="Symbol"/>
              </a:rPr>
              <a:t> Klasse zugreifen</a:t>
            </a:r>
          </a:p>
          <a:p>
            <a:pPr>
              <a:buNone/>
            </a:pPr>
            <a:endParaRPr lang="de-DE" dirty="0">
              <a:sym typeface="Symbol"/>
            </a:endParaRPr>
          </a:p>
          <a:p>
            <a:pPr>
              <a:buNone/>
            </a:pPr>
            <a:r>
              <a:rPr lang="de-DE" dirty="0">
                <a:sym typeface="Symbol"/>
              </a:rPr>
              <a:t>Was meinen Sie?</a:t>
            </a:r>
          </a:p>
          <a:p>
            <a:r>
              <a:rPr lang="de-DE" dirty="0">
                <a:sym typeface="Symbol"/>
              </a:rPr>
              <a:t>Welche Zugriffe auf Attribute sind zulässig und welche nicht?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    Pilot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Pilot(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"Birgit"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dirty="0">
                <a:solidFill>
                  <a:srgbClr val="2A00FF"/>
                </a:solidFill>
                <a:latin typeface="Consolas"/>
              </a:rPr>
              <a:t>"Winglet Airways"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Person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personRef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objectRef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personRef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personRef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.airline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objectRef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/>
              </a:rPr>
              <a:t>objectRef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.airline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Referenzieren über Basisklassen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grpSp>
        <p:nvGrpSpPr>
          <p:cNvPr id="59" name="Gruppieren 58"/>
          <p:cNvGrpSpPr/>
          <p:nvPr/>
        </p:nvGrpSpPr>
        <p:grpSpPr>
          <a:xfrm>
            <a:off x="7482885" y="3068834"/>
            <a:ext cx="1440000" cy="2466976"/>
            <a:chOff x="7482885" y="1332000"/>
            <a:chExt cx="1440000" cy="2466976"/>
          </a:xfrm>
        </p:grpSpPr>
        <p:sp>
          <p:nvSpPr>
            <p:cNvPr id="9" name="Rechteck 8"/>
            <p:cNvSpPr/>
            <p:nvPr/>
          </p:nvSpPr>
          <p:spPr bwMode="auto">
            <a:xfrm>
              <a:off x="7482885" y="1332000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Object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7" name="Gruppieren 10"/>
            <p:cNvGrpSpPr/>
            <p:nvPr/>
          </p:nvGrpSpPr>
          <p:grpSpPr>
            <a:xfrm>
              <a:off x="7482885" y="1584000"/>
              <a:ext cx="1440000" cy="1017488"/>
              <a:chOff x="7482885" y="1872000"/>
              <a:chExt cx="1440000" cy="1017488"/>
            </a:xfrm>
          </p:grpSpPr>
          <p:grpSp>
            <p:nvGrpSpPr>
              <p:cNvPr id="8" name="Gruppieren 15"/>
              <p:cNvGrpSpPr/>
              <p:nvPr/>
            </p:nvGrpSpPr>
            <p:grpSpPr>
              <a:xfrm>
                <a:off x="7482885" y="2349488"/>
                <a:ext cx="1440000" cy="540000"/>
                <a:chOff x="7525864" y="2480114"/>
                <a:chExt cx="1440000" cy="540000"/>
              </a:xfrm>
            </p:grpSpPr>
            <p:sp>
              <p:nvSpPr>
                <p:cNvPr id="15" name="Rechteck 14"/>
                <p:cNvSpPr/>
                <p:nvPr/>
              </p:nvSpPr>
              <p:spPr bwMode="auto">
                <a:xfrm>
                  <a:off x="7525864" y="2480114"/>
                  <a:ext cx="1440000" cy="252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Person</a:t>
                  </a:r>
                  <a:endParaRPr kumimoji="0" lang="en-US" sz="20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7525864" y="2732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name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cxnSp>
            <p:nvCxnSpPr>
              <p:cNvPr id="13" name="Gerade Verbindung mit Pfeil 12"/>
              <p:cNvCxnSpPr>
                <a:stCxn id="15" idx="0"/>
              </p:cNvCxnSpPr>
              <p:nvPr/>
            </p:nvCxnSpPr>
            <p:spPr>
              <a:xfrm flipV="1">
                <a:off x="8202885" y="1872000"/>
                <a:ext cx="0" cy="47748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Gleichschenkliges Dreieck 13"/>
              <p:cNvSpPr/>
              <p:nvPr/>
            </p:nvSpPr>
            <p:spPr bwMode="auto">
              <a:xfrm>
                <a:off x="8152485" y="1872000"/>
                <a:ext cx="100800" cy="126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  <p:grpSp>
          <p:nvGrpSpPr>
            <p:cNvPr id="10" name="Gruppieren 17"/>
            <p:cNvGrpSpPr/>
            <p:nvPr/>
          </p:nvGrpSpPr>
          <p:grpSpPr>
            <a:xfrm>
              <a:off x="7482885" y="2601488"/>
              <a:ext cx="1440000" cy="1197488"/>
              <a:chOff x="7482885" y="1872000"/>
              <a:chExt cx="1440000" cy="1197488"/>
            </a:xfrm>
          </p:grpSpPr>
          <p:grpSp>
            <p:nvGrpSpPr>
              <p:cNvPr id="11" name="Gruppieren 15"/>
              <p:cNvGrpSpPr/>
              <p:nvPr/>
            </p:nvGrpSpPr>
            <p:grpSpPr>
              <a:xfrm>
                <a:off x="7482885" y="2349488"/>
                <a:ext cx="1440000" cy="720000"/>
                <a:chOff x="7525864" y="2480114"/>
                <a:chExt cx="1440000" cy="720000"/>
              </a:xfrm>
            </p:grpSpPr>
            <p:sp>
              <p:nvSpPr>
                <p:cNvPr id="22" name="Rechteck 21"/>
                <p:cNvSpPr/>
                <p:nvPr/>
              </p:nvSpPr>
              <p:spPr bwMode="auto">
                <a:xfrm>
                  <a:off x="7525864" y="2480114"/>
                  <a:ext cx="1440000" cy="252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Pilot</a:t>
                  </a:r>
                  <a:endParaRPr kumimoji="0" lang="en-US" sz="20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7525864" y="2732114"/>
                  <a:ext cx="1440000" cy="46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name: String</a:t>
                  </a:r>
                </a:p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airline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cxnSp>
            <p:nvCxnSpPr>
              <p:cNvPr id="20" name="Gerade Verbindung mit Pfeil 19"/>
              <p:cNvCxnSpPr>
                <a:stCxn id="22" idx="0"/>
              </p:cNvCxnSpPr>
              <p:nvPr/>
            </p:nvCxnSpPr>
            <p:spPr>
              <a:xfrm flipV="1">
                <a:off x="8202885" y="1872000"/>
                <a:ext cx="0" cy="47748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Gleichschenkliges Dreieck 20"/>
              <p:cNvSpPr/>
              <p:nvPr/>
            </p:nvSpPr>
            <p:spPr bwMode="auto">
              <a:xfrm>
                <a:off x="8152485" y="1872000"/>
                <a:ext cx="100800" cy="126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  <p:grpSp>
        <p:nvGrpSpPr>
          <p:cNvPr id="60" name="Gruppieren 59"/>
          <p:cNvGrpSpPr/>
          <p:nvPr/>
        </p:nvGrpSpPr>
        <p:grpSpPr>
          <a:xfrm>
            <a:off x="937121" y="4385736"/>
            <a:ext cx="666379" cy="1150442"/>
            <a:chOff x="937121" y="4927600"/>
            <a:chExt cx="666379" cy="1150442"/>
          </a:xfrm>
        </p:grpSpPr>
        <p:sp>
          <p:nvSpPr>
            <p:cNvPr id="53" name="Textfeld 52"/>
            <p:cNvSpPr txBox="1"/>
            <p:nvPr/>
          </p:nvSpPr>
          <p:spPr>
            <a:xfrm>
              <a:off x="937121" y="5177711"/>
              <a:ext cx="6663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sz="2000" b="1" dirty="0">
                  <a:solidFill>
                    <a:srgbClr val="C00000"/>
                  </a:solidFill>
                  <a:sym typeface="Wingdings"/>
                </a:rPr>
                <a:t></a:t>
              </a:r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37121" y="4927600"/>
              <a:ext cx="6663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sz="2000" b="1" dirty="0">
                  <a:solidFill>
                    <a:srgbClr val="006600"/>
                  </a:solidFill>
                  <a:sym typeface="Wingdings"/>
                </a:rPr>
                <a:t></a:t>
              </a:r>
              <a:endParaRPr lang="de-DE" sz="2000" kern="0" dirty="0">
                <a:solidFill>
                  <a:schemeClr val="bg1"/>
                </a:solidFill>
                <a:latin typeface="Calibri" pitchFamily="34" charset="0"/>
              </a:endParaRP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937121" y="5427822"/>
              <a:ext cx="6663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sz="2000" b="1" dirty="0">
                  <a:solidFill>
                    <a:srgbClr val="C00000"/>
                  </a:solidFill>
                  <a:sym typeface="Wingdings"/>
                </a:rPr>
                <a:t>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37121" y="5677932"/>
              <a:ext cx="66637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sz="2000" b="1" dirty="0">
                  <a:solidFill>
                    <a:srgbClr val="C00000"/>
                  </a:solidFill>
                  <a:sym typeface="Wingdings"/>
                </a:rPr>
                <a:t></a:t>
              </a:r>
            </a:p>
          </p:txBody>
        </p:sp>
      </p:grpSp>
      <p:cxnSp>
        <p:nvCxnSpPr>
          <p:cNvPr id="61" name="Gerade Verbindung mit Pfeil 60"/>
          <p:cNvCxnSpPr/>
          <p:nvPr/>
        </p:nvCxnSpPr>
        <p:spPr bwMode="auto">
          <a:xfrm flipV="1">
            <a:off x="5062538" y="4207937"/>
            <a:ext cx="2370137" cy="34925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8" name="Grafik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9" y="2251624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Überlagern von Variablen &amp; Methoden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C078A5EC-ABB0-4F39-AC48-A000B88194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i="1" dirty="0" err="1"/>
              <a:t>Object</a:t>
            </a:r>
            <a:r>
              <a:rPr lang="de-DE" dirty="0"/>
              <a:t> definiert </a:t>
            </a:r>
            <a:r>
              <a:rPr lang="de-DE" i="1" dirty="0" err="1"/>
              <a:t>toString</a:t>
            </a:r>
            <a:r>
              <a:rPr lang="de-DE" i="1" dirty="0"/>
              <a:t>()</a:t>
            </a:r>
            <a:r>
              <a:rPr lang="de-DE" dirty="0"/>
              <a:t>-Methode</a:t>
            </a:r>
          </a:p>
          <a:p>
            <a:r>
              <a:rPr lang="de-DE" dirty="0"/>
              <a:t>Klasse </a:t>
            </a:r>
            <a:r>
              <a:rPr lang="de-DE" i="1" dirty="0"/>
              <a:t>Person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Von </a:t>
            </a:r>
            <a:r>
              <a:rPr lang="de-DE" i="1" dirty="0" err="1"/>
              <a:t>Object</a:t>
            </a:r>
            <a:r>
              <a:rPr lang="de-DE" dirty="0"/>
              <a:t> abgeleitet und erbt daher </a:t>
            </a:r>
            <a:r>
              <a:rPr lang="de-DE" i="1" dirty="0" err="1">
                <a:sym typeface="Symbol"/>
              </a:rPr>
              <a:t>toString</a:t>
            </a:r>
            <a:r>
              <a:rPr lang="de-DE" dirty="0">
                <a:sym typeface="Symbol"/>
              </a:rPr>
              <a:t>() von </a:t>
            </a:r>
            <a:r>
              <a:rPr lang="de-DE" i="1" dirty="0" err="1">
                <a:sym typeface="Symbol"/>
              </a:rPr>
              <a:t>Object</a:t>
            </a:r>
            <a:endParaRPr lang="de-DE" dirty="0"/>
          </a:p>
          <a:p>
            <a:pPr lvl="1"/>
            <a:r>
              <a:rPr lang="de-DE" dirty="0"/>
              <a:t>Definiert eine weitere </a:t>
            </a:r>
            <a:r>
              <a:rPr lang="de-DE" i="1" dirty="0" err="1"/>
              <a:t>toString</a:t>
            </a:r>
            <a:r>
              <a:rPr lang="de-DE" i="1" dirty="0"/>
              <a:t>()</a:t>
            </a:r>
            <a:r>
              <a:rPr lang="de-DE" dirty="0"/>
              <a:t>-Methode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Person {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private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de-DE" sz="1300" b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Person(String </a:t>
            </a:r>
            <a:r>
              <a:rPr lang="de-DE" sz="1300" b="1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    this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300" b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b="1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Überlagern von Methoden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7307999" y="770468"/>
            <a:ext cx="1440000" cy="540000"/>
            <a:chOff x="7525864" y="1212638"/>
            <a:chExt cx="1440000" cy="540000"/>
          </a:xfrm>
        </p:grpSpPr>
        <p:sp>
          <p:nvSpPr>
            <p:cNvPr id="9" name="Rechteck 8"/>
            <p:cNvSpPr/>
            <p:nvPr/>
          </p:nvSpPr>
          <p:spPr bwMode="auto">
            <a:xfrm>
              <a:off x="7525864" y="1212638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Object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7525864" y="1464638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toString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String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23" name="Gruppieren 22"/>
          <p:cNvGrpSpPr/>
          <p:nvPr/>
        </p:nvGrpSpPr>
        <p:grpSpPr>
          <a:xfrm>
            <a:off x="7307999" y="1310468"/>
            <a:ext cx="1440000" cy="1312489"/>
            <a:chOff x="7482885" y="1864999"/>
            <a:chExt cx="1440000" cy="1312489"/>
          </a:xfrm>
        </p:grpSpPr>
        <p:grpSp>
          <p:nvGrpSpPr>
            <p:cNvPr id="16" name="Gruppieren 15"/>
            <p:cNvGrpSpPr/>
            <p:nvPr/>
          </p:nvGrpSpPr>
          <p:grpSpPr>
            <a:xfrm>
              <a:off x="7482885" y="2349488"/>
              <a:ext cx="1440000" cy="828000"/>
              <a:chOff x="7525864" y="2480114"/>
              <a:chExt cx="1440000" cy="828000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7525864" y="2480114"/>
                <a:ext cx="1440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Person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 bwMode="auto">
              <a:xfrm>
                <a:off x="7525864" y="2732114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name : String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 bwMode="auto">
              <a:xfrm>
                <a:off x="7525864" y="3020114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err="1">
                    <a:solidFill>
                      <a:srgbClr val="FF0000"/>
                    </a:solidFill>
                    <a:latin typeface="Calibri" pitchFamily="34" charset="0"/>
                  </a:rPr>
                  <a:t>toString</a:t>
                </a:r>
                <a:r>
                  <a:rPr lang="en-US" sz="1200" dirty="0">
                    <a:solidFill>
                      <a:srgbClr val="FF0000"/>
                    </a:solidFill>
                    <a:latin typeface="Calibri" pitchFamily="34" charset="0"/>
                  </a:rPr>
                  <a:t>() : String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17" name="Gerade Verbindung mit Pfeil 16"/>
            <p:cNvCxnSpPr>
              <a:cxnSpLocks/>
              <a:stCxn id="13" idx="0"/>
              <a:endCxn id="10" idx="2"/>
            </p:cNvCxnSpPr>
            <p:nvPr/>
          </p:nvCxnSpPr>
          <p:spPr>
            <a:xfrm flipV="1">
              <a:off x="8202885" y="1864999"/>
              <a:ext cx="0" cy="484489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Gleichschenkliges Dreieck 17"/>
            <p:cNvSpPr/>
            <p:nvPr/>
          </p:nvSpPr>
          <p:spPr bwMode="auto">
            <a:xfrm>
              <a:off x="8152485" y="1868992"/>
              <a:ext cx="100800" cy="126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cxnSp>
        <p:nvCxnSpPr>
          <p:cNvPr id="25" name="Gerade Verbindung mit Pfeil 24"/>
          <p:cNvCxnSpPr/>
          <p:nvPr/>
        </p:nvCxnSpPr>
        <p:spPr bwMode="auto">
          <a:xfrm flipV="1">
            <a:off x="3725333" y="2661096"/>
            <a:ext cx="3532456" cy="21934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Vererbung</a:t>
            </a:r>
          </a:p>
          <a:p>
            <a:pPr>
              <a:buFont typeface="+mj-lt"/>
              <a:buAutoNum type="arabicPeriod"/>
            </a:pPr>
            <a:r>
              <a:rPr lang="de-DE" dirty="0"/>
              <a:t>Instanziierung von Objekten</a:t>
            </a:r>
          </a:p>
          <a:p>
            <a:pPr>
              <a:buFont typeface="+mj-lt"/>
              <a:buAutoNum type="arabicPeriod"/>
            </a:pPr>
            <a:r>
              <a:rPr lang="de-DE" dirty="0"/>
              <a:t>Referenzieren über Basisklassen 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Überlagern von Variablen &amp; Methoden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Polymorphismus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Vergleich von Objekten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i="1" dirty="0"/>
              <a:t>Pilot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Von </a:t>
            </a:r>
            <a:r>
              <a:rPr lang="de-DE" i="1" dirty="0"/>
              <a:t>Person</a:t>
            </a:r>
            <a:r>
              <a:rPr lang="de-DE" dirty="0"/>
              <a:t> abgeleitet und erbt daher </a:t>
            </a:r>
            <a:r>
              <a:rPr lang="de-DE" i="1" dirty="0" err="1">
                <a:sym typeface="Symbol"/>
              </a:rPr>
              <a:t>toString</a:t>
            </a:r>
            <a:r>
              <a:rPr lang="de-DE" dirty="0">
                <a:sym typeface="Symbol"/>
              </a:rPr>
              <a:t>() von </a:t>
            </a:r>
            <a:r>
              <a:rPr lang="de-DE" i="1" dirty="0">
                <a:sym typeface="Symbol"/>
              </a:rPr>
              <a:t>Person</a:t>
            </a:r>
            <a:endParaRPr lang="de-DE" dirty="0"/>
          </a:p>
          <a:p>
            <a:pPr lvl="1"/>
            <a:r>
              <a:rPr lang="de-DE" dirty="0"/>
              <a:t>Definiert noch eine </a:t>
            </a:r>
            <a:r>
              <a:rPr lang="de-DE" i="1" dirty="0" err="1"/>
              <a:t>toString</a:t>
            </a:r>
            <a:r>
              <a:rPr lang="de-DE" i="1" dirty="0"/>
              <a:t>()</a:t>
            </a:r>
            <a:r>
              <a:rPr lang="de-DE" dirty="0"/>
              <a:t>-Methode</a:t>
            </a:r>
          </a:p>
          <a:p>
            <a:pPr lvl="1"/>
            <a:endParaRPr lang="de-DE" dirty="0"/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Pilot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Person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private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airline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Pilot(String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name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, String </a:t>
            </a:r>
            <a:r>
              <a:rPr lang="en-US" sz="1400" b="1" dirty="0">
                <a:solidFill>
                  <a:srgbClr val="6A3E3E"/>
                </a:solidFill>
                <a:latin typeface="Consolas"/>
              </a:rPr>
              <a:t>airline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super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name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airline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airline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toString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    return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/>
              </a:rPr>
              <a:t>String.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format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"%s (%s)"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(), </a:t>
            </a:r>
            <a:r>
              <a:rPr lang="en-US" sz="1400" b="1" i="1" dirty="0">
                <a:solidFill>
                  <a:srgbClr val="0000C0"/>
                </a:solidFill>
                <a:latin typeface="Consolas"/>
              </a:rPr>
              <a:t>airline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Überlagern von Methoden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7307999" y="770468"/>
            <a:ext cx="1440000" cy="540000"/>
            <a:chOff x="7525864" y="1212638"/>
            <a:chExt cx="1440000" cy="540000"/>
          </a:xfrm>
        </p:grpSpPr>
        <p:sp>
          <p:nvSpPr>
            <p:cNvPr id="8" name="Rechteck 7"/>
            <p:cNvSpPr/>
            <p:nvPr/>
          </p:nvSpPr>
          <p:spPr bwMode="auto">
            <a:xfrm>
              <a:off x="7525864" y="1212638"/>
              <a:ext cx="144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Object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 bwMode="auto">
            <a:xfrm>
              <a:off x="7525864" y="1464638"/>
              <a:ext cx="144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toString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String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7305538" y="1310468"/>
            <a:ext cx="1440000" cy="1312328"/>
            <a:chOff x="7482885" y="1865160"/>
            <a:chExt cx="1440000" cy="1312328"/>
          </a:xfrm>
        </p:grpSpPr>
        <p:grpSp>
          <p:nvGrpSpPr>
            <p:cNvPr id="11" name="Gruppieren 15"/>
            <p:cNvGrpSpPr/>
            <p:nvPr/>
          </p:nvGrpSpPr>
          <p:grpSpPr>
            <a:xfrm>
              <a:off x="7482885" y="2349488"/>
              <a:ext cx="1440000" cy="828000"/>
              <a:chOff x="7525864" y="2480114"/>
              <a:chExt cx="1440000" cy="828000"/>
            </a:xfrm>
          </p:grpSpPr>
          <p:sp>
            <p:nvSpPr>
              <p:cNvPr id="14" name="Rechteck 13"/>
              <p:cNvSpPr/>
              <p:nvPr/>
            </p:nvSpPr>
            <p:spPr bwMode="auto">
              <a:xfrm>
                <a:off x="7525864" y="2480114"/>
                <a:ext cx="1440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Person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 bwMode="auto">
              <a:xfrm>
                <a:off x="7525864" y="2732114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name : String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6" name="Rechteck 15"/>
              <p:cNvSpPr/>
              <p:nvPr/>
            </p:nvSpPr>
            <p:spPr bwMode="auto">
              <a:xfrm>
                <a:off x="7525864" y="3020114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err="1">
                    <a:solidFill>
                      <a:srgbClr val="FF0000"/>
                    </a:solidFill>
                    <a:latin typeface="Calibri" pitchFamily="34" charset="0"/>
                  </a:rPr>
                  <a:t>toString</a:t>
                </a:r>
                <a:r>
                  <a:rPr lang="en-US" sz="1200" dirty="0">
                    <a:solidFill>
                      <a:srgbClr val="FF0000"/>
                    </a:solidFill>
                    <a:latin typeface="Calibri" pitchFamily="34" charset="0"/>
                  </a:rPr>
                  <a:t>() : String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12" name="Gerade Verbindung mit Pfeil 11"/>
            <p:cNvCxnSpPr>
              <a:cxnSpLocks/>
              <a:stCxn id="14" idx="0"/>
              <a:endCxn id="9" idx="2"/>
            </p:cNvCxnSpPr>
            <p:nvPr/>
          </p:nvCxnSpPr>
          <p:spPr>
            <a:xfrm flipV="1">
              <a:off x="8202885" y="1865160"/>
              <a:ext cx="2461" cy="484328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leichschenkliges Dreieck 12"/>
            <p:cNvSpPr/>
            <p:nvPr/>
          </p:nvSpPr>
          <p:spPr bwMode="auto">
            <a:xfrm>
              <a:off x="8154946" y="1865160"/>
              <a:ext cx="100800" cy="126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7307999" y="2615956"/>
            <a:ext cx="1440000" cy="1305488"/>
            <a:chOff x="7482885" y="1872000"/>
            <a:chExt cx="1440000" cy="1305488"/>
          </a:xfrm>
        </p:grpSpPr>
        <p:grpSp>
          <p:nvGrpSpPr>
            <p:cNvPr id="18" name="Gruppieren 15"/>
            <p:cNvGrpSpPr/>
            <p:nvPr/>
          </p:nvGrpSpPr>
          <p:grpSpPr>
            <a:xfrm>
              <a:off x="7482885" y="2349488"/>
              <a:ext cx="1440000" cy="828000"/>
              <a:chOff x="7525864" y="2480114"/>
              <a:chExt cx="1440000" cy="828000"/>
            </a:xfrm>
          </p:grpSpPr>
          <p:sp>
            <p:nvSpPr>
              <p:cNvPr id="21" name="Rechteck 20"/>
              <p:cNvSpPr/>
              <p:nvPr/>
            </p:nvSpPr>
            <p:spPr bwMode="auto">
              <a:xfrm>
                <a:off x="7525864" y="2480114"/>
                <a:ext cx="1440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Pilot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2" name="Rechteck 21"/>
              <p:cNvSpPr/>
              <p:nvPr/>
            </p:nvSpPr>
            <p:spPr bwMode="auto">
              <a:xfrm>
                <a:off x="7525864" y="2732114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airline : String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 bwMode="auto">
              <a:xfrm>
                <a:off x="7525864" y="3020114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err="1">
                    <a:solidFill>
                      <a:srgbClr val="FF0000"/>
                    </a:solidFill>
                    <a:latin typeface="Calibri" pitchFamily="34" charset="0"/>
                  </a:rPr>
                  <a:t>toString</a:t>
                </a:r>
                <a:r>
                  <a:rPr lang="en-US" sz="1200" dirty="0">
                    <a:solidFill>
                      <a:srgbClr val="FF0000"/>
                    </a:solidFill>
                    <a:latin typeface="Calibri" pitchFamily="34" charset="0"/>
                  </a:rPr>
                  <a:t>() : String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19" name="Gerade Verbindung mit Pfeil 18"/>
            <p:cNvCxnSpPr>
              <a:stCxn id="21" idx="0"/>
            </p:cNvCxnSpPr>
            <p:nvPr/>
          </p:nvCxnSpPr>
          <p:spPr>
            <a:xfrm flipV="1">
              <a:off x="8202885" y="1872000"/>
              <a:ext cx="0" cy="477488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leichschenkliges Dreieck 19"/>
            <p:cNvSpPr/>
            <p:nvPr/>
          </p:nvSpPr>
          <p:spPr bwMode="auto">
            <a:xfrm>
              <a:off x="8152485" y="1878840"/>
              <a:ext cx="100800" cy="126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cxnSp>
        <p:nvCxnSpPr>
          <p:cNvPr id="24" name="Gerade Verbindung mit Pfeil 23"/>
          <p:cNvCxnSpPr/>
          <p:nvPr/>
        </p:nvCxnSpPr>
        <p:spPr bwMode="auto">
          <a:xfrm flipV="1">
            <a:off x="4199467" y="3810444"/>
            <a:ext cx="3058322" cy="3161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Was wird ausgegeben?</a:t>
            </a:r>
          </a:p>
          <a:p>
            <a:endParaRPr lang="de-DE" sz="800" dirty="0"/>
          </a:p>
          <a:p>
            <a:pPr>
              <a:buNone/>
            </a:pPr>
            <a:r>
              <a:rPr lang="en-US" sz="13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3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Person </a:t>
            </a:r>
            <a:r>
              <a:rPr lang="de-DE" sz="1300" dirty="0" err="1">
                <a:solidFill>
                  <a:srgbClr val="6A3E3E"/>
                </a:solidFill>
                <a:latin typeface="Consolas"/>
              </a:rPr>
              <a:t>person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Person(</a:t>
            </a:r>
            <a:r>
              <a:rPr lang="de-DE" sz="1300" b="1" dirty="0">
                <a:solidFill>
                  <a:srgbClr val="2A00FF"/>
                </a:solidFill>
                <a:latin typeface="Consolas"/>
              </a:rPr>
              <a:t>"Birgit </a:t>
            </a:r>
            <a:r>
              <a:rPr lang="de-DE" sz="1300" b="1" dirty="0" err="1">
                <a:solidFill>
                  <a:srgbClr val="2A00FF"/>
                </a:solidFill>
                <a:latin typeface="Consolas"/>
              </a:rPr>
              <a:t>Janssen</a:t>
            </a:r>
            <a:r>
              <a:rPr lang="de-DE" sz="1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300" b="1" i="1" dirty="0" err="1">
                <a:solidFill>
                  <a:srgbClr val="2A00FF"/>
                </a:solidFill>
                <a:latin typeface="Consolas"/>
              </a:rPr>
              <a:t>person</a:t>
            </a:r>
            <a:r>
              <a:rPr lang="de-DE" sz="1300" b="1" i="1" dirty="0">
                <a:solidFill>
                  <a:srgbClr val="2A00FF"/>
                </a:solidFill>
                <a:latin typeface="Consolas"/>
              </a:rPr>
              <a:t>: </a:t>
            </a:r>
            <a:r>
              <a:rPr lang="de-DE" sz="1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300" b="1" i="1" dirty="0" err="1">
                <a:solidFill>
                  <a:srgbClr val="6A3E3E"/>
                </a:solidFill>
                <a:latin typeface="Consolas"/>
              </a:rPr>
              <a:t>person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300" b="1" i="1" dirty="0" err="1">
                <a:solidFill>
                  <a:srgbClr val="2A00FF"/>
                </a:solidFill>
                <a:latin typeface="Consolas"/>
              </a:rPr>
              <a:t>person.toString</a:t>
            </a:r>
            <a:r>
              <a:rPr lang="de-DE" sz="1300" b="1" i="1" dirty="0">
                <a:solidFill>
                  <a:srgbClr val="2A00FF"/>
                </a:solidFill>
                <a:latin typeface="Consolas"/>
              </a:rPr>
              <a:t>(): </a:t>
            </a:r>
            <a:r>
              <a:rPr lang="de-DE" sz="1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300" b="1" i="1" dirty="0" err="1">
                <a:solidFill>
                  <a:srgbClr val="6A3E3E"/>
                </a:solidFill>
                <a:latin typeface="Consolas"/>
              </a:rPr>
              <a:t>person</a:t>
            </a:r>
            <a:r>
              <a:rPr lang="de-DE" sz="1300" b="1" i="1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    Pilot </a:t>
            </a:r>
            <a:r>
              <a:rPr lang="en-US" sz="1300" dirty="0">
                <a:solidFill>
                  <a:srgbClr val="6A3E3E"/>
                </a:solidFill>
                <a:latin typeface="Consolas"/>
              </a:rPr>
              <a:t>pilot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Pilot(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"Jan </a:t>
            </a:r>
            <a:r>
              <a:rPr lang="en-US" sz="1300" b="1" dirty="0" err="1">
                <a:solidFill>
                  <a:srgbClr val="2A00FF"/>
                </a:solidFill>
                <a:latin typeface="Consolas"/>
              </a:rPr>
              <a:t>Birgerson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"Winglet Airways"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300" b="1" i="1" dirty="0" err="1">
                <a:solidFill>
                  <a:srgbClr val="2A00FF"/>
                </a:solidFill>
                <a:latin typeface="Consolas"/>
              </a:rPr>
              <a:t>pilot.toString</a:t>
            </a:r>
            <a:r>
              <a:rPr lang="de-DE" sz="1300" b="1" i="1" dirty="0">
                <a:solidFill>
                  <a:srgbClr val="2A00FF"/>
                </a:solidFill>
                <a:latin typeface="Consolas"/>
              </a:rPr>
              <a:t>(): </a:t>
            </a:r>
            <a:r>
              <a:rPr lang="de-DE" sz="1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300" b="1" i="1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300" b="1" i="1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Ausgabe: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person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: Birgit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Janssen</a:t>
            </a:r>
            <a:endParaRPr lang="de-DE" sz="13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person.toString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(): Birgit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Janssen</a:t>
            </a:r>
            <a:endParaRPr lang="de-DE" sz="13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pilot.toString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(): Jan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Birgerson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(Winglet Airways)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Beachte:</a:t>
            </a:r>
          </a:p>
          <a:p>
            <a:r>
              <a:rPr lang="de-DE" dirty="0"/>
              <a:t>Jeweils Methode der entsprechenden Klasse, nicht der Superklasse(n), ausgeführt</a:t>
            </a:r>
          </a:p>
          <a:p>
            <a:r>
              <a:rPr lang="de-DE" dirty="0"/>
              <a:t>Begriff: Methode der Superklasse durch neu definierte Methoden </a:t>
            </a:r>
            <a:r>
              <a:rPr lang="de-DE" i="1" dirty="0"/>
              <a:t>überlagert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Überlagern von Methoden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BEC48CA1-2396-4F68-BB02-26D28D871660}"/>
              </a:ext>
            </a:extLst>
          </p:cNvPr>
          <p:cNvGrpSpPr/>
          <p:nvPr/>
        </p:nvGrpSpPr>
        <p:grpSpPr>
          <a:xfrm>
            <a:off x="7305538" y="767725"/>
            <a:ext cx="1440000" cy="3155372"/>
            <a:chOff x="7305538" y="767725"/>
            <a:chExt cx="1440000" cy="3155372"/>
          </a:xfrm>
        </p:grpSpPr>
        <p:grpSp>
          <p:nvGrpSpPr>
            <p:cNvPr id="7" name="Gruppieren 6"/>
            <p:cNvGrpSpPr/>
            <p:nvPr/>
          </p:nvGrpSpPr>
          <p:grpSpPr>
            <a:xfrm>
              <a:off x="7305538" y="767725"/>
              <a:ext cx="1440000" cy="540000"/>
              <a:chOff x="7525864" y="1212638"/>
              <a:chExt cx="1440000" cy="540000"/>
            </a:xfrm>
          </p:grpSpPr>
          <p:sp>
            <p:nvSpPr>
              <p:cNvPr id="8" name="Rechteck 7"/>
              <p:cNvSpPr/>
              <p:nvPr/>
            </p:nvSpPr>
            <p:spPr bwMode="auto">
              <a:xfrm>
                <a:off x="7525864" y="1212638"/>
                <a:ext cx="1440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Object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9" name="Rechteck 8"/>
              <p:cNvSpPr/>
              <p:nvPr/>
            </p:nvSpPr>
            <p:spPr bwMode="auto">
              <a:xfrm>
                <a:off x="7525864" y="1464638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err="1">
                    <a:solidFill>
                      <a:srgbClr val="000000"/>
                    </a:solidFill>
                    <a:latin typeface="Calibri" pitchFamily="34" charset="0"/>
                  </a:rPr>
                  <a:t>toString</a:t>
                </a: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() : String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10" name="Gruppieren 9"/>
            <p:cNvGrpSpPr/>
            <p:nvPr/>
          </p:nvGrpSpPr>
          <p:grpSpPr>
            <a:xfrm>
              <a:off x="7305538" y="1307725"/>
              <a:ext cx="1440000" cy="1315200"/>
              <a:chOff x="7482885" y="1862288"/>
              <a:chExt cx="1440000" cy="1315200"/>
            </a:xfrm>
          </p:grpSpPr>
          <p:grpSp>
            <p:nvGrpSpPr>
              <p:cNvPr id="11" name="Gruppieren 15"/>
              <p:cNvGrpSpPr/>
              <p:nvPr/>
            </p:nvGrpSpPr>
            <p:grpSpPr>
              <a:xfrm>
                <a:off x="7482885" y="2349488"/>
                <a:ext cx="1440000" cy="828000"/>
                <a:chOff x="7525864" y="2480114"/>
                <a:chExt cx="1440000" cy="828000"/>
              </a:xfrm>
            </p:grpSpPr>
            <p:sp>
              <p:nvSpPr>
                <p:cNvPr id="14" name="Rechteck 13"/>
                <p:cNvSpPr/>
                <p:nvPr/>
              </p:nvSpPr>
              <p:spPr bwMode="auto">
                <a:xfrm>
                  <a:off x="7525864" y="2480114"/>
                  <a:ext cx="1440000" cy="252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Person</a:t>
                  </a:r>
                  <a:endParaRPr kumimoji="0" lang="en-US" sz="20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15" name="Rechteck 14"/>
                <p:cNvSpPr/>
                <p:nvPr/>
              </p:nvSpPr>
              <p:spPr bwMode="auto">
                <a:xfrm>
                  <a:off x="7525864" y="2732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name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16" name="Rechteck 15"/>
                <p:cNvSpPr/>
                <p:nvPr/>
              </p:nvSpPr>
              <p:spPr bwMode="auto">
                <a:xfrm>
                  <a:off x="7525864" y="3020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toString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()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cxnSp>
            <p:nvCxnSpPr>
              <p:cNvPr id="12" name="Gerade Verbindung mit Pfeil 11"/>
              <p:cNvCxnSpPr>
                <a:cxnSpLocks/>
                <a:stCxn id="14" idx="0"/>
                <a:endCxn id="9" idx="2"/>
              </p:cNvCxnSpPr>
              <p:nvPr/>
            </p:nvCxnSpPr>
            <p:spPr>
              <a:xfrm flipV="1">
                <a:off x="8202885" y="1862288"/>
                <a:ext cx="0" cy="4872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Gleichschenkliges Dreieck 12"/>
              <p:cNvSpPr/>
              <p:nvPr/>
            </p:nvSpPr>
            <p:spPr bwMode="auto">
              <a:xfrm>
                <a:off x="8152485" y="1872000"/>
                <a:ext cx="100800" cy="126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  <p:grpSp>
          <p:nvGrpSpPr>
            <p:cNvPr id="17" name="Gruppieren 16"/>
            <p:cNvGrpSpPr/>
            <p:nvPr/>
          </p:nvGrpSpPr>
          <p:grpSpPr>
            <a:xfrm>
              <a:off x="7305538" y="2627321"/>
              <a:ext cx="1440000" cy="1295776"/>
              <a:chOff x="7482885" y="1881712"/>
              <a:chExt cx="1440000" cy="1295776"/>
            </a:xfrm>
          </p:grpSpPr>
          <p:grpSp>
            <p:nvGrpSpPr>
              <p:cNvPr id="18" name="Gruppieren 15"/>
              <p:cNvGrpSpPr/>
              <p:nvPr/>
            </p:nvGrpSpPr>
            <p:grpSpPr>
              <a:xfrm>
                <a:off x="7482885" y="2349488"/>
                <a:ext cx="1440000" cy="828000"/>
                <a:chOff x="7525864" y="2480114"/>
                <a:chExt cx="1440000" cy="828000"/>
              </a:xfrm>
            </p:grpSpPr>
            <p:sp>
              <p:nvSpPr>
                <p:cNvPr id="21" name="Rechteck 20"/>
                <p:cNvSpPr/>
                <p:nvPr/>
              </p:nvSpPr>
              <p:spPr bwMode="auto">
                <a:xfrm>
                  <a:off x="7525864" y="2480114"/>
                  <a:ext cx="1440000" cy="252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Pilot</a:t>
                  </a:r>
                  <a:endParaRPr kumimoji="0" lang="en-US" sz="20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22" name="Rechteck 21"/>
                <p:cNvSpPr/>
                <p:nvPr/>
              </p:nvSpPr>
              <p:spPr bwMode="auto">
                <a:xfrm>
                  <a:off x="7525864" y="2732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airline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23" name="Rechteck 22"/>
                <p:cNvSpPr/>
                <p:nvPr/>
              </p:nvSpPr>
              <p:spPr bwMode="auto">
                <a:xfrm>
                  <a:off x="7525864" y="3020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toString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()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cxnSp>
            <p:nvCxnSpPr>
              <p:cNvPr id="19" name="Gerade Verbindung mit Pfeil 18"/>
              <p:cNvCxnSpPr>
                <a:cxnSpLocks/>
                <a:stCxn id="21" idx="0"/>
                <a:endCxn id="20" idx="0"/>
              </p:cNvCxnSpPr>
              <p:nvPr/>
            </p:nvCxnSpPr>
            <p:spPr>
              <a:xfrm flipV="1">
                <a:off x="8202885" y="1881712"/>
                <a:ext cx="0" cy="46777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Gleichschenkliges Dreieck 19"/>
              <p:cNvSpPr/>
              <p:nvPr/>
            </p:nvSpPr>
            <p:spPr bwMode="auto">
              <a:xfrm>
                <a:off x="8152485" y="1881712"/>
                <a:ext cx="100800" cy="126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  <p:cxnSp>
        <p:nvCxnSpPr>
          <p:cNvPr id="27" name="Gerade Verbindung mit Pfeil 26"/>
          <p:cNvCxnSpPr/>
          <p:nvPr/>
        </p:nvCxnSpPr>
        <p:spPr bwMode="auto">
          <a:xfrm>
            <a:off x="6687003" y="2186069"/>
            <a:ext cx="541338" cy="28336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/>
          <p:cNvCxnSpPr/>
          <p:nvPr/>
        </p:nvCxnSpPr>
        <p:spPr bwMode="auto">
          <a:xfrm>
            <a:off x="6463959" y="2900444"/>
            <a:ext cx="797719" cy="79057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67725"/>
            <a:ext cx="652009" cy="749810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943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Was wird ausgegeben?</a:t>
            </a:r>
          </a:p>
          <a:p>
            <a:endParaRPr lang="de-DE" sz="800" dirty="0"/>
          </a:p>
          <a:p>
            <a:pPr>
              <a:buNone/>
            </a:pPr>
            <a:r>
              <a:rPr lang="en-US" sz="13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3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    Pilot </a:t>
            </a:r>
            <a:r>
              <a:rPr lang="en-US" sz="1300" dirty="0">
                <a:solidFill>
                  <a:srgbClr val="6A3E3E"/>
                </a:solidFill>
                <a:latin typeface="Consolas"/>
              </a:rPr>
              <a:t>pilot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Pilot(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"Jan </a:t>
            </a:r>
            <a:r>
              <a:rPr lang="en-US" sz="1300" b="1" dirty="0" err="1">
                <a:solidFill>
                  <a:srgbClr val="2A00FF"/>
                </a:solidFill>
                <a:latin typeface="Consolas"/>
              </a:rPr>
              <a:t>Birgerson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"Winglet Airways"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>
                <a:solidFill>
                  <a:srgbClr val="6A3E3E"/>
                </a:solidFill>
                <a:latin typeface="Consolas"/>
              </a:rPr>
              <a:t>objectRef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Person </a:t>
            </a:r>
            <a:r>
              <a:rPr lang="de-DE" sz="1300" dirty="0" err="1">
                <a:solidFill>
                  <a:srgbClr val="6A3E3E"/>
                </a:solidFill>
                <a:latin typeface="Consolas"/>
              </a:rPr>
              <a:t>personRef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3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300" b="1" i="1" dirty="0" err="1">
                <a:solidFill>
                  <a:srgbClr val="2A00FF"/>
                </a:solidFill>
                <a:latin typeface="Consolas"/>
              </a:rPr>
              <a:t>objectRef</a:t>
            </a:r>
            <a:r>
              <a:rPr lang="de-DE" sz="1300" b="1" i="1" dirty="0">
                <a:solidFill>
                  <a:srgbClr val="2A00FF"/>
                </a:solidFill>
                <a:latin typeface="Consolas"/>
              </a:rPr>
              <a:t>: 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300" b="1" i="1" dirty="0" err="1">
                <a:solidFill>
                  <a:srgbClr val="6A3E3E"/>
                </a:solidFill>
                <a:latin typeface="Consolas"/>
              </a:rPr>
              <a:t>objectRef</a:t>
            </a:r>
            <a:r>
              <a:rPr lang="de-DE" sz="1300" b="1" i="1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300" b="1" i="1" dirty="0" err="1">
                <a:solidFill>
                  <a:srgbClr val="2A00FF"/>
                </a:solidFill>
                <a:latin typeface="Consolas"/>
              </a:rPr>
              <a:t>personRef</a:t>
            </a:r>
            <a:r>
              <a:rPr lang="de-DE" sz="1300" b="1" i="1" dirty="0">
                <a:solidFill>
                  <a:srgbClr val="2A00FF"/>
                </a:solidFill>
                <a:latin typeface="Consolas"/>
              </a:rPr>
              <a:t>: 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300" b="1" i="1" dirty="0" err="1">
                <a:solidFill>
                  <a:srgbClr val="6A3E3E"/>
                </a:solidFill>
                <a:latin typeface="Consolas"/>
              </a:rPr>
              <a:t>personRef</a:t>
            </a:r>
            <a:r>
              <a:rPr lang="de-DE" sz="1300" b="1" i="1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Ausgabe:</a:t>
            </a: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objectRef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: Jan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Birgerson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(Winglet Airways)</a:t>
            </a: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personRef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: Jan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Birgerson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(Winglet Airways)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Beachte:</a:t>
            </a:r>
          </a:p>
          <a:p>
            <a:r>
              <a:rPr lang="de-DE" dirty="0"/>
              <a:t>Methode der entsprechenden Klasse ausgeführt, selbst bei Referenz über Superklasse(n)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Referenz über Basisklassen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p:cxnSp>
        <p:nvCxnSpPr>
          <p:cNvPr id="26" name="Gerade Verbindung mit Pfeil 25"/>
          <p:cNvCxnSpPr>
            <a:cxnSpLocks/>
          </p:cNvCxnSpPr>
          <p:nvPr/>
        </p:nvCxnSpPr>
        <p:spPr bwMode="auto">
          <a:xfrm>
            <a:off x="6448425" y="2943668"/>
            <a:ext cx="804253" cy="8194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7" name="Grafik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DBD234C6-A537-4D0D-B7CE-78266B61585F}"/>
              </a:ext>
            </a:extLst>
          </p:cNvPr>
          <p:cNvGrpSpPr/>
          <p:nvPr/>
        </p:nvGrpSpPr>
        <p:grpSpPr>
          <a:xfrm>
            <a:off x="7305538" y="767725"/>
            <a:ext cx="1440000" cy="3155372"/>
            <a:chOff x="7305538" y="767725"/>
            <a:chExt cx="1440000" cy="3155372"/>
          </a:xfrm>
        </p:grpSpPr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CD285DC3-B23B-4788-95FD-5F3D9198233E}"/>
                </a:ext>
              </a:extLst>
            </p:cNvPr>
            <p:cNvGrpSpPr/>
            <p:nvPr/>
          </p:nvGrpSpPr>
          <p:grpSpPr>
            <a:xfrm>
              <a:off x="7305538" y="767725"/>
              <a:ext cx="1440000" cy="540000"/>
              <a:chOff x="7525864" y="1212638"/>
              <a:chExt cx="1440000" cy="540000"/>
            </a:xfrm>
          </p:grpSpPr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06B56978-2275-46A1-A474-CC11D742D554}"/>
                  </a:ext>
                </a:extLst>
              </p:cNvPr>
              <p:cNvSpPr/>
              <p:nvPr/>
            </p:nvSpPr>
            <p:spPr bwMode="auto">
              <a:xfrm>
                <a:off x="7525864" y="1212638"/>
                <a:ext cx="1440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Object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8D167E0-2C64-43D7-B4A3-80226044F888}"/>
                  </a:ext>
                </a:extLst>
              </p:cNvPr>
              <p:cNvSpPr/>
              <p:nvPr/>
            </p:nvSpPr>
            <p:spPr bwMode="auto">
              <a:xfrm>
                <a:off x="7525864" y="1464638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err="1">
                    <a:solidFill>
                      <a:srgbClr val="000000"/>
                    </a:solidFill>
                    <a:latin typeface="Calibri" pitchFamily="34" charset="0"/>
                  </a:rPr>
                  <a:t>toString</a:t>
                </a: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() : String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0689CA7F-2DAB-4BC0-A7A0-E630BE13AB67}"/>
                </a:ext>
              </a:extLst>
            </p:cNvPr>
            <p:cNvGrpSpPr/>
            <p:nvPr/>
          </p:nvGrpSpPr>
          <p:grpSpPr>
            <a:xfrm>
              <a:off x="7305538" y="1307725"/>
              <a:ext cx="1440000" cy="1315200"/>
              <a:chOff x="7482885" y="1862288"/>
              <a:chExt cx="1440000" cy="1315200"/>
            </a:xfrm>
          </p:grpSpPr>
          <p:grpSp>
            <p:nvGrpSpPr>
              <p:cNvPr id="38" name="Gruppieren 15">
                <a:extLst>
                  <a:ext uri="{FF2B5EF4-FFF2-40B4-BE49-F238E27FC236}">
                    <a16:creationId xmlns:a16="http://schemas.microsoft.com/office/drawing/2014/main" id="{EEA188F0-15C8-4924-A243-45555B50F183}"/>
                  </a:ext>
                </a:extLst>
              </p:cNvPr>
              <p:cNvGrpSpPr/>
              <p:nvPr/>
            </p:nvGrpSpPr>
            <p:grpSpPr>
              <a:xfrm>
                <a:off x="7482885" y="2349488"/>
                <a:ext cx="1440000" cy="828000"/>
                <a:chOff x="7525864" y="2480114"/>
                <a:chExt cx="1440000" cy="828000"/>
              </a:xfrm>
            </p:grpSpPr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C4545632-6595-4C78-85E5-1416A561D743}"/>
                    </a:ext>
                  </a:extLst>
                </p:cNvPr>
                <p:cNvSpPr/>
                <p:nvPr/>
              </p:nvSpPr>
              <p:spPr bwMode="auto">
                <a:xfrm>
                  <a:off x="7525864" y="2480114"/>
                  <a:ext cx="1440000" cy="252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Person</a:t>
                  </a:r>
                  <a:endParaRPr kumimoji="0" lang="en-US" sz="20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A4A29322-D5A0-4F7F-840F-C8B56B8F6D19}"/>
                    </a:ext>
                  </a:extLst>
                </p:cNvPr>
                <p:cNvSpPr/>
                <p:nvPr/>
              </p:nvSpPr>
              <p:spPr bwMode="auto">
                <a:xfrm>
                  <a:off x="7525864" y="2732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name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4BAA9160-4415-435C-A030-6A93F937BAE1}"/>
                    </a:ext>
                  </a:extLst>
                </p:cNvPr>
                <p:cNvSpPr/>
                <p:nvPr/>
              </p:nvSpPr>
              <p:spPr bwMode="auto">
                <a:xfrm>
                  <a:off x="7525864" y="3020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toString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()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cxnSp>
            <p:nvCxnSpPr>
              <p:cNvPr id="39" name="Gerade Verbindung mit Pfeil 38">
                <a:extLst>
                  <a:ext uri="{FF2B5EF4-FFF2-40B4-BE49-F238E27FC236}">
                    <a16:creationId xmlns:a16="http://schemas.microsoft.com/office/drawing/2014/main" id="{DACB7E26-0528-4755-84CA-F3EF5CF3C414}"/>
                  </a:ext>
                </a:extLst>
              </p:cNvPr>
              <p:cNvCxnSpPr>
                <a:cxnSpLocks/>
                <a:stCxn id="41" idx="0"/>
                <a:endCxn id="45" idx="2"/>
              </p:cNvCxnSpPr>
              <p:nvPr/>
            </p:nvCxnSpPr>
            <p:spPr>
              <a:xfrm flipV="1">
                <a:off x="8202885" y="1862288"/>
                <a:ext cx="0" cy="4872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Gleichschenkliges Dreieck 39">
                <a:extLst>
                  <a:ext uri="{FF2B5EF4-FFF2-40B4-BE49-F238E27FC236}">
                    <a16:creationId xmlns:a16="http://schemas.microsoft.com/office/drawing/2014/main" id="{213AF3D6-066E-4348-AEBD-A5E402A4D267}"/>
                  </a:ext>
                </a:extLst>
              </p:cNvPr>
              <p:cNvSpPr/>
              <p:nvPr/>
            </p:nvSpPr>
            <p:spPr bwMode="auto">
              <a:xfrm>
                <a:off x="8152485" y="1872000"/>
                <a:ext cx="100800" cy="126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C76D22AC-5827-4B34-AEAD-843DE0B22106}"/>
                </a:ext>
              </a:extLst>
            </p:cNvPr>
            <p:cNvGrpSpPr/>
            <p:nvPr/>
          </p:nvGrpSpPr>
          <p:grpSpPr>
            <a:xfrm>
              <a:off x="7305538" y="2627321"/>
              <a:ext cx="1440000" cy="1295776"/>
              <a:chOff x="7482885" y="1881712"/>
              <a:chExt cx="1440000" cy="1295776"/>
            </a:xfrm>
          </p:grpSpPr>
          <p:grpSp>
            <p:nvGrpSpPr>
              <p:cNvPr id="32" name="Gruppieren 15">
                <a:extLst>
                  <a:ext uri="{FF2B5EF4-FFF2-40B4-BE49-F238E27FC236}">
                    <a16:creationId xmlns:a16="http://schemas.microsoft.com/office/drawing/2014/main" id="{7F11B0A6-0064-4765-9760-44FDB2AF5927}"/>
                  </a:ext>
                </a:extLst>
              </p:cNvPr>
              <p:cNvGrpSpPr/>
              <p:nvPr/>
            </p:nvGrpSpPr>
            <p:grpSpPr>
              <a:xfrm>
                <a:off x="7482885" y="2349488"/>
                <a:ext cx="1440000" cy="828000"/>
                <a:chOff x="7525864" y="2480114"/>
                <a:chExt cx="1440000" cy="828000"/>
              </a:xfrm>
            </p:grpSpPr>
            <p:sp>
              <p:nvSpPr>
                <p:cNvPr id="35" name="Rechteck 34">
                  <a:extLst>
                    <a:ext uri="{FF2B5EF4-FFF2-40B4-BE49-F238E27FC236}">
                      <a16:creationId xmlns:a16="http://schemas.microsoft.com/office/drawing/2014/main" id="{C4156CB8-ADFA-4770-A1D1-3A53B0C1FA40}"/>
                    </a:ext>
                  </a:extLst>
                </p:cNvPr>
                <p:cNvSpPr/>
                <p:nvPr/>
              </p:nvSpPr>
              <p:spPr bwMode="auto">
                <a:xfrm>
                  <a:off x="7525864" y="2480114"/>
                  <a:ext cx="1440000" cy="252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Pilot</a:t>
                  </a:r>
                  <a:endParaRPr kumimoji="0" lang="en-US" sz="20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23F710D3-BF84-47EA-B4AB-FD4F277F6A8D}"/>
                    </a:ext>
                  </a:extLst>
                </p:cNvPr>
                <p:cNvSpPr/>
                <p:nvPr/>
              </p:nvSpPr>
              <p:spPr bwMode="auto">
                <a:xfrm>
                  <a:off x="7525864" y="2732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airline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8EC007C0-9AB0-444C-BD32-E178C8C75AF3}"/>
                    </a:ext>
                  </a:extLst>
                </p:cNvPr>
                <p:cNvSpPr/>
                <p:nvPr/>
              </p:nvSpPr>
              <p:spPr bwMode="auto">
                <a:xfrm>
                  <a:off x="7525864" y="3020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toString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()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DE6385C6-3D68-4E25-9885-A77822B0F391}"/>
                  </a:ext>
                </a:extLst>
              </p:cNvPr>
              <p:cNvCxnSpPr>
                <a:cxnSpLocks/>
                <a:stCxn id="35" idx="0"/>
                <a:endCxn id="34" idx="0"/>
              </p:cNvCxnSpPr>
              <p:nvPr/>
            </p:nvCxnSpPr>
            <p:spPr>
              <a:xfrm flipV="1">
                <a:off x="8202885" y="1881712"/>
                <a:ext cx="0" cy="46777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Gleichschenkliges Dreieck 33">
                <a:extLst>
                  <a:ext uri="{FF2B5EF4-FFF2-40B4-BE49-F238E27FC236}">
                    <a16:creationId xmlns:a16="http://schemas.microsoft.com/office/drawing/2014/main" id="{28F75B2B-A5B3-4C7A-9CAD-E11779C31ED2}"/>
                  </a:ext>
                </a:extLst>
              </p:cNvPr>
              <p:cNvSpPr/>
              <p:nvPr/>
            </p:nvSpPr>
            <p:spPr bwMode="auto">
              <a:xfrm>
                <a:off x="8152485" y="1881712"/>
                <a:ext cx="100800" cy="126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überlagerte Methoden der Basisklasse über Referenz </a:t>
            </a:r>
            <a:r>
              <a:rPr lang="de-DE" i="1" dirty="0"/>
              <a:t>super</a:t>
            </a:r>
          </a:p>
          <a:p>
            <a:r>
              <a:rPr lang="de-DE" dirty="0"/>
              <a:t>Beispiel:</a:t>
            </a:r>
          </a:p>
          <a:p>
            <a:endParaRPr lang="de-DE" sz="800" dirty="0"/>
          </a:p>
          <a:p>
            <a:pPr>
              <a:buNone/>
            </a:pPr>
            <a:r>
              <a:rPr lang="en-US" sz="13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Pilot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Person {</a:t>
            </a:r>
          </a:p>
          <a:p>
            <a:pPr>
              <a:buNone/>
            </a:pPr>
            <a:r>
              <a:rPr lang="de-DE" sz="1300" dirty="0">
                <a:solidFill>
                  <a:srgbClr val="3F7F5F"/>
                </a:solidFill>
                <a:latin typeface="Consolas"/>
              </a:rPr>
              <a:t>	    // Instanzvariable, Konstruktor, </a:t>
            </a:r>
            <a:r>
              <a:rPr lang="de-DE" sz="1300" dirty="0" err="1">
                <a:solidFill>
                  <a:srgbClr val="3F7F5F"/>
                </a:solidFill>
                <a:latin typeface="Consolas"/>
              </a:rPr>
              <a:t>toString</a:t>
            </a:r>
            <a:r>
              <a:rPr lang="de-DE" sz="1300" dirty="0">
                <a:solidFill>
                  <a:srgbClr val="3F7F5F"/>
                </a:solidFill>
                <a:latin typeface="Consolas"/>
              </a:rPr>
              <a:t>() ...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String 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toStringOfSuperClass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300" b="1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/>
              </a:rPr>
              <a:t>super</a:t>
            </a:r>
            <a:r>
              <a:rPr lang="de-DE" sz="1300" b="1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de-DE" sz="1300" b="1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3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3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3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    Pilot </a:t>
            </a:r>
            <a:r>
              <a:rPr lang="en-US" sz="1300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Pilot(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"Jan </a:t>
            </a:r>
            <a:r>
              <a:rPr lang="en-US" sz="1300" b="1" dirty="0" err="1">
                <a:solidFill>
                  <a:srgbClr val="2A00FF"/>
                </a:solidFill>
                <a:latin typeface="Consolas"/>
              </a:rPr>
              <a:t>Birgerson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300" b="1" dirty="0">
                <a:solidFill>
                  <a:srgbClr val="2A00FF"/>
                </a:solidFill>
                <a:latin typeface="Consolas"/>
              </a:rPr>
              <a:t>"Winglet Airways"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);</a:t>
            </a: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3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300" b="1" i="1" dirty="0" err="1">
                <a:solidFill>
                  <a:srgbClr val="2A00FF"/>
                </a:solidFill>
                <a:latin typeface="Consolas"/>
              </a:rPr>
              <a:t>Pilot.toString</a:t>
            </a:r>
            <a:r>
              <a:rPr lang="de-DE" sz="1300" b="1" i="1" dirty="0">
                <a:solidFill>
                  <a:srgbClr val="2A00FF"/>
                </a:solidFill>
                <a:latin typeface="Consolas"/>
              </a:rPr>
              <a:t>(): "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300" b="1" i="1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300" b="1" i="1" dirty="0" err="1">
                <a:solidFill>
                  <a:srgbClr val="000000"/>
                </a:solidFill>
                <a:latin typeface="Consolas"/>
              </a:rPr>
              <a:t>.toString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300" b="1" i="1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300" b="1" i="1" dirty="0" err="1">
                <a:solidFill>
                  <a:srgbClr val="2A00FF"/>
                </a:solidFill>
                <a:latin typeface="Consolas"/>
              </a:rPr>
              <a:t>super.toString</a:t>
            </a:r>
            <a:r>
              <a:rPr lang="de-DE" sz="1300" b="1" i="1" dirty="0">
                <a:solidFill>
                  <a:srgbClr val="2A00FF"/>
                </a:solidFill>
                <a:latin typeface="Consolas"/>
              </a:rPr>
              <a:t>(): "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300" b="1" i="1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300" b="1" i="1" dirty="0" err="1">
                <a:solidFill>
                  <a:srgbClr val="000000"/>
                </a:solidFill>
                <a:latin typeface="Consolas"/>
              </a:rPr>
              <a:t>.toStringOfSuperClass</a:t>
            </a:r>
            <a:r>
              <a:rPr lang="de-DE" sz="1300" b="1" i="1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Ausgabe:</a:t>
            </a:r>
          </a:p>
          <a:p>
            <a:pPr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Pilot.toString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(): Jan 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Birgerson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 (Winglet Airways)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super.toString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(): Jan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Birgerson</a:t>
            </a:r>
            <a:endParaRPr lang="de-DE" sz="13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 auf Methoden der Basisklasse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  <p:cxnSp>
        <p:nvCxnSpPr>
          <p:cNvPr id="24" name="Gerade Verbindung mit Pfeil 23"/>
          <p:cNvCxnSpPr/>
          <p:nvPr/>
        </p:nvCxnSpPr>
        <p:spPr bwMode="auto">
          <a:xfrm flipV="1">
            <a:off x="4127988" y="2478926"/>
            <a:ext cx="3128144" cy="1055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9BB48B9-CE14-4D3B-A96A-FBC40C661344}"/>
              </a:ext>
            </a:extLst>
          </p:cNvPr>
          <p:cNvGrpSpPr/>
          <p:nvPr/>
        </p:nvGrpSpPr>
        <p:grpSpPr>
          <a:xfrm>
            <a:off x="7305538" y="767725"/>
            <a:ext cx="1440000" cy="3155372"/>
            <a:chOff x="7305538" y="767725"/>
            <a:chExt cx="1440000" cy="3155372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A780116F-B76B-45C5-BA07-51D81F25B1D6}"/>
                </a:ext>
              </a:extLst>
            </p:cNvPr>
            <p:cNvGrpSpPr/>
            <p:nvPr/>
          </p:nvGrpSpPr>
          <p:grpSpPr>
            <a:xfrm>
              <a:off x="7305538" y="767725"/>
              <a:ext cx="1440000" cy="540000"/>
              <a:chOff x="7525864" y="1212638"/>
              <a:chExt cx="1440000" cy="540000"/>
            </a:xfrm>
          </p:grpSpPr>
          <p:sp>
            <p:nvSpPr>
              <p:cNvPr id="41" name="Rechteck 40">
                <a:extLst>
                  <a:ext uri="{FF2B5EF4-FFF2-40B4-BE49-F238E27FC236}">
                    <a16:creationId xmlns:a16="http://schemas.microsoft.com/office/drawing/2014/main" id="{74D1ADBF-98FF-429B-91E2-F243A0AFAB1A}"/>
                  </a:ext>
                </a:extLst>
              </p:cNvPr>
              <p:cNvSpPr/>
              <p:nvPr/>
            </p:nvSpPr>
            <p:spPr bwMode="auto">
              <a:xfrm>
                <a:off x="7525864" y="1212638"/>
                <a:ext cx="1440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Object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62B9CC98-1669-4BF4-8E4B-29DF42FAE2C3}"/>
                  </a:ext>
                </a:extLst>
              </p:cNvPr>
              <p:cNvSpPr/>
              <p:nvPr/>
            </p:nvSpPr>
            <p:spPr bwMode="auto">
              <a:xfrm>
                <a:off x="7525864" y="1464638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err="1">
                    <a:solidFill>
                      <a:srgbClr val="000000"/>
                    </a:solidFill>
                    <a:latin typeface="Calibri" pitchFamily="34" charset="0"/>
                  </a:rPr>
                  <a:t>toString</a:t>
                </a: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() : String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574ACC05-CA4A-4E3E-ABA7-9039FD67403B}"/>
                </a:ext>
              </a:extLst>
            </p:cNvPr>
            <p:cNvGrpSpPr/>
            <p:nvPr/>
          </p:nvGrpSpPr>
          <p:grpSpPr>
            <a:xfrm>
              <a:off x="7305538" y="1307725"/>
              <a:ext cx="1440000" cy="1315200"/>
              <a:chOff x="7482885" y="1862288"/>
              <a:chExt cx="1440000" cy="1315200"/>
            </a:xfrm>
          </p:grpSpPr>
          <p:grpSp>
            <p:nvGrpSpPr>
              <p:cNvPr id="35" name="Gruppieren 15">
                <a:extLst>
                  <a:ext uri="{FF2B5EF4-FFF2-40B4-BE49-F238E27FC236}">
                    <a16:creationId xmlns:a16="http://schemas.microsoft.com/office/drawing/2014/main" id="{97555EEA-570D-443F-9637-70015D537340}"/>
                  </a:ext>
                </a:extLst>
              </p:cNvPr>
              <p:cNvGrpSpPr/>
              <p:nvPr/>
            </p:nvGrpSpPr>
            <p:grpSpPr>
              <a:xfrm>
                <a:off x="7482885" y="2349488"/>
                <a:ext cx="1440000" cy="828000"/>
                <a:chOff x="7525864" y="2480114"/>
                <a:chExt cx="1440000" cy="828000"/>
              </a:xfrm>
            </p:grpSpPr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D89C939E-D10D-4F7C-AE73-059CF4AD0D96}"/>
                    </a:ext>
                  </a:extLst>
                </p:cNvPr>
                <p:cNvSpPr/>
                <p:nvPr/>
              </p:nvSpPr>
              <p:spPr bwMode="auto">
                <a:xfrm>
                  <a:off x="7525864" y="2480114"/>
                  <a:ext cx="1440000" cy="252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Person</a:t>
                  </a:r>
                  <a:endParaRPr kumimoji="0" lang="en-US" sz="20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7161FE74-7033-49EC-8208-64455AB53A7B}"/>
                    </a:ext>
                  </a:extLst>
                </p:cNvPr>
                <p:cNvSpPr/>
                <p:nvPr/>
              </p:nvSpPr>
              <p:spPr bwMode="auto">
                <a:xfrm>
                  <a:off x="7525864" y="2732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name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1005FEAB-249E-4DA1-86E6-7D84D0BC5018}"/>
                    </a:ext>
                  </a:extLst>
                </p:cNvPr>
                <p:cNvSpPr/>
                <p:nvPr/>
              </p:nvSpPr>
              <p:spPr bwMode="auto">
                <a:xfrm>
                  <a:off x="7525864" y="3020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toString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()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33BC8DF5-C4C0-4298-BF13-3513CCDD6B9E}"/>
                  </a:ext>
                </a:extLst>
              </p:cNvPr>
              <p:cNvCxnSpPr>
                <a:cxnSpLocks/>
                <a:stCxn id="38" idx="0"/>
                <a:endCxn id="42" idx="2"/>
              </p:cNvCxnSpPr>
              <p:nvPr/>
            </p:nvCxnSpPr>
            <p:spPr>
              <a:xfrm flipV="1">
                <a:off x="8202885" y="1862288"/>
                <a:ext cx="0" cy="487200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Gleichschenkliges Dreieck 36">
                <a:extLst>
                  <a:ext uri="{FF2B5EF4-FFF2-40B4-BE49-F238E27FC236}">
                    <a16:creationId xmlns:a16="http://schemas.microsoft.com/office/drawing/2014/main" id="{BEE4B225-7157-44D2-91E7-06913C28DE70}"/>
                  </a:ext>
                </a:extLst>
              </p:cNvPr>
              <p:cNvSpPr/>
              <p:nvPr/>
            </p:nvSpPr>
            <p:spPr bwMode="auto">
              <a:xfrm>
                <a:off x="8152485" y="1872000"/>
                <a:ext cx="100800" cy="126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  <p:grpSp>
          <p:nvGrpSpPr>
            <p:cNvPr id="28" name="Gruppieren 27">
              <a:extLst>
                <a:ext uri="{FF2B5EF4-FFF2-40B4-BE49-F238E27FC236}">
                  <a16:creationId xmlns:a16="http://schemas.microsoft.com/office/drawing/2014/main" id="{8A7D9FF3-4A6D-434D-B2D7-0E3944289EB4}"/>
                </a:ext>
              </a:extLst>
            </p:cNvPr>
            <p:cNvGrpSpPr/>
            <p:nvPr/>
          </p:nvGrpSpPr>
          <p:grpSpPr>
            <a:xfrm>
              <a:off x="7305538" y="2627321"/>
              <a:ext cx="1440000" cy="1295776"/>
              <a:chOff x="7482885" y="1881712"/>
              <a:chExt cx="1440000" cy="1295776"/>
            </a:xfrm>
          </p:grpSpPr>
          <p:grpSp>
            <p:nvGrpSpPr>
              <p:cNvPr id="29" name="Gruppieren 15">
                <a:extLst>
                  <a:ext uri="{FF2B5EF4-FFF2-40B4-BE49-F238E27FC236}">
                    <a16:creationId xmlns:a16="http://schemas.microsoft.com/office/drawing/2014/main" id="{737B21DE-A4C2-4A99-A5D8-67FBD007E04E}"/>
                  </a:ext>
                </a:extLst>
              </p:cNvPr>
              <p:cNvGrpSpPr/>
              <p:nvPr/>
            </p:nvGrpSpPr>
            <p:grpSpPr>
              <a:xfrm>
                <a:off x="7482885" y="2349488"/>
                <a:ext cx="1440000" cy="828000"/>
                <a:chOff x="7525864" y="2480114"/>
                <a:chExt cx="1440000" cy="828000"/>
              </a:xfrm>
            </p:grpSpPr>
            <p:sp>
              <p:nvSpPr>
                <p:cNvPr id="32" name="Rechteck 31">
                  <a:extLst>
                    <a:ext uri="{FF2B5EF4-FFF2-40B4-BE49-F238E27FC236}">
                      <a16:creationId xmlns:a16="http://schemas.microsoft.com/office/drawing/2014/main" id="{0BFFC027-341A-4863-93EE-BFFC5F26AC61}"/>
                    </a:ext>
                  </a:extLst>
                </p:cNvPr>
                <p:cNvSpPr/>
                <p:nvPr/>
              </p:nvSpPr>
              <p:spPr bwMode="auto">
                <a:xfrm>
                  <a:off x="7525864" y="2480114"/>
                  <a:ext cx="1440000" cy="252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Pilot</a:t>
                  </a:r>
                  <a:endParaRPr kumimoji="0" lang="en-US" sz="20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33" name="Rechteck 32">
                  <a:extLst>
                    <a:ext uri="{FF2B5EF4-FFF2-40B4-BE49-F238E27FC236}">
                      <a16:creationId xmlns:a16="http://schemas.microsoft.com/office/drawing/2014/main" id="{55DD7EA6-6379-44FD-BFBD-0AA500AC8E48}"/>
                    </a:ext>
                  </a:extLst>
                </p:cNvPr>
                <p:cNvSpPr/>
                <p:nvPr/>
              </p:nvSpPr>
              <p:spPr bwMode="auto">
                <a:xfrm>
                  <a:off x="7525864" y="2732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airline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34" name="Rechteck 33">
                  <a:extLst>
                    <a:ext uri="{FF2B5EF4-FFF2-40B4-BE49-F238E27FC236}">
                      <a16:creationId xmlns:a16="http://schemas.microsoft.com/office/drawing/2014/main" id="{7A46462B-615F-464F-907F-61B948A9642B}"/>
                    </a:ext>
                  </a:extLst>
                </p:cNvPr>
                <p:cNvSpPr/>
                <p:nvPr/>
              </p:nvSpPr>
              <p:spPr bwMode="auto">
                <a:xfrm>
                  <a:off x="7525864" y="3020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toString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()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cxnSp>
            <p:nvCxnSpPr>
              <p:cNvPr id="30" name="Gerade Verbindung mit Pfeil 29">
                <a:extLst>
                  <a:ext uri="{FF2B5EF4-FFF2-40B4-BE49-F238E27FC236}">
                    <a16:creationId xmlns:a16="http://schemas.microsoft.com/office/drawing/2014/main" id="{E5D69983-B5EC-4B62-9B12-9782CA5BDF92}"/>
                  </a:ext>
                </a:extLst>
              </p:cNvPr>
              <p:cNvCxnSpPr>
                <a:cxnSpLocks/>
                <a:stCxn id="32" idx="0"/>
                <a:endCxn id="31" idx="0"/>
              </p:cNvCxnSpPr>
              <p:nvPr/>
            </p:nvCxnSpPr>
            <p:spPr>
              <a:xfrm flipV="1">
                <a:off x="8202885" y="1881712"/>
                <a:ext cx="0" cy="467776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Gleichschenkliges Dreieck 30">
                <a:extLst>
                  <a:ext uri="{FF2B5EF4-FFF2-40B4-BE49-F238E27FC236}">
                    <a16:creationId xmlns:a16="http://schemas.microsoft.com/office/drawing/2014/main" id="{671F2AF2-B10B-426F-836D-37BCC37D8E28}"/>
                  </a:ext>
                </a:extLst>
              </p:cNvPr>
              <p:cNvSpPr/>
              <p:nvPr/>
            </p:nvSpPr>
            <p:spPr bwMode="auto">
              <a:xfrm>
                <a:off x="8152485" y="1881712"/>
                <a:ext cx="100800" cy="126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Variablen mit </a:t>
            </a:r>
            <a:r>
              <a:rPr lang="de-DE" dirty="0" err="1"/>
              <a:t>Modifier</a:t>
            </a:r>
            <a:r>
              <a:rPr lang="de-DE" dirty="0"/>
              <a:t> </a:t>
            </a:r>
            <a:r>
              <a:rPr lang="de-DE" i="1" dirty="0"/>
              <a:t>final</a:t>
            </a:r>
            <a:r>
              <a:rPr lang="de-DE" dirty="0"/>
              <a:t> sind Konstanten.</a:t>
            </a:r>
          </a:p>
          <a:p>
            <a:r>
              <a:rPr lang="de-DE" dirty="0"/>
              <a:t>Wert kann nach erster Zuweisung nicht mehr geändert werden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Was meinen Sie?</a:t>
            </a:r>
          </a:p>
          <a:p>
            <a:r>
              <a:rPr lang="de-DE" dirty="0"/>
              <a:t>Was bewirkt </a:t>
            </a:r>
            <a:r>
              <a:rPr lang="de-DE" i="1" dirty="0"/>
              <a:t>final</a:t>
            </a:r>
            <a:r>
              <a:rPr lang="de-DE" dirty="0"/>
              <a:t> für Klassen?</a:t>
            </a:r>
          </a:p>
          <a:p>
            <a:r>
              <a:rPr lang="de-DE" dirty="0"/>
              <a:t>Was bewirkt </a:t>
            </a:r>
            <a:r>
              <a:rPr lang="de-DE" i="1" dirty="0"/>
              <a:t>final</a:t>
            </a:r>
            <a:r>
              <a:rPr lang="de-DE" dirty="0"/>
              <a:t> für Methoden?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Klassen:</a:t>
            </a:r>
          </a:p>
          <a:p>
            <a:r>
              <a:rPr lang="de-DE" dirty="0"/>
              <a:t>Klasse mit </a:t>
            </a:r>
            <a:r>
              <a:rPr lang="de-DE" dirty="0" err="1"/>
              <a:t>Modifier</a:t>
            </a:r>
            <a:r>
              <a:rPr lang="de-DE" dirty="0"/>
              <a:t> </a:t>
            </a:r>
            <a:r>
              <a:rPr lang="de-DE" i="1" dirty="0"/>
              <a:t>final</a:t>
            </a:r>
            <a:r>
              <a:rPr lang="de-DE" dirty="0"/>
              <a:t> kann nicht abgeleitet werden</a:t>
            </a:r>
          </a:p>
          <a:p>
            <a:r>
              <a:rPr lang="de-DE" dirty="0"/>
              <a:t>Beispiel: Klasse </a:t>
            </a:r>
            <a:r>
              <a:rPr lang="de-DE" i="1" dirty="0"/>
              <a:t>String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Methoden:</a:t>
            </a:r>
          </a:p>
          <a:p>
            <a:r>
              <a:rPr lang="de-DE" dirty="0"/>
              <a:t>Methode mit </a:t>
            </a:r>
            <a:r>
              <a:rPr lang="de-DE" dirty="0" err="1"/>
              <a:t>Modifier</a:t>
            </a:r>
            <a:r>
              <a:rPr lang="de-DE" dirty="0"/>
              <a:t> </a:t>
            </a:r>
            <a:r>
              <a:rPr lang="de-DE" i="1" dirty="0"/>
              <a:t>final</a:t>
            </a:r>
            <a:r>
              <a:rPr lang="de-DE" dirty="0"/>
              <a:t> kann nicht in Subklasse überlagert werden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Modifier</a:t>
            </a:r>
            <a:r>
              <a:rPr lang="de-DE" dirty="0"/>
              <a:t> final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7611227" y="2945268"/>
            <a:ext cx="1080000" cy="1185065"/>
            <a:chOff x="7668713" y="3320620"/>
            <a:chExt cx="1080000" cy="1185065"/>
          </a:xfrm>
        </p:grpSpPr>
        <p:sp>
          <p:nvSpPr>
            <p:cNvPr id="9" name="Rechteck 8"/>
            <p:cNvSpPr/>
            <p:nvPr/>
          </p:nvSpPr>
          <p:spPr bwMode="auto">
            <a:xfrm>
              <a:off x="7668713" y="3320620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final </a:t>
              </a:r>
              <a:r>
                <a:rPr kumimoji="0" lang="en-US" sz="12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7668713" y="4145685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11" name="Gruppieren 23"/>
            <p:cNvGrpSpPr/>
            <p:nvPr/>
          </p:nvGrpSpPr>
          <p:grpSpPr>
            <a:xfrm>
              <a:off x="8136713" y="3680620"/>
              <a:ext cx="144000" cy="465065"/>
              <a:chOff x="6773371" y="3829739"/>
              <a:chExt cx="144000" cy="465065"/>
            </a:xfrm>
          </p:grpSpPr>
          <p:cxnSp>
            <p:nvCxnSpPr>
              <p:cNvPr id="12" name="Gerade Verbindung mit Pfeil 11"/>
              <p:cNvCxnSpPr>
                <a:stCxn id="10" idx="0"/>
                <a:endCxn id="9" idx="2"/>
              </p:cNvCxnSpPr>
              <p:nvPr/>
            </p:nvCxnSpPr>
            <p:spPr>
              <a:xfrm flipV="1">
                <a:off x="6845371" y="3829739"/>
                <a:ext cx="0" cy="46506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Gleichschenkliges Dreieck 12"/>
              <p:cNvSpPr/>
              <p:nvPr/>
            </p:nvSpPr>
            <p:spPr bwMode="auto">
              <a:xfrm>
                <a:off x="6773371" y="3829739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  <p:sp>
          <p:nvSpPr>
            <p:cNvPr id="14" name="Textfeld 13"/>
            <p:cNvSpPr txBox="1"/>
            <p:nvPr/>
          </p:nvSpPr>
          <p:spPr>
            <a:xfrm>
              <a:off x="7813491" y="3741575"/>
              <a:ext cx="3802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b="1" dirty="0">
                  <a:solidFill>
                    <a:srgbClr val="C00000"/>
                  </a:solidFill>
                  <a:sym typeface="Wingdings"/>
                </a:rPr>
                <a:t></a:t>
              </a:r>
              <a:endPara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1945540" y="4891780"/>
            <a:ext cx="5504598" cy="758100"/>
            <a:chOff x="1945540" y="5441300"/>
            <a:chExt cx="5504598" cy="758100"/>
          </a:xfrm>
        </p:grpSpPr>
        <p:grpSp>
          <p:nvGrpSpPr>
            <p:cNvPr id="33" name="Gruppieren 32"/>
            <p:cNvGrpSpPr/>
            <p:nvPr/>
          </p:nvGrpSpPr>
          <p:grpSpPr>
            <a:xfrm>
              <a:off x="1945540" y="5441300"/>
              <a:ext cx="1080000" cy="720000"/>
              <a:chOff x="2161440" y="5454000"/>
              <a:chExt cx="1080000" cy="720000"/>
            </a:xfrm>
          </p:grpSpPr>
          <p:sp>
            <p:nvSpPr>
              <p:cNvPr id="17" name="Rechteck 16"/>
              <p:cNvSpPr/>
              <p:nvPr/>
            </p:nvSpPr>
            <p:spPr bwMode="auto">
              <a:xfrm>
                <a:off x="2161440" y="5454000"/>
                <a:ext cx="1080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A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8" name="Rechteck 17"/>
              <p:cNvSpPr/>
              <p:nvPr/>
            </p:nvSpPr>
            <p:spPr bwMode="auto">
              <a:xfrm>
                <a:off x="2161440" y="5706000"/>
                <a:ext cx="1080000" cy="46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FF0000"/>
                    </a:solidFill>
                    <a:latin typeface="Calibri" pitchFamily="34" charset="0"/>
                  </a:rPr>
                  <a:t>final</a:t>
                </a: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 do()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print()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34" name="Gruppieren 33"/>
            <p:cNvGrpSpPr/>
            <p:nvPr/>
          </p:nvGrpSpPr>
          <p:grpSpPr>
            <a:xfrm>
              <a:off x="4230188" y="5441300"/>
              <a:ext cx="1080000" cy="720000"/>
              <a:chOff x="4446088" y="5454000"/>
              <a:chExt cx="1080000" cy="720000"/>
            </a:xfrm>
          </p:grpSpPr>
          <p:sp>
            <p:nvSpPr>
              <p:cNvPr id="20" name="Rechteck 19"/>
              <p:cNvSpPr/>
              <p:nvPr/>
            </p:nvSpPr>
            <p:spPr bwMode="auto">
              <a:xfrm>
                <a:off x="4446088" y="5454000"/>
                <a:ext cx="1080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B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>
                <a:off x="4446088" y="5706000"/>
                <a:ext cx="1080000" cy="46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FF0000"/>
                    </a:solidFill>
                    <a:latin typeface="Calibri" pitchFamily="34" charset="0"/>
                  </a:rPr>
                  <a:t>do()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print()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22" name="Gerade Verbindung mit Pfeil 21"/>
            <p:cNvCxnSpPr/>
            <p:nvPr/>
          </p:nvCxnSpPr>
          <p:spPr>
            <a:xfrm flipH="1">
              <a:off x="3025540" y="5801300"/>
              <a:ext cx="1204648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uppieren 34"/>
            <p:cNvGrpSpPr/>
            <p:nvPr/>
          </p:nvGrpSpPr>
          <p:grpSpPr>
            <a:xfrm>
              <a:off x="6370138" y="5441300"/>
              <a:ext cx="1080000" cy="720000"/>
              <a:chOff x="6586038" y="5454000"/>
              <a:chExt cx="1080000" cy="720000"/>
            </a:xfrm>
          </p:grpSpPr>
          <p:sp>
            <p:nvSpPr>
              <p:cNvPr id="26" name="Rechteck 25"/>
              <p:cNvSpPr/>
              <p:nvPr/>
            </p:nvSpPr>
            <p:spPr bwMode="auto">
              <a:xfrm>
                <a:off x="6586038" y="5454000"/>
                <a:ext cx="1080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 bwMode="auto">
              <a:xfrm>
                <a:off x="6586038" y="5706000"/>
                <a:ext cx="1080000" cy="46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FF0000"/>
                    </a:solidFill>
                    <a:latin typeface="Calibri" pitchFamily="34" charset="0"/>
                  </a:rPr>
                  <a:t>do()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print()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30" name="Gerade Verbindung mit Pfeil 29"/>
            <p:cNvCxnSpPr/>
            <p:nvPr/>
          </p:nvCxnSpPr>
          <p:spPr>
            <a:xfrm flipH="1">
              <a:off x="5310188" y="5801300"/>
              <a:ext cx="105995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Gleichschenkliges Dreieck 35"/>
            <p:cNvSpPr/>
            <p:nvPr/>
          </p:nvSpPr>
          <p:spPr bwMode="auto">
            <a:xfrm rot="16200000">
              <a:off x="3043540" y="5711301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37" name="Gleichschenkliges Dreieck 36"/>
            <p:cNvSpPr/>
            <p:nvPr/>
          </p:nvSpPr>
          <p:spPr bwMode="auto">
            <a:xfrm rot="16200000">
              <a:off x="5328188" y="5711301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4704804" y="5666947"/>
              <a:ext cx="370116" cy="5324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sz="1300" b="1" dirty="0">
                  <a:solidFill>
                    <a:srgbClr val="C00000"/>
                  </a:solidFill>
                  <a:sym typeface="Wingdings"/>
                </a:rPr>
                <a:t></a:t>
              </a:r>
            </a:p>
            <a:p>
              <a:pPr marL="342900" indent="-342900" algn="ctr">
                <a:spcBef>
                  <a:spcPct val="20000"/>
                </a:spcBef>
              </a:pPr>
              <a:r>
                <a:rPr lang="de-DE" sz="1300" b="1" dirty="0">
                  <a:solidFill>
                    <a:srgbClr val="006600"/>
                  </a:solidFill>
                  <a:sym typeface="Wingdings"/>
                </a:rPr>
                <a:t></a:t>
              </a:r>
              <a:endParaRPr kumimoji="0" lang="de-DE" sz="13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6853644" y="5666947"/>
              <a:ext cx="370116" cy="5324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sz="1300" b="1" dirty="0">
                  <a:solidFill>
                    <a:srgbClr val="C00000"/>
                  </a:solidFill>
                  <a:sym typeface="Wingdings"/>
                </a:rPr>
                <a:t></a:t>
              </a:r>
            </a:p>
            <a:p>
              <a:pPr marL="342900" indent="-342900" algn="ctr">
                <a:spcBef>
                  <a:spcPct val="20000"/>
                </a:spcBef>
              </a:pPr>
              <a:r>
                <a:rPr lang="de-DE" sz="1300" b="1" dirty="0">
                  <a:solidFill>
                    <a:srgbClr val="006600"/>
                  </a:solidFill>
                  <a:sym typeface="Wingdings"/>
                </a:rPr>
                <a:t></a:t>
              </a:r>
              <a:endParaRPr kumimoji="0" lang="de-DE" sz="13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</p:grpSp>
      <p:pic>
        <p:nvPicPr>
          <p:cNvPr id="31" name="Grafik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5930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Überlagern von Methoden:</a:t>
            </a:r>
          </a:p>
          <a:p>
            <a:r>
              <a:rPr lang="de-DE" dirty="0"/>
              <a:t>Von der Basisklasse geerbte Methoden dürfen neu definiert werden.</a:t>
            </a:r>
          </a:p>
          <a:p>
            <a:r>
              <a:rPr lang="de-DE" dirty="0"/>
              <a:t>Begriffe: </a:t>
            </a:r>
            <a:r>
              <a:rPr lang="de-DE" i="1" dirty="0"/>
              <a:t>Überlagern</a:t>
            </a:r>
            <a:r>
              <a:rPr lang="de-DE" dirty="0"/>
              <a:t> (oder auch </a:t>
            </a:r>
            <a:r>
              <a:rPr lang="de-DE" i="1" dirty="0"/>
              <a:t>Überschreiben</a:t>
            </a:r>
            <a:r>
              <a:rPr lang="de-DE" dirty="0"/>
              <a:t>)</a:t>
            </a:r>
            <a:endParaRPr lang="de-DE" i="1" dirty="0"/>
          </a:p>
          <a:p>
            <a:r>
              <a:rPr lang="de-DE" dirty="0"/>
              <a:t>Beim Aufruf wird die überlagernde Methode („neueste Version“) ausgeführt</a:t>
            </a:r>
          </a:p>
          <a:p>
            <a:r>
              <a:rPr lang="de-DE" dirty="0"/>
              <a:t>Aufruf der verdeckten Methode </a:t>
            </a:r>
            <a:r>
              <a:rPr lang="de-DE" i="1" dirty="0" err="1"/>
              <a:t>name</a:t>
            </a:r>
            <a:r>
              <a:rPr lang="de-DE" i="1" dirty="0"/>
              <a:t>()</a:t>
            </a:r>
            <a:r>
              <a:rPr lang="de-DE" dirty="0"/>
              <a:t> der Basisklasse über </a:t>
            </a:r>
            <a:r>
              <a:rPr lang="de-DE" i="1" dirty="0"/>
              <a:t>super.name()</a:t>
            </a:r>
            <a:endParaRPr lang="de-DE" dirty="0"/>
          </a:p>
          <a:p>
            <a:r>
              <a:rPr lang="de-DE" dirty="0" err="1"/>
              <a:t>Modifier</a:t>
            </a:r>
            <a:r>
              <a:rPr lang="de-DE" dirty="0"/>
              <a:t> </a:t>
            </a:r>
            <a:r>
              <a:rPr lang="de-DE" i="1" dirty="0"/>
              <a:t>final</a:t>
            </a:r>
            <a:r>
              <a:rPr lang="de-DE" dirty="0"/>
              <a:t> unterbindet Überlagern in Subklassen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Überlagern von Attributen:</a:t>
            </a:r>
          </a:p>
          <a:p>
            <a:r>
              <a:rPr lang="de-DE" dirty="0"/>
              <a:t>Abgeleitete Klasse kann auf gleiche Weise Variablen der Basisklasse überlagern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Methoden hat Jason, die Katze?</a:t>
            </a:r>
          </a:p>
          <a:p>
            <a:r>
              <a:rPr lang="de-DE" dirty="0"/>
              <a:t>Aus welchen Klassen stammt jeweils die Methoden-Definition?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Jason, die Katze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1370054" y="1685324"/>
            <a:ext cx="1440000" cy="900000"/>
            <a:chOff x="7482885" y="1332000"/>
            <a:chExt cx="1440000" cy="900000"/>
          </a:xfrm>
          <a:solidFill>
            <a:schemeClr val="bg1"/>
          </a:solidFill>
        </p:grpSpPr>
        <p:sp>
          <p:nvSpPr>
            <p:cNvPr id="9" name="Rechteck 8"/>
            <p:cNvSpPr/>
            <p:nvPr/>
          </p:nvSpPr>
          <p:spPr bwMode="auto">
            <a:xfrm>
              <a:off x="7482885" y="1332000"/>
              <a:ext cx="1440000" cy="252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Säugetier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7482885" y="1584000"/>
              <a:ext cx="1440000" cy="648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atmen()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schlafen</a:t>
              </a: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essen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2" name="Gruppieren 15"/>
          <p:cNvGrpSpPr/>
          <p:nvPr/>
        </p:nvGrpSpPr>
        <p:grpSpPr>
          <a:xfrm>
            <a:off x="1370054" y="3281094"/>
            <a:ext cx="1440000" cy="540000"/>
            <a:chOff x="7525864" y="2480114"/>
            <a:chExt cx="1440000" cy="540000"/>
          </a:xfrm>
          <a:solidFill>
            <a:schemeClr val="bg1"/>
          </a:solidFill>
        </p:grpSpPr>
        <p:sp>
          <p:nvSpPr>
            <p:cNvPr id="15" name="Rechteck 14"/>
            <p:cNvSpPr/>
            <p:nvPr/>
          </p:nvSpPr>
          <p:spPr bwMode="auto">
            <a:xfrm>
              <a:off x="7525864" y="2480114"/>
              <a:ext cx="1440000" cy="252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Fleischfresser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7525864" y="2732114"/>
              <a:ext cx="1440000" cy="288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essen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13" name="Gerade Verbindung mit Pfeil 12"/>
          <p:cNvCxnSpPr>
            <a:stCxn id="15" idx="0"/>
            <a:endCxn id="10" idx="2"/>
          </p:cNvCxnSpPr>
          <p:nvPr/>
        </p:nvCxnSpPr>
        <p:spPr>
          <a:xfrm flipV="1">
            <a:off x="2090054" y="2585324"/>
            <a:ext cx="0" cy="695770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leichschenkliges Dreieck 13"/>
          <p:cNvSpPr/>
          <p:nvPr/>
        </p:nvSpPr>
        <p:spPr bwMode="auto">
          <a:xfrm>
            <a:off x="2039654" y="2585324"/>
            <a:ext cx="100800" cy="126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grpSp>
        <p:nvGrpSpPr>
          <p:cNvPr id="19" name="Gruppieren 15"/>
          <p:cNvGrpSpPr/>
          <p:nvPr/>
        </p:nvGrpSpPr>
        <p:grpSpPr>
          <a:xfrm>
            <a:off x="1370054" y="4516865"/>
            <a:ext cx="1440000" cy="900000"/>
            <a:chOff x="7525864" y="2480114"/>
            <a:chExt cx="1440000" cy="900000"/>
          </a:xfrm>
          <a:solidFill>
            <a:schemeClr val="bg1"/>
          </a:solidFill>
        </p:grpSpPr>
        <p:sp>
          <p:nvSpPr>
            <p:cNvPr id="22" name="Rechteck 21"/>
            <p:cNvSpPr/>
            <p:nvPr/>
          </p:nvSpPr>
          <p:spPr bwMode="auto">
            <a:xfrm>
              <a:off x="7525864" y="2480114"/>
              <a:ext cx="1440000" cy="252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Katze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7525864" y="2732114"/>
              <a:ext cx="1440000" cy="648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schlafen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jagen</a:t>
              </a: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schnurren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20" name="Gerade Verbindung mit Pfeil 19"/>
          <p:cNvCxnSpPr>
            <a:stCxn id="22" idx="0"/>
            <a:endCxn id="16" idx="2"/>
          </p:cNvCxnSpPr>
          <p:nvPr/>
        </p:nvCxnSpPr>
        <p:spPr>
          <a:xfrm flipV="1">
            <a:off x="2090054" y="3821094"/>
            <a:ext cx="0" cy="695771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leichschenkliges Dreieck 20"/>
          <p:cNvSpPr/>
          <p:nvPr/>
        </p:nvSpPr>
        <p:spPr bwMode="auto">
          <a:xfrm>
            <a:off x="2039654" y="3821094"/>
            <a:ext cx="100800" cy="126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grpSp>
        <p:nvGrpSpPr>
          <p:cNvPr id="28" name="Gruppieren 15"/>
          <p:cNvGrpSpPr/>
          <p:nvPr/>
        </p:nvGrpSpPr>
        <p:grpSpPr>
          <a:xfrm>
            <a:off x="4049188" y="2795094"/>
            <a:ext cx="1440000" cy="1512000"/>
            <a:chOff x="7525864" y="2480114"/>
            <a:chExt cx="1440000" cy="1512000"/>
          </a:xfrm>
          <a:solidFill>
            <a:schemeClr val="bg1"/>
          </a:solidFill>
        </p:grpSpPr>
        <p:sp>
          <p:nvSpPr>
            <p:cNvPr id="29" name="Rechteck 28"/>
            <p:cNvSpPr/>
            <p:nvPr/>
          </p:nvSpPr>
          <p:spPr bwMode="auto">
            <a:xfrm>
              <a:off x="7525864" y="2480114"/>
              <a:ext cx="1440000" cy="252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Katze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 bwMode="auto">
            <a:xfrm>
              <a:off x="7525864" y="2732114"/>
              <a:ext cx="1440000" cy="1260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3200" dirty="0">
                  <a:solidFill>
                    <a:srgbClr val="000000"/>
                  </a:solidFill>
                  <a:latin typeface="Calibri" pitchFamily="34" charset="0"/>
                </a:rPr>
                <a:t>?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33" name="Rechteck 32"/>
          <p:cNvSpPr/>
          <p:nvPr/>
        </p:nvSpPr>
        <p:spPr bwMode="auto">
          <a:xfrm>
            <a:off x="6728323" y="3335094"/>
            <a:ext cx="14400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sng" dirty="0" err="1">
                <a:solidFill>
                  <a:srgbClr val="000000"/>
                </a:solidFill>
                <a:latin typeface="Calibri" pitchFamily="34" charset="0"/>
              </a:rPr>
              <a:t>jason</a:t>
            </a:r>
            <a:r>
              <a:rPr lang="en-US" sz="1200" b="1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r>
              <a:rPr lang="en-US" sz="1200" b="1" u="sng" dirty="0" err="1">
                <a:solidFill>
                  <a:srgbClr val="000000"/>
                </a:solidFill>
                <a:latin typeface="Calibri" pitchFamily="34" charset="0"/>
              </a:rPr>
              <a:t>Katze</a:t>
            </a:r>
            <a:endParaRPr kumimoji="0" lang="en-US" sz="2000" b="1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40" name="Pfeil nach rechts 39"/>
          <p:cNvSpPr/>
          <p:nvPr/>
        </p:nvSpPr>
        <p:spPr bwMode="auto">
          <a:xfrm>
            <a:off x="3138904" y="3407094"/>
            <a:ext cx="581434" cy="288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41" name="Pfeil nach rechts 40"/>
          <p:cNvSpPr/>
          <p:nvPr/>
        </p:nvSpPr>
        <p:spPr bwMode="auto">
          <a:xfrm>
            <a:off x="5818038" y="3407094"/>
            <a:ext cx="581434" cy="288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pic>
        <p:nvPicPr>
          <p:cNvPr id="31" name="Grafik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725"/>
            <a:ext cx="652009" cy="74981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Methoden hat Jason, die Katze?</a:t>
            </a:r>
          </a:p>
          <a:p>
            <a:r>
              <a:rPr lang="de-DE" dirty="0"/>
              <a:t>Aus welchen Klassen stammt jeweils die Methoden-Definition?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Jason, die Katze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grpSp>
        <p:nvGrpSpPr>
          <p:cNvPr id="8" name="Gruppieren 25"/>
          <p:cNvGrpSpPr/>
          <p:nvPr/>
        </p:nvGrpSpPr>
        <p:grpSpPr>
          <a:xfrm>
            <a:off x="1370054" y="1688067"/>
            <a:ext cx="1440000" cy="900000"/>
            <a:chOff x="7482885" y="1332000"/>
            <a:chExt cx="1440000" cy="900000"/>
          </a:xfrm>
          <a:solidFill>
            <a:schemeClr val="bg1"/>
          </a:solidFill>
        </p:grpSpPr>
        <p:sp>
          <p:nvSpPr>
            <p:cNvPr id="9" name="Rechteck 8"/>
            <p:cNvSpPr/>
            <p:nvPr/>
          </p:nvSpPr>
          <p:spPr bwMode="auto">
            <a:xfrm>
              <a:off x="7482885" y="1332000"/>
              <a:ext cx="1440000" cy="252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Säugetier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Rechteck 9"/>
            <p:cNvSpPr/>
            <p:nvPr/>
          </p:nvSpPr>
          <p:spPr bwMode="auto">
            <a:xfrm>
              <a:off x="7482885" y="1584000"/>
              <a:ext cx="1440000" cy="648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70C0"/>
                  </a:solidFill>
                  <a:latin typeface="Calibri" pitchFamily="34" charset="0"/>
                </a:rPr>
                <a:t>atmen()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schlafen</a:t>
              </a: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essen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11" name="Gruppieren 15"/>
          <p:cNvGrpSpPr/>
          <p:nvPr/>
        </p:nvGrpSpPr>
        <p:grpSpPr>
          <a:xfrm>
            <a:off x="1370054" y="3283837"/>
            <a:ext cx="1440000" cy="540000"/>
            <a:chOff x="7525864" y="2480114"/>
            <a:chExt cx="1440000" cy="540000"/>
          </a:xfrm>
          <a:solidFill>
            <a:schemeClr val="bg1"/>
          </a:solidFill>
        </p:grpSpPr>
        <p:sp>
          <p:nvSpPr>
            <p:cNvPr id="15" name="Rechteck 14"/>
            <p:cNvSpPr/>
            <p:nvPr/>
          </p:nvSpPr>
          <p:spPr bwMode="auto">
            <a:xfrm>
              <a:off x="7525864" y="2480114"/>
              <a:ext cx="1440000" cy="252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Fleischfresser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7525864" y="2732114"/>
              <a:ext cx="1440000" cy="288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E905A"/>
                  </a:solidFill>
                  <a:latin typeface="Calibri" pitchFamily="34" charset="0"/>
                </a:rPr>
                <a:t>essen</a:t>
              </a:r>
              <a:r>
                <a:rPr lang="en-US" sz="1200" dirty="0">
                  <a:solidFill>
                    <a:srgbClr val="0E905A"/>
                  </a:solidFill>
                  <a:latin typeface="Calibri" pitchFamily="34" charset="0"/>
                </a:rPr>
                <a:t>()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E905A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13" name="Gerade Verbindung mit Pfeil 12"/>
          <p:cNvCxnSpPr>
            <a:stCxn id="15" idx="0"/>
            <a:endCxn id="10" idx="2"/>
          </p:cNvCxnSpPr>
          <p:nvPr/>
        </p:nvCxnSpPr>
        <p:spPr>
          <a:xfrm flipV="1">
            <a:off x="2090054" y="2588067"/>
            <a:ext cx="0" cy="695770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leichschenkliges Dreieck 13"/>
          <p:cNvSpPr/>
          <p:nvPr/>
        </p:nvSpPr>
        <p:spPr bwMode="auto">
          <a:xfrm>
            <a:off x="2039654" y="2588067"/>
            <a:ext cx="100800" cy="126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grpSp>
        <p:nvGrpSpPr>
          <p:cNvPr id="12" name="Gruppieren 15"/>
          <p:cNvGrpSpPr/>
          <p:nvPr/>
        </p:nvGrpSpPr>
        <p:grpSpPr>
          <a:xfrm>
            <a:off x="1370054" y="4519608"/>
            <a:ext cx="1440000" cy="900000"/>
            <a:chOff x="7525864" y="2480114"/>
            <a:chExt cx="1440000" cy="900000"/>
          </a:xfrm>
          <a:solidFill>
            <a:schemeClr val="bg1"/>
          </a:solidFill>
        </p:grpSpPr>
        <p:sp>
          <p:nvSpPr>
            <p:cNvPr id="22" name="Rechteck 21"/>
            <p:cNvSpPr/>
            <p:nvPr/>
          </p:nvSpPr>
          <p:spPr bwMode="auto">
            <a:xfrm>
              <a:off x="7525864" y="2480114"/>
              <a:ext cx="1440000" cy="252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Katze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7525864" y="2732114"/>
              <a:ext cx="1440000" cy="648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A50303"/>
                  </a:solidFill>
                  <a:latin typeface="Calibri" pitchFamily="34" charset="0"/>
                </a:rPr>
                <a:t>schlafen</a:t>
              </a:r>
              <a:r>
                <a:rPr lang="en-US" sz="1200" dirty="0">
                  <a:solidFill>
                    <a:srgbClr val="A50303"/>
                  </a:solidFill>
                  <a:latin typeface="Calibri" pitchFamily="34" charset="0"/>
                </a:rPr>
                <a:t>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 err="1">
                  <a:ln>
                    <a:noFill/>
                  </a:ln>
                  <a:solidFill>
                    <a:srgbClr val="A50303"/>
                  </a:solidFill>
                  <a:effectLst/>
                  <a:latin typeface="Calibri" pitchFamily="34" charset="0"/>
                </a:rPr>
                <a:t>jagen</a:t>
              </a: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A50303"/>
                  </a:solidFill>
                  <a:effectLst/>
                  <a:latin typeface="Calibri" pitchFamily="34" charset="0"/>
                </a:rPr>
                <a:t>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A50303"/>
                  </a:solidFill>
                  <a:latin typeface="Calibri" pitchFamily="34" charset="0"/>
                </a:rPr>
                <a:t>schnurren</a:t>
              </a:r>
              <a:r>
                <a:rPr lang="en-US" sz="1200" dirty="0">
                  <a:solidFill>
                    <a:srgbClr val="A50303"/>
                  </a:solidFill>
                  <a:latin typeface="Calibri" pitchFamily="34" charset="0"/>
                </a:rPr>
                <a:t>()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A50303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20" name="Gerade Verbindung mit Pfeil 19"/>
          <p:cNvCxnSpPr>
            <a:stCxn id="22" idx="0"/>
            <a:endCxn id="16" idx="2"/>
          </p:cNvCxnSpPr>
          <p:nvPr/>
        </p:nvCxnSpPr>
        <p:spPr>
          <a:xfrm flipV="1">
            <a:off x="2090054" y="3823837"/>
            <a:ext cx="0" cy="695771"/>
          </a:xfrm>
          <a:prstGeom prst="straightConnector1">
            <a:avLst/>
          </a:prstGeom>
          <a:solidFill>
            <a:schemeClr val="bg1"/>
          </a:solidFill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leichschenkliges Dreieck 20"/>
          <p:cNvSpPr/>
          <p:nvPr/>
        </p:nvSpPr>
        <p:spPr bwMode="auto">
          <a:xfrm>
            <a:off x="2039654" y="3823837"/>
            <a:ext cx="100800" cy="126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grpSp>
        <p:nvGrpSpPr>
          <p:cNvPr id="17" name="Gruppieren 15"/>
          <p:cNvGrpSpPr/>
          <p:nvPr/>
        </p:nvGrpSpPr>
        <p:grpSpPr>
          <a:xfrm>
            <a:off x="4049188" y="2797837"/>
            <a:ext cx="1440000" cy="1512000"/>
            <a:chOff x="7525864" y="2480114"/>
            <a:chExt cx="1440000" cy="1512000"/>
          </a:xfrm>
          <a:solidFill>
            <a:schemeClr val="bg1"/>
          </a:solidFill>
        </p:grpSpPr>
        <p:sp>
          <p:nvSpPr>
            <p:cNvPr id="29" name="Rechteck 28"/>
            <p:cNvSpPr/>
            <p:nvPr/>
          </p:nvSpPr>
          <p:spPr bwMode="auto">
            <a:xfrm>
              <a:off x="7525864" y="2480114"/>
              <a:ext cx="1440000" cy="252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Katze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 bwMode="auto">
            <a:xfrm>
              <a:off x="7525864" y="2732114"/>
              <a:ext cx="1440000" cy="1260000"/>
            </a:xfrm>
            <a:prstGeom prst="rect">
              <a:avLst/>
            </a:prstGeom>
            <a:grp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70C0"/>
                  </a:solidFill>
                  <a:latin typeface="Calibri" pitchFamily="34" charset="0"/>
                </a:rPr>
                <a:t>atmen()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E905A"/>
                  </a:solidFill>
                  <a:latin typeface="Calibri" pitchFamily="34" charset="0"/>
                </a:rPr>
                <a:t>essen</a:t>
              </a:r>
              <a:r>
                <a:rPr lang="en-US" sz="1200" dirty="0">
                  <a:solidFill>
                    <a:srgbClr val="0E905A"/>
                  </a:solidFill>
                  <a:latin typeface="Calibri" pitchFamily="34" charset="0"/>
                </a:rPr>
                <a:t>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A50303"/>
                  </a:solidFill>
                  <a:latin typeface="Calibri" pitchFamily="34" charset="0"/>
                </a:rPr>
                <a:t>schlafen</a:t>
              </a:r>
              <a:r>
                <a:rPr lang="en-US" sz="1200" dirty="0">
                  <a:solidFill>
                    <a:srgbClr val="A50303"/>
                  </a:solidFill>
                  <a:latin typeface="Calibri" pitchFamily="34" charset="0"/>
                </a:rPr>
                <a:t>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 err="1">
                  <a:ln>
                    <a:noFill/>
                  </a:ln>
                  <a:solidFill>
                    <a:srgbClr val="A50303"/>
                  </a:solidFill>
                  <a:effectLst/>
                  <a:latin typeface="Calibri" pitchFamily="34" charset="0"/>
                </a:rPr>
                <a:t>jagen</a:t>
              </a: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A50303"/>
                  </a:solidFill>
                  <a:effectLst/>
                  <a:latin typeface="Calibri" pitchFamily="34" charset="0"/>
                </a:rPr>
                <a:t>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A50303"/>
                  </a:solidFill>
                  <a:latin typeface="Calibri" pitchFamily="34" charset="0"/>
                </a:rPr>
                <a:t>schnurren</a:t>
              </a:r>
              <a:r>
                <a:rPr lang="en-US" sz="1200" dirty="0">
                  <a:solidFill>
                    <a:srgbClr val="A50303"/>
                  </a:solidFill>
                  <a:latin typeface="Calibri" pitchFamily="34" charset="0"/>
                </a:rPr>
                <a:t>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33" name="Rechteck 32"/>
          <p:cNvSpPr/>
          <p:nvPr/>
        </p:nvSpPr>
        <p:spPr bwMode="auto">
          <a:xfrm>
            <a:off x="6728323" y="3337837"/>
            <a:ext cx="1440000" cy="43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u="sng" dirty="0" err="1">
                <a:solidFill>
                  <a:srgbClr val="000000"/>
                </a:solidFill>
                <a:latin typeface="Calibri" pitchFamily="34" charset="0"/>
              </a:rPr>
              <a:t>jason</a:t>
            </a:r>
            <a:r>
              <a:rPr lang="en-US" sz="1200" b="1" u="sng" dirty="0">
                <a:solidFill>
                  <a:srgbClr val="000000"/>
                </a:solidFill>
                <a:latin typeface="Calibri" pitchFamily="34" charset="0"/>
              </a:rPr>
              <a:t> :</a:t>
            </a:r>
            <a:r>
              <a:rPr lang="en-US" sz="1200" b="1" u="sng" dirty="0" err="1">
                <a:solidFill>
                  <a:srgbClr val="000000"/>
                </a:solidFill>
                <a:latin typeface="Calibri" pitchFamily="34" charset="0"/>
              </a:rPr>
              <a:t>Katze</a:t>
            </a:r>
            <a:endParaRPr kumimoji="0" lang="en-US" sz="2000" b="1" i="0" u="sng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41" name="Pfeil nach rechts 40"/>
          <p:cNvSpPr/>
          <p:nvPr/>
        </p:nvSpPr>
        <p:spPr bwMode="auto">
          <a:xfrm>
            <a:off x="5818038" y="3409837"/>
            <a:ext cx="581434" cy="2880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cxnSp>
        <p:nvCxnSpPr>
          <p:cNvPr id="39" name="Gerade Verbindung mit Pfeil 38"/>
          <p:cNvCxnSpPr/>
          <p:nvPr/>
        </p:nvCxnSpPr>
        <p:spPr bwMode="auto">
          <a:xfrm flipV="1">
            <a:off x="2279650" y="3949837"/>
            <a:ext cx="1724025" cy="112017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A50303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Gerade Verbindung mit Pfeil 49"/>
          <p:cNvCxnSpPr/>
          <p:nvPr/>
        </p:nvCxnSpPr>
        <p:spPr bwMode="auto">
          <a:xfrm flipV="1">
            <a:off x="2090054" y="3409837"/>
            <a:ext cx="1872346" cy="288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E905A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Gerade Verbindung mit Pfeil 56"/>
          <p:cNvCxnSpPr/>
          <p:nvPr/>
        </p:nvCxnSpPr>
        <p:spPr bwMode="auto">
          <a:xfrm>
            <a:off x="2090054" y="2099118"/>
            <a:ext cx="1913621" cy="1041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Gewinkelte Verbindung 63"/>
          <p:cNvCxnSpPr/>
          <p:nvPr/>
        </p:nvCxnSpPr>
        <p:spPr bwMode="auto">
          <a:xfrm rot="10800000">
            <a:off x="1319254" y="2455837"/>
            <a:ext cx="12700" cy="1224000"/>
          </a:xfrm>
          <a:prstGeom prst="bent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0E905A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Gewinkelte Verbindung 71"/>
          <p:cNvCxnSpPr/>
          <p:nvPr/>
        </p:nvCxnSpPr>
        <p:spPr bwMode="auto">
          <a:xfrm rot="10800000">
            <a:off x="1295954" y="2277387"/>
            <a:ext cx="36000" cy="2628000"/>
          </a:xfrm>
          <a:prstGeom prst="bentConnector3">
            <a:avLst>
              <a:gd name="adj1" fmla="val 1235556"/>
            </a:avLst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1" name="Grafik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de-DE" dirty="0"/>
              <a:t>Ergänzen Sie Methoden </a:t>
            </a:r>
            <a:r>
              <a:rPr lang="de-DE" i="1" dirty="0" err="1"/>
              <a:t>getArea</a:t>
            </a:r>
            <a:r>
              <a:rPr lang="de-DE" i="1" dirty="0"/>
              <a:t>()</a:t>
            </a:r>
            <a:r>
              <a:rPr lang="de-DE" dirty="0"/>
              <a:t> zur Bestimmung der Fläche eines Objekts.</a:t>
            </a:r>
          </a:p>
          <a:p>
            <a:pPr marL="400050"/>
            <a:r>
              <a:rPr lang="de-DE" dirty="0">
                <a:solidFill>
                  <a:srgbClr val="000000"/>
                </a:solidFill>
              </a:rPr>
              <a:t>Erstellen Sie folgendes ausführbares Programm:</a:t>
            </a:r>
          </a:p>
          <a:p>
            <a:pPr marL="800100" lvl="1"/>
            <a:r>
              <a:rPr lang="de-DE" dirty="0">
                <a:solidFill>
                  <a:srgbClr val="000000"/>
                </a:solidFill>
              </a:rPr>
              <a:t>Speichert je ein Objekt </a:t>
            </a:r>
            <a:r>
              <a:rPr lang="de-DE" i="1" dirty="0">
                <a:solidFill>
                  <a:srgbClr val="000000"/>
                </a:solidFill>
              </a:rPr>
              <a:t>Circle</a:t>
            </a:r>
            <a:r>
              <a:rPr lang="de-DE" dirty="0">
                <a:solidFill>
                  <a:srgbClr val="000000"/>
                </a:solidFill>
              </a:rPr>
              <a:t>, </a:t>
            </a:r>
            <a:r>
              <a:rPr lang="de-DE" i="1" dirty="0" err="1">
                <a:solidFill>
                  <a:srgbClr val="000000"/>
                </a:solidFill>
              </a:rPr>
              <a:t>Rectangle</a:t>
            </a:r>
            <a:r>
              <a:rPr lang="de-DE" dirty="0">
                <a:solidFill>
                  <a:srgbClr val="000000"/>
                </a:solidFill>
              </a:rPr>
              <a:t> und </a:t>
            </a:r>
            <a:r>
              <a:rPr lang="de-DE" i="1" dirty="0">
                <a:solidFill>
                  <a:srgbClr val="000000"/>
                </a:solidFill>
              </a:rPr>
              <a:t>Square</a:t>
            </a:r>
            <a:r>
              <a:rPr lang="de-DE" dirty="0">
                <a:solidFill>
                  <a:srgbClr val="000000"/>
                </a:solidFill>
              </a:rPr>
              <a:t> in einer gemeinsamen Liste</a:t>
            </a:r>
          </a:p>
          <a:p>
            <a:pPr marL="800100" lvl="1"/>
            <a:r>
              <a:rPr lang="de-DE" dirty="0">
                <a:solidFill>
                  <a:srgbClr val="000000"/>
                </a:solidFill>
              </a:rPr>
              <a:t>Bestimmt Summe der Flächeninhalte aus dieser Liste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grpSp>
        <p:nvGrpSpPr>
          <p:cNvPr id="49" name="Gruppieren 48"/>
          <p:cNvGrpSpPr/>
          <p:nvPr/>
        </p:nvGrpSpPr>
        <p:grpSpPr>
          <a:xfrm>
            <a:off x="4062850" y="2400922"/>
            <a:ext cx="1260352" cy="681345"/>
            <a:chOff x="4062850" y="2965197"/>
            <a:chExt cx="1260352" cy="681345"/>
          </a:xfrm>
        </p:grpSpPr>
        <p:sp>
          <p:nvSpPr>
            <p:cNvPr id="50" name="Rechteck 49"/>
            <p:cNvSpPr/>
            <p:nvPr/>
          </p:nvSpPr>
          <p:spPr bwMode="auto">
            <a:xfrm>
              <a:off x="4063202" y="2965197"/>
              <a:ext cx="1260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Shape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1" name="Rechteck 50"/>
            <p:cNvSpPr/>
            <p:nvPr/>
          </p:nvSpPr>
          <p:spPr bwMode="auto">
            <a:xfrm>
              <a:off x="4062850" y="3214542"/>
              <a:ext cx="1260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- x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- y</a:t>
              </a:r>
              <a:r>
                <a:rPr kumimoji="0" lang="en-US" sz="1200" i="0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52" name="Gerade Verbindung mit Pfeil 25"/>
          <p:cNvCxnSpPr>
            <a:stCxn id="55" idx="0"/>
            <a:endCxn id="51" idx="2"/>
          </p:cNvCxnSpPr>
          <p:nvPr/>
        </p:nvCxnSpPr>
        <p:spPr>
          <a:xfrm rot="5400000" flipH="1" flipV="1">
            <a:off x="3563433" y="2615882"/>
            <a:ext cx="663031" cy="159580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25"/>
          <p:cNvCxnSpPr>
            <a:stCxn id="58" idx="0"/>
            <a:endCxn id="51" idx="2"/>
          </p:cNvCxnSpPr>
          <p:nvPr/>
        </p:nvCxnSpPr>
        <p:spPr>
          <a:xfrm rot="16200000" flipV="1">
            <a:off x="4361511" y="3413607"/>
            <a:ext cx="663031" cy="352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uppieren 22"/>
          <p:cNvGrpSpPr/>
          <p:nvPr/>
        </p:nvGrpSpPr>
        <p:grpSpPr>
          <a:xfrm>
            <a:off x="2467047" y="3745298"/>
            <a:ext cx="1260000" cy="684000"/>
            <a:chOff x="5818235" y="1758847"/>
            <a:chExt cx="1152000" cy="684000"/>
          </a:xfrm>
        </p:grpSpPr>
        <p:sp>
          <p:nvSpPr>
            <p:cNvPr id="55" name="Rechteck 54"/>
            <p:cNvSpPr/>
            <p:nvPr/>
          </p:nvSpPr>
          <p:spPr bwMode="auto">
            <a:xfrm>
              <a:off x="5818235" y="1758847"/>
              <a:ext cx="1152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Circle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6" name="Rechteck 55"/>
            <p:cNvSpPr/>
            <p:nvPr/>
          </p:nvSpPr>
          <p:spPr bwMode="auto">
            <a:xfrm>
              <a:off x="5818235" y="2010847"/>
              <a:ext cx="1152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- radius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57" name="Gruppieren 23"/>
          <p:cNvGrpSpPr/>
          <p:nvPr/>
        </p:nvGrpSpPr>
        <p:grpSpPr>
          <a:xfrm>
            <a:off x="4063202" y="3745298"/>
            <a:ext cx="1260000" cy="684000"/>
            <a:chOff x="6941118" y="1758847"/>
            <a:chExt cx="1152000" cy="684000"/>
          </a:xfrm>
        </p:grpSpPr>
        <p:sp>
          <p:nvSpPr>
            <p:cNvPr id="58" name="Rechteck 57"/>
            <p:cNvSpPr/>
            <p:nvPr/>
          </p:nvSpPr>
          <p:spPr bwMode="auto">
            <a:xfrm>
              <a:off x="6941118" y="1758847"/>
              <a:ext cx="1152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Rectangle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59" name="Rechteck 58"/>
            <p:cNvSpPr/>
            <p:nvPr/>
          </p:nvSpPr>
          <p:spPr bwMode="auto">
            <a:xfrm>
              <a:off x="6941118" y="2010847"/>
              <a:ext cx="1152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- width 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- height 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60" name="Gruppieren 59"/>
          <p:cNvGrpSpPr/>
          <p:nvPr/>
        </p:nvGrpSpPr>
        <p:grpSpPr>
          <a:xfrm>
            <a:off x="5659356" y="3745298"/>
            <a:ext cx="1260000" cy="684000"/>
            <a:chOff x="6941118" y="1758847"/>
            <a:chExt cx="1152000" cy="684000"/>
          </a:xfrm>
        </p:grpSpPr>
        <p:sp>
          <p:nvSpPr>
            <p:cNvPr id="61" name="Rechteck 60"/>
            <p:cNvSpPr/>
            <p:nvPr/>
          </p:nvSpPr>
          <p:spPr bwMode="auto">
            <a:xfrm>
              <a:off x="6941118" y="1758847"/>
              <a:ext cx="1152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>
                  <a:solidFill>
                    <a:srgbClr val="000000"/>
                  </a:solidFill>
                  <a:latin typeface="Calibri" pitchFamily="34" charset="0"/>
                </a:rPr>
                <a:t>Square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62" name="Rechteck 61"/>
            <p:cNvSpPr/>
            <p:nvPr/>
          </p:nvSpPr>
          <p:spPr bwMode="auto">
            <a:xfrm>
              <a:off x="6941118" y="2010847"/>
              <a:ext cx="1152000" cy="43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- width : double</a:t>
              </a:r>
            </a:p>
          </p:txBody>
        </p:sp>
      </p:grpSp>
      <p:cxnSp>
        <p:nvCxnSpPr>
          <p:cNvPr id="63" name="Gerade Verbindung mit Pfeil 25"/>
          <p:cNvCxnSpPr>
            <a:stCxn id="61" idx="0"/>
            <a:endCxn id="51" idx="2"/>
          </p:cNvCxnSpPr>
          <p:nvPr/>
        </p:nvCxnSpPr>
        <p:spPr>
          <a:xfrm rot="16200000" flipV="1">
            <a:off x="5159588" y="2615530"/>
            <a:ext cx="663031" cy="159650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Gleichschenkliges Dreieck 63"/>
          <p:cNvSpPr/>
          <p:nvPr/>
        </p:nvSpPr>
        <p:spPr bwMode="auto">
          <a:xfrm>
            <a:off x="4620850" y="3082267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pic>
        <p:nvPicPr>
          <p:cNvPr id="65" name="Grafik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725"/>
            <a:ext cx="651737" cy="618598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de-DE" dirty="0"/>
              <a:t>Klasse </a:t>
            </a:r>
            <a:r>
              <a:rPr lang="de-DE" i="1" dirty="0"/>
              <a:t>Circle</a:t>
            </a:r>
            <a:r>
              <a:rPr lang="de-DE" dirty="0"/>
              <a:t>:</a:t>
            </a:r>
          </a:p>
          <a:p>
            <a:pPr marL="400050"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Math.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PI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marL="400050">
              <a:buNone/>
            </a:pPr>
            <a:endParaRPr lang="de-DE" dirty="0"/>
          </a:p>
          <a:p>
            <a:pPr marL="400050"/>
            <a:r>
              <a:rPr lang="de-DE" dirty="0"/>
              <a:t>Klasse </a:t>
            </a:r>
            <a:r>
              <a:rPr lang="de-DE" i="1" dirty="0" err="1"/>
              <a:t>Rectangle</a:t>
            </a:r>
            <a:r>
              <a:rPr lang="de-DE" dirty="0"/>
              <a:t>:</a:t>
            </a:r>
          </a:p>
          <a:p>
            <a:pPr marL="400050"/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width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height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marL="400050">
              <a:buNone/>
            </a:pPr>
            <a:endParaRPr lang="de-DE" dirty="0"/>
          </a:p>
          <a:p>
            <a:pPr marL="400050"/>
            <a:r>
              <a:rPr lang="de-DE" dirty="0"/>
              <a:t>Klasse </a:t>
            </a:r>
            <a:r>
              <a:rPr lang="de-DE" i="1" dirty="0"/>
              <a:t>Square</a:t>
            </a:r>
            <a:r>
              <a:rPr lang="de-DE" dirty="0"/>
              <a:t>:</a:t>
            </a:r>
          </a:p>
          <a:p>
            <a:pPr marL="400050" lvl="0"/>
            <a:endParaRPr lang="de-DE" sz="800" dirty="0"/>
          </a:p>
          <a:p>
            <a:pPr lvl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 lvl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width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width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lvl="0"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 marL="400050"/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54F6EC89-12E2-4BB7-8F3A-F4B571ECA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/>
            <a:r>
              <a:rPr lang="de-DE" dirty="0"/>
              <a:t>Ausführbares Programm:</a:t>
            </a:r>
          </a:p>
          <a:p>
            <a:pPr marL="400050"/>
            <a:endParaRPr lang="de-DE" sz="800" dirty="0"/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&lt;Shape&gt;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shapes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ArrayList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&lt;Shape&gt;();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shapes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Circle(2.0, 3.0, 1.0));</a:t>
            </a:r>
          </a:p>
          <a:p>
            <a:pPr>
              <a:buNone/>
            </a:pPr>
            <a:r>
              <a:rPr lang="en-US" sz="1400" dirty="0">
                <a:solidFill>
                  <a:srgbClr val="6A3E3E"/>
                </a:solidFill>
                <a:latin typeface="Consolas"/>
              </a:rPr>
              <a:t>	    </a:t>
            </a:r>
            <a:r>
              <a:rPr lang="en-US" sz="1400" dirty="0" err="1">
                <a:solidFill>
                  <a:srgbClr val="6A3E3E"/>
                </a:solidFill>
                <a:latin typeface="Consolas"/>
              </a:rPr>
              <a:t>shapes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Rectangle(-1.0, 0.0, 3.5, 4.0));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shapes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.add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Square(0.0, 0.0, 2.5));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double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sumArea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= 0.0;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(Shape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shape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shapes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sumArea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+=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shape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.getArea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/>
              </a:rPr>
              <a:t>"Overall area of shapes = "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b="1" i="1" dirty="0" err="1">
                <a:solidFill>
                  <a:srgbClr val="6A3E3E"/>
                </a:solidFill>
                <a:latin typeface="Consolas"/>
              </a:rPr>
              <a:t>sumArea</a:t>
            </a:r>
            <a:r>
              <a:rPr lang="en-US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dirty="0">
              <a:latin typeface="Consolas"/>
            </a:endParaRPr>
          </a:p>
          <a:p>
            <a:pPr marL="400050"/>
            <a:r>
              <a:rPr lang="de-DE" dirty="0"/>
              <a:t>Methode </a:t>
            </a:r>
            <a:r>
              <a:rPr lang="de-DE" i="1" dirty="0" err="1"/>
              <a:t>getArea</a:t>
            </a:r>
            <a:r>
              <a:rPr lang="de-DE" i="1" dirty="0"/>
              <a:t>()</a:t>
            </a:r>
            <a:r>
              <a:rPr lang="de-DE" dirty="0"/>
              <a:t> muss auch in </a:t>
            </a:r>
            <a:r>
              <a:rPr lang="de-DE" i="1" dirty="0"/>
              <a:t>Shape</a:t>
            </a:r>
            <a:r>
              <a:rPr lang="de-DE" dirty="0"/>
              <a:t> implementiert sein</a:t>
            </a:r>
          </a:p>
          <a:p>
            <a:pPr marL="400050"/>
            <a:r>
              <a:rPr lang="de-DE" dirty="0"/>
              <a:t>Wird allerdings nicht verwendet, sondern von Subklassen überlagert </a:t>
            </a:r>
            <a:r>
              <a:rPr lang="de-DE" dirty="0">
                <a:sym typeface="Symbol"/>
              </a:rPr>
              <a:t> Sehr u</a:t>
            </a:r>
            <a:r>
              <a:rPr lang="de-DE" dirty="0"/>
              <a:t>nschön!</a:t>
            </a:r>
          </a:p>
          <a:p>
            <a:pPr marL="400050"/>
            <a:r>
              <a:rPr lang="de-DE" dirty="0"/>
              <a:t>Wir werden später eine elegantere Lösung kennenlernen.</a:t>
            </a:r>
          </a:p>
          <a:p>
            <a:pPr marL="40005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Geometrische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609850" y="3269698"/>
            <a:ext cx="2075180" cy="1558607"/>
            <a:chOff x="2680970" y="3828007"/>
            <a:chExt cx="2075180" cy="1558607"/>
          </a:xfrm>
        </p:grpSpPr>
        <p:cxnSp>
          <p:nvCxnSpPr>
            <p:cNvPr id="7" name="Gerade Verbindung mit Pfeil 6"/>
            <p:cNvCxnSpPr/>
            <p:nvPr/>
          </p:nvCxnSpPr>
          <p:spPr bwMode="auto">
            <a:xfrm flipH="1">
              <a:off x="2680970" y="4121150"/>
              <a:ext cx="1283019" cy="12654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Ellipse 13"/>
            <p:cNvSpPr/>
            <p:nvPr/>
          </p:nvSpPr>
          <p:spPr bwMode="auto">
            <a:xfrm>
              <a:off x="3529693" y="3828007"/>
              <a:ext cx="1226457" cy="300763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Polymorphismus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383C3D37-C05E-4CA3-B244-AD3CBB8416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Die gute Nachricht:</a:t>
            </a:r>
          </a:p>
          <a:p>
            <a:r>
              <a:rPr lang="de-DE" dirty="0"/>
              <a:t>Nur ein neuer Begriff, ansonsten ist alles bereits bekannt</a:t>
            </a:r>
          </a:p>
          <a:p>
            <a:r>
              <a:rPr lang="de-DE" dirty="0"/>
              <a:t>Nein, wirklich. Ganz ehrlich. Echt wahr …</a:t>
            </a:r>
          </a:p>
          <a:p>
            <a:endParaRPr lang="de-DE" dirty="0"/>
          </a:p>
          <a:p>
            <a:pPr>
              <a:buNone/>
            </a:pPr>
            <a:r>
              <a:rPr lang="de-DE" i="1" dirty="0"/>
              <a:t>Polymorphismus</a:t>
            </a:r>
            <a:r>
              <a:rPr lang="de-DE" dirty="0"/>
              <a:t>:</a:t>
            </a:r>
          </a:p>
          <a:p>
            <a:r>
              <a:rPr lang="de-DE" dirty="0"/>
              <a:t>Wortlaut: „Vielgestaltigkeit“</a:t>
            </a:r>
          </a:p>
          <a:p>
            <a:pPr lvl="1"/>
            <a:r>
              <a:rPr lang="de-DE" dirty="0"/>
              <a:t>Methoden mit </a:t>
            </a:r>
            <a:r>
              <a:rPr lang="de-DE" i="1" dirty="0"/>
              <a:t>gleichem Namen</a:t>
            </a:r>
            <a:r>
              <a:rPr lang="de-DE" dirty="0"/>
              <a:t> können mehrere Gestalten annehmen.</a:t>
            </a:r>
          </a:p>
          <a:p>
            <a:pPr lvl="1"/>
            <a:r>
              <a:rPr lang="de-DE" dirty="0"/>
              <a:t>Sprich: Mehrere Implementierungen von Methoden mit gleichem Namen</a:t>
            </a:r>
          </a:p>
          <a:p>
            <a:r>
              <a:rPr lang="de-DE" dirty="0"/>
              <a:t>Typische Eigenschaft objektorientierter Sprachen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Wo ist uns das bereits begegnet?</a:t>
            </a:r>
          </a:p>
          <a:p>
            <a:r>
              <a:rPr lang="de-DE" dirty="0"/>
              <a:t>Methoden gleichen Namens in derselben Klasse	</a:t>
            </a:r>
            <a:r>
              <a:rPr lang="de-DE" dirty="0">
                <a:sym typeface="Symbol"/>
              </a:rPr>
              <a:t> </a:t>
            </a:r>
            <a:r>
              <a:rPr lang="de-DE" i="1" dirty="0">
                <a:sym typeface="Symbol"/>
              </a:rPr>
              <a:t>Überladen</a:t>
            </a:r>
          </a:p>
          <a:p>
            <a:r>
              <a:rPr lang="de-DE" dirty="0">
                <a:sym typeface="Symbol"/>
              </a:rPr>
              <a:t>Methoden gleichen Namens in Vererbungslinie	 </a:t>
            </a:r>
            <a:r>
              <a:rPr lang="de-DE" i="1" dirty="0">
                <a:sym typeface="Symbol"/>
              </a:rPr>
              <a:t>Überlagern</a:t>
            </a:r>
            <a:r>
              <a:rPr lang="de-DE" dirty="0">
                <a:sym typeface="Symbol"/>
              </a:rPr>
              <a:t> (auch: Überschreiben)</a:t>
            </a:r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Polymorphismus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2972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Polymorphismus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Überladen (</a:t>
            </a:r>
            <a:r>
              <a:rPr lang="de-DE" dirty="0" err="1"/>
              <a:t>Overloading</a:t>
            </a:r>
            <a:r>
              <a:rPr lang="de-DE" dirty="0"/>
              <a:t>):</a:t>
            </a:r>
          </a:p>
          <a:p>
            <a:r>
              <a:rPr lang="de-DE" dirty="0"/>
              <a:t>Methoden in </a:t>
            </a:r>
            <a:r>
              <a:rPr lang="de-DE" i="1" dirty="0"/>
              <a:t>Klasse</a:t>
            </a:r>
            <a:r>
              <a:rPr lang="de-DE" dirty="0"/>
              <a:t> haben </a:t>
            </a:r>
            <a:r>
              <a:rPr lang="de-DE" dirty="0">
                <a:solidFill>
                  <a:srgbClr val="000000"/>
                </a:solidFill>
              </a:rPr>
              <a:t>gleichen Namen</a:t>
            </a:r>
          </a:p>
          <a:p>
            <a:r>
              <a:rPr lang="de-DE" dirty="0"/>
              <a:t>Müs</a:t>
            </a:r>
            <a:r>
              <a:rPr lang="de-DE" dirty="0">
                <a:solidFill>
                  <a:srgbClr val="000000"/>
                </a:solidFill>
              </a:rPr>
              <a:t>sen </a:t>
            </a:r>
            <a:r>
              <a:rPr lang="de-DE" i="1" dirty="0">
                <a:solidFill>
                  <a:srgbClr val="000000"/>
                </a:solidFill>
              </a:rPr>
              <a:t>unterschiedliche Signatur</a:t>
            </a:r>
            <a:r>
              <a:rPr lang="de-DE" dirty="0">
                <a:solidFill>
                  <a:srgbClr val="000000"/>
                </a:solidFill>
              </a:rPr>
              <a:t> haben (d.h. unterschiedliche Parametertypen</a:t>
            </a:r>
            <a:r>
              <a:rPr lang="de-DE" dirty="0"/>
              <a:t>)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Überlagern / Überschreiben (</a:t>
            </a:r>
            <a:r>
              <a:rPr lang="de-DE" dirty="0" err="1"/>
              <a:t>Overriding</a:t>
            </a:r>
            <a:r>
              <a:rPr lang="de-DE" dirty="0"/>
              <a:t>):</a:t>
            </a:r>
          </a:p>
          <a:p>
            <a:r>
              <a:rPr lang="de-DE" dirty="0"/>
              <a:t>Methode in </a:t>
            </a:r>
            <a:r>
              <a:rPr lang="de-DE" i="1" dirty="0"/>
              <a:t>Vererbungslinie</a:t>
            </a:r>
            <a:r>
              <a:rPr lang="de-DE" dirty="0"/>
              <a:t> haben </a:t>
            </a:r>
            <a:r>
              <a:rPr lang="de-DE" dirty="0">
                <a:solidFill>
                  <a:srgbClr val="000000"/>
                </a:solidFill>
              </a:rPr>
              <a:t>gleichen Namen</a:t>
            </a:r>
          </a:p>
          <a:p>
            <a:r>
              <a:rPr lang="de-DE" dirty="0"/>
              <a:t>Müsse</a:t>
            </a:r>
            <a:r>
              <a:rPr lang="de-DE" dirty="0">
                <a:solidFill>
                  <a:srgbClr val="000000"/>
                </a:solidFill>
              </a:rPr>
              <a:t>n </a:t>
            </a:r>
            <a:r>
              <a:rPr lang="de-DE" i="1" dirty="0">
                <a:solidFill>
                  <a:srgbClr val="000000"/>
                </a:solidFill>
              </a:rPr>
              <a:t>gleiche Signatur</a:t>
            </a:r>
            <a:r>
              <a:rPr lang="de-DE" dirty="0">
                <a:solidFill>
                  <a:srgbClr val="000000"/>
                </a:solidFill>
              </a:rPr>
              <a:t> haben (d.h. gleichen Namen und Parametertypen)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  <p:grpSp>
        <p:nvGrpSpPr>
          <p:cNvPr id="31" name="Gruppieren 30"/>
          <p:cNvGrpSpPr/>
          <p:nvPr/>
        </p:nvGrpSpPr>
        <p:grpSpPr>
          <a:xfrm>
            <a:off x="1710479" y="2553951"/>
            <a:ext cx="2052000" cy="1080000"/>
            <a:chOff x="1710479" y="3193143"/>
            <a:chExt cx="2052000" cy="1080000"/>
          </a:xfrm>
        </p:grpSpPr>
        <p:sp>
          <p:nvSpPr>
            <p:cNvPr id="10" name="Rechteck 9"/>
            <p:cNvSpPr/>
            <p:nvPr/>
          </p:nvSpPr>
          <p:spPr bwMode="auto">
            <a:xfrm>
              <a:off x="1710479" y="3193143"/>
              <a:ext cx="2052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MathFunctions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1710479" y="3445143"/>
              <a:ext cx="2052000" cy="82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max(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) :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int</a:t>
              </a:r>
              <a:endParaRPr lang="en-US" sz="12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max(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,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int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) : </a:t>
              </a: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int</a:t>
              </a:r>
              <a:endParaRPr lang="en-US" sz="12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max(double, double): double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max(double[]): double</a:t>
              </a:r>
              <a:endParaRPr kumimoji="0" lang="en-US" sz="2000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32" name="Gruppieren 31"/>
          <p:cNvGrpSpPr/>
          <p:nvPr/>
        </p:nvGrpSpPr>
        <p:grpSpPr>
          <a:xfrm>
            <a:off x="6042885" y="2553951"/>
            <a:ext cx="1440000" cy="2574976"/>
            <a:chOff x="6042885" y="2988518"/>
            <a:chExt cx="1440000" cy="2574976"/>
          </a:xfrm>
        </p:grpSpPr>
        <p:grpSp>
          <p:nvGrpSpPr>
            <p:cNvPr id="12" name="Gruppieren 11"/>
            <p:cNvGrpSpPr/>
            <p:nvPr/>
          </p:nvGrpSpPr>
          <p:grpSpPr>
            <a:xfrm>
              <a:off x="6042885" y="2988518"/>
              <a:ext cx="1440000" cy="540000"/>
              <a:chOff x="7525864" y="1212638"/>
              <a:chExt cx="1440000" cy="540000"/>
            </a:xfrm>
          </p:grpSpPr>
          <p:sp>
            <p:nvSpPr>
              <p:cNvPr id="13" name="Rechteck 12"/>
              <p:cNvSpPr/>
              <p:nvPr/>
            </p:nvSpPr>
            <p:spPr bwMode="auto">
              <a:xfrm>
                <a:off x="7525864" y="1212638"/>
                <a:ext cx="1440000" cy="252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Object</a:t>
                </a:r>
                <a:endParaRPr kumimoji="0" lang="en-US" sz="20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4" name="Rechteck 13"/>
              <p:cNvSpPr/>
              <p:nvPr/>
            </p:nvSpPr>
            <p:spPr bwMode="auto">
              <a:xfrm>
                <a:off x="7525864" y="1464638"/>
                <a:ext cx="144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dirty="0" err="1">
                    <a:solidFill>
                      <a:srgbClr val="000000"/>
                    </a:solidFill>
                    <a:latin typeface="Calibri" pitchFamily="34" charset="0"/>
                  </a:rPr>
                  <a:t>toString</a:t>
                </a:r>
                <a:r>
                  <a:rPr lang="en-US" sz="1200" dirty="0">
                    <a:solidFill>
                      <a:srgbClr val="000000"/>
                    </a:solidFill>
                    <a:latin typeface="Calibri" pitchFamily="34" charset="0"/>
                  </a:rPr>
                  <a:t>() : String</a:t>
                </a:r>
                <a:endParaRPr kumimoji="0" lang="en-US" sz="2000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15" name="Gruppieren 14"/>
            <p:cNvGrpSpPr/>
            <p:nvPr/>
          </p:nvGrpSpPr>
          <p:grpSpPr>
            <a:xfrm>
              <a:off x="6042885" y="3528518"/>
              <a:ext cx="1440000" cy="1017488"/>
              <a:chOff x="7482885" y="1872000"/>
              <a:chExt cx="1440000" cy="1017488"/>
            </a:xfrm>
          </p:grpSpPr>
          <p:grpSp>
            <p:nvGrpSpPr>
              <p:cNvPr id="16" name="Gruppieren 15"/>
              <p:cNvGrpSpPr/>
              <p:nvPr/>
            </p:nvGrpSpPr>
            <p:grpSpPr>
              <a:xfrm>
                <a:off x="7482885" y="2349488"/>
                <a:ext cx="1440000" cy="540000"/>
                <a:chOff x="7525864" y="2480114"/>
                <a:chExt cx="1440000" cy="540000"/>
              </a:xfrm>
            </p:grpSpPr>
            <p:sp>
              <p:nvSpPr>
                <p:cNvPr id="19" name="Rechteck 18"/>
                <p:cNvSpPr/>
                <p:nvPr/>
              </p:nvSpPr>
              <p:spPr bwMode="auto">
                <a:xfrm>
                  <a:off x="7525864" y="2480114"/>
                  <a:ext cx="1440000" cy="252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Person</a:t>
                  </a:r>
                  <a:endParaRPr kumimoji="0" lang="en-US" sz="20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21" name="Rechteck 20"/>
                <p:cNvSpPr/>
                <p:nvPr/>
              </p:nvSpPr>
              <p:spPr bwMode="auto">
                <a:xfrm>
                  <a:off x="7525864" y="2732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toString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()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cxnSp>
            <p:nvCxnSpPr>
              <p:cNvPr id="17" name="Gerade Verbindung mit Pfeil 16"/>
              <p:cNvCxnSpPr>
                <a:stCxn id="19" idx="0"/>
                <a:endCxn id="18" idx="0"/>
              </p:cNvCxnSpPr>
              <p:nvPr/>
            </p:nvCxnSpPr>
            <p:spPr>
              <a:xfrm flipV="1">
                <a:off x="8202885" y="1872000"/>
                <a:ext cx="0" cy="47748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Gleichschenkliges Dreieck 17"/>
              <p:cNvSpPr/>
              <p:nvPr/>
            </p:nvSpPr>
            <p:spPr bwMode="auto">
              <a:xfrm>
                <a:off x="8152485" y="1872000"/>
                <a:ext cx="100800" cy="126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  <p:grpSp>
          <p:nvGrpSpPr>
            <p:cNvPr id="22" name="Gruppieren 21"/>
            <p:cNvGrpSpPr/>
            <p:nvPr/>
          </p:nvGrpSpPr>
          <p:grpSpPr>
            <a:xfrm>
              <a:off x="6042885" y="4546006"/>
              <a:ext cx="1440000" cy="1017488"/>
              <a:chOff x="7482885" y="1872000"/>
              <a:chExt cx="1440000" cy="1017488"/>
            </a:xfrm>
          </p:grpSpPr>
          <p:grpSp>
            <p:nvGrpSpPr>
              <p:cNvPr id="23" name="Gruppieren 15"/>
              <p:cNvGrpSpPr/>
              <p:nvPr/>
            </p:nvGrpSpPr>
            <p:grpSpPr>
              <a:xfrm>
                <a:off x="7482885" y="2349488"/>
                <a:ext cx="1440000" cy="540000"/>
                <a:chOff x="7525864" y="2480114"/>
                <a:chExt cx="1440000" cy="540000"/>
              </a:xfrm>
            </p:grpSpPr>
            <p:sp>
              <p:nvSpPr>
                <p:cNvPr id="26" name="Rechteck 25"/>
                <p:cNvSpPr/>
                <p:nvPr/>
              </p:nvSpPr>
              <p:spPr bwMode="auto">
                <a:xfrm>
                  <a:off x="7525864" y="2480114"/>
                  <a:ext cx="1440000" cy="252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ctr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b="1" dirty="0">
                      <a:solidFill>
                        <a:srgbClr val="000000"/>
                      </a:solidFill>
                      <a:latin typeface="Calibri" pitchFamily="34" charset="0"/>
                    </a:rPr>
                    <a:t>Pilot</a:t>
                  </a:r>
                  <a:endParaRPr kumimoji="0" lang="en-US" sz="2000" b="1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28" name="Rechteck 27"/>
                <p:cNvSpPr/>
                <p:nvPr/>
              </p:nvSpPr>
              <p:spPr bwMode="auto">
                <a:xfrm>
                  <a:off x="7525864" y="2732114"/>
                  <a:ext cx="144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toString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alibri" pitchFamily="34" charset="0"/>
                    </a:rPr>
                    <a:t>() : String</a:t>
                  </a:r>
                  <a:endParaRPr kumimoji="0" lang="en-US" sz="2000" i="0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</p:grpSp>
          <p:cxnSp>
            <p:nvCxnSpPr>
              <p:cNvPr id="24" name="Gerade Verbindung mit Pfeil 23"/>
              <p:cNvCxnSpPr>
                <a:stCxn id="26" idx="0"/>
              </p:cNvCxnSpPr>
              <p:nvPr/>
            </p:nvCxnSpPr>
            <p:spPr>
              <a:xfrm flipV="1">
                <a:off x="8202885" y="1872000"/>
                <a:ext cx="0" cy="477488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Gleichschenkliges Dreieck 24"/>
              <p:cNvSpPr/>
              <p:nvPr/>
            </p:nvSpPr>
            <p:spPr bwMode="auto">
              <a:xfrm>
                <a:off x="8152485" y="1872000"/>
                <a:ext cx="100800" cy="126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von Objekten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36E15D7B-0BF2-41F5-98EC-D0E100EB80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</a:t>
            </a:r>
            <a:r>
              <a:rPr lang="de-DE" i="1" dirty="0"/>
              <a:t>Point</a:t>
            </a:r>
            <a:r>
              <a:rPr lang="de-DE" dirty="0"/>
              <a:t> beinhalte die Variablen </a:t>
            </a:r>
            <a:r>
              <a:rPr lang="de-DE" i="1" dirty="0"/>
              <a:t>x</a:t>
            </a:r>
            <a:r>
              <a:rPr lang="de-DE" dirty="0"/>
              <a:t> und </a:t>
            </a:r>
            <a:r>
              <a:rPr lang="de-DE" i="1" dirty="0"/>
              <a:t>y</a:t>
            </a:r>
          </a:p>
          <a:p>
            <a:r>
              <a:rPr lang="de-DE" dirty="0"/>
              <a:t>Was wird ausgegeben?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Point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Point(1, 2);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Point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Point(7, 3);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Und nun?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Point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Point(1, 2);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Point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Point(1, 2);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Und nun?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Point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Point(1, 2);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Point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==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Vergleichs-Operator (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==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696"/>
            <a:ext cx="652009" cy="74981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9" y="2636625"/>
            <a:ext cx="652009" cy="74981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0" y="4118554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Vergleichsoperator vergleicht, ob </a:t>
            </a:r>
            <a:r>
              <a:rPr lang="de-DE" i="1" dirty="0"/>
              <a:t>Variablen</a:t>
            </a:r>
            <a:r>
              <a:rPr lang="de-DE" dirty="0"/>
              <a:t> denselben Inhalt haben</a:t>
            </a:r>
          </a:p>
          <a:p>
            <a:r>
              <a:rPr lang="de-DE" dirty="0"/>
              <a:t>Inhalt ist jeweils </a:t>
            </a:r>
            <a:r>
              <a:rPr lang="de-DE" i="1" dirty="0"/>
              <a:t>Referenz</a:t>
            </a:r>
            <a:r>
              <a:rPr lang="de-DE" dirty="0"/>
              <a:t> auf ein Objekt</a:t>
            </a:r>
          </a:p>
          <a:p>
            <a:r>
              <a:rPr lang="de-DE" dirty="0"/>
              <a:t>Vergleich </a:t>
            </a:r>
            <a:r>
              <a:rPr lang="de-DE" i="1" dirty="0"/>
              <a:t>nur</a:t>
            </a:r>
            <a:r>
              <a:rPr lang="de-DE" dirty="0"/>
              <a:t> dann wahr (</a:t>
            </a:r>
            <a:r>
              <a:rPr lang="de-DE" i="1" dirty="0" err="1"/>
              <a:t>true</a:t>
            </a:r>
            <a:r>
              <a:rPr lang="de-DE" dirty="0"/>
              <a:t>), wenn Variablen </a:t>
            </a:r>
            <a:r>
              <a:rPr lang="de-DE" i="1" dirty="0"/>
              <a:t>dasselbe</a:t>
            </a:r>
            <a:r>
              <a:rPr lang="de-DE" dirty="0"/>
              <a:t> Objekt referenzieren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Beispiel: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Point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Point(1, 2);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Point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b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Point(1, 2);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Point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Point(7, 3);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Point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>
                <a:solidFill>
                  <a:srgbClr val="6A3E3E"/>
                </a:solidFill>
                <a:latin typeface="Consolas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>
                <a:solidFill>
                  <a:srgbClr val="C00000"/>
                </a:solidFill>
                <a:sym typeface="Wingdings"/>
              </a:rPr>
              <a:t> 	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a == b</a:t>
            </a:r>
            <a:r>
              <a:rPr lang="de-DE" dirty="0"/>
              <a:t>: Verschiedene Objekte (mit gleichen Werten)</a:t>
            </a:r>
          </a:p>
          <a:p>
            <a:pPr>
              <a:buNone/>
            </a:pPr>
            <a:r>
              <a:rPr lang="de-DE" b="1" dirty="0">
                <a:solidFill>
                  <a:srgbClr val="C00000"/>
                </a:solidFill>
                <a:sym typeface="Wingdings"/>
              </a:rPr>
              <a:t> 	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a == c</a:t>
            </a:r>
            <a:r>
              <a:rPr lang="de-DE" dirty="0"/>
              <a:t>: Verschiedene Objekte (und Werte)</a:t>
            </a:r>
          </a:p>
          <a:p>
            <a:pPr>
              <a:buNone/>
            </a:pPr>
            <a:r>
              <a:rPr lang="de-DE" b="1" dirty="0">
                <a:solidFill>
                  <a:srgbClr val="006600"/>
                </a:solidFill>
                <a:sym typeface="Wingdings"/>
              </a:rPr>
              <a:t> 	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a == d</a:t>
            </a:r>
            <a:r>
              <a:rPr lang="de-DE" dirty="0"/>
              <a:t>: Dasselbe Objekt </a:t>
            </a:r>
            <a:r>
              <a:rPr lang="de-DE" dirty="0">
                <a:sym typeface="Symbol"/>
              </a:rPr>
              <a:t> gleiche Referenz</a:t>
            </a: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Vergleichs-Operator (</a:t>
            </a:r>
            <a:r>
              <a:rPr lang="de-DE" dirty="0">
                <a:latin typeface="Consolas" pitchFamily="49" charset="0"/>
                <a:cs typeface="Consolas" pitchFamily="49" charset="0"/>
              </a:rPr>
              <a:t>==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  <p:grpSp>
        <p:nvGrpSpPr>
          <p:cNvPr id="51" name="Gruppieren 50"/>
          <p:cNvGrpSpPr/>
          <p:nvPr/>
        </p:nvGrpSpPr>
        <p:grpSpPr>
          <a:xfrm>
            <a:off x="5774415" y="2413157"/>
            <a:ext cx="2743337" cy="792000"/>
            <a:chOff x="5774415" y="3147314"/>
            <a:chExt cx="2743337" cy="792000"/>
          </a:xfrm>
        </p:grpSpPr>
        <p:grpSp>
          <p:nvGrpSpPr>
            <p:cNvPr id="18" name="Gruppieren 17"/>
            <p:cNvGrpSpPr/>
            <p:nvPr/>
          </p:nvGrpSpPr>
          <p:grpSpPr>
            <a:xfrm>
              <a:off x="5774415" y="3493370"/>
              <a:ext cx="684442" cy="360040"/>
              <a:chOff x="2728686" y="5036207"/>
              <a:chExt cx="684442" cy="360040"/>
            </a:xfrm>
          </p:grpSpPr>
          <p:sp>
            <p:nvSpPr>
              <p:cNvPr id="16" name="Abgerundetes Rechteck 15"/>
              <p:cNvSpPr/>
              <p:nvPr/>
            </p:nvSpPr>
            <p:spPr>
              <a:xfrm>
                <a:off x="2728686" y="5044485"/>
                <a:ext cx="532172" cy="351761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a</a:t>
                </a:r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3053128" y="5036207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9" name="Gerade Verbindung mit Pfeil 8"/>
            <p:cNvCxnSpPr>
              <a:endCxn id="15" idx="1"/>
            </p:cNvCxnSpPr>
            <p:nvPr/>
          </p:nvCxnSpPr>
          <p:spPr>
            <a:xfrm>
              <a:off x="6292073" y="3687314"/>
              <a:ext cx="1145679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uppieren 17"/>
            <p:cNvGrpSpPr/>
            <p:nvPr/>
          </p:nvGrpSpPr>
          <p:grpSpPr>
            <a:xfrm>
              <a:off x="7437752" y="3147314"/>
              <a:ext cx="1080000" cy="792000"/>
              <a:chOff x="7233782" y="2258623"/>
              <a:chExt cx="1600427" cy="792000"/>
            </a:xfrm>
          </p:grpSpPr>
          <p:sp>
            <p:nvSpPr>
              <p:cNvPr id="14" name="Rechteck 13"/>
              <p:cNvSpPr/>
              <p:nvPr/>
            </p:nvSpPr>
            <p:spPr bwMode="auto">
              <a:xfrm>
                <a:off x="7233782" y="2258623"/>
                <a:ext cx="1600427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:Point</a:t>
                </a:r>
                <a:endParaRPr kumimoji="0" lang="en-US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5" name="Rechteck 14"/>
              <p:cNvSpPr/>
              <p:nvPr/>
            </p:nvSpPr>
            <p:spPr bwMode="auto">
              <a:xfrm>
                <a:off x="7233782" y="2546623"/>
                <a:ext cx="1600427" cy="50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x = 1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rgbClr val="000000"/>
                    </a:solidFill>
                    <a:latin typeface="Calibri" pitchFamily="34" charset="0"/>
                  </a:rPr>
                  <a:t>y = 2</a:t>
                </a:r>
                <a:endParaRPr kumimoji="0" lang="en-US" sz="2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</p:grpSp>
      <p:grpSp>
        <p:nvGrpSpPr>
          <p:cNvPr id="52" name="Gruppieren 51"/>
          <p:cNvGrpSpPr/>
          <p:nvPr/>
        </p:nvGrpSpPr>
        <p:grpSpPr>
          <a:xfrm>
            <a:off x="5767161" y="3410343"/>
            <a:ext cx="2750591" cy="792000"/>
            <a:chOff x="5767161" y="4144500"/>
            <a:chExt cx="2750591" cy="792000"/>
          </a:xfrm>
        </p:grpSpPr>
        <p:grpSp>
          <p:nvGrpSpPr>
            <p:cNvPr id="19" name="Gruppieren 17"/>
            <p:cNvGrpSpPr/>
            <p:nvPr/>
          </p:nvGrpSpPr>
          <p:grpSpPr>
            <a:xfrm>
              <a:off x="7437752" y="4144500"/>
              <a:ext cx="1080000" cy="792000"/>
              <a:chOff x="7233782" y="2258623"/>
              <a:chExt cx="1600427" cy="792000"/>
            </a:xfrm>
          </p:grpSpPr>
          <p:sp>
            <p:nvSpPr>
              <p:cNvPr id="20" name="Rechteck 19"/>
              <p:cNvSpPr/>
              <p:nvPr/>
            </p:nvSpPr>
            <p:spPr bwMode="auto">
              <a:xfrm>
                <a:off x="7233782" y="2258623"/>
                <a:ext cx="1600427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:Point</a:t>
                </a:r>
                <a:endParaRPr kumimoji="0" lang="en-US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1" name="Rechteck 20"/>
              <p:cNvSpPr/>
              <p:nvPr/>
            </p:nvSpPr>
            <p:spPr bwMode="auto">
              <a:xfrm>
                <a:off x="7233782" y="2546623"/>
                <a:ext cx="1600427" cy="50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x = 1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rgbClr val="000000"/>
                    </a:solidFill>
                    <a:latin typeface="Calibri" pitchFamily="34" charset="0"/>
                  </a:rPr>
                  <a:t>y = 2</a:t>
                </a:r>
                <a:endParaRPr kumimoji="0" lang="en-US" sz="2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31" name="Gruppieren 30"/>
            <p:cNvGrpSpPr/>
            <p:nvPr/>
          </p:nvGrpSpPr>
          <p:grpSpPr>
            <a:xfrm>
              <a:off x="5767161" y="4498468"/>
              <a:ext cx="684442" cy="360040"/>
              <a:chOff x="2728686" y="5036207"/>
              <a:chExt cx="684442" cy="360040"/>
            </a:xfrm>
          </p:grpSpPr>
          <p:sp>
            <p:nvSpPr>
              <p:cNvPr id="32" name="Abgerundetes Rechteck 31"/>
              <p:cNvSpPr/>
              <p:nvPr/>
            </p:nvSpPr>
            <p:spPr>
              <a:xfrm>
                <a:off x="2728686" y="5044485"/>
                <a:ext cx="532172" cy="351761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b</a:t>
                </a:r>
              </a:p>
            </p:txBody>
          </p:sp>
          <p:sp>
            <p:nvSpPr>
              <p:cNvPr id="33" name="Rechteck 32"/>
              <p:cNvSpPr/>
              <p:nvPr/>
            </p:nvSpPr>
            <p:spPr>
              <a:xfrm>
                <a:off x="3053128" y="5036207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34" name="Gerade Verbindung mit Pfeil 33"/>
            <p:cNvCxnSpPr>
              <a:endCxn id="21" idx="1"/>
            </p:cNvCxnSpPr>
            <p:nvPr/>
          </p:nvCxnSpPr>
          <p:spPr>
            <a:xfrm>
              <a:off x="6292073" y="4684500"/>
              <a:ext cx="1145679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uppieren 52"/>
          <p:cNvGrpSpPr/>
          <p:nvPr/>
        </p:nvGrpSpPr>
        <p:grpSpPr>
          <a:xfrm>
            <a:off x="5768253" y="4407530"/>
            <a:ext cx="2749499" cy="792000"/>
            <a:chOff x="5768253" y="5141687"/>
            <a:chExt cx="2749499" cy="792000"/>
          </a:xfrm>
        </p:grpSpPr>
        <p:grpSp>
          <p:nvGrpSpPr>
            <p:cNvPr id="22" name="Gruppieren 17"/>
            <p:cNvGrpSpPr/>
            <p:nvPr/>
          </p:nvGrpSpPr>
          <p:grpSpPr>
            <a:xfrm>
              <a:off x="7437752" y="5141687"/>
              <a:ext cx="1080000" cy="792000"/>
              <a:chOff x="7233782" y="2258623"/>
              <a:chExt cx="1600427" cy="792000"/>
            </a:xfrm>
          </p:grpSpPr>
          <p:sp>
            <p:nvSpPr>
              <p:cNvPr id="23" name="Rechteck 22"/>
              <p:cNvSpPr/>
              <p:nvPr/>
            </p:nvSpPr>
            <p:spPr bwMode="auto">
              <a:xfrm>
                <a:off x="7233782" y="2258623"/>
                <a:ext cx="1600427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:Point</a:t>
                </a:r>
                <a:endParaRPr kumimoji="0" lang="en-US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4" name="Rechteck 23"/>
              <p:cNvSpPr/>
              <p:nvPr/>
            </p:nvSpPr>
            <p:spPr bwMode="auto">
              <a:xfrm>
                <a:off x="7233782" y="2546623"/>
                <a:ext cx="1600427" cy="50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x = 7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solidFill>
                      <a:srgbClr val="000000"/>
                    </a:solidFill>
                    <a:latin typeface="Calibri" pitchFamily="34" charset="0"/>
                  </a:rPr>
                  <a:t>y = 3</a:t>
                </a:r>
                <a:endParaRPr kumimoji="0" lang="en-US" sz="2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grpSp>
          <p:nvGrpSpPr>
            <p:cNvPr id="39" name="Gruppieren 38"/>
            <p:cNvGrpSpPr/>
            <p:nvPr/>
          </p:nvGrpSpPr>
          <p:grpSpPr>
            <a:xfrm>
              <a:off x="5768253" y="5493412"/>
              <a:ext cx="684442" cy="360040"/>
              <a:chOff x="2728686" y="5036207"/>
              <a:chExt cx="684442" cy="360040"/>
            </a:xfrm>
          </p:grpSpPr>
          <p:sp>
            <p:nvSpPr>
              <p:cNvPr id="40" name="Abgerundetes Rechteck 39"/>
              <p:cNvSpPr/>
              <p:nvPr/>
            </p:nvSpPr>
            <p:spPr>
              <a:xfrm>
                <a:off x="2728686" y="5044485"/>
                <a:ext cx="532172" cy="351761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c</a:t>
                </a:r>
              </a:p>
            </p:txBody>
          </p:sp>
          <p:sp>
            <p:nvSpPr>
              <p:cNvPr id="41" name="Rechteck 40"/>
              <p:cNvSpPr/>
              <p:nvPr/>
            </p:nvSpPr>
            <p:spPr>
              <a:xfrm>
                <a:off x="3053128" y="5036207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42" name="Gerade Verbindung mit Pfeil 41"/>
            <p:cNvCxnSpPr>
              <a:endCxn id="24" idx="1"/>
            </p:cNvCxnSpPr>
            <p:nvPr/>
          </p:nvCxnSpPr>
          <p:spPr>
            <a:xfrm>
              <a:off x="6306587" y="5681687"/>
              <a:ext cx="1131165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5774415" y="2327413"/>
            <a:ext cx="1663337" cy="360040"/>
            <a:chOff x="5774415" y="3061570"/>
            <a:chExt cx="1663337" cy="360040"/>
          </a:xfrm>
        </p:grpSpPr>
        <p:grpSp>
          <p:nvGrpSpPr>
            <p:cNvPr id="47" name="Gruppieren 46"/>
            <p:cNvGrpSpPr/>
            <p:nvPr/>
          </p:nvGrpSpPr>
          <p:grpSpPr>
            <a:xfrm>
              <a:off x="5774415" y="3061570"/>
              <a:ext cx="684442" cy="360040"/>
              <a:chOff x="2728686" y="5036207"/>
              <a:chExt cx="684442" cy="360040"/>
            </a:xfrm>
          </p:grpSpPr>
          <p:sp>
            <p:nvSpPr>
              <p:cNvPr id="48" name="Abgerundetes Rechteck 47"/>
              <p:cNvSpPr/>
              <p:nvPr/>
            </p:nvSpPr>
            <p:spPr>
              <a:xfrm>
                <a:off x="2728686" y="5044485"/>
                <a:ext cx="532172" cy="351761"/>
              </a:xfrm>
              <a:prstGeom prst="round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d</a:t>
                </a:r>
              </a:p>
            </p:txBody>
          </p:sp>
          <p:sp>
            <p:nvSpPr>
              <p:cNvPr id="49" name="Rechteck 48"/>
              <p:cNvSpPr/>
              <p:nvPr/>
            </p:nvSpPr>
            <p:spPr>
              <a:xfrm>
                <a:off x="3053128" y="5036207"/>
                <a:ext cx="360000" cy="3600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1"/>
              <a:lstStyle/>
              <a:p>
                <a:pPr algn="ctr"/>
                <a:endParaRPr lang="de-DE" sz="2000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</p:grpSp>
        <p:cxnSp>
          <p:nvCxnSpPr>
            <p:cNvPr id="50" name="Gerade Verbindung mit Pfeil 49"/>
            <p:cNvCxnSpPr/>
            <p:nvPr/>
          </p:nvCxnSpPr>
          <p:spPr>
            <a:xfrm>
              <a:off x="6292073" y="3255514"/>
              <a:ext cx="1145679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Methode:</a:t>
            </a:r>
          </a:p>
          <a:p>
            <a:endParaRPr lang="de-DE" sz="9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boolean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equals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000000"/>
                </a:solidFill>
                <a:latin typeface="Consolas"/>
              </a:rPr>
              <a:t>Object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/>
              </a:rPr>
              <a:t>obj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Methodenrumpf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    // Rückgabe eines Wertes vom Typ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boolean</a:t>
            </a: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Vergleich, ob alle Variablen zweier referenzierter Objekte </a:t>
            </a:r>
            <a:r>
              <a:rPr lang="de-DE" i="1" dirty="0"/>
              <a:t>gleiche Werte</a:t>
            </a:r>
            <a:r>
              <a:rPr lang="de-DE" dirty="0"/>
              <a:t> haben</a:t>
            </a:r>
          </a:p>
          <a:p>
            <a:r>
              <a:rPr lang="de-DE" dirty="0"/>
              <a:t>Methode ist bereits in Klasse </a:t>
            </a:r>
            <a:r>
              <a:rPr lang="de-DE" i="1" dirty="0" err="1"/>
              <a:t>Object</a:t>
            </a:r>
            <a:r>
              <a:rPr lang="de-DE" dirty="0"/>
              <a:t> definiert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Überlagern in eigenen Klassen:</a:t>
            </a:r>
          </a:p>
          <a:p>
            <a:r>
              <a:rPr lang="de-DE" dirty="0"/>
              <a:t>Klasse </a:t>
            </a:r>
            <a:r>
              <a:rPr lang="de-DE" i="1" dirty="0" err="1"/>
              <a:t>Object</a:t>
            </a:r>
            <a:r>
              <a:rPr lang="de-DE" dirty="0"/>
              <a:t> kann nicht wissen, welchen Variablen Sie in Subklassen hinzufügen</a:t>
            </a:r>
          </a:p>
          <a:p>
            <a:r>
              <a:rPr lang="de-DE" dirty="0"/>
              <a:t>Methode daher gegebenenfalls überlagern, um hinzugefügte Attribute zu vergleichen</a:t>
            </a:r>
          </a:p>
          <a:p>
            <a:r>
              <a:rPr lang="de-DE" dirty="0"/>
              <a:t>In </a:t>
            </a:r>
            <a:r>
              <a:rPr lang="de-DE" dirty="0" err="1"/>
              <a:t>IntelliJ</a:t>
            </a:r>
            <a:r>
              <a:rPr lang="de-DE" dirty="0"/>
              <a:t> IDEA ist das bequem über </a:t>
            </a:r>
            <a:r>
              <a:rPr lang="de-DE"/>
              <a:t>das </a:t>
            </a:r>
            <a:r>
              <a:rPr lang="de-DE" i="1"/>
              <a:t>Generate</a:t>
            </a:r>
            <a:r>
              <a:rPr lang="de-DE"/>
              <a:t>-Menü </a:t>
            </a:r>
            <a:r>
              <a:rPr lang="de-DE" dirty="0"/>
              <a:t>möglich.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equals</a:t>
            </a:r>
            <a:r>
              <a:rPr lang="de-DE" dirty="0"/>
              <a:t>()-Methode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Gegeben sei Klasse </a:t>
            </a:r>
            <a:r>
              <a:rPr lang="de-DE" i="1" dirty="0"/>
              <a:t>Point</a:t>
            </a:r>
            <a:r>
              <a:rPr lang="de-DE" dirty="0"/>
              <a:t> mit </a:t>
            </a:r>
            <a:r>
              <a:rPr lang="de-DE" i="1" dirty="0"/>
              <a:t>x</a:t>
            </a:r>
            <a:r>
              <a:rPr lang="de-DE" dirty="0"/>
              <a:t>- und </a:t>
            </a:r>
            <a:r>
              <a:rPr lang="de-DE" i="1" dirty="0"/>
              <a:t>y</a:t>
            </a:r>
            <a:r>
              <a:rPr lang="de-DE" dirty="0"/>
              <a:t>-Koordinate</a:t>
            </a:r>
          </a:p>
          <a:p>
            <a:r>
              <a:rPr lang="de-DE" dirty="0"/>
              <a:t>Welches Ergebnis liefern die Vergleiche in der Tabelle?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33236"/>
              </p:ext>
            </p:extLst>
          </p:nvPr>
        </p:nvGraphicFramePr>
        <p:xfrm>
          <a:off x="1642609" y="1905897"/>
          <a:ext cx="6023429" cy="2499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742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Quelltext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a.equals</a:t>
                      </a:r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Point </a:t>
                      </a:r>
                      <a:r>
                        <a:rPr lang="en-US" sz="1400" dirty="0">
                          <a:solidFill>
                            <a:srgbClr val="6A3E3E"/>
                          </a:solidFill>
                          <a:latin typeface="Consolas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Point(10, 25);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Point </a:t>
                      </a:r>
                      <a:r>
                        <a:rPr lang="en-US" sz="1400" dirty="0">
                          <a:solidFill>
                            <a:srgbClr val="6A3E3E"/>
                          </a:solidFill>
                          <a:latin typeface="Consolas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Point(10, 2);</a:t>
                      </a:r>
                    </a:p>
                    <a:p>
                      <a:pPr algn="l"/>
                      <a:endParaRPr lang="en-US" sz="1400" b="1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false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false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Point </a:t>
                      </a:r>
                      <a:r>
                        <a:rPr lang="en-US" sz="1400" dirty="0">
                          <a:solidFill>
                            <a:srgbClr val="6A3E3E"/>
                          </a:solidFill>
                          <a:latin typeface="Consolas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Point(10, 25);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Point </a:t>
                      </a:r>
                      <a:r>
                        <a:rPr lang="en-US" sz="1400" dirty="0">
                          <a:solidFill>
                            <a:srgbClr val="6A3E3E"/>
                          </a:solidFill>
                          <a:latin typeface="Consolas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Point(10, 25);</a:t>
                      </a:r>
                    </a:p>
                    <a:p>
                      <a:pPr algn="l"/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false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true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Point </a:t>
                      </a:r>
                      <a:r>
                        <a:rPr lang="en-US" sz="1400" dirty="0">
                          <a:solidFill>
                            <a:srgbClr val="6A3E3E"/>
                          </a:solidFill>
                          <a:latin typeface="Consolas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Point(10, 25);</a:t>
                      </a:r>
                    </a:p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/>
                        </a:rPr>
                        <a:t>Point </a:t>
                      </a:r>
                      <a:r>
                        <a:rPr lang="de-DE" sz="1400" dirty="0">
                          <a:solidFill>
                            <a:srgbClr val="6A3E3E"/>
                          </a:solidFill>
                          <a:latin typeface="Consolas"/>
                        </a:rPr>
                        <a:t>b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de-DE" sz="1400" dirty="0">
                          <a:solidFill>
                            <a:srgbClr val="6A3E3E"/>
                          </a:solidFill>
                          <a:latin typeface="Consolas"/>
                        </a:rPr>
                        <a:t>a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true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true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hteck 8"/>
          <p:cNvSpPr/>
          <p:nvPr/>
        </p:nvSpPr>
        <p:spPr bwMode="auto">
          <a:xfrm>
            <a:off x="5239656" y="2297783"/>
            <a:ext cx="2177143" cy="449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?</a:t>
            </a:r>
          </a:p>
        </p:txBody>
      </p:sp>
      <p:sp>
        <p:nvSpPr>
          <p:cNvPr id="10" name="Rechteck 9"/>
          <p:cNvSpPr/>
          <p:nvPr/>
        </p:nvSpPr>
        <p:spPr bwMode="auto">
          <a:xfrm>
            <a:off x="5239656" y="3027125"/>
            <a:ext cx="2177143" cy="449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?</a:t>
            </a:r>
          </a:p>
        </p:txBody>
      </p:sp>
      <p:sp>
        <p:nvSpPr>
          <p:cNvPr id="11" name="Rechteck 10"/>
          <p:cNvSpPr/>
          <p:nvPr/>
        </p:nvSpPr>
        <p:spPr bwMode="auto">
          <a:xfrm>
            <a:off x="5239656" y="3756468"/>
            <a:ext cx="2177143" cy="44994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?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Gegeben sei Klasse </a:t>
            </a:r>
            <a:r>
              <a:rPr lang="de-DE" i="1" dirty="0"/>
              <a:t>Point</a:t>
            </a:r>
            <a:r>
              <a:rPr lang="de-DE" dirty="0"/>
              <a:t> mit </a:t>
            </a:r>
            <a:r>
              <a:rPr lang="de-DE" i="1" dirty="0"/>
              <a:t>x</a:t>
            </a:r>
            <a:r>
              <a:rPr lang="de-DE" dirty="0"/>
              <a:t>- und </a:t>
            </a:r>
            <a:r>
              <a:rPr lang="de-DE" i="1" dirty="0"/>
              <a:t>y</a:t>
            </a:r>
            <a:r>
              <a:rPr lang="de-DE" dirty="0"/>
              <a:t>-Koordinate</a:t>
            </a:r>
          </a:p>
          <a:p>
            <a:r>
              <a:rPr lang="de-DE" dirty="0"/>
              <a:t>Welches Ergebnis liefern die Vergleiche in der Tabelle?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59</a:t>
            </a:fld>
            <a:endParaRPr lang="de-DE" dirty="0"/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350603"/>
              </p:ext>
            </p:extLst>
          </p:nvPr>
        </p:nvGraphicFramePr>
        <p:xfrm>
          <a:off x="1642609" y="1903154"/>
          <a:ext cx="6023429" cy="2499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430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742"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Quelltext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a ==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b="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a.equals</a:t>
                      </a:r>
                      <a:r>
                        <a:rPr lang="de-DE" sz="1400" b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Point </a:t>
                      </a:r>
                      <a:r>
                        <a:rPr lang="en-US" sz="1400" dirty="0">
                          <a:solidFill>
                            <a:srgbClr val="6A3E3E"/>
                          </a:solidFill>
                          <a:latin typeface="Consolas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Point(10, 25);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Point </a:t>
                      </a:r>
                      <a:r>
                        <a:rPr lang="en-US" sz="1400" dirty="0">
                          <a:solidFill>
                            <a:srgbClr val="6A3E3E"/>
                          </a:solidFill>
                          <a:latin typeface="Consolas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Point(10, 2);</a:t>
                      </a:r>
                    </a:p>
                    <a:p>
                      <a:pPr algn="l"/>
                      <a:endParaRPr lang="en-US" sz="1400" b="1" dirty="0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false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false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Point </a:t>
                      </a:r>
                      <a:r>
                        <a:rPr lang="en-US" sz="1400" dirty="0">
                          <a:solidFill>
                            <a:srgbClr val="6A3E3E"/>
                          </a:solidFill>
                          <a:latin typeface="Consolas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Point(10, 25);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Point </a:t>
                      </a:r>
                      <a:r>
                        <a:rPr lang="en-US" sz="1400" dirty="0">
                          <a:solidFill>
                            <a:srgbClr val="6A3E3E"/>
                          </a:solidFill>
                          <a:latin typeface="Consolas"/>
                        </a:rPr>
                        <a:t>b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Point(10, 25);</a:t>
                      </a:r>
                    </a:p>
                    <a:p>
                      <a:pPr algn="l"/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false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true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Point </a:t>
                      </a:r>
                      <a:r>
                        <a:rPr lang="en-US" sz="1400" dirty="0">
                          <a:solidFill>
                            <a:srgbClr val="6A3E3E"/>
                          </a:solidFill>
                          <a:latin typeface="Consolas"/>
                        </a:rPr>
                        <a:t>a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7F0055"/>
                          </a:solidFill>
                          <a:latin typeface="Consolas"/>
                        </a:rPr>
                        <a:t>new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Consolas"/>
                        </a:rPr>
                        <a:t> Point(10, 25);</a:t>
                      </a:r>
                    </a:p>
                    <a:p>
                      <a:pPr algn="l"/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/>
                        </a:rPr>
                        <a:t>Point </a:t>
                      </a:r>
                      <a:r>
                        <a:rPr lang="de-DE" sz="1400" dirty="0">
                          <a:solidFill>
                            <a:srgbClr val="6A3E3E"/>
                          </a:solidFill>
                          <a:latin typeface="Consolas"/>
                        </a:rPr>
                        <a:t>b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de-DE" sz="1400" dirty="0">
                          <a:solidFill>
                            <a:srgbClr val="6A3E3E"/>
                          </a:solidFill>
                          <a:latin typeface="Consolas"/>
                        </a:rPr>
                        <a:t>a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/>
                        </a:rPr>
                        <a:t>;</a:t>
                      </a:r>
                    </a:p>
                    <a:p>
                      <a:pPr algn="l"/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true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true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725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52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 übernimmt („erbt“) Variablen und Methoden einer vorhandener Klassen</a:t>
            </a:r>
          </a:p>
          <a:p>
            <a:r>
              <a:rPr lang="de-DE" dirty="0"/>
              <a:t>Ziel: Wiederverwendung existierender Klassen 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Beispiel und UML-Notation:</a:t>
            </a:r>
          </a:p>
          <a:p>
            <a:r>
              <a:rPr lang="de-DE" dirty="0"/>
              <a:t>Klasse A ist vorhanden</a:t>
            </a:r>
          </a:p>
          <a:p>
            <a:r>
              <a:rPr lang="de-DE" dirty="0"/>
              <a:t>Klasse B wird erstellt und erbt von A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Begriffe:</a:t>
            </a:r>
          </a:p>
          <a:p>
            <a:r>
              <a:rPr lang="de-DE" dirty="0"/>
              <a:t>Klasse A: </a:t>
            </a:r>
            <a:r>
              <a:rPr lang="de-DE" i="1" dirty="0"/>
              <a:t>Superklasse</a:t>
            </a:r>
            <a:r>
              <a:rPr lang="de-DE" dirty="0"/>
              <a:t> (</a:t>
            </a:r>
            <a:r>
              <a:rPr lang="de-DE" i="1" dirty="0"/>
              <a:t>Basisklasse</a:t>
            </a:r>
            <a:r>
              <a:rPr lang="de-DE" dirty="0"/>
              <a:t>, </a:t>
            </a:r>
            <a:r>
              <a:rPr lang="de-DE" i="1" dirty="0"/>
              <a:t>Oberklasse</a:t>
            </a:r>
            <a:r>
              <a:rPr lang="de-DE" dirty="0"/>
              <a:t>)</a:t>
            </a:r>
          </a:p>
          <a:p>
            <a:r>
              <a:rPr lang="de-DE" dirty="0"/>
              <a:t>Klasse B: </a:t>
            </a:r>
            <a:r>
              <a:rPr lang="de-DE" i="1" dirty="0"/>
              <a:t>Subklasse</a:t>
            </a:r>
            <a:r>
              <a:rPr lang="de-DE" dirty="0"/>
              <a:t> (</a:t>
            </a:r>
            <a:r>
              <a:rPr lang="de-DE" i="1" dirty="0"/>
              <a:t>abgeleitete Klasse</a:t>
            </a:r>
            <a:r>
              <a:rPr lang="de-DE" dirty="0"/>
              <a:t>, </a:t>
            </a:r>
            <a:r>
              <a:rPr lang="de-DE" i="1" dirty="0"/>
              <a:t>Unterklasse</a:t>
            </a:r>
            <a:r>
              <a:rPr lang="de-DE" dirty="0"/>
              <a:t>)</a:t>
            </a:r>
          </a:p>
          <a:p>
            <a:r>
              <a:rPr lang="de-DE" dirty="0"/>
              <a:t>Vererbung: </a:t>
            </a:r>
            <a:r>
              <a:rPr lang="de-DE" i="1" dirty="0"/>
              <a:t>Ableitung</a:t>
            </a:r>
            <a:r>
              <a:rPr lang="de-DE" dirty="0"/>
              <a:t>, engl.: </a:t>
            </a:r>
            <a:r>
              <a:rPr lang="de-DE" i="1" dirty="0" err="1"/>
              <a:t>inheritance</a:t>
            </a:r>
            <a:endParaRPr lang="de-DE" i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7126038" y="1843733"/>
            <a:ext cx="1080000" cy="1319975"/>
            <a:chOff x="6305371" y="3469739"/>
            <a:chExt cx="1080000" cy="1319975"/>
          </a:xfrm>
        </p:grpSpPr>
        <p:sp>
          <p:nvSpPr>
            <p:cNvPr id="9" name="Rechteck 8"/>
            <p:cNvSpPr/>
            <p:nvPr/>
          </p:nvSpPr>
          <p:spPr bwMode="auto">
            <a:xfrm>
              <a:off x="6305371" y="3469739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A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4" name="Rechteck 13"/>
            <p:cNvSpPr/>
            <p:nvPr/>
          </p:nvSpPr>
          <p:spPr bwMode="auto">
            <a:xfrm>
              <a:off x="6305371" y="4429714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B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6773371" y="3829739"/>
              <a:ext cx="144000" cy="599975"/>
              <a:chOff x="6773371" y="3829739"/>
              <a:chExt cx="144000" cy="599975"/>
            </a:xfrm>
          </p:grpSpPr>
          <p:cxnSp>
            <p:nvCxnSpPr>
              <p:cNvPr id="15" name="Gerade Verbindung mit Pfeil 14"/>
              <p:cNvCxnSpPr>
                <a:stCxn id="14" idx="0"/>
                <a:endCxn id="9" idx="2"/>
              </p:cNvCxnSpPr>
              <p:nvPr/>
            </p:nvCxnSpPr>
            <p:spPr>
              <a:xfrm flipV="1">
                <a:off x="6845371" y="3829739"/>
                <a:ext cx="0" cy="5999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Gleichschenkliges Dreieck 20"/>
              <p:cNvSpPr/>
              <p:nvPr/>
            </p:nvSpPr>
            <p:spPr bwMode="auto">
              <a:xfrm>
                <a:off x="6773371" y="3829739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Ableitung von Basisklasse über Schlüsselwort </a:t>
            </a:r>
            <a:r>
              <a:rPr lang="de-DE" i="1" dirty="0" err="1"/>
              <a:t>extends</a:t>
            </a:r>
            <a:r>
              <a:rPr lang="de-DE" dirty="0"/>
              <a:t>:</a:t>
            </a:r>
          </a:p>
          <a:p>
            <a:pPr>
              <a:buNone/>
            </a:pPr>
            <a:endParaRPr lang="de-DE" sz="1000" dirty="0"/>
          </a:p>
          <a:p>
            <a:pPr>
              <a:buNone/>
            </a:pPr>
            <a:r>
              <a:rPr lang="de-DE" dirty="0">
                <a:solidFill>
                  <a:srgbClr val="7F0055"/>
                </a:solidFill>
                <a:latin typeface="Consolas"/>
              </a:rPr>
              <a:t>	  </a:t>
            </a:r>
            <a:r>
              <a:rPr lang="de-DE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 Klassenname </a:t>
            </a:r>
            <a:r>
              <a:rPr lang="de-DE" dirty="0" err="1">
                <a:solidFill>
                  <a:srgbClr val="7F0055"/>
                </a:solidFill>
                <a:latin typeface="Consolas"/>
              </a:rPr>
              <a:t>extends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 Basisklasse {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	Attribute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	Methoden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}</a:t>
            </a:r>
            <a:endParaRPr lang="de-DE" dirty="0"/>
          </a:p>
          <a:p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Beispiel: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	    //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class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B </a:t>
            </a:r>
            <a:r>
              <a:rPr lang="en-US" sz="1400" b="1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 {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 pitchFamily="49" charset="0"/>
                <a:cs typeface="Consolas" pitchFamily="49" charset="0"/>
              </a:rPr>
              <a:t>	    //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89872" y="1185349"/>
            <a:ext cx="7954128" cy="1336970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Erstellen Sie folgende Klassen:</a:t>
            </a:r>
          </a:p>
          <a:p>
            <a:r>
              <a:rPr lang="de-DE" i="1" dirty="0"/>
              <a:t>Person</a:t>
            </a:r>
            <a:r>
              <a:rPr lang="de-DE" dirty="0"/>
              <a:t>: Objekte beinhalten den Namen</a:t>
            </a:r>
            <a:endParaRPr lang="de-DE" i="1" dirty="0"/>
          </a:p>
          <a:p>
            <a:r>
              <a:rPr lang="de-DE" i="1" dirty="0"/>
              <a:t>Pilot</a:t>
            </a:r>
            <a:r>
              <a:rPr lang="de-DE" dirty="0"/>
              <a:t>: Objekte beinhalten den Namen und die bisherigen Flugstunden</a:t>
            </a:r>
          </a:p>
          <a:p>
            <a:r>
              <a:rPr lang="de-DE" dirty="0"/>
              <a:t>Ausführbare Klasse, die ein Objekt </a:t>
            </a:r>
            <a:r>
              <a:rPr lang="de-DE" i="1" dirty="0"/>
              <a:t>Pilot</a:t>
            </a:r>
            <a:r>
              <a:rPr lang="de-DE" dirty="0"/>
              <a:t> erzeugt und den Namen ausgibt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Pilot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8056" y="2666838"/>
            <a:ext cx="3172501" cy="211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9" name="Gruppieren 8"/>
          <p:cNvGrpSpPr/>
          <p:nvPr/>
        </p:nvGrpSpPr>
        <p:grpSpPr>
          <a:xfrm>
            <a:off x="7594038" y="868269"/>
            <a:ext cx="1080000" cy="1319975"/>
            <a:chOff x="6305371" y="3469739"/>
            <a:chExt cx="1080000" cy="1319975"/>
          </a:xfrm>
        </p:grpSpPr>
        <p:sp>
          <p:nvSpPr>
            <p:cNvPr id="10" name="Rechteck 9"/>
            <p:cNvSpPr/>
            <p:nvPr/>
          </p:nvSpPr>
          <p:spPr bwMode="auto">
            <a:xfrm>
              <a:off x="6305371" y="3469739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Person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Rechteck 10"/>
            <p:cNvSpPr/>
            <p:nvPr/>
          </p:nvSpPr>
          <p:spPr bwMode="auto">
            <a:xfrm>
              <a:off x="6305371" y="4429714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rgbClr val="000000"/>
                  </a:solidFill>
                  <a:latin typeface="Calibri" pitchFamily="34" charset="0"/>
                </a:rPr>
                <a:t>Pilot</a:t>
              </a:r>
              <a:endParaRPr kumimoji="0" lang="en-US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grpSp>
          <p:nvGrpSpPr>
            <p:cNvPr id="12" name="Gruppieren 23"/>
            <p:cNvGrpSpPr/>
            <p:nvPr/>
          </p:nvGrpSpPr>
          <p:grpSpPr>
            <a:xfrm>
              <a:off x="6773371" y="3829739"/>
              <a:ext cx="144000" cy="599975"/>
              <a:chOff x="6773371" y="3829739"/>
              <a:chExt cx="144000" cy="599975"/>
            </a:xfrm>
          </p:grpSpPr>
          <p:cxnSp>
            <p:nvCxnSpPr>
              <p:cNvPr id="13" name="Gerade Verbindung mit Pfeil 12"/>
              <p:cNvCxnSpPr>
                <a:stCxn id="11" idx="0"/>
                <a:endCxn id="10" idx="2"/>
              </p:cNvCxnSpPr>
              <p:nvPr/>
            </p:nvCxnSpPr>
            <p:spPr>
              <a:xfrm flipV="1">
                <a:off x="6845371" y="3829739"/>
                <a:ext cx="0" cy="599975"/>
              </a:xfrm>
              <a:prstGeom prst="straightConnector1">
                <a:avLst/>
              </a:prstGeom>
              <a:ln>
                <a:solidFill>
                  <a:srgbClr val="00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Gleichschenkliges Dreieck 13"/>
              <p:cNvSpPr/>
              <p:nvPr/>
            </p:nvSpPr>
            <p:spPr bwMode="auto">
              <a:xfrm>
                <a:off x="6773371" y="3829739"/>
                <a:ext cx="144000" cy="180000"/>
              </a:xfrm>
              <a:prstGeom prst="triangle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HAW Frutiger Next Regular" charset="0"/>
                </a:endParaRPr>
              </a:p>
            </p:txBody>
          </p:sp>
        </p:grpSp>
      </p:grpSp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Beispiellösung: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Person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Pilot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extends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Person {</a:t>
            </a: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0000C0"/>
                </a:solidFill>
                <a:latin typeface="Consolas"/>
              </a:rPr>
              <a:t>flightHours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b="1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PilotDemo {</a:t>
            </a:r>
          </a:p>
          <a:p>
            <a:pPr>
              <a:buNone/>
            </a:pPr>
            <a:r>
              <a:rPr lang="en-US" sz="1400" b="1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Pilot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Pilot();</a:t>
            </a:r>
          </a:p>
          <a:p>
            <a:pPr>
              <a:buNone/>
            </a:pPr>
            <a:endParaRPr lang="de-DE" sz="1400" dirty="0">
              <a:solidFill>
                <a:srgbClr val="6A3E3E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pilot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"Lukas Luft"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6A3E3E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flightHours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1482;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/>
              </a:rPr>
              <a:t>"Name: "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b="1" i="1" dirty="0">
                <a:solidFill>
                  <a:srgbClr val="6A3E3E"/>
                </a:solidFill>
                <a:latin typeface="Consolas"/>
              </a:rPr>
              <a:t>pilot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b="1" i="1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b="1" i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Aufgabe: Pilot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13.05.2024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grpSp>
        <p:nvGrpSpPr>
          <p:cNvPr id="21" name="Gruppieren 30"/>
          <p:cNvGrpSpPr/>
          <p:nvPr/>
        </p:nvGrpSpPr>
        <p:grpSpPr>
          <a:xfrm>
            <a:off x="7159077" y="4079146"/>
            <a:ext cx="1584000" cy="899998"/>
            <a:chOff x="4049798" y="3161483"/>
            <a:chExt cx="1260000" cy="899998"/>
          </a:xfrm>
        </p:grpSpPr>
        <p:sp>
          <p:nvSpPr>
            <p:cNvPr id="29" name="Rechteck 28"/>
            <p:cNvSpPr/>
            <p:nvPr/>
          </p:nvSpPr>
          <p:spPr bwMode="auto">
            <a:xfrm>
              <a:off x="4049798" y="3161483"/>
              <a:ext cx="126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u="sng" dirty="0" err="1">
                  <a:solidFill>
                    <a:srgbClr val="000000"/>
                  </a:solidFill>
                  <a:latin typeface="Calibri" pitchFamily="34" charset="0"/>
                </a:rPr>
                <a:t>pilot</a:t>
              </a:r>
              <a:r>
                <a:rPr lang="de-DE" sz="1400" b="1" u="sng" dirty="0">
                  <a:solidFill>
                    <a:srgbClr val="000000"/>
                  </a:solidFill>
                  <a:latin typeface="Calibri" pitchFamily="34" charset="0"/>
                </a:rPr>
                <a:t> </a:t>
              </a:r>
              <a:r>
                <a:rPr kumimoji="0" lang="de-DE" sz="1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:Pilot</a:t>
              </a:r>
              <a:endParaRPr kumimoji="0" lang="de-DE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0" name="Rechteck 29"/>
            <p:cNvSpPr/>
            <p:nvPr/>
          </p:nvSpPr>
          <p:spPr bwMode="auto">
            <a:xfrm>
              <a:off x="4049798" y="3449481"/>
              <a:ext cx="1260000" cy="61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Lukas Luft</a:t>
              </a:r>
            </a:p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flightHours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1482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23" name="Gruppieren 30"/>
          <p:cNvGrpSpPr/>
          <p:nvPr/>
        </p:nvGrpSpPr>
        <p:grpSpPr>
          <a:xfrm>
            <a:off x="7155902" y="1211072"/>
            <a:ext cx="1584000" cy="611998"/>
            <a:chOff x="4049798" y="3161483"/>
            <a:chExt cx="1260000" cy="611998"/>
          </a:xfrm>
        </p:grpSpPr>
        <p:sp>
          <p:nvSpPr>
            <p:cNvPr id="31" name="Rechteck 30"/>
            <p:cNvSpPr/>
            <p:nvPr/>
          </p:nvSpPr>
          <p:spPr bwMode="auto">
            <a:xfrm>
              <a:off x="4049798" y="3161483"/>
              <a:ext cx="126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Person</a:t>
              </a:r>
              <a:endParaRPr kumimoji="0" lang="de-DE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2" name="Rechteck 31"/>
            <p:cNvSpPr/>
            <p:nvPr/>
          </p:nvSpPr>
          <p:spPr bwMode="auto">
            <a:xfrm>
              <a:off x="4049798" y="3449481"/>
              <a:ext cx="1260000" cy="32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String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7155902" y="1823070"/>
            <a:ext cx="1584000" cy="1132797"/>
            <a:chOff x="7194905" y="1688299"/>
            <a:chExt cx="1584000" cy="1132797"/>
          </a:xfrm>
        </p:grpSpPr>
        <p:grpSp>
          <p:nvGrpSpPr>
            <p:cNvPr id="24" name="Gruppieren 30"/>
            <p:cNvGrpSpPr/>
            <p:nvPr/>
          </p:nvGrpSpPr>
          <p:grpSpPr>
            <a:xfrm>
              <a:off x="7194905" y="2216054"/>
              <a:ext cx="1584000" cy="605042"/>
              <a:chOff x="4076340" y="2503929"/>
              <a:chExt cx="1260000" cy="605042"/>
            </a:xfrm>
          </p:grpSpPr>
          <p:sp>
            <p:nvSpPr>
              <p:cNvPr id="27" name="Rechteck 26"/>
              <p:cNvSpPr/>
              <p:nvPr/>
            </p:nvSpPr>
            <p:spPr bwMode="auto">
              <a:xfrm>
                <a:off x="4076340" y="2503929"/>
                <a:ext cx="126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>
                    <a:solidFill>
                      <a:srgbClr val="000000"/>
                    </a:solidFill>
                    <a:latin typeface="Calibri" pitchFamily="34" charset="0"/>
                  </a:rPr>
                  <a:t>Pilot</a:t>
                </a:r>
                <a:endParaRPr kumimoji="0" lang="de-DE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8" name="Rechteck 27"/>
              <p:cNvSpPr/>
              <p:nvPr/>
            </p:nvSpPr>
            <p:spPr bwMode="auto">
              <a:xfrm>
                <a:off x="4076340" y="2784971"/>
                <a:ext cx="1260000" cy="324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flightHours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: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int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  <p:cxnSp>
          <p:nvCxnSpPr>
            <p:cNvPr id="25" name="Gerade Verbindung mit Pfeil 24"/>
            <p:cNvCxnSpPr>
              <a:cxnSpLocks/>
              <a:stCxn id="27" idx="0"/>
              <a:endCxn id="32" idx="2"/>
            </p:cNvCxnSpPr>
            <p:nvPr/>
          </p:nvCxnSpPr>
          <p:spPr>
            <a:xfrm flipV="1">
              <a:off x="7986905" y="1688299"/>
              <a:ext cx="0" cy="527755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Gleichschenkliges Dreieck 25"/>
            <p:cNvSpPr/>
            <p:nvPr/>
          </p:nvSpPr>
          <p:spPr bwMode="auto">
            <a:xfrm>
              <a:off x="7914905" y="1691569"/>
              <a:ext cx="144000" cy="180000"/>
            </a:xfrm>
            <a:prstGeom prst="triangle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-ti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werPoint-Design HAW Hamburg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-Design HAW Hamburg" id="{C39CDCF1-AB6A-4ED7-B4BA-D1D4456E61FB}" vid="{33B9195D-BCCC-4DDB-889D-12EE7EC9931E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vorlage-ti</Template>
  <TotalTime>0</TotalTime>
  <Words>5283</Words>
  <Application>Microsoft Office PowerPoint</Application>
  <PresentationFormat>Bildschirmpräsentation (4:3)</PresentationFormat>
  <Paragraphs>1248</Paragraphs>
  <Slides>59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59</vt:i4>
      </vt:variant>
    </vt:vector>
  </HeadingPairs>
  <TitlesOfParts>
    <vt:vector size="68" baseType="lpstr">
      <vt:lpstr>Calibri</vt:lpstr>
      <vt:lpstr>Consolas</vt:lpstr>
      <vt:lpstr>FrutigerNext LT Bold</vt:lpstr>
      <vt:lpstr>FrutigerNext LT Regular</vt:lpstr>
      <vt:lpstr>HAW Frutiger Next Regular</vt:lpstr>
      <vt:lpstr>Kristen ITC</vt:lpstr>
      <vt:lpstr>Wingdings</vt:lpstr>
      <vt:lpstr>vorlage-ti</vt:lpstr>
      <vt:lpstr>PowerPoint-Design HAW Hamburg</vt:lpstr>
      <vt:lpstr>Objektorientierte Programmierung (E3-OP)</vt:lpstr>
      <vt:lpstr>Übersicht</vt:lpstr>
      <vt:lpstr>Das wollen wir in diesem Kapitel erreichen</vt:lpstr>
      <vt:lpstr>Inhalt</vt:lpstr>
      <vt:lpstr>Vererbung</vt:lpstr>
      <vt:lpstr>Vererbung</vt:lpstr>
      <vt:lpstr>Syntax</vt:lpstr>
      <vt:lpstr>Aufgabe: Pilot</vt:lpstr>
      <vt:lpstr>Aufgabe: Pilot</vt:lpstr>
      <vt:lpstr>Hinzufügen neuer Variablen und Methoden</vt:lpstr>
      <vt:lpstr>Exkurs: Sichtbarkeits-Modifizierer</vt:lpstr>
      <vt:lpstr>Vererbte Variablen und Methoden</vt:lpstr>
      <vt:lpstr>Nicht vererbte Variablen und Methoden</vt:lpstr>
      <vt:lpstr>Weitervererbung und Mehrfachvererbung</vt:lpstr>
      <vt:lpstr>Klasse Object</vt:lpstr>
      <vt:lpstr>Klasse Object</vt:lpstr>
      <vt:lpstr>Klasse Object</vt:lpstr>
      <vt:lpstr>Aufgabe: Geometrische Objekte</vt:lpstr>
      <vt:lpstr>Aufgabe: Geometrische Objekte</vt:lpstr>
      <vt:lpstr>Aufgabe: Geometrische Objekte</vt:lpstr>
      <vt:lpstr>Aufgabe: Geometrische Objekte</vt:lpstr>
      <vt:lpstr>Aufgabe: Geometrische Objekte</vt:lpstr>
      <vt:lpstr>Aufgabe: Geometrische Objekte</vt:lpstr>
      <vt:lpstr>Instanziierung von Objekten</vt:lpstr>
      <vt:lpstr>Erzeugung von Objekten</vt:lpstr>
      <vt:lpstr>Erzeugung von Objekten</vt:lpstr>
      <vt:lpstr>Erzeugung von Objekten</vt:lpstr>
      <vt:lpstr>Erzeugung von Objekten</vt:lpstr>
      <vt:lpstr>Aufgabe: Geometrische Objekte</vt:lpstr>
      <vt:lpstr>Aufgabe: Geometrische Objekte</vt:lpstr>
      <vt:lpstr>Aufgabe: Geometrische Objekte</vt:lpstr>
      <vt:lpstr>Aufgabe: Geometrische Objekte</vt:lpstr>
      <vt:lpstr>Referenzieren über Basisklassen</vt:lpstr>
      <vt:lpstr>Referenzieren über Basisklassen</vt:lpstr>
      <vt:lpstr>Referenzieren über Basisklassen</vt:lpstr>
      <vt:lpstr>Referenzieren über Basisklassen</vt:lpstr>
      <vt:lpstr>Referenzieren über Basisklassen</vt:lpstr>
      <vt:lpstr>Überlagern von Variablen &amp; Methoden</vt:lpstr>
      <vt:lpstr>Überlagern von Methoden</vt:lpstr>
      <vt:lpstr>Überlagern von Methoden</vt:lpstr>
      <vt:lpstr>Überlagern von Methoden</vt:lpstr>
      <vt:lpstr>Referenz über Basisklassen</vt:lpstr>
      <vt:lpstr>Zugriff auf Methoden der Basisklasse</vt:lpstr>
      <vt:lpstr>Modifier final</vt:lpstr>
      <vt:lpstr>Zusammenfassung</vt:lpstr>
      <vt:lpstr>Aufgabe: Jason, die Katze</vt:lpstr>
      <vt:lpstr>Aufgabe: Jason, die Katze</vt:lpstr>
      <vt:lpstr>Aufgabe: Geometrische Objekte</vt:lpstr>
      <vt:lpstr>Aufgabe: Geometrische Objekte</vt:lpstr>
      <vt:lpstr>Aufgabe: Geometrische Objekte</vt:lpstr>
      <vt:lpstr>Polymorphismus</vt:lpstr>
      <vt:lpstr>Polymorphismus</vt:lpstr>
      <vt:lpstr>Polymorphismus</vt:lpstr>
      <vt:lpstr>Vergleich von Objekten</vt:lpstr>
      <vt:lpstr>Vergleichs-Operator (==)</vt:lpstr>
      <vt:lpstr>Vergleichs-Operator (==)</vt:lpstr>
      <vt:lpstr>equals()-Methode</vt:lpstr>
      <vt:lpstr>Beispiel</vt:lpstr>
      <vt:lpstr>Beispiel</vt:lpstr>
    </vt:vector>
  </TitlesOfParts>
  <Company>HAW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E3-OP</dc:title>
  <dc:subject/>
  <dc:creator>Prof. Dr.-Ing. Marc Hensel</dc:creator>
  <cp:keywords/>
  <cp:lastModifiedBy>Marc Hensel</cp:lastModifiedBy>
  <cp:revision>919</cp:revision>
  <dcterms:created xsi:type="dcterms:W3CDTF">2015-12-28T12:04:20Z</dcterms:created>
  <dcterms:modified xsi:type="dcterms:W3CDTF">2024-05-13T13:27:13Z</dcterms:modified>
  <cp:category>Vorlesung</cp:category>
  <cp:contentStatus/>
</cp:coreProperties>
</file>