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34"/>
  </p:notesMasterIdLst>
  <p:handoutMasterIdLst>
    <p:handoutMasterId r:id="rId35"/>
  </p:handoutMasterIdLst>
  <p:sldIdLst>
    <p:sldId id="577" r:id="rId3"/>
    <p:sldId id="578" r:id="rId4"/>
    <p:sldId id="385" r:id="rId5"/>
    <p:sldId id="276" r:id="rId6"/>
    <p:sldId id="320" r:id="rId7"/>
    <p:sldId id="375" r:id="rId8"/>
    <p:sldId id="357" r:id="rId9"/>
    <p:sldId id="358" r:id="rId10"/>
    <p:sldId id="359" r:id="rId11"/>
    <p:sldId id="360" r:id="rId12"/>
    <p:sldId id="361" r:id="rId13"/>
    <p:sldId id="362" r:id="rId14"/>
    <p:sldId id="356" r:id="rId15"/>
    <p:sldId id="365" r:id="rId16"/>
    <p:sldId id="366" r:id="rId17"/>
    <p:sldId id="367" r:id="rId18"/>
    <p:sldId id="368" r:id="rId19"/>
    <p:sldId id="372" r:id="rId20"/>
    <p:sldId id="371" r:id="rId21"/>
    <p:sldId id="373" r:id="rId22"/>
    <p:sldId id="369" r:id="rId23"/>
    <p:sldId id="374" r:id="rId24"/>
    <p:sldId id="376" r:id="rId25"/>
    <p:sldId id="363" r:id="rId26"/>
    <p:sldId id="377" r:id="rId27"/>
    <p:sldId id="378" r:id="rId28"/>
    <p:sldId id="380" r:id="rId29"/>
    <p:sldId id="379" r:id="rId30"/>
    <p:sldId id="381" r:id="rId31"/>
    <p:sldId id="382" r:id="rId32"/>
    <p:sldId id="383" r:id="rId33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905A"/>
    <a:srgbClr val="002664"/>
    <a:srgbClr val="A50303"/>
    <a:srgbClr val="8EBAE5"/>
    <a:srgbClr val="E98300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8172" autoAdjust="0"/>
  </p:normalViewPr>
  <p:slideViewPr>
    <p:cSldViewPr snapToGrid="0" snapToObjects="1">
      <p:cViewPr>
        <p:scale>
          <a:sx n="100" d="100"/>
          <a:sy n="100" d="100"/>
        </p:scale>
        <p:origin x="177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6. Abstrakte Elemente (E3-OP)</a:t>
            </a:r>
          </a:p>
        </p:txBody>
      </p:sp>
    </p:spTree>
    <p:extLst>
      <p:ext uri="{BB962C8B-B14F-4D97-AF65-F5344CB8AC3E}">
        <p14:creationId xmlns:p14="http://schemas.microsoft.com/office/powerpoint/2010/main" val="26637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75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8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955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24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21611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7777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7372488" y="340147"/>
            <a:ext cx="1781037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baseline="0" dirty="0">
                <a:solidFill>
                  <a:schemeClr val="bg1"/>
                </a:solidFill>
                <a:latin typeface="Calibri" pitchFamily="34" charset="0"/>
              </a:rPr>
              <a:t>Abstrakte Elemente</a:t>
            </a: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D3FBFC-921A-4CD5-9BF6-EE9786DD0B7D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9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sz="2400" dirty="0"/>
              <a:t>. Objektorientierte Sprachkonzepte (Abstrakte Elemente)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Beispiel: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mit abstrakten 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822628" y="1545536"/>
            <a:ext cx="1762347" cy="756000"/>
            <a:chOff x="6982365" y="3744686"/>
            <a:chExt cx="1762347" cy="756000"/>
          </a:xfrm>
        </p:grpSpPr>
        <p:sp>
          <p:nvSpPr>
            <p:cNvPr id="10" name="Rechteck 9"/>
            <p:cNvSpPr/>
            <p:nvPr/>
          </p:nvSpPr>
          <p:spPr bwMode="auto">
            <a:xfrm>
              <a:off x="6982365" y="3744686"/>
              <a:ext cx="1762347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b="1" dirty="0" err="1">
                  <a:solidFill>
                    <a:srgbClr val="000000"/>
                  </a:solidFill>
                  <a:latin typeface="Calibri" pitchFamily="34" charset="0"/>
                </a:rPr>
                <a:t>ImageSource</a:t>
              </a:r>
              <a:endParaRPr lang="de-DE" sz="12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{</a:t>
              </a:r>
              <a:r>
                <a:rPr kumimoji="0" lang="de-DE" sz="1200" i="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abstract</a:t>
              </a:r>
              <a:r>
                <a:rPr kumimoji="0" lang="de-DE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}</a:t>
              </a:r>
              <a:endParaRPr kumimoji="0" lang="de-DE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6982365" y="4176686"/>
              <a:ext cx="1762347" cy="32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200" i="1" dirty="0" err="1">
                  <a:solidFill>
                    <a:srgbClr val="000000"/>
                  </a:solidFill>
                  <a:latin typeface="Calibri" pitchFamily="34" charset="0"/>
                </a:rPr>
                <a:t>getNextImage</a:t>
              </a:r>
              <a:r>
                <a:rPr lang="de-DE" sz="1200" i="1" dirty="0">
                  <a:solidFill>
                    <a:srgbClr val="000000"/>
                  </a:solidFill>
                  <a:latin typeface="Calibri" pitchFamily="34" charset="0"/>
                </a:rPr>
                <a:t>() : Image</a:t>
              </a: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339593" y="2299809"/>
            <a:ext cx="6728417" cy="1504413"/>
            <a:chOff x="1339593" y="2299809"/>
            <a:chExt cx="6728417" cy="1504413"/>
          </a:xfrm>
        </p:grpSpPr>
        <p:grpSp>
          <p:nvGrpSpPr>
            <p:cNvPr id="45" name="Gruppieren 44"/>
            <p:cNvGrpSpPr/>
            <p:nvPr/>
          </p:nvGrpSpPr>
          <p:grpSpPr>
            <a:xfrm>
              <a:off x="1339593" y="3048222"/>
              <a:ext cx="6728417" cy="756000"/>
              <a:chOff x="1339593" y="2830740"/>
              <a:chExt cx="6728417" cy="756000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1339593" y="2830740"/>
                <a:ext cx="1762347" cy="612000"/>
                <a:chOff x="6625205" y="4528911"/>
                <a:chExt cx="1762347" cy="612000"/>
              </a:xfrm>
            </p:grpSpPr>
            <p:sp>
              <p:nvSpPr>
                <p:cNvPr id="13" name="Rechteck 12"/>
                <p:cNvSpPr/>
                <p:nvPr/>
              </p:nvSpPr>
              <p:spPr bwMode="auto">
                <a:xfrm>
                  <a:off x="6625205" y="4528911"/>
                  <a:ext cx="1762347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200" b="1" dirty="0" err="1">
                      <a:solidFill>
                        <a:srgbClr val="000000"/>
                      </a:solidFill>
                      <a:latin typeface="Calibri" pitchFamily="34" charset="0"/>
                    </a:rPr>
                    <a:t>Camera</a:t>
                  </a:r>
                  <a:endParaRPr lang="de-DE" sz="1200" b="1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4" name="Rechteck 13"/>
                <p:cNvSpPr/>
                <p:nvPr/>
              </p:nvSpPr>
              <p:spPr bwMode="auto">
                <a:xfrm>
                  <a:off x="6625205" y="4816911"/>
                  <a:ext cx="1762347" cy="324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+ </a:t>
                  </a:r>
                  <a:r>
                    <a:rPr lang="de-DE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getNextImage</a:t>
                  </a:r>
                  <a:r>
                    <a:rPr lang="de-DE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Image</a:t>
                  </a:r>
                </a:p>
              </p:txBody>
            </p:sp>
          </p:grpSp>
          <p:grpSp>
            <p:nvGrpSpPr>
              <p:cNvPr id="19" name="Gruppieren 18"/>
              <p:cNvGrpSpPr/>
              <p:nvPr/>
            </p:nvGrpSpPr>
            <p:grpSpPr>
              <a:xfrm>
                <a:off x="6305663" y="2830740"/>
                <a:ext cx="1762347" cy="756000"/>
                <a:chOff x="6880767" y="3258911"/>
                <a:chExt cx="1762347" cy="756000"/>
              </a:xfrm>
            </p:grpSpPr>
            <p:sp>
              <p:nvSpPr>
                <p:cNvPr id="20" name="Rechteck 19"/>
                <p:cNvSpPr/>
                <p:nvPr/>
              </p:nvSpPr>
              <p:spPr bwMode="auto">
                <a:xfrm>
                  <a:off x="6880767" y="3258911"/>
                  <a:ext cx="1762347" cy="43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200" b="1" dirty="0" err="1">
                      <a:solidFill>
                        <a:srgbClr val="000000"/>
                      </a:solidFill>
                      <a:latin typeface="Calibri" pitchFamily="34" charset="0"/>
                    </a:rPr>
                    <a:t>VideoSource</a:t>
                  </a:r>
                  <a:endParaRPr lang="de-DE" sz="1200" b="1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200" i="0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{</a:t>
                  </a:r>
                  <a:r>
                    <a:rPr kumimoji="0" lang="de-DE" sz="1200" i="0" strike="noStrike" cap="none" normalizeH="0" baseline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abstract</a:t>
                  </a:r>
                  <a:r>
                    <a:rPr kumimoji="0" lang="de-DE" sz="1200" i="0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}</a:t>
                  </a:r>
                  <a:endParaRPr kumimoji="0" lang="de-DE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1" name="Rechteck 20"/>
                <p:cNvSpPr/>
                <p:nvPr/>
              </p:nvSpPr>
              <p:spPr bwMode="auto">
                <a:xfrm>
                  <a:off x="6880767" y="3690911"/>
                  <a:ext cx="1762347" cy="324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200" i="1" dirty="0">
                      <a:solidFill>
                        <a:srgbClr val="000000"/>
                      </a:solidFill>
                      <a:latin typeface="Calibri" pitchFamily="34" charset="0"/>
                    </a:rPr>
                    <a:t>+ </a:t>
                  </a:r>
                  <a:r>
                    <a:rPr lang="de-DE" sz="1200" i="1" dirty="0" err="1">
                      <a:solidFill>
                        <a:srgbClr val="000000"/>
                      </a:solidFill>
                      <a:latin typeface="Calibri" pitchFamily="34" charset="0"/>
                    </a:rPr>
                    <a:t>getNextImage</a:t>
                  </a:r>
                  <a:r>
                    <a:rPr lang="de-DE" sz="1200" i="1" dirty="0">
                      <a:solidFill>
                        <a:srgbClr val="000000"/>
                      </a:solidFill>
                      <a:latin typeface="Calibri" pitchFamily="34" charset="0"/>
                    </a:rPr>
                    <a:t>() : Image</a:t>
                  </a:r>
                </a:p>
              </p:txBody>
            </p:sp>
          </p:grpSp>
          <p:grpSp>
            <p:nvGrpSpPr>
              <p:cNvPr id="28" name="Gruppieren 27"/>
              <p:cNvGrpSpPr/>
              <p:nvPr/>
            </p:nvGrpSpPr>
            <p:grpSpPr>
              <a:xfrm>
                <a:off x="3822628" y="2830740"/>
                <a:ext cx="1762347" cy="612000"/>
                <a:chOff x="6523607" y="4528911"/>
                <a:chExt cx="1762347" cy="612000"/>
              </a:xfrm>
            </p:grpSpPr>
            <p:sp>
              <p:nvSpPr>
                <p:cNvPr id="29" name="Rechteck 28"/>
                <p:cNvSpPr/>
                <p:nvPr/>
              </p:nvSpPr>
              <p:spPr bwMode="auto">
                <a:xfrm>
                  <a:off x="6523607" y="4528911"/>
                  <a:ext cx="1762347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Scanner</a:t>
                  </a:r>
                </a:p>
              </p:txBody>
            </p:sp>
            <p:sp>
              <p:nvSpPr>
                <p:cNvPr id="30" name="Rechteck 29"/>
                <p:cNvSpPr/>
                <p:nvPr/>
              </p:nvSpPr>
              <p:spPr bwMode="auto">
                <a:xfrm>
                  <a:off x="6523607" y="4816911"/>
                  <a:ext cx="1762347" cy="324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+ </a:t>
                  </a:r>
                  <a:r>
                    <a:rPr lang="de-DE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getNextImage</a:t>
                  </a:r>
                  <a:r>
                    <a:rPr lang="de-DE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Image</a:t>
                  </a:r>
                </a:p>
              </p:txBody>
            </p:sp>
          </p:grpSp>
        </p:grpSp>
        <p:cxnSp>
          <p:nvCxnSpPr>
            <p:cNvPr id="33" name="Gerade Verbindung mit Pfeil 32"/>
            <p:cNvCxnSpPr>
              <a:stCxn id="29" idx="0"/>
              <a:endCxn id="11" idx="2"/>
            </p:cNvCxnSpPr>
            <p:nvPr/>
          </p:nvCxnSpPr>
          <p:spPr>
            <a:xfrm flipV="1">
              <a:off x="4703802" y="2301536"/>
              <a:ext cx="0" cy="74668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3088941" y="1433362"/>
              <a:ext cx="746686" cy="248303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5"/>
            <p:cNvCxnSpPr>
              <a:stCxn id="20" idx="0"/>
              <a:endCxn id="11" idx="2"/>
            </p:cNvCxnSpPr>
            <p:nvPr/>
          </p:nvCxnSpPr>
          <p:spPr>
            <a:xfrm rot="16200000" flipV="1">
              <a:off x="5571977" y="1433361"/>
              <a:ext cx="746686" cy="248303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leichschenkliges Dreieck 16"/>
            <p:cNvSpPr/>
            <p:nvPr/>
          </p:nvSpPr>
          <p:spPr bwMode="auto">
            <a:xfrm>
              <a:off x="4633280" y="2299809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3822628" y="3804222"/>
            <a:ext cx="4245382" cy="1404336"/>
            <a:chOff x="3822628" y="4276172"/>
            <a:chExt cx="4245382" cy="1404336"/>
          </a:xfrm>
        </p:grpSpPr>
        <p:cxnSp>
          <p:nvCxnSpPr>
            <p:cNvPr id="16" name="Gerade Verbindung mit Pfeil 15"/>
            <p:cNvCxnSpPr>
              <a:stCxn id="26" idx="0"/>
              <a:endCxn id="21" idx="2"/>
            </p:cNvCxnSpPr>
            <p:nvPr/>
          </p:nvCxnSpPr>
          <p:spPr>
            <a:xfrm flipV="1">
              <a:off x="7186837" y="4276172"/>
              <a:ext cx="0" cy="79233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pieren 45"/>
            <p:cNvGrpSpPr/>
            <p:nvPr/>
          </p:nvGrpSpPr>
          <p:grpSpPr>
            <a:xfrm>
              <a:off x="3822628" y="5050508"/>
              <a:ext cx="4245382" cy="630000"/>
              <a:chOff x="3822628" y="4702172"/>
              <a:chExt cx="4245382" cy="630000"/>
            </a:xfrm>
          </p:grpSpPr>
          <p:grpSp>
            <p:nvGrpSpPr>
              <p:cNvPr id="22" name="Gruppieren 21"/>
              <p:cNvGrpSpPr/>
              <p:nvPr/>
            </p:nvGrpSpPr>
            <p:grpSpPr>
              <a:xfrm>
                <a:off x="3822628" y="4702172"/>
                <a:ext cx="1762347" cy="612000"/>
                <a:chOff x="6523607" y="5014686"/>
                <a:chExt cx="1762347" cy="612000"/>
              </a:xfrm>
            </p:grpSpPr>
            <p:sp>
              <p:nvSpPr>
                <p:cNvPr id="23" name="Rechteck 22"/>
                <p:cNvSpPr/>
                <p:nvPr/>
              </p:nvSpPr>
              <p:spPr bwMode="auto">
                <a:xfrm>
                  <a:off x="6523607" y="5014686"/>
                  <a:ext cx="1762347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200" b="1" dirty="0" err="1">
                      <a:solidFill>
                        <a:srgbClr val="000000"/>
                      </a:solidFill>
                      <a:latin typeface="Calibri" pitchFamily="34" charset="0"/>
                    </a:rPr>
                    <a:t>VideoCamera</a:t>
                  </a:r>
                  <a:endParaRPr lang="de-DE" sz="1200" b="1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" name="Rechteck 23"/>
                <p:cNvSpPr/>
                <p:nvPr/>
              </p:nvSpPr>
              <p:spPr bwMode="auto">
                <a:xfrm>
                  <a:off x="6523607" y="5302686"/>
                  <a:ext cx="1762347" cy="324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+ </a:t>
                  </a:r>
                  <a:r>
                    <a:rPr lang="de-DE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getNextImage</a:t>
                  </a:r>
                  <a:r>
                    <a:rPr lang="de-DE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Image</a:t>
                  </a:r>
                </a:p>
              </p:txBody>
            </p:sp>
          </p:grpSp>
          <p:grpSp>
            <p:nvGrpSpPr>
              <p:cNvPr id="25" name="Gruppieren 24"/>
              <p:cNvGrpSpPr/>
              <p:nvPr/>
            </p:nvGrpSpPr>
            <p:grpSpPr>
              <a:xfrm>
                <a:off x="6305663" y="4720172"/>
                <a:ext cx="1762347" cy="612000"/>
                <a:chOff x="6422009" y="5014686"/>
                <a:chExt cx="1762347" cy="612000"/>
              </a:xfrm>
            </p:grpSpPr>
            <p:sp>
              <p:nvSpPr>
                <p:cNvPr id="26" name="Rechteck 25"/>
                <p:cNvSpPr/>
                <p:nvPr/>
              </p:nvSpPr>
              <p:spPr bwMode="auto">
                <a:xfrm>
                  <a:off x="6422009" y="5014686"/>
                  <a:ext cx="1762347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VideoFile</a:t>
                  </a:r>
                </a:p>
              </p:txBody>
            </p:sp>
            <p:sp>
              <p:nvSpPr>
                <p:cNvPr id="27" name="Rechteck 26"/>
                <p:cNvSpPr/>
                <p:nvPr/>
              </p:nvSpPr>
              <p:spPr bwMode="auto">
                <a:xfrm>
                  <a:off x="6422009" y="5302686"/>
                  <a:ext cx="1762347" cy="324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+ </a:t>
                  </a:r>
                  <a:r>
                    <a:rPr lang="de-DE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getNextImage</a:t>
                  </a:r>
                  <a:r>
                    <a:rPr lang="de-DE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Image</a:t>
                  </a:r>
                </a:p>
              </p:txBody>
            </p:sp>
          </p:grpSp>
        </p:grpSp>
        <p:cxnSp>
          <p:nvCxnSpPr>
            <p:cNvPr id="42" name="Gerade Verbindung mit Pfeil 35"/>
            <p:cNvCxnSpPr>
              <a:stCxn id="23" idx="0"/>
              <a:endCxn id="21" idx="2"/>
            </p:cNvCxnSpPr>
            <p:nvPr/>
          </p:nvCxnSpPr>
          <p:spPr>
            <a:xfrm rot="5400000" flipH="1" flipV="1">
              <a:off x="5558151" y="3421823"/>
              <a:ext cx="774336" cy="248303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Gleichschenkliges Dreieck 46"/>
            <p:cNvSpPr/>
            <p:nvPr/>
          </p:nvSpPr>
          <p:spPr bwMode="auto">
            <a:xfrm>
              <a:off x="7114838" y="4289998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sp>
        <p:nvSpPr>
          <p:cNvPr id="37" name="Legende mit Linie 2 36"/>
          <p:cNvSpPr/>
          <p:nvPr/>
        </p:nvSpPr>
        <p:spPr bwMode="auto">
          <a:xfrm>
            <a:off x="8068010" y="3998048"/>
            <a:ext cx="881174" cy="419501"/>
          </a:xfrm>
          <a:prstGeom prst="borderCallout2">
            <a:avLst>
              <a:gd name="adj1" fmla="val 51080"/>
              <a:gd name="adj2" fmla="val -4241"/>
              <a:gd name="adj3" fmla="val 8384"/>
              <a:gd name="adj4" fmla="val -41604"/>
              <a:gd name="adj5" fmla="val -47387"/>
              <a:gd name="adj6" fmla="val -6901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bstrakt</a:t>
            </a:r>
          </a:p>
        </p:txBody>
      </p:sp>
      <p:sp>
        <p:nvSpPr>
          <p:cNvPr id="38" name="Legende mit Linie 2 37"/>
          <p:cNvSpPr/>
          <p:nvPr/>
        </p:nvSpPr>
        <p:spPr bwMode="auto">
          <a:xfrm>
            <a:off x="406398" y="3998048"/>
            <a:ext cx="1373782" cy="419501"/>
          </a:xfrm>
          <a:prstGeom prst="borderCallout2">
            <a:avLst>
              <a:gd name="adj1" fmla="val 44160"/>
              <a:gd name="adj2" fmla="val 106118"/>
              <a:gd name="adj3" fmla="val 11844"/>
              <a:gd name="adj4" fmla="val 131381"/>
              <a:gd name="adj5" fmla="val -78525"/>
              <a:gd name="adj6" fmla="val 14502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Implementiert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40" name="Legende mit Linie 2 39"/>
          <p:cNvSpPr/>
          <p:nvPr/>
        </p:nvSpPr>
        <p:spPr bwMode="auto">
          <a:xfrm>
            <a:off x="2313451" y="5408549"/>
            <a:ext cx="1373782" cy="419501"/>
          </a:xfrm>
          <a:prstGeom prst="borderCallout2">
            <a:avLst>
              <a:gd name="adj1" fmla="val 44160"/>
              <a:gd name="adj2" fmla="val 106118"/>
              <a:gd name="adj3" fmla="val 11844"/>
              <a:gd name="adj4" fmla="val 131381"/>
              <a:gd name="adj5" fmla="val -47818"/>
              <a:gd name="adj6" fmla="val 1469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Implementiert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41" name="Legende mit Linie 2 40"/>
          <p:cNvSpPr/>
          <p:nvPr/>
        </p:nvSpPr>
        <p:spPr bwMode="auto">
          <a:xfrm>
            <a:off x="6335262" y="1767785"/>
            <a:ext cx="881174" cy="419501"/>
          </a:xfrm>
          <a:prstGeom prst="borderCallout2">
            <a:avLst>
              <a:gd name="adj1" fmla="val 51080"/>
              <a:gd name="adj2" fmla="val -4241"/>
              <a:gd name="adj3" fmla="val 52497"/>
              <a:gd name="adj4" fmla="val -57149"/>
              <a:gd name="adj5" fmla="val 77169"/>
              <a:gd name="adj6" fmla="val -8713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bstrakt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e-DE" dirty="0"/>
              <a:t>Verbessern Sie nun den Aufbau der Klassenstruktur.</a:t>
            </a:r>
          </a:p>
          <a:p>
            <a:pPr marL="400050"/>
            <a:r>
              <a:rPr lang="de-DE" dirty="0"/>
              <a:t>Verwenden Sie hierfür abstrakte Elemente.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cxnSp>
        <p:nvCxnSpPr>
          <p:cNvPr id="29" name="Gerade Verbindung mit Pfeil 25"/>
          <p:cNvCxnSpPr>
            <a:stCxn id="46" idx="0"/>
            <a:endCxn id="42" idx="2"/>
          </p:cNvCxnSpPr>
          <p:nvPr/>
        </p:nvCxnSpPr>
        <p:spPr>
          <a:xfrm rot="5400000" flipH="1" flipV="1">
            <a:off x="3028537" y="2296377"/>
            <a:ext cx="672663" cy="22972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5"/>
          <p:cNvCxnSpPr>
            <a:stCxn id="51" idx="0"/>
            <a:endCxn id="42" idx="2"/>
          </p:cNvCxnSpPr>
          <p:nvPr/>
        </p:nvCxnSpPr>
        <p:spPr>
          <a:xfrm flipV="1">
            <a:off x="4513487" y="3108664"/>
            <a:ext cx="0" cy="6726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47"/>
          <p:cNvGrpSpPr/>
          <p:nvPr/>
        </p:nvGrpSpPr>
        <p:grpSpPr>
          <a:xfrm>
            <a:off x="3793487" y="2154664"/>
            <a:ext cx="1440000" cy="954000"/>
            <a:chOff x="3793487" y="2497599"/>
            <a:chExt cx="1440000" cy="954000"/>
          </a:xfrm>
        </p:grpSpPr>
        <p:sp>
          <p:nvSpPr>
            <p:cNvPr id="36" name="Rechteck 35"/>
            <p:cNvSpPr/>
            <p:nvPr/>
          </p:nvSpPr>
          <p:spPr bwMode="auto">
            <a:xfrm>
              <a:off x="3793487" y="2497599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Shape</a:t>
              </a:r>
              <a:endParaRPr kumimoji="0" lang="en-US" sz="12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793487" y="2731599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x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en-US" sz="1200" i="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3793487" y="316359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45" name="Gruppieren 40"/>
          <p:cNvGrpSpPr/>
          <p:nvPr/>
        </p:nvGrpSpPr>
        <p:grpSpPr>
          <a:xfrm>
            <a:off x="1496249" y="3781327"/>
            <a:ext cx="1440000" cy="961612"/>
            <a:chOff x="2736117" y="4534954"/>
            <a:chExt cx="1440000" cy="961612"/>
          </a:xfrm>
        </p:grpSpPr>
        <p:sp>
          <p:nvSpPr>
            <p:cNvPr id="46" name="Rechteck 45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radius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36117" y="520856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0" name="Gruppieren 42"/>
          <p:cNvGrpSpPr/>
          <p:nvPr/>
        </p:nvGrpSpPr>
        <p:grpSpPr>
          <a:xfrm>
            <a:off x="3793487" y="3781327"/>
            <a:ext cx="1440000" cy="972000"/>
            <a:chOff x="4815774" y="4534954"/>
            <a:chExt cx="1440000" cy="972000"/>
          </a:xfrm>
        </p:grpSpPr>
        <p:sp>
          <p:nvSpPr>
            <p:cNvPr id="51" name="Rechteck 50"/>
            <p:cNvSpPr/>
            <p:nvPr/>
          </p:nvSpPr>
          <p:spPr bwMode="auto">
            <a:xfrm>
              <a:off x="4815774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2" name="Rechteck 51"/>
            <p:cNvSpPr/>
            <p:nvPr/>
          </p:nvSpPr>
          <p:spPr bwMode="auto">
            <a:xfrm>
              <a:off x="4815774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height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4815774" y="5218954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4" name="Gruppieren 40"/>
          <p:cNvGrpSpPr/>
          <p:nvPr/>
        </p:nvGrpSpPr>
        <p:grpSpPr>
          <a:xfrm>
            <a:off x="6090725" y="3781327"/>
            <a:ext cx="1440000" cy="960157"/>
            <a:chOff x="2736117" y="4534954"/>
            <a:chExt cx="1440000" cy="960157"/>
          </a:xfrm>
        </p:grpSpPr>
        <p:sp>
          <p:nvSpPr>
            <p:cNvPr id="55" name="Rechteck 54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6" name="Rechteck 55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7" name="Rechteck 56"/>
            <p:cNvSpPr/>
            <p:nvPr/>
          </p:nvSpPr>
          <p:spPr bwMode="auto">
            <a:xfrm>
              <a:off x="2736117" y="5207111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58" name="Gerade Verbindung mit Pfeil 25"/>
          <p:cNvCxnSpPr>
            <a:stCxn id="55" idx="0"/>
            <a:endCxn id="42" idx="2"/>
          </p:cNvCxnSpPr>
          <p:nvPr/>
        </p:nvCxnSpPr>
        <p:spPr>
          <a:xfrm rot="16200000" flipV="1">
            <a:off x="5325775" y="2296377"/>
            <a:ext cx="672663" cy="22972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leichschenkliges Dreieck 58"/>
          <p:cNvSpPr/>
          <p:nvPr/>
        </p:nvSpPr>
        <p:spPr bwMode="auto">
          <a:xfrm>
            <a:off x="4441489" y="3108664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7725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e-DE" dirty="0"/>
              <a:t>Keine Objekte der Klasse </a:t>
            </a:r>
            <a:r>
              <a:rPr lang="de-DE" i="1" dirty="0"/>
              <a:t>Shape</a:t>
            </a:r>
            <a:r>
              <a:rPr lang="de-DE" dirty="0"/>
              <a:t>, sondern nur von konkreten geometrischen Formen</a:t>
            </a:r>
          </a:p>
          <a:p>
            <a:pPr marL="400050"/>
            <a:r>
              <a:rPr lang="de-DE" dirty="0"/>
              <a:t>Alle Klassen für geometrischen Formen besitzen </a:t>
            </a:r>
            <a:r>
              <a:rPr lang="de-DE" i="1" dirty="0" err="1"/>
              <a:t>getArea</a:t>
            </a:r>
            <a:r>
              <a:rPr lang="de-DE" i="1" dirty="0"/>
              <a:t>()</a:t>
            </a:r>
            <a:r>
              <a:rPr lang="de-DE" dirty="0"/>
              <a:t>.</a:t>
            </a:r>
          </a:p>
          <a:p>
            <a:pPr marL="400050"/>
            <a:r>
              <a:rPr lang="de-DE" dirty="0"/>
              <a:t>Implementierung je nach Typ der geometrischen Form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cxnSp>
        <p:nvCxnSpPr>
          <p:cNvPr id="34" name="Gerade Verbindung mit Pfeil 25"/>
          <p:cNvCxnSpPr>
            <a:stCxn id="44" idx="0"/>
            <a:endCxn id="42" idx="2"/>
          </p:cNvCxnSpPr>
          <p:nvPr/>
        </p:nvCxnSpPr>
        <p:spPr>
          <a:xfrm rot="5400000" flipH="1" flipV="1">
            <a:off x="3028537" y="2298677"/>
            <a:ext cx="672663" cy="22972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25"/>
          <p:cNvCxnSpPr>
            <a:stCxn id="48" idx="0"/>
            <a:endCxn id="42" idx="2"/>
          </p:cNvCxnSpPr>
          <p:nvPr/>
        </p:nvCxnSpPr>
        <p:spPr>
          <a:xfrm flipV="1">
            <a:off x="4513487" y="3110964"/>
            <a:ext cx="0" cy="6726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47"/>
          <p:cNvGrpSpPr/>
          <p:nvPr/>
        </p:nvGrpSpPr>
        <p:grpSpPr>
          <a:xfrm>
            <a:off x="3793487" y="2005943"/>
            <a:ext cx="1440001" cy="1105021"/>
            <a:chOff x="3793487" y="2346578"/>
            <a:chExt cx="1440001" cy="1105021"/>
          </a:xfrm>
        </p:grpSpPr>
        <p:sp>
          <p:nvSpPr>
            <p:cNvPr id="40" name="Rechteck 39"/>
            <p:cNvSpPr/>
            <p:nvPr/>
          </p:nvSpPr>
          <p:spPr bwMode="auto">
            <a:xfrm>
              <a:off x="3793488" y="2346578"/>
              <a:ext cx="1440000" cy="39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Shape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{abstract}</a:t>
              </a:r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3793487" y="2731599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x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en-US" sz="1200" i="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3793487" y="316359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i="1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43" name="Gruppieren 40"/>
          <p:cNvGrpSpPr/>
          <p:nvPr/>
        </p:nvGrpSpPr>
        <p:grpSpPr>
          <a:xfrm>
            <a:off x="1496249" y="3783627"/>
            <a:ext cx="1440000" cy="961612"/>
            <a:chOff x="2736117" y="4534954"/>
            <a:chExt cx="1440000" cy="961612"/>
          </a:xfrm>
        </p:grpSpPr>
        <p:sp>
          <p:nvSpPr>
            <p:cNvPr id="44" name="Rechteck 43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radius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" name="Rechteck 45"/>
            <p:cNvSpPr/>
            <p:nvPr/>
          </p:nvSpPr>
          <p:spPr bwMode="auto">
            <a:xfrm>
              <a:off x="2736117" y="520856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47" name="Gruppieren 42"/>
          <p:cNvGrpSpPr/>
          <p:nvPr/>
        </p:nvGrpSpPr>
        <p:grpSpPr>
          <a:xfrm>
            <a:off x="3793487" y="3783627"/>
            <a:ext cx="1440000" cy="972000"/>
            <a:chOff x="4815774" y="4534954"/>
            <a:chExt cx="1440000" cy="972000"/>
          </a:xfrm>
        </p:grpSpPr>
        <p:sp>
          <p:nvSpPr>
            <p:cNvPr id="48" name="Rechteck 47"/>
            <p:cNvSpPr/>
            <p:nvPr/>
          </p:nvSpPr>
          <p:spPr bwMode="auto">
            <a:xfrm>
              <a:off x="4815774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4815774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height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0" name="Rechteck 49"/>
            <p:cNvSpPr/>
            <p:nvPr/>
          </p:nvSpPr>
          <p:spPr bwMode="auto">
            <a:xfrm>
              <a:off x="4815774" y="5218954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1" name="Gruppieren 40"/>
          <p:cNvGrpSpPr/>
          <p:nvPr/>
        </p:nvGrpSpPr>
        <p:grpSpPr>
          <a:xfrm>
            <a:off x="6090725" y="3783627"/>
            <a:ext cx="1440000" cy="960157"/>
            <a:chOff x="2736117" y="4534954"/>
            <a:chExt cx="1440000" cy="960157"/>
          </a:xfrm>
        </p:grpSpPr>
        <p:sp>
          <p:nvSpPr>
            <p:cNvPr id="52" name="Rechteck 51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4" name="Rechteck 53"/>
            <p:cNvSpPr/>
            <p:nvPr/>
          </p:nvSpPr>
          <p:spPr bwMode="auto">
            <a:xfrm>
              <a:off x="2736117" y="5207111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55" name="Gerade Verbindung mit Pfeil 25"/>
          <p:cNvCxnSpPr>
            <a:stCxn id="52" idx="0"/>
            <a:endCxn id="42" idx="2"/>
          </p:cNvCxnSpPr>
          <p:nvPr/>
        </p:nvCxnSpPr>
        <p:spPr>
          <a:xfrm rot="16200000" flipV="1">
            <a:off x="5325775" y="2298677"/>
            <a:ext cx="672663" cy="22972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leichschenkliges Dreieck 55"/>
          <p:cNvSpPr/>
          <p:nvPr/>
        </p:nvSpPr>
        <p:spPr bwMode="auto">
          <a:xfrm>
            <a:off x="4441489" y="3110964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Legende mit Linie 2 28"/>
          <p:cNvSpPr/>
          <p:nvPr/>
        </p:nvSpPr>
        <p:spPr bwMode="auto">
          <a:xfrm>
            <a:off x="5929551" y="2633533"/>
            <a:ext cx="881174" cy="324000"/>
          </a:xfrm>
          <a:prstGeom prst="borderCallout2">
            <a:avLst>
              <a:gd name="adj1" fmla="val 51080"/>
              <a:gd name="adj2" fmla="val -4241"/>
              <a:gd name="adj3" fmla="val 52497"/>
              <a:gd name="adj4" fmla="val -57149"/>
              <a:gd name="adj5" fmla="val 77169"/>
              <a:gd name="adj6" fmla="val -8713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bstrakt</a:t>
            </a:r>
          </a:p>
        </p:txBody>
      </p:sp>
      <p:sp>
        <p:nvSpPr>
          <p:cNvPr id="32" name="Legende mit Linie 2 31"/>
          <p:cNvSpPr/>
          <p:nvPr/>
        </p:nvSpPr>
        <p:spPr bwMode="auto">
          <a:xfrm>
            <a:off x="387449" y="5023378"/>
            <a:ext cx="1373782" cy="324000"/>
          </a:xfrm>
          <a:prstGeom prst="borderCallout2">
            <a:avLst>
              <a:gd name="adj1" fmla="val -2877"/>
              <a:gd name="adj2" fmla="val 49172"/>
              <a:gd name="adj3" fmla="val -94773"/>
              <a:gd name="adj4" fmla="val 58904"/>
              <a:gd name="adj5" fmla="val -122427"/>
              <a:gd name="adj6" fmla="val 8438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Implementiert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57" name="Legende mit Linie 2 56"/>
          <p:cNvSpPr/>
          <p:nvPr/>
        </p:nvSpPr>
        <p:spPr bwMode="auto">
          <a:xfrm>
            <a:off x="5929551" y="1895425"/>
            <a:ext cx="881174" cy="324000"/>
          </a:xfrm>
          <a:prstGeom prst="borderCallout2">
            <a:avLst>
              <a:gd name="adj1" fmla="val 51080"/>
              <a:gd name="adj2" fmla="val -4241"/>
              <a:gd name="adj3" fmla="val 52497"/>
              <a:gd name="adj4" fmla="val -57149"/>
              <a:gd name="adj5" fmla="val 77169"/>
              <a:gd name="adj6" fmla="val -8713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bstrakt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 (Interfaces)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C4E43C33-FFA5-474F-8B87-70AEE7A15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Klassen (zur Erinnerung):</a:t>
            </a:r>
          </a:p>
          <a:p>
            <a:r>
              <a:rPr lang="de-DE" dirty="0"/>
              <a:t>Konkrete Klassen können keine abstrakten Methoden enthalten.</a:t>
            </a:r>
          </a:p>
          <a:p>
            <a:r>
              <a:rPr lang="de-DE" dirty="0"/>
              <a:t>Abstrakte Klassen </a:t>
            </a:r>
            <a:r>
              <a:rPr lang="de-DE" i="1" dirty="0"/>
              <a:t>können</a:t>
            </a:r>
            <a:r>
              <a:rPr lang="de-DE" dirty="0"/>
              <a:t> zusätzlich abstrakte Methoden enthalten.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Grundlegende Idee einer Schnittstelle:</a:t>
            </a:r>
          </a:p>
          <a:p>
            <a:r>
              <a:rPr lang="de-DE" dirty="0"/>
              <a:t>Deklariert lediglich abstrakte Methoden</a:t>
            </a:r>
          </a:p>
          <a:p>
            <a:r>
              <a:rPr lang="de-DE" dirty="0"/>
              <a:t>Gibt also vor, welche Methoden eine Klasse implementieren muss</a:t>
            </a:r>
          </a:p>
          <a:p>
            <a:r>
              <a:rPr lang="de-DE" dirty="0"/>
              <a:t>Enthält keine Variablen (</a:t>
            </a:r>
            <a:r>
              <a:rPr lang="de-DE" dirty="0">
                <a:sym typeface="Symbol" panose="05050102010706020507" pitchFamily="18" charset="2"/>
              </a:rPr>
              <a:t> </a:t>
            </a:r>
            <a:r>
              <a:rPr lang="de-DE" dirty="0"/>
              <a:t>kein Objekt erzeugbar </a:t>
            </a:r>
            <a:r>
              <a:rPr lang="de-DE" dirty="0">
                <a:sym typeface="Symbol"/>
              </a:rPr>
              <a:t> keine Konstruktoren benötigt</a:t>
            </a:r>
            <a:r>
              <a:rPr lang="de-DE" dirty="0"/>
              <a:t>)</a:t>
            </a:r>
          </a:p>
          <a:p>
            <a:r>
              <a:rPr lang="de-DE" dirty="0"/>
              <a:t>Beschreiben oft Eigenschaften (z.B. </a:t>
            </a:r>
            <a:r>
              <a:rPr lang="de-DE" i="1" dirty="0" err="1"/>
              <a:t>Comparable</a:t>
            </a:r>
            <a:r>
              <a:rPr lang="de-DE" dirty="0"/>
              <a:t>, </a:t>
            </a:r>
            <a:r>
              <a:rPr lang="de-DE" i="1" dirty="0" err="1"/>
              <a:t>Cloneable</a:t>
            </a:r>
            <a:r>
              <a:rPr lang="de-DE" dirty="0"/>
              <a:t>, </a:t>
            </a:r>
            <a:r>
              <a:rPr lang="de-DE" i="1" dirty="0" err="1"/>
              <a:t>Scalable</a:t>
            </a:r>
            <a:r>
              <a:rPr lang="de-DE" dirty="0"/>
              <a:t>, …)</a:t>
            </a:r>
          </a:p>
          <a:p>
            <a:pPr lvl="1"/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1172116" y="3967389"/>
            <a:ext cx="4415590" cy="1764000"/>
            <a:chOff x="1172116" y="4253139"/>
            <a:chExt cx="4415590" cy="1764000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1172116" y="4253139"/>
              <a:ext cx="1800000" cy="1764000"/>
              <a:chOff x="1172116" y="4253139"/>
              <a:chExt cx="1800000" cy="1764000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1172116" y="4253139"/>
                <a:ext cx="180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>
                    <a:solidFill>
                      <a:srgbClr val="000000"/>
                    </a:solidFill>
                    <a:latin typeface="Calibri" pitchFamily="34" charset="0"/>
                  </a:rPr>
                  <a:t>Konkrete Klasse</a:t>
                </a:r>
                <a:endParaRPr kumimoji="0" lang="de-DE" sz="1400" b="1" i="0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 bwMode="auto">
              <a:xfrm>
                <a:off x="1172116" y="4757139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Instanzvariablen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Statische Variablen</a:t>
                </a:r>
                <a:endParaRPr kumimoji="0" lang="de-DE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 bwMode="auto">
              <a:xfrm>
                <a:off x="1172116" y="5297139"/>
                <a:ext cx="180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Methoden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Statische Methoden</a:t>
                </a:r>
                <a:endParaRPr kumimoji="0" lang="de-D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3787706" y="4253139"/>
              <a:ext cx="1800000" cy="1764000"/>
              <a:chOff x="3534545" y="4253139"/>
              <a:chExt cx="1800000" cy="1764000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3534545" y="4253139"/>
                <a:ext cx="180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Abstrakte Klasse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{</a:t>
                </a:r>
                <a:r>
                  <a:rPr kumimoji="0" lang="de-DE" sz="1400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abstract</a:t>
                </a:r>
                <a:r>
                  <a:rPr kumimoji="0" lang="de-DE" sz="140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}</a:t>
                </a:r>
              </a:p>
            </p:txBody>
          </p:sp>
          <p:sp>
            <p:nvSpPr>
              <p:cNvPr id="14" name="Rechteck 13"/>
              <p:cNvSpPr/>
              <p:nvPr/>
            </p:nvSpPr>
            <p:spPr bwMode="auto">
              <a:xfrm>
                <a:off x="3534545" y="4757139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Instanzvariablen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Statische Variablen</a:t>
                </a:r>
              </a:p>
            </p:txBody>
          </p:sp>
          <p:sp>
            <p:nvSpPr>
              <p:cNvPr id="15" name="Rechteck 14"/>
              <p:cNvSpPr/>
              <p:nvPr/>
            </p:nvSpPr>
            <p:spPr bwMode="auto">
              <a:xfrm>
                <a:off x="3534545" y="5297139"/>
                <a:ext cx="180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Methoden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Statische Methoden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i="1" dirty="0">
                    <a:solidFill>
                      <a:srgbClr val="FF0000"/>
                    </a:solidFill>
                    <a:latin typeface="Calibri" pitchFamily="34" charset="0"/>
                  </a:rPr>
                  <a:t>Abstrakte Methoden</a:t>
                </a:r>
                <a:endParaRPr kumimoji="0" lang="de-DE" i="1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</a:endParaRPr>
              </a:p>
            </p:txBody>
          </p:sp>
        </p:grpSp>
        <p:sp>
          <p:nvSpPr>
            <p:cNvPr id="23" name="Pfeil nach rechts 22"/>
            <p:cNvSpPr/>
            <p:nvPr/>
          </p:nvSpPr>
          <p:spPr bwMode="auto">
            <a:xfrm>
              <a:off x="3155966" y="5032083"/>
              <a:ext cx="447890" cy="2061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771556" y="3967389"/>
            <a:ext cx="2431739" cy="1764000"/>
            <a:chOff x="5771556" y="4253139"/>
            <a:chExt cx="2431739" cy="1764000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6403295" y="4253139"/>
              <a:ext cx="1800000" cy="1764000"/>
              <a:chOff x="5953352" y="4253139"/>
              <a:chExt cx="1800000" cy="1764000"/>
            </a:xfrm>
          </p:grpSpPr>
          <p:sp>
            <p:nvSpPr>
              <p:cNvPr id="17" name="Rechteck 16"/>
              <p:cNvSpPr/>
              <p:nvPr/>
            </p:nvSpPr>
            <p:spPr bwMode="auto">
              <a:xfrm>
                <a:off x="5953352" y="4253139"/>
                <a:ext cx="180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&lt;&lt;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interface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&gt;&gt;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i="1" dirty="0">
                    <a:solidFill>
                      <a:srgbClr val="000000"/>
                    </a:solidFill>
                    <a:latin typeface="Calibri" pitchFamily="34" charset="0"/>
                  </a:rPr>
                  <a:t>Schnittstelle</a:t>
                </a:r>
                <a:endParaRPr kumimoji="0" lang="de-DE" sz="1400" b="1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 bwMode="auto">
              <a:xfrm>
                <a:off x="5953352" y="4757139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FF0000"/>
                    </a:solidFill>
                    <a:latin typeface="Calibri" pitchFamily="34" charset="0"/>
                  </a:rPr>
                  <a:t>Statische Konstanten</a:t>
                </a:r>
              </a:p>
            </p:txBody>
          </p:sp>
          <p:sp>
            <p:nvSpPr>
              <p:cNvPr id="19" name="Rechteck 18"/>
              <p:cNvSpPr/>
              <p:nvPr/>
            </p:nvSpPr>
            <p:spPr bwMode="auto">
              <a:xfrm>
                <a:off x="5953352" y="5297139"/>
                <a:ext cx="180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  <a:p>
                <a:pPr eaLnBrk="0" hangingPunct="0"/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eaLnBrk="0" hangingPunct="0"/>
                <a:r>
                  <a:rPr lang="de-DE" sz="1400" i="1" dirty="0">
                    <a:solidFill>
                      <a:srgbClr val="FF0000"/>
                    </a:solidFill>
                    <a:latin typeface="Calibri" pitchFamily="34" charset="0"/>
                  </a:rPr>
                  <a:t>Abstrakte Methoden</a:t>
                </a:r>
              </a:p>
            </p:txBody>
          </p:sp>
        </p:grpSp>
        <p:sp>
          <p:nvSpPr>
            <p:cNvPr id="24" name="Pfeil nach rechts 23"/>
            <p:cNvSpPr/>
            <p:nvPr/>
          </p:nvSpPr>
          <p:spPr bwMode="auto">
            <a:xfrm>
              <a:off x="5771556" y="5032083"/>
              <a:ext cx="447890" cy="2061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Sichtbarkeit:</a:t>
            </a:r>
          </a:p>
          <a:p>
            <a:r>
              <a:rPr lang="de-DE" dirty="0"/>
              <a:t>Alle Methoden sind </a:t>
            </a:r>
            <a:r>
              <a:rPr lang="de-DE" i="1" dirty="0" err="1"/>
              <a:t>public</a:t>
            </a:r>
            <a:r>
              <a:rPr lang="de-DE" i="1" dirty="0"/>
              <a:t> </a:t>
            </a:r>
            <a:r>
              <a:rPr lang="de-DE" i="1" dirty="0" err="1"/>
              <a:t>abstract</a:t>
            </a:r>
            <a:r>
              <a:rPr lang="de-DE" dirty="0"/>
              <a:t> (auch wenn </a:t>
            </a:r>
            <a:r>
              <a:rPr lang="de-DE" dirty="0" err="1"/>
              <a:t>Modifier</a:t>
            </a:r>
            <a:r>
              <a:rPr lang="de-DE" dirty="0"/>
              <a:t> fehlen).</a:t>
            </a:r>
          </a:p>
          <a:p>
            <a:r>
              <a:rPr lang="de-DE" dirty="0"/>
              <a:t>Alle Attribute sind </a:t>
            </a:r>
            <a:r>
              <a:rPr lang="de-DE" i="1" dirty="0" err="1"/>
              <a:t>public</a:t>
            </a:r>
            <a:r>
              <a:rPr lang="de-DE" i="1" dirty="0"/>
              <a:t> </a:t>
            </a:r>
            <a:r>
              <a:rPr lang="de-DE" i="1" dirty="0" err="1"/>
              <a:t>static</a:t>
            </a:r>
            <a:r>
              <a:rPr lang="de-DE" i="1" dirty="0"/>
              <a:t> final</a:t>
            </a:r>
            <a:r>
              <a:rPr lang="de-DE" dirty="0"/>
              <a:t> (auch wenn </a:t>
            </a:r>
            <a:r>
              <a:rPr lang="de-DE" dirty="0" err="1"/>
              <a:t>Modifier</a:t>
            </a:r>
            <a:r>
              <a:rPr lang="de-DE" dirty="0"/>
              <a:t> fehlten).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Ab Java 8 auch implementierte Methoden:</a:t>
            </a:r>
          </a:p>
          <a:p>
            <a:r>
              <a:rPr lang="de-DE" i="1" dirty="0"/>
              <a:t>Default</a:t>
            </a:r>
            <a:r>
              <a:rPr lang="de-DE" dirty="0"/>
              <a:t>-Methoden: Vergleichbar mit herkömmlichen Methoden in einer Klasse</a:t>
            </a:r>
          </a:p>
          <a:p>
            <a:r>
              <a:rPr lang="de-DE" dirty="0"/>
              <a:t>Statische Methoden</a:t>
            </a:r>
          </a:p>
          <a:p>
            <a:pPr lvl="1"/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172116" y="3967389"/>
            <a:ext cx="4415590" cy="1764000"/>
            <a:chOff x="1172116" y="4253139"/>
            <a:chExt cx="4415590" cy="1764000"/>
          </a:xfrm>
        </p:grpSpPr>
        <p:grpSp>
          <p:nvGrpSpPr>
            <p:cNvPr id="22" name="Gruppieren 19"/>
            <p:cNvGrpSpPr/>
            <p:nvPr/>
          </p:nvGrpSpPr>
          <p:grpSpPr>
            <a:xfrm>
              <a:off x="1172116" y="4253139"/>
              <a:ext cx="1800000" cy="1764000"/>
              <a:chOff x="1172116" y="4253139"/>
              <a:chExt cx="1800000" cy="1764000"/>
            </a:xfrm>
          </p:grpSpPr>
          <p:sp>
            <p:nvSpPr>
              <p:cNvPr id="30" name="Rechteck 29"/>
              <p:cNvSpPr/>
              <p:nvPr/>
            </p:nvSpPr>
            <p:spPr bwMode="auto">
              <a:xfrm>
                <a:off x="1172116" y="4253139"/>
                <a:ext cx="180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>
                    <a:solidFill>
                      <a:srgbClr val="000000"/>
                    </a:solidFill>
                    <a:latin typeface="Calibri" pitchFamily="34" charset="0"/>
                  </a:rPr>
                  <a:t>Konkrete Klasse</a:t>
                </a:r>
                <a:endParaRPr kumimoji="0" lang="de-DE" sz="1400" b="1" i="0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 bwMode="auto">
              <a:xfrm>
                <a:off x="1172116" y="4757139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Instanzvariablen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Statische Variablen</a:t>
                </a:r>
                <a:endParaRPr kumimoji="0" lang="de-DE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2" name="Rechteck 31"/>
              <p:cNvSpPr/>
              <p:nvPr/>
            </p:nvSpPr>
            <p:spPr bwMode="auto">
              <a:xfrm>
                <a:off x="1172116" y="5297139"/>
                <a:ext cx="180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Methoden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Statische Methoden</a:t>
                </a:r>
                <a:endParaRPr kumimoji="0" lang="de-D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25" name="Gruppieren 20"/>
            <p:cNvGrpSpPr/>
            <p:nvPr/>
          </p:nvGrpSpPr>
          <p:grpSpPr>
            <a:xfrm>
              <a:off x="3787706" y="4253139"/>
              <a:ext cx="1800000" cy="1764000"/>
              <a:chOff x="3534545" y="4253139"/>
              <a:chExt cx="1800000" cy="1764000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3534545" y="4253139"/>
                <a:ext cx="180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Abstrakte Klasse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{</a:t>
                </a:r>
                <a:r>
                  <a:rPr kumimoji="0" lang="de-DE" sz="1400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abstract</a:t>
                </a:r>
                <a:r>
                  <a:rPr kumimoji="0" lang="de-DE" sz="140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}</a:t>
                </a:r>
              </a:p>
            </p:txBody>
          </p:sp>
          <p:sp>
            <p:nvSpPr>
              <p:cNvPr id="28" name="Rechteck 27"/>
              <p:cNvSpPr/>
              <p:nvPr/>
            </p:nvSpPr>
            <p:spPr bwMode="auto">
              <a:xfrm>
                <a:off x="3534545" y="4757139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Instanzvariablen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Statische Variablen</a:t>
                </a:r>
              </a:p>
            </p:txBody>
          </p:sp>
          <p:sp>
            <p:nvSpPr>
              <p:cNvPr id="29" name="Rechteck 28"/>
              <p:cNvSpPr/>
              <p:nvPr/>
            </p:nvSpPr>
            <p:spPr bwMode="auto">
              <a:xfrm>
                <a:off x="3534545" y="5297139"/>
                <a:ext cx="180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Methoden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Statische Methoden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i="1" dirty="0">
                    <a:solidFill>
                      <a:srgbClr val="FF0000"/>
                    </a:solidFill>
                    <a:latin typeface="Calibri" pitchFamily="34" charset="0"/>
                  </a:rPr>
                  <a:t>Abstrakte Methoden</a:t>
                </a:r>
                <a:endParaRPr kumimoji="0" lang="de-DE" i="1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</a:endParaRPr>
              </a:p>
            </p:txBody>
          </p:sp>
        </p:grpSp>
        <p:sp>
          <p:nvSpPr>
            <p:cNvPr id="26" name="Pfeil nach rechts 25"/>
            <p:cNvSpPr/>
            <p:nvPr/>
          </p:nvSpPr>
          <p:spPr bwMode="auto">
            <a:xfrm>
              <a:off x="3155966" y="5032083"/>
              <a:ext cx="447890" cy="2061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34" name="Gruppieren 21"/>
          <p:cNvGrpSpPr/>
          <p:nvPr/>
        </p:nvGrpSpPr>
        <p:grpSpPr>
          <a:xfrm>
            <a:off x="6403295" y="3967389"/>
            <a:ext cx="1800000" cy="1764000"/>
            <a:chOff x="5953352" y="4253139"/>
            <a:chExt cx="1800000" cy="1764000"/>
          </a:xfrm>
        </p:grpSpPr>
        <p:sp>
          <p:nvSpPr>
            <p:cNvPr id="36" name="Rechteck 35"/>
            <p:cNvSpPr/>
            <p:nvPr/>
          </p:nvSpPr>
          <p:spPr bwMode="auto">
            <a:xfrm>
              <a:off x="5953352" y="4253139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>
                  <a:solidFill>
                    <a:srgbClr val="000000"/>
                  </a:solidFill>
                  <a:latin typeface="Calibri" pitchFamily="34" charset="0"/>
                </a:rPr>
                <a:t>Schnittstelle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5953352" y="4757139"/>
              <a:ext cx="180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FF0000"/>
                  </a:solidFill>
                  <a:latin typeface="Calibri" pitchFamily="34" charset="0"/>
                </a:rPr>
                <a:t>Statische Konstanten</a:t>
              </a: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5953352" y="5297139"/>
              <a:ext cx="180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de-DE" sz="1400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0" hangingPunct="0"/>
              <a:endParaRPr lang="de-DE" sz="1400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0" hangingPunct="0"/>
              <a:r>
                <a:rPr lang="de-DE" sz="1400" i="1" dirty="0">
                  <a:solidFill>
                    <a:srgbClr val="FF0000"/>
                  </a:solidFill>
                  <a:latin typeface="Calibri" pitchFamily="34" charset="0"/>
                </a:rPr>
                <a:t>Abstrakte Methoden</a:t>
              </a:r>
            </a:p>
          </p:txBody>
        </p:sp>
      </p:grpSp>
      <p:sp>
        <p:nvSpPr>
          <p:cNvPr id="35" name="Pfeil nach rechts 34"/>
          <p:cNvSpPr/>
          <p:nvPr/>
        </p:nvSpPr>
        <p:spPr bwMode="auto">
          <a:xfrm>
            <a:off x="5771556" y="4746333"/>
            <a:ext cx="447890" cy="20611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39" name="Gruppieren 21"/>
          <p:cNvGrpSpPr/>
          <p:nvPr/>
        </p:nvGrpSpPr>
        <p:grpSpPr>
          <a:xfrm>
            <a:off x="6403295" y="3967389"/>
            <a:ext cx="1800000" cy="1764000"/>
            <a:chOff x="5953352" y="4253139"/>
            <a:chExt cx="1800000" cy="1764000"/>
          </a:xfrm>
        </p:grpSpPr>
        <p:sp>
          <p:nvSpPr>
            <p:cNvPr id="40" name="Rechteck 39"/>
            <p:cNvSpPr/>
            <p:nvPr/>
          </p:nvSpPr>
          <p:spPr bwMode="auto">
            <a:xfrm>
              <a:off x="5953352" y="4253139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>
                  <a:solidFill>
                    <a:srgbClr val="000000"/>
                  </a:solidFill>
                  <a:latin typeface="Calibri" pitchFamily="34" charset="0"/>
                </a:rPr>
                <a:t>Schnittstelle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5953352" y="4757139"/>
              <a:ext cx="180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FF0000"/>
                  </a:solidFill>
                  <a:latin typeface="Calibri" pitchFamily="34" charset="0"/>
                </a:rPr>
                <a:t>Statische Konstanten</a:t>
              </a: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5953352" y="5297139"/>
              <a:ext cx="180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Default-Methoden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Statische Methoden</a:t>
              </a:r>
            </a:p>
            <a:p>
              <a:pPr eaLnBrk="0" hangingPunct="0"/>
              <a:r>
                <a:rPr lang="de-DE" sz="1400" i="1" dirty="0">
                  <a:solidFill>
                    <a:srgbClr val="FF0000"/>
                  </a:solidFill>
                  <a:latin typeface="Calibri" pitchFamily="34" charset="0"/>
                </a:rPr>
                <a:t>Abstrakte Methoden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Deklaration einer Schnittstelle:</a:t>
            </a:r>
          </a:p>
          <a:p>
            <a:pPr>
              <a:buNone/>
            </a:pPr>
            <a:endParaRPr lang="de-DE" sz="10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Modifier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interface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Schnittstellenname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Konstanten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Abstrakte Methoden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Default-Methoden und statische Methoden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}</a:t>
            </a:r>
            <a:endParaRPr lang="de-DE" sz="1400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Deklariere Methode </a:t>
            </a:r>
            <a:r>
              <a:rPr lang="de-DE" i="1" dirty="0" err="1"/>
              <a:t>resize</a:t>
            </a:r>
            <a:r>
              <a:rPr lang="de-DE" i="1" dirty="0"/>
              <a:t>()</a:t>
            </a:r>
            <a:r>
              <a:rPr lang="de-DE" dirty="0"/>
              <a:t>, um Größe eines Objektes zu ändern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Scalable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resize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factor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zur Deklaration einer Schnittstelle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1159035"/>
            <a:ext cx="7954128" cy="1488916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21"/>
          <p:cNvGrpSpPr/>
          <p:nvPr/>
        </p:nvGrpSpPr>
        <p:grpSpPr>
          <a:xfrm>
            <a:off x="6766038" y="4104114"/>
            <a:ext cx="1800000" cy="864000"/>
            <a:chOff x="5953352" y="4253139"/>
            <a:chExt cx="1800000" cy="864000"/>
          </a:xfrm>
        </p:grpSpPr>
        <p:sp>
          <p:nvSpPr>
            <p:cNvPr id="9" name="Rechteck 8"/>
            <p:cNvSpPr/>
            <p:nvPr/>
          </p:nvSpPr>
          <p:spPr bwMode="auto">
            <a:xfrm>
              <a:off x="5953352" y="4253139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Scalable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5953352" y="4757139"/>
              <a:ext cx="180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resize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(double) :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</a:t>
            </a:r>
            <a:r>
              <a:rPr lang="de-DE" i="1" dirty="0"/>
              <a:t>implementieren</a:t>
            </a:r>
            <a:r>
              <a:rPr lang="de-DE" dirty="0"/>
              <a:t> Schnittstellen über das Schlüsselwort </a:t>
            </a:r>
            <a:r>
              <a:rPr lang="de-DE" i="1" dirty="0" err="1"/>
              <a:t>implements</a:t>
            </a:r>
            <a:endParaRPr lang="de-DE" dirty="0"/>
          </a:p>
          <a:p>
            <a:r>
              <a:rPr lang="de-DE" dirty="0"/>
              <a:t>Klasse erbt Elemente der Schnittstelle und implementiert abstrakte Methoden</a:t>
            </a:r>
          </a:p>
          <a:p>
            <a:r>
              <a:rPr lang="de-DE" dirty="0"/>
              <a:t>Beispiel:</a:t>
            </a:r>
          </a:p>
          <a:p>
            <a:endParaRPr lang="de-DE" sz="800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Vector2D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Scalable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fr-FR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Vector2D(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resize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factor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factor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factor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Weitere Methoden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einer Schnittstelle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grpSp>
        <p:nvGrpSpPr>
          <p:cNvPr id="7" name="Gruppieren 21"/>
          <p:cNvGrpSpPr/>
          <p:nvPr/>
        </p:nvGrpSpPr>
        <p:grpSpPr>
          <a:xfrm>
            <a:off x="6766038" y="2451168"/>
            <a:ext cx="1800000" cy="864000"/>
            <a:chOff x="5953352" y="4253139"/>
            <a:chExt cx="1800000" cy="864000"/>
          </a:xfrm>
        </p:grpSpPr>
        <p:sp>
          <p:nvSpPr>
            <p:cNvPr id="8" name="Rechteck 7"/>
            <p:cNvSpPr/>
            <p:nvPr/>
          </p:nvSpPr>
          <p:spPr bwMode="auto">
            <a:xfrm>
              <a:off x="5953352" y="4253139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Scalable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5953352" y="4757139"/>
              <a:ext cx="180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resize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(double) :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766038" y="4177511"/>
            <a:ext cx="1800000" cy="828000"/>
            <a:chOff x="6766038" y="4811486"/>
            <a:chExt cx="1800000" cy="828000"/>
          </a:xfrm>
        </p:grpSpPr>
        <p:sp>
          <p:nvSpPr>
            <p:cNvPr id="11" name="Rechteck 10"/>
            <p:cNvSpPr/>
            <p:nvPr/>
          </p:nvSpPr>
          <p:spPr bwMode="auto">
            <a:xfrm>
              <a:off x="6766038" y="4811486"/>
              <a:ext cx="180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Vector2D</a:t>
              </a:r>
              <a:endParaRPr kumimoji="0" lang="de-DE" sz="1400" b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6766038" y="5099486"/>
              <a:ext cx="180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resize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(double)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…</a:t>
              </a:r>
            </a:p>
          </p:txBody>
        </p:sp>
      </p:grpSp>
      <p:cxnSp>
        <p:nvCxnSpPr>
          <p:cNvPr id="14" name="Gerade Verbindung mit Pfeil 25"/>
          <p:cNvCxnSpPr>
            <a:stCxn id="11" idx="0"/>
            <a:endCxn id="9" idx="2"/>
          </p:cNvCxnSpPr>
          <p:nvPr/>
        </p:nvCxnSpPr>
        <p:spPr>
          <a:xfrm flipV="1">
            <a:off x="7666038" y="3315168"/>
            <a:ext cx="0" cy="86234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leichschenkliges Dreieck 14"/>
          <p:cNvSpPr/>
          <p:nvPr/>
        </p:nvSpPr>
        <p:spPr bwMode="auto">
          <a:xfrm>
            <a:off x="7594038" y="3315168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3258626" y="1760311"/>
            <a:ext cx="1152000" cy="36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10626" y="2120311"/>
            <a:ext cx="2250524" cy="5253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uppieren 31"/>
          <p:cNvGrpSpPr/>
          <p:nvPr/>
        </p:nvGrpSpPr>
        <p:grpSpPr>
          <a:xfrm>
            <a:off x="4564380" y="3105417"/>
            <a:ext cx="2341840" cy="2589161"/>
            <a:chOff x="4564380" y="3667392"/>
            <a:chExt cx="2341840" cy="2589161"/>
          </a:xfrm>
        </p:grpSpPr>
        <p:cxnSp>
          <p:nvCxnSpPr>
            <p:cNvPr id="25" name="Gerade Verbindung mit Pfeil 24"/>
            <p:cNvCxnSpPr/>
            <p:nvPr/>
          </p:nvCxnSpPr>
          <p:spPr bwMode="auto">
            <a:xfrm>
              <a:off x="4564380" y="4739486"/>
              <a:ext cx="2245995" cy="4389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Legende mit Linie 2 29"/>
            <p:cNvSpPr/>
            <p:nvPr/>
          </p:nvSpPr>
          <p:spPr bwMode="auto">
            <a:xfrm>
              <a:off x="5444277" y="3667392"/>
              <a:ext cx="881174" cy="419501"/>
            </a:xfrm>
            <a:prstGeom prst="borderCallout2">
              <a:avLst>
                <a:gd name="adj1" fmla="val 51080"/>
                <a:gd name="adj2" fmla="val 104471"/>
                <a:gd name="adj3" fmla="val -2862"/>
                <a:gd name="adj4" fmla="val 127332"/>
                <a:gd name="adj5" fmla="val -2409"/>
                <a:gd name="adj6" fmla="val 15170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r>
                <a:rPr kumimoji="0" lang="de-DE" sz="14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bstrakt</a:t>
              </a:r>
            </a:p>
          </p:txBody>
        </p:sp>
        <p:sp>
          <p:nvSpPr>
            <p:cNvPr id="31" name="Legende mit Linie 2 30"/>
            <p:cNvSpPr/>
            <p:nvPr/>
          </p:nvSpPr>
          <p:spPr bwMode="auto">
            <a:xfrm>
              <a:off x="5532438" y="5837052"/>
              <a:ext cx="1373782" cy="419501"/>
            </a:xfrm>
            <a:prstGeom prst="borderCallout2">
              <a:avLst>
                <a:gd name="adj1" fmla="val 44160"/>
                <a:gd name="adj2" fmla="val 106118"/>
                <a:gd name="adj3" fmla="val -36594"/>
                <a:gd name="adj4" fmla="val 134551"/>
                <a:gd name="adj5" fmla="val -113124"/>
                <a:gd name="adj6" fmla="val 140799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Implementiert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2" name="Legende mit Linie 2 21"/>
          <p:cNvSpPr/>
          <p:nvPr/>
        </p:nvSpPr>
        <p:spPr bwMode="auto">
          <a:xfrm>
            <a:off x="6099094" y="3675041"/>
            <a:ext cx="1008000" cy="421200"/>
          </a:xfrm>
          <a:prstGeom prst="borderCallout2">
            <a:avLst>
              <a:gd name="adj1" fmla="val 47606"/>
              <a:gd name="adj2" fmla="val 103382"/>
              <a:gd name="adj3" fmla="val 11471"/>
              <a:gd name="adj4" fmla="val 131398"/>
              <a:gd name="adj5" fmla="val 7560"/>
              <a:gd name="adj6" fmla="val 15088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Gestrichelt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Interface-Methode nicht implementiert </a:t>
            </a:r>
            <a:r>
              <a:rPr lang="de-DE" dirty="0">
                <a:sym typeface="Symbol"/>
              </a:rPr>
              <a:t></a:t>
            </a:r>
            <a:r>
              <a:rPr lang="de-DE" dirty="0"/>
              <a:t> Methode bleibt abstrakt</a:t>
            </a:r>
          </a:p>
          <a:p>
            <a:r>
              <a:rPr lang="de-DE" dirty="0"/>
              <a:t>Daher dann auch die </a:t>
            </a:r>
            <a:r>
              <a:rPr lang="de-DE" dirty="0">
                <a:sym typeface="Symbol"/>
              </a:rPr>
              <a:t>Klasse abstrakt</a:t>
            </a:r>
          </a:p>
          <a:p>
            <a:r>
              <a:rPr lang="de-DE" dirty="0">
                <a:sym typeface="Symbol"/>
              </a:rPr>
              <a:t>Subklassen erst dann konkret, wenn </a:t>
            </a:r>
            <a:r>
              <a:rPr lang="de-DE" i="1" dirty="0">
                <a:sym typeface="Symbol"/>
              </a:rPr>
              <a:t>alle</a:t>
            </a:r>
            <a:r>
              <a:rPr lang="de-DE" dirty="0">
                <a:sym typeface="Symbol"/>
              </a:rPr>
              <a:t> abstrakten Methoden implementiert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abstrakter Schnittstelle-Methoden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grpSp>
        <p:nvGrpSpPr>
          <p:cNvPr id="7" name="Gruppieren 21"/>
          <p:cNvGrpSpPr/>
          <p:nvPr/>
        </p:nvGrpSpPr>
        <p:grpSpPr>
          <a:xfrm>
            <a:off x="1513530" y="2300211"/>
            <a:ext cx="1800000" cy="864000"/>
            <a:chOff x="5953352" y="4253139"/>
            <a:chExt cx="1800000" cy="864000"/>
          </a:xfrm>
        </p:grpSpPr>
        <p:sp>
          <p:nvSpPr>
            <p:cNvPr id="8" name="Rechteck 7"/>
            <p:cNvSpPr/>
            <p:nvPr/>
          </p:nvSpPr>
          <p:spPr bwMode="auto">
            <a:xfrm>
              <a:off x="5953352" y="4253139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Scalable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5953352" y="4757139"/>
              <a:ext cx="180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resize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(double) :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14" name="Gerade Verbindung mit Pfeil 25"/>
          <p:cNvCxnSpPr>
            <a:stCxn id="21" idx="1"/>
            <a:endCxn id="8" idx="3"/>
          </p:cNvCxnSpPr>
          <p:nvPr/>
        </p:nvCxnSpPr>
        <p:spPr>
          <a:xfrm flipH="1">
            <a:off x="3313530" y="2552211"/>
            <a:ext cx="1327072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21"/>
          <p:cNvGrpSpPr/>
          <p:nvPr/>
        </p:nvGrpSpPr>
        <p:grpSpPr>
          <a:xfrm>
            <a:off x="4640602" y="2300211"/>
            <a:ext cx="1800000" cy="864000"/>
            <a:chOff x="5953352" y="4253139"/>
            <a:chExt cx="1800000" cy="864000"/>
          </a:xfrm>
        </p:grpSpPr>
        <p:sp>
          <p:nvSpPr>
            <p:cNvPr id="21" name="Rechteck 20"/>
            <p:cNvSpPr/>
            <p:nvPr/>
          </p:nvSpPr>
          <p:spPr bwMode="auto">
            <a:xfrm>
              <a:off x="5953352" y="4253139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err="1">
                  <a:solidFill>
                    <a:srgbClr val="000000"/>
                  </a:solidFill>
                  <a:latin typeface="Calibri" pitchFamily="34" charset="0"/>
                </a:rPr>
                <a:t>Vector</a:t>
              </a:r>
              <a:endParaRPr lang="de-DE" sz="14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{</a:t>
              </a:r>
              <a:r>
                <a:rPr kumimoji="0" lang="de-DE" sz="140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abstract</a:t>
              </a:r>
              <a:r>
                <a:rPr kumimoji="0" lang="de-DE" sz="14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}</a:t>
              </a:r>
            </a:p>
          </p:txBody>
        </p:sp>
        <p:sp>
          <p:nvSpPr>
            <p:cNvPr id="22" name="Rechteck 21"/>
            <p:cNvSpPr/>
            <p:nvPr/>
          </p:nvSpPr>
          <p:spPr bwMode="auto">
            <a:xfrm>
              <a:off x="5953352" y="4757139"/>
              <a:ext cx="180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resize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(double) :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9" name="Gleichschenkliges Dreieck 28"/>
          <p:cNvSpPr/>
          <p:nvPr/>
        </p:nvSpPr>
        <p:spPr bwMode="auto">
          <a:xfrm rot="16200000">
            <a:off x="3331530" y="2458479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37" name="Legende mit Linie 2 36"/>
          <p:cNvSpPr/>
          <p:nvPr/>
        </p:nvSpPr>
        <p:spPr bwMode="auto">
          <a:xfrm>
            <a:off x="7138367" y="2566725"/>
            <a:ext cx="881174" cy="419501"/>
          </a:xfrm>
          <a:prstGeom prst="borderCallout2">
            <a:avLst>
              <a:gd name="adj1" fmla="val 51080"/>
              <a:gd name="adj2" fmla="val -4241"/>
              <a:gd name="adj3" fmla="val 52497"/>
              <a:gd name="adj4" fmla="val -57149"/>
              <a:gd name="adj5" fmla="val 77169"/>
              <a:gd name="adj6" fmla="val -8713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bstrakt</a:t>
            </a:r>
          </a:p>
        </p:txBody>
      </p:sp>
      <p:grpSp>
        <p:nvGrpSpPr>
          <p:cNvPr id="43" name="Gruppieren 42"/>
          <p:cNvGrpSpPr/>
          <p:nvPr/>
        </p:nvGrpSpPr>
        <p:grpSpPr>
          <a:xfrm>
            <a:off x="1223242" y="3164210"/>
            <a:ext cx="6524638" cy="2673243"/>
            <a:chOff x="1223242" y="3583310"/>
            <a:chExt cx="6524638" cy="2673243"/>
          </a:xfrm>
        </p:grpSpPr>
        <p:cxnSp>
          <p:nvCxnSpPr>
            <p:cNvPr id="30" name="Gerade Verbindung mit Pfeil 25"/>
            <p:cNvCxnSpPr>
              <a:stCxn id="24" idx="0"/>
              <a:endCxn id="22" idx="2"/>
            </p:cNvCxnSpPr>
            <p:nvPr/>
          </p:nvCxnSpPr>
          <p:spPr>
            <a:xfrm rot="16200000" flipV="1">
              <a:off x="5708181" y="3415732"/>
              <a:ext cx="972120" cy="130727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25"/>
            <p:cNvCxnSpPr>
              <a:stCxn id="11" idx="0"/>
              <a:endCxn id="22" idx="2"/>
            </p:cNvCxnSpPr>
            <p:nvPr/>
          </p:nvCxnSpPr>
          <p:spPr>
            <a:xfrm rot="5400000" flipH="1" flipV="1">
              <a:off x="4391006" y="3405835"/>
              <a:ext cx="972120" cy="13270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leichschenkliges Dreieck 14"/>
            <p:cNvSpPr/>
            <p:nvPr/>
          </p:nvSpPr>
          <p:spPr bwMode="auto">
            <a:xfrm>
              <a:off x="5468602" y="3583310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3313530" y="4555431"/>
              <a:ext cx="1800000" cy="1520400"/>
              <a:chOff x="3313530" y="4555431"/>
              <a:chExt cx="1800000" cy="1520400"/>
            </a:xfrm>
          </p:grpSpPr>
          <p:sp>
            <p:nvSpPr>
              <p:cNvPr id="11" name="Rechteck 10"/>
              <p:cNvSpPr/>
              <p:nvPr/>
            </p:nvSpPr>
            <p:spPr bwMode="auto">
              <a:xfrm>
                <a:off x="3313530" y="4555431"/>
                <a:ext cx="180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Vector2D</a:t>
                </a:r>
                <a:endParaRPr kumimoji="0" lang="de-DE" sz="1400" b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2" name="Rechteck 11"/>
              <p:cNvSpPr/>
              <p:nvPr/>
            </p:nvSpPr>
            <p:spPr bwMode="auto">
              <a:xfrm>
                <a:off x="3313530" y="4843431"/>
                <a:ext cx="180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x : double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y : double</a:t>
                </a:r>
              </a:p>
            </p:txBody>
          </p:sp>
          <p:sp>
            <p:nvSpPr>
              <p:cNvPr id="39" name="Rechteck 38"/>
              <p:cNvSpPr/>
              <p:nvPr/>
            </p:nvSpPr>
            <p:spPr bwMode="auto">
              <a:xfrm>
                <a:off x="3313530" y="5535831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resize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(double)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void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…</a:t>
                </a:r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5947880" y="4555431"/>
              <a:ext cx="1800000" cy="1548000"/>
              <a:chOff x="5947880" y="4555431"/>
              <a:chExt cx="1800000" cy="1548000"/>
            </a:xfrm>
          </p:grpSpPr>
          <p:sp>
            <p:nvSpPr>
              <p:cNvPr id="24" name="Rechteck 23"/>
              <p:cNvSpPr/>
              <p:nvPr/>
            </p:nvSpPr>
            <p:spPr bwMode="auto">
              <a:xfrm>
                <a:off x="5947880" y="4555431"/>
                <a:ext cx="180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Vector3D</a:t>
                </a:r>
                <a:endParaRPr kumimoji="0" lang="de-DE" sz="1400" b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 bwMode="auto">
              <a:xfrm>
                <a:off x="5947880" y="5563431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resize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(double)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void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…</a:t>
                </a:r>
              </a:p>
            </p:txBody>
          </p:sp>
          <p:sp>
            <p:nvSpPr>
              <p:cNvPr id="40" name="Rechteck 39"/>
              <p:cNvSpPr/>
              <p:nvPr/>
            </p:nvSpPr>
            <p:spPr bwMode="auto">
              <a:xfrm>
                <a:off x="5947880" y="4843431"/>
                <a:ext cx="180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x : double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y : double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z : double</a:t>
                </a:r>
              </a:p>
            </p:txBody>
          </p:sp>
        </p:grpSp>
        <p:sp>
          <p:nvSpPr>
            <p:cNvPr id="38" name="Legende mit Linie 2 37"/>
            <p:cNvSpPr/>
            <p:nvPr/>
          </p:nvSpPr>
          <p:spPr bwMode="auto">
            <a:xfrm>
              <a:off x="1223242" y="5837052"/>
              <a:ext cx="1373782" cy="419501"/>
            </a:xfrm>
            <a:prstGeom prst="borderCallout2">
              <a:avLst>
                <a:gd name="adj1" fmla="val 44160"/>
                <a:gd name="adj2" fmla="val 106118"/>
                <a:gd name="adj3" fmla="val -36594"/>
                <a:gd name="adj4" fmla="val 134551"/>
                <a:gd name="adj5" fmla="val -40466"/>
                <a:gd name="adj6" fmla="val 15664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Implementiert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44" name="Legende mit Linie 2 43"/>
          <p:cNvSpPr/>
          <p:nvPr/>
        </p:nvSpPr>
        <p:spPr bwMode="auto">
          <a:xfrm>
            <a:off x="7138367" y="2060709"/>
            <a:ext cx="881174" cy="419501"/>
          </a:xfrm>
          <a:prstGeom prst="borderCallout2">
            <a:avLst>
              <a:gd name="adj1" fmla="val 51080"/>
              <a:gd name="adj2" fmla="val -4241"/>
              <a:gd name="adj3" fmla="val 52497"/>
              <a:gd name="adj4" fmla="val -57149"/>
              <a:gd name="adj5" fmla="val 77169"/>
              <a:gd name="adj6" fmla="val -8713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bstrakt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Erinnerung: Mehrfachvererbung für Klassen nicht erlaubt</a:t>
            </a:r>
          </a:p>
          <a:p>
            <a:r>
              <a:rPr lang="de-DE" dirty="0"/>
              <a:t>Aber: Implementierung beliebig vieler Schnittstellen (durch Kommas getrennt) erlaubt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Interface1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Interface2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Interface1, Interface2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>
              <a:latin typeface="Consolas"/>
            </a:endParaRP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mehrerer Schnittstellen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5604438" y="2257912"/>
            <a:ext cx="1440000" cy="50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&lt;&lt;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interface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&gt;&gt;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i="1" dirty="0">
                <a:solidFill>
                  <a:srgbClr val="000000"/>
                </a:solidFill>
                <a:latin typeface="Calibri" pitchFamily="34" charset="0"/>
              </a:rPr>
              <a:t>Interface1</a:t>
            </a:r>
            <a:endParaRPr kumimoji="0" lang="de-DE" sz="1400" b="1" i="1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7377538" y="2257912"/>
            <a:ext cx="1440000" cy="50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&lt;&lt;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interface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&gt;&gt;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i="1" dirty="0">
                <a:solidFill>
                  <a:srgbClr val="000000"/>
                </a:solidFill>
                <a:latin typeface="Calibri" pitchFamily="34" charset="0"/>
              </a:rPr>
              <a:t>Interface2</a:t>
            </a:r>
            <a:endParaRPr kumimoji="0" lang="de-DE" sz="1400" b="1" i="1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6252438" y="2761912"/>
            <a:ext cx="1917100" cy="1643204"/>
            <a:chOff x="6252438" y="2761912"/>
            <a:chExt cx="1917100" cy="1643204"/>
          </a:xfrm>
        </p:grpSpPr>
        <p:sp>
          <p:nvSpPr>
            <p:cNvPr id="17" name="Rechteck 16"/>
            <p:cNvSpPr/>
            <p:nvPr/>
          </p:nvSpPr>
          <p:spPr bwMode="auto">
            <a:xfrm>
              <a:off x="6490988" y="411711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err="1">
                  <a:solidFill>
                    <a:srgbClr val="000000"/>
                  </a:solidFill>
                  <a:latin typeface="Calibri" pitchFamily="34" charset="0"/>
                </a:rPr>
                <a:t>ClassA</a:t>
              </a:r>
              <a:endParaRPr kumimoji="0" lang="de-DE" sz="1400" b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4" name="Gerade Verbindung mit Pfeil 25"/>
            <p:cNvCxnSpPr>
              <a:stCxn id="17" idx="0"/>
              <a:endCxn id="16" idx="2"/>
            </p:cNvCxnSpPr>
            <p:nvPr/>
          </p:nvCxnSpPr>
          <p:spPr>
            <a:xfrm rot="16200000" flipV="1">
              <a:off x="6090111" y="2996239"/>
              <a:ext cx="1355204" cy="88655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5"/>
            <p:cNvCxnSpPr>
              <a:stCxn id="17" idx="0"/>
              <a:endCxn id="18" idx="2"/>
            </p:cNvCxnSpPr>
            <p:nvPr/>
          </p:nvCxnSpPr>
          <p:spPr>
            <a:xfrm rot="5400000" flipH="1" flipV="1">
              <a:off x="6976661" y="2996239"/>
              <a:ext cx="1355204" cy="88655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leichschenkliges Dreieck 32"/>
            <p:cNvSpPr/>
            <p:nvPr/>
          </p:nvSpPr>
          <p:spPr bwMode="auto">
            <a:xfrm>
              <a:off x="6252438" y="2762358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35" name="Gleichschenkliges Dreieck 34"/>
            <p:cNvSpPr/>
            <p:nvPr/>
          </p:nvSpPr>
          <p:spPr bwMode="auto">
            <a:xfrm>
              <a:off x="8025538" y="2762358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  <p:sp>
        <p:nvSpPr>
          <p:cNvPr id="64" name="Ellipse 63"/>
          <p:cNvSpPr/>
          <p:nvPr/>
        </p:nvSpPr>
        <p:spPr bwMode="auto">
          <a:xfrm>
            <a:off x="3116313" y="1747059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Klasse </a:t>
            </a:r>
            <a:r>
              <a:rPr lang="de-DE" i="1" dirty="0" err="1"/>
              <a:t>GrayImage</a:t>
            </a:r>
            <a:r>
              <a:rPr lang="de-DE" dirty="0"/>
              <a:t> implementiert </a:t>
            </a:r>
            <a:r>
              <a:rPr lang="de-DE" i="1" dirty="0" err="1"/>
              <a:t>Scalable</a:t>
            </a:r>
            <a:r>
              <a:rPr lang="de-DE" dirty="0"/>
              <a:t>, </a:t>
            </a:r>
            <a:r>
              <a:rPr lang="de-DE" i="1" dirty="0" err="1"/>
              <a:t>Drawable</a:t>
            </a:r>
            <a:r>
              <a:rPr lang="de-DE" dirty="0"/>
              <a:t> und </a:t>
            </a:r>
            <a:r>
              <a:rPr lang="de-DE" i="1" dirty="0" err="1"/>
              <a:t>Rotateable</a:t>
            </a:r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GrayImage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Scalable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Drawable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Rotateable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Attribute und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Konstruktoren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Methoden der Schnittstellen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Weitere Methoden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mehrerer Schnittstellen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497123" y="3383642"/>
            <a:ext cx="1800000" cy="792000"/>
            <a:chOff x="1874495" y="4746171"/>
            <a:chExt cx="1800000" cy="792000"/>
          </a:xfrm>
        </p:grpSpPr>
        <p:sp>
          <p:nvSpPr>
            <p:cNvPr id="7" name="Rechteck 6"/>
            <p:cNvSpPr/>
            <p:nvPr/>
          </p:nvSpPr>
          <p:spPr bwMode="auto">
            <a:xfrm>
              <a:off x="1874495" y="4746171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Scalable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874495" y="5250171"/>
              <a:ext cx="180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+ </a:t>
              </a:r>
              <a:r>
                <a:rPr kumimoji="0" lang="de-DE" sz="1400" i="1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resize</a:t>
              </a:r>
              <a:r>
                <a:rPr kumimoji="0" lang="de-DE" sz="1400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(double) : </a:t>
              </a:r>
              <a:r>
                <a:rPr kumimoji="0" lang="de-DE" sz="1400" i="1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void</a:t>
              </a:r>
              <a:endParaRPr kumimoji="0" lang="de-DE" sz="1400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880245" y="3383642"/>
            <a:ext cx="1800000" cy="792000"/>
            <a:chOff x="4283866" y="4746171"/>
            <a:chExt cx="1800000" cy="792000"/>
          </a:xfrm>
        </p:grpSpPr>
        <p:sp>
          <p:nvSpPr>
            <p:cNvPr id="8" name="Rechteck 7"/>
            <p:cNvSpPr/>
            <p:nvPr/>
          </p:nvSpPr>
          <p:spPr bwMode="auto">
            <a:xfrm>
              <a:off x="4283866" y="4746171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Drawable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283866" y="5250171"/>
              <a:ext cx="180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+ </a:t>
              </a:r>
              <a:r>
                <a:rPr kumimoji="0" lang="de-DE" sz="1400" i="1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draw</a:t>
              </a:r>
              <a:r>
                <a:rPr kumimoji="0" lang="de-DE" sz="1400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() : </a:t>
              </a:r>
              <a:r>
                <a:rPr kumimoji="0" lang="de-DE" sz="1400" i="1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void</a:t>
              </a:r>
              <a:endParaRPr kumimoji="0" lang="de-DE" sz="1400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263367" y="3383642"/>
            <a:ext cx="1803175" cy="792000"/>
            <a:chOff x="6945538" y="4746171"/>
            <a:chExt cx="1803175" cy="792000"/>
          </a:xfrm>
        </p:grpSpPr>
        <p:sp>
          <p:nvSpPr>
            <p:cNvPr id="9" name="Rechteck 8"/>
            <p:cNvSpPr/>
            <p:nvPr/>
          </p:nvSpPr>
          <p:spPr bwMode="auto">
            <a:xfrm>
              <a:off x="6948713" y="4746171"/>
              <a:ext cx="180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Rotateable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6945538" y="5250171"/>
              <a:ext cx="180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+ </a:t>
              </a:r>
              <a:r>
                <a:rPr kumimoji="0" lang="de-DE" sz="1400" i="1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rotateLeft</a:t>
              </a:r>
              <a:r>
                <a:rPr kumimoji="0" lang="de-DE" sz="1400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() : </a:t>
              </a:r>
              <a:r>
                <a:rPr kumimoji="0" lang="de-DE" sz="1400" i="1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void</a:t>
              </a:r>
              <a:endParaRPr kumimoji="0" lang="de-DE" sz="1400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880245" y="4869069"/>
            <a:ext cx="1800000" cy="1008000"/>
            <a:chOff x="-71325" y="5186571"/>
            <a:chExt cx="1800000" cy="10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-71325" y="5186571"/>
              <a:ext cx="180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err="1">
                  <a:solidFill>
                    <a:srgbClr val="000000"/>
                  </a:solidFill>
                  <a:latin typeface="Calibri" pitchFamily="34" charset="0"/>
                </a:rPr>
                <a:t>GrayImage</a:t>
              </a:r>
              <a:endParaRPr kumimoji="0" lang="de-DE" sz="1400" b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-71325" y="5474571"/>
              <a:ext cx="180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+ </a:t>
              </a:r>
              <a:r>
                <a:rPr kumimoji="0" lang="de-DE" sz="140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resize</a:t>
              </a:r>
              <a:r>
                <a:rPr kumimoji="0" lang="de-DE" sz="14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(double) : </a:t>
              </a:r>
              <a:r>
                <a:rPr kumimoji="0" lang="de-DE" sz="140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void</a:t>
              </a:r>
              <a:endParaRPr kumimoji="0" lang="de-DE" sz="14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draw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+</a:t>
              </a:r>
              <a:r>
                <a:rPr kumimoji="0" lang="de-DE" sz="140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de-DE" sz="1400" strike="noStrike" cap="none" normalizeH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rotateLeft</a:t>
              </a:r>
              <a:r>
                <a:rPr kumimoji="0" lang="de-DE" sz="140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() : </a:t>
              </a:r>
              <a:r>
                <a:rPr kumimoji="0" lang="de-DE" sz="1400" strike="noStrike" cap="none" normalizeH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void</a:t>
              </a:r>
              <a:endParaRPr kumimoji="0" lang="de-DE" sz="14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19" name="Gerade Verbindung mit Pfeil 25"/>
          <p:cNvCxnSpPr>
            <a:stCxn id="13" idx="3"/>
            <a:endCxn id="12" idx="2"/>
          </p:cNvCxnSpPr>
          <p:nvPr/>
        </p:nvCxnSpPr>
        <p:spPr>
          <a:xfrm flipV="1">
            <a:off x="5680245" y="4175642"/>
            <a:ext cx="1483122" cy="837427"/>
          </a:xfrm>
          <a:prstGeom prst="bentConnector2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5"/>
          <p:cNvCxnSpPr>
            <a:stCxn id="13" idx="1"/>
            <a:endCxn id="10" idx="2"/>
          </p:cNvCxnSpPr>
          <p:nvPr/>
        </p:nvCxnSpPr>
        <p:spPr>
          <a:xfrm rot="10800000">
            <a:off x="2397123" y="4175643"/>
            <a:ext cx="1483122" cy="837427"/>
          </a:xfrm>
          <a:prstGeom prst="bentConnector2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5"/>
          <p:cNvCxnSpPr>
            <a:stCxn id="13" idx="0"/>
            <a:endCxn id="11" idx="2"/>
          </p:cNvCxnSpPr>
          <p:nvPr/>
        </p:nvCxnSpPr>
        <p:spPr>
          <a:xfrm flipV="1">
            <a:off x="4780245" y="4175642"/>
            <a:ext cx="0" cy="69342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leichschenkliges Dreieck 19"/>
          <p:cNvSpPr/>
          <p:nvPr/>
        </p:nvSpPr>
        <p:spPr bwMode="auto">
          <a:xfrm>
            <a:off x="2325123" y="4191410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31" name="Gleichschenkliges Dreieck 30"/>
          <p:cNvSpPr/>
          <p:nvPr/>
        </p:nvSpPr>
        <p:spPr bwMode="auto">
          <a:xfrm>
            <a:off x="4708245" y="4191410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32" name="Gleichschenkliges Dreieck 31"/>
          <p:cNvSpPr/>
          <p:nvPr/>
        </p:nvSpPr>
        <p:spPr bwMode="auto">
          <a:xfrm>
            <a:off x="7091368" y="4191410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Schnittstellen können durch </a:t>
            </a:r>
            <a:r>
              <a:rPr lang="de-DE" i="1" dirty="0" err="1"/>
              <a:t>extends</a:t>
            </a:r>
            <a:r>
              <a:rPr lang="de-DE" dirty="0"/>
              <a:t> abgeleitet werden.</a:t>
            </a:r>
          </a:p>
          <a:p>
            <a:r>
              <a:rPr lang="de-DE" dirty="0"/>
              <a:t>Für Schnittstellen ist Mehrfachvererbung </a:t>
            </a:r>
            <a:r>
              <a:rPr lang="de-DE" i="1" dirty="0"/>
              <a:t>erlaubt</a:t>
            </a:r>
            <a:r>
              <a:rPr lang="de-DE" dirty="0"/>
              <a:t>!</a:t>
            </a:r>
          </a:p>
          <a:p>
            <a:endParaRPr lang="de-DE" sz="1000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Interface1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Interface2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Interface3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Interface1, Interface2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ClassA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Interface3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Vererbungshierarchien für Schnittstellen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40" name="Rechteck 39"/>
          <p:cNvSpPr/>
          <p:nvPr/>
        </p:nvSpPr>
        <p:spPr bwMode="auto">
          <a:xfrm>
            <a:off x="5749578" y="2516452"/>
            <a:ext cx="1440000" cy="50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&lt;&lt;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interface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&gt;&gt;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i="1" dirty="0">
                <a:solidFill>
                  <a:srgbClr val="000000"/>
                </a:solidFill>
                <a:latin typeface="Calibri" pitchFamily="34" charset="0"/>
              </a:rPr>
              <a:t>Interface1</a:t>
            </a:r>
            <a:endParaRPr kumimoji="0" lang="de-DE" sz="1400" b="1" i="1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6636128" y="5036461"/>
            <a:ext cx="1440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 err="1">
                <a:solidFill>
                  <a:srgbClr val="000000"/>
                </a:solidFill>
                <a:latin typeface="Calibri" pitchFamily="34" charset="0"/>
              </a:rPr>
              <a:t>ClassA</a:t>
            </a:r>
            <a:endParaRPr kumimoji="0" lang="de-DE" sz="1400" b="1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7522678" y="2516452"/>
            <a:ext cx="1440000" cy="50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&lt;&lt;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interface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&gt;&gt;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i="1" dirty="0">
                <a:solidFill>
                  <a:srgbClr val="000000"/>
                </a:solidFill>
                <a:latin typeface="Calibri" pitchFamily="34" charset="0"/>
              </a:rPr>
              <a:t>Interface2</a:t>
            </a:r>
            <a:endParaRPr kumimoji="0" lang="de-DE" sz="1400" b="1" i="1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43" name="Gerade Verbindung mit Pfeil 25"/>
          <p:cNvCxnSpPr>
            <a:stCxn id="47" idx="0"/>
            <a:endCxn id="40" idx="2"/>
          </p:cNvCxnSpPr>
          <p:nvPr/>
        </p:nvCxnSpPr>
        <p:spPr>
          <a:xfrm rot="16200000" flipV="1">
            <a:off x="6463851" y="3026179"/>
            <a:ext cx="898004" cy="886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25"/>
          <p:cNvCxnSpPr>
            <a:stCxn id="47" idx="0"/>
            <a:endCxn id="42" idx="2"/>
          </p:cNvCxnSpPr>
          <p:nvPr/>
        </p:nvCxnSpPr>
        <p:spPr>
          <a:xfrm rot="5400000" flipH="1" flipV="1">
            <a:off x="7350401" y="3026179"/>
            <a:ext cx="898004" cy="886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leichschenkliges Dreieck 44"/>
          <p:cNvSpPr/>
          <p:nvPr/>
        </p:nvSpPr>
        <p:spPr bwMode="auto">
          <a:xfrm>
            <a:off x="6397578" y="3020452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46" name="Gleichschenkliges Dreieck 45"/>
          <p:cNvSpPr/>
          <p:nvPr/>
        </p:nvSpPr>
        <p:spPr bwMode="auto">
          <a:xfrm>
            <a:off x="8170678" y="3020452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636128" y="3918456"/>
            <a:ext cx="1440000" cy="50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&lt;&lt;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interface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&gt;&gt;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i="1" dirty="0">
                <a:solidFill>
                  <a:srgbClr val="000000"/>
                </a:solidFill>
                <a:latin typeface="Calibri" pitchFamily="34" charset="0"/>
              </a:rPr>
              <a:t>Interface3</a:t>
            </a:r>
            <a:endParaRPr kumimoji="0" lang="de-DE" sz="1400" b="1" i="1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50" name="Gerade Verbindung mit Pfeil 25"/>
          <p:cNvCxnSpPr>
            <a:stCxn id="41" idx="0"/>
            <a:endCxn id="47" idx="2"/>
          </p:cNvCxnSpPr>
          <p:nvPr/>
        </p:nvCxnSpPr>
        <p:spPr>
          <a:xfrm flipV="1">
            <a:off x="7356128" y="4422456"/>
            <a:ext cx="0" cy="61400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leichschenkliges Dreieck 52"/>
          <p:cNvSpPr/>
          <p:nvPr/>
        </p:nvSpPr>
        <p:spPr bwMode="auto">
          <a:xfrm>
            <a:off x="7284128" y="4422456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Genauso wie bei Basisklassen:</a:t>
            </a:r>
          </a:p>
          <a:p>
            <a:r>
              <a:rPr lang="de-DE" dirty="0">
                <a:sym typeface="Symbol"/>
              </a:rPr>
              <a:t>Objekte über Datentypen ihrer implementierten Schnittstellen referenzierbar</a:t>
            </a:r>
          </a:p>
          <a:p>
            <a:r>
              <a:rPr lang="de-DE" dirty="0">
                <a:sym typeface="Symbol"/>
              </a:rPr>
              <a:t>Referenzvariable kann nur auf Attribute und Methoden </a:t>
            </a:r>
            <a:r>
              <a:rPr lang="de-DE" i="1" dirty="0">
                <a:sym typeface="Symbol"/>
              </a:rPr>
              <a:t>ihrer</a:t>
            </a:r>
            <a:r>
              <a:rPr lang="de-DE" dirty="0">
                <a:sym typeface="Symbol"/>
              </a:rPr>
              <a:t> Schnittstelle zugreifen</a:t>
            </a:r>
          </a:p>
          <a:p>
            <a:pPr>
              <a:buNone/>
            </a:pPr>
            <a:endParaRPr lang="de-DE" dirty="0">
              <a:sym typeface="Symbol"/>
            </a:endParaRPr>
          </a:p>
          <a:p>
            <a:pPr>
              <a:buNone/>
            </a:pPr>
            <a:r>
              <a:rPr lang="de-DE" dirty="0">
                <a:sym typeface="Symbol"/>
              </a:rPr>
              <a:t>Was meinen Sie?</a:t>
            </a:r>
          </a:p>
          <a:p>
            <a:r>
              <a:rPr lang="de-DE" dirty="0">
                <a:sym typeface="Symbol"/>
              </a:rPr>
              <a:t>Welche Zugriffe auf Attribute sind zulässig und welche nicht?</a:t>
            </a:r>
          </a:p>
          <a:p>
            <a:endParaRPr lang="de-DE" dirty="0">
              <a:sym typeface="Symbol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Vector2D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classRef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Vector2D(1, 3);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Scalable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interRef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classRef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classRef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.resize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(1.5);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classRef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.getX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());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interRef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.resize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(1.5);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interRef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.getX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>
              <a:sym typeface="Symbol"/>
            </a:endParaRPr>
          </a:p>
          <a:p>
            <a:endParaRPr lang="de-DE" dirty="0">
              <a:sym typeface="Symbol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über implementierte Schnittstellen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6766038" y="2276547"/>
            <a:ext cx="1800000" cy="3454343"/>
            <a:chOff x="6766038" y="2809947"/>
            <a:chExt cx="1800000" cy="3454343"/>
          </a:xfrm>
        </p:grpSpPr>
        <p:grpSp>
          <p:nvGrpSpPr>
            <p:cNvPr id="7" name="Gruppieren 21"/>
            <p:cNvGrpSpPr/>
            <p:nvPr/>
          </p:nvGrpSpPr>
          <p:grpSpPr>
            <a:xfrm>
              <a:off x="6766038" y="2809947"/>
              <a:ext cx="1800000" cy="864000"/>
              <a:chOff x="5953352" y="4253139"/>
              <a:chExt cx="1800000" cy="864000"/>
            </a:xfrm>
          </p:grpSpPr>
          <p:sp>
            <p:nvSpPr>
              <p:cNvPr id="8" name="Rechteck 7"/>
              <p:cNvSpPr/>
              <p:nvPr/>
            </p:nvSpPr>
            <p:spPr bwMode="auto">
              <a:xfrm>
                <a:off x="5953352" y="4253139"/>
                <a:ext cx="180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&lt;&lt;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interface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&gt;&gt;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i="1" dirty="0" err="1">
                    <a:solidFill>
                      <a:srgbClr val="000000"/>
                    </a:solidFill>
                    <a:latin typeface="Calibri" pitchFamily="34" charset="0"/>
                  </a:rPr>
                  <a:t>Scalable</a:t>
                </a:r>
                <a:endParaRPr kumimoji="0" lang="de-DE" sz="1400" b="1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 bwMode="auto">
              <a:xfrm>
                <a:off x="5953352" y="4757139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i="1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i="1" dirty="0" err="1">
                    <a:solidFill>
                      <a:srgbClr val="000000"/>
                    </a:solidFill>
                    <a:latin typeface="Calibri" pitchFamily="34" charset="0"/>
                  </a:rPr>
                  <a:t>resize</a:t>
                </a:r>
                <a:r>
                  <a:rPr lang="de-DE" sz="1400" i="1" dirty="0">
                    <a:solidFill>
                      <a:srgbClr val="000000"/>
                    </a:solidFill>
                    <a:latin typeface="Calibri" pitchFamily="34" charset="0"/>
                  </a:rPr>
                  <a:t>(double) : </a:t>
                </a:r>
                <a:r>
                  <a:rPr lang="de-DE" sz="1400" i="1" dirty="0" err="1">
                    <a:solidFill>
                      <a:srgbClr val="000000"/>
                    </a:solidFill>
                    <a:latin typeface="Calibri" pitchFamily="34" charset="0"/>
                  </a:rPr>
                  <a:t>void</a:t>
                </a:r>
                <a:endParaRPr lang="de-DE" sz="1400" i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3" name="Gerade Verbindung mit Pfeil 25"/>
            <p:cNvCxnSpPr>
              <a:stCxn id="11" idx="0"/>
              <a:endCxn id="9" idx="2"/>
            </p:cNvCxnSpPr>
            <p:nvPr/>
          </p:nvCxnSpPr>
          <p:spPr>
            <a:xfrm flipV="1">
              <a:off x="7666038" y="3673947"/>
              <a:ext cx="0" cy="862343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leichschenkliges Dreieck 13"/>
            <p:cNvSpPr/>
            <p:nvPr/>
          </p:nvSpPr>
          <p:spPr bwMode="auto">
            <a:xfrm>
              <a:off x="7594038" y="3673947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6766038" y="4536290"/>
              <a:ext cx="1800000" cy="1728000"/>
              <a:chOff x="6766038" y="4739486"/>
              <a:chExt cx="1800000" cy="1728000"/>
            </a:xfrm>
          </p:grpSpPr>
          <p:sp>
            <p:nvSpPr>
              <p:cNvPr id="11" name="Rechteck 10"/>
              <p:cNvSpPr/>
              <p:nvPr/>
            </p:nvSpPr>
            <p:spPr bwMode="auto">
              <a:xfrm>
                <a:off x="6766038" y="4739486"/>
                <a:ext cx="180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Vector2D</a:t>
                </a:r>
                <a:endParaRPr kumimoji="0" lang="de-DE" sz="1400" b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2" name="Rechteck 11"/>
              <p:cNvSpPr/>
              <p:nvPr/>
            </p:nvSpPr>
            <p:spPr bwMode="auto">
              <a:xfrm>
                <a:off x="6766038" y="5567486"/>
                <a:ext cx="1800000" cy="90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getX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() : double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getY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() : double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resize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(double)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void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…</a:t>
                </a:r>
              </a:p>
            </p:txBody>
          </p:sp>
          <p:sp>
            <p:nvSpPr>
              <p:cNvPr id="15" name="Rechteck 14"/>
              <p:cNvSpPr/>
              <p:nvPr/>
            </p:nvSpPr>
            <p:spPr bwMode="auto">
              <a:xfrm>
                <a:off x="6766038" y="5027486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x : double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y : double</a:t>
                </a:r>
              </a:p>
            </p:txBody>
          </p:sp>
        </p:grpSp>
      </p:grpSp>
      <p:grpSp>
        <p:nvGrpSpPr>
          <p:cNvPr id="25" name="Gruppieren 24"/>
          <p:cNvGrpSpPr/>
          <p:nvPr/>
        </p:nvGrpSpPr>
        <p:grpSpPr>
          <a:xfrm>
            <a:off x="951635" y="3842668"/>
            <a:ext cx="666379" cy="1150442"/>
            <a:chOff x="937121" y="4405096"/>
            <a:chExt cx="666379" cy="1150442"/>
          </a:xfrm>
        </p:grpSpPr>
        <p:sp>
          <p:nvSpPr>
            <p:cNvPr id="20" name="Textfeld 19"/>
            <p:cNvSpPr txBox="1"/>
            <p:nvPr/>
          </p:nvSpPr>
          <p:spPr>
            <a:xfrm>
              <a:off x="937121" y="4405096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lang="de-DE" sz="2000" kern="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937121" y="5155428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C00000"/>
                  </a:solidFill>
                  <a:sym typeface="Wingdings"/>
                </a:rPr>
                <a:t>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37121" y="4655207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lang="de-DE" sz="2000" kern="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937121" y="4905318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lang="de-DE" sz="2000" kern="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cxnSp>
        <p:nvCxnSpPr>
          <p:cNvPr id="26" name="Gerade Verbindung mit Pfeil 25"/>
          <p:cNvCxnSpPr/>
          <p:nvPr/>
        </p:nvCxnSpPr>
        <p:spPr bwMode="auto">
          <a:xfrm flipV="1">
            <a:off x="3731817" y="3140547"/>
            <a:ext cx="2907108" cy="13813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Grafik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2006769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e-DE" dirty="0"/>
              <a:t>Erstellen Sie eine Schnittstelle </a:t>
            </a:r>
            <a:r>
              <a:rPr lang="de-DE" i="1" dirty="0" err="1"/>
              <a:t>Transformable</a:t>
            </a:r>
            <a:r>
              <a:rPr lang="de-DE" dirty="0"/>
              <a:t> mit folgenden Methoden:</a:t>
            </a:r>
          </a:p>
          <a:p>
            <a:pPr marL="800100" lvl="1"/>
            <a:r>
              <a:rPr lang="de-DE" dirty="0"/>
              <a:t>Verschieben</a:t>
            </a:r>
          </a:p>
          <a:p>
            <a:pPr marL="800100" lvl="1"/>
            <a:r>
              <a:rPr lang="de-DE" dirty="0"/>
              <a:t>Rotation um 90° (je eine Methode für Rotation nach links und nach rechts)</a:t>
            </a:r>
          </a:p>
          <a:p>
            <a:pPr marL="800100" lvl="1"/>
            <a:r>
              <a:rPr lang="de-DE" dirty="0"/>
              <a:t>Skalieren</a:t>
            </a:r>
          </a:p>
          <a:p>
            <a:pPr marL="400050"/>
            <a:r>
              <a:rPr lang="de-DE" dirty="0"/>
              <a:t>Implementieren Sie die Schnittstelle in allen Klassen geometrischer Formen</a:t>
            </a:r>
          </a:p>
          <a:p>
            <a:pPr marL="400050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cxnSp>
        <p:nvCxnSpPr>
          <p:cNvPr id="27" name="Gerade Verbindung mit Pfeil 25"/>
          <p:cNvCxnSpPr>
            <a:stCxn id="39" idx="0"/>
            <a:endCxn id="35" idx="2"/>
          </p:cNvCxnSpPr>
          <p:nvPr/>
        </p:nvCxnSpPr>
        <p:spPr>
          <a:xfrm rot="5400000" flipH="1" flipV="1">
            <a:off x="3028537" y="2822360"/>
            <a:ext cx="672663" cy="22972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5"/>
          <p:cNvCxnSpPr>
            <a:stCxn id="58" idx="0"/>
            <a:endCxn id="35" idx="2"/>
          </p:cNvCxnSpPr>
          <p:nvPr/>
        </p:nvCxnSpPr>
        <p:spPr>
          <a:xfrm flipV="1">
            <a:off x="4513487" y="3634647"/>
            <a:ext cx="0" cy="6726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47"/>
          <p:cNvGrpSpPr/>
          <p:nvPr/>
        </p:nvGrpSpPr>
        <p:grpSpPr>
          <a:xfrm>
            <a:off x="3793487" y="2529626"/>
            <a:ext cx="1440001" cy="1105021"/>
            <a:chOff x="3793487" y="2346578"/>
            <a:chExt cx="1440001" cy="1105021"/>
          </a:xfrm>
        </p:grpSpPr>
        <p:sp>
          <p:nvSpPr>
            <p:cNvPr id="31" name="Rechteck 30"/>
            <p:cNvSpPr/>
            <p:nvPr/>
          </p:nvSpPr>
          <p:spPr bwMode="auto">
            <a:xfrm>
              <a:off x="3793488" y="2346578"/>
              <a:ext cx="1440000" cy="39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Shape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{abstract}</a:t>
              </a: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793487" y="2731599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x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en-US" sz="1200" i="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793487" y="316359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i="1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37" name="Gruppieren 40"/>
          <p:cNvGrpSpPr/>
          <p:nvPr/>
        </p:nvGrpSpPr>
        <p:grpSpPr>
          <a:xfrm>
            <a:off x="1496249" y="4307310"/>
            <a:ext cx="1440000" cy="961612"/>
            <a:chOff x="2736117" y="4534954"/>
            <a:chExt cx="1440000" cy="961612"/>
          </a:xfrm>
        </p:grpSpPr>
        <p:sp>
          <p:nvSpPr>
            <p:cNvPr id="39" name="Rechteck 38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5" name="Rechteck 54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radius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6" name="Rechteck 55"/>
            <p:cNvSpPr/>
            <p:nvPr/>
          </p:nvSpPr>
          <p:spPr bwMode="auto">
            <a:xfrm>
              <a:off x="2736117" y="520856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7" name="Gruppieren 42"/>
          <p:cNvGrpSpPr/>
          <p:nvPr/>
        </p:nvGrpSpPr>
        <p:grpSpPr>
          <a:xfrm>
            <a:off x="3793487" y="4307310"/>
            <a:ext cx="1440000" cy="972000"/>
            <a:chOff x="4815774" y="4534954"/>
            <a:chExt cx="1440000" cy="972000"/>
          </a:xfrm>
        </p:grpSpPr>
        <p:sp>
          <p:nvSpPr>
            <p:cNvPr id="58" name="Rechteck 57"/>
            <p:cNvSpPr/>
            <p:nvPr/>
          </p:nvSpPr>
          <p:spPr bwMode="auto">
            <a:xfrm>
              <a:off x="4815774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9" name="Rechteck 58"/>
            <p:cNvSpPr/>
            <p:nvPr/>
          </p:nvSpPr>
          <p:spPr bwMode="auto">
            <a:xfrm>
              <a:off x="4815774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height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0" name="Rechteck 59"/>
            <p:cNvSpPr/>
            <p:nvPr/>
          </p:nvSpPr>
          <p:spPr bwMode="auto">
            <a:xfrm>
              <a:off x="4815774" y="5218954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1" name="Gruppieren 40"/>
          <p:cNvGrpSpPr/>
          <p:nvPr/>
        </p:nvGrpSpPr>
        <p:grpSpPr>
          <a:xfrm>
            <a:off x="6090725" y="4307310"/>
            <a:ext cx="1440000" cy="960157"/>
            <a:chOff x="2736117" y="4534954"/>
            <a:chExt cx="1440000" cy="960157"/>
          </a:xfrm>
        </p:grpSpPr>
        <p:sp>
          <p:nvSpPr>
            <p:cNvPr id="62" name="Rechteck 61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3" name="Rechteck 62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4" name="Rechteck 63"/>
            <p:cNvSpPr/>
            <p:nvPr/>
          </p:nvSpPr>
          <p:spPr bwMode="auto">
            <a:xfrm>
              <a:off x="2736117" y="5207111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65" name="Gerade Verbindung mit Pfeil 25"/>
          <p:cNvCxnSpPr>
            <a:stCxn id="62" idx="0"/>
            <a:endCxn id="35" idx="2"/>
          </p:cNvCxnSpPr>
          <p:nvPr/>
        </p:nvCxnSpPr>
        <p:spPr>
          <a:xfrm rot="16200000" flipV="1">
            <a:off x="5325775" y="2822360"/>
            <a:ext cx="672663" cy="22972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leichschenkliges Dreieck 65"/>
          <p:cNvSpPr/>
          <p:nvPr/>
        </p:nvSpPr>
        <p:spPr bwMode="auto">
          <a:xfrm>
            <a:off x="4441489" y="3634647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Sortieren (Interface </a:t>
            </a:r>
            <a:r>
              <a:rPr lang="de-DE" dirty="0" err="1"/>
              <a:t>Comparable</a:t>
            </a:r>
            <a:r>
              <a:rPr lang="de-DE" dirty="0"/>
              <a:t>)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3AD2CDDE-5DB7-4BE9-A587-902F1C79A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von Objekten (Welches ist „größer“, welches „kleiner“?)</a:t>
            </a:r>
          </a:p>
          <a:p>
            <a:r>
              <a:rPr lang="de-DE" dirty="0"/>
              <a:t>Bereits in Java definiert: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Comparable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&lt;Type&gt;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(Type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Verwendung:</a:t>
            </a:r>
          </a:p>
          <a:p>
            <a:r>
              <a:rPr lang="de-DE" dirty="0"/>
              <a:t>Schnittstelle in eigener Klasse implementieren</a:t>
            </a:r>
          </a:p>
          <a:p>
            <a:r>
              <a:rPr lang="de-DE" dirty="0"/>
              <a:t>Platzhalter </a:t>
            </a:r>
            <a:r>
              <a:rPr lang="de-DE" i="1" dirty="0"/>
              <a:t>Type</a:t>
            </a:r>
            <a:r>
              <a:rPr lang="de-DE" dirty="0"/>
              <a:t> durch eigenen Klassennamen ersetzen</a:t>
            </a:r>
          </a:p>
          <a:p>
            <a:r>
              <a:rPr lang="de-DE" dirty="0"/>
              <a:t>Rückgabewert wird wie folgt gedeutet: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über Interface </a:t>
            </a:r>
            <a:r>
              <a:rPr lang="de-DE" dirty="0" err="1"/>
              <a:t>Comparable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grpSp>
        <p:nvGrpSpPr>
          <p:cNvPr id="9" name="Gruppieren 21"/>
          <p:cNvGrpSpPr/>
          <p:nvPr/>
        </p:nvGrpSpPr>
        <p:grpSpPr>
          <a:xfrm>
            <a:off x="6784038" y="1623852"/>
            <a:ext cx="1908000" cy="864000"/>
            <a:chOff x="5953352" y="4253139"/>
            <a:chExt cx="1908000" cy="864000"/>
          </a:xfrm>
        </p:grpSpPr>
        <p:sp>
          <p:nvSpPr>
            <p:cNvPr id="16" name="Rechteck 15"/>
            <p:cNvSpPr/>
            <p:nvPr/>
          </p:nvSpPr>
          <p:spPr bwMode="auto">
            <a:xfrm>
              <a:off x="5953352" y="4253139"/>
              <a:ext cx="1908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Comparable</a:t>
              </a:r>
              <a:r>
                <a:rPr lang="de-DE" sz="1400" b="1" i="1" dirty="0">
                  <a:solidFill>
                    <a:srgbClr val="000000"/>
                  </a:solidFill>
                  <a:latin typeface="Calibri" pitchFamily="34" charset="0"/>
                </a:rPr>
                <a:t>&lt;Type&gt;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953352" y="4757139"/>
              <a:ext cx="1908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compareTo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(Type) :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endParaRPr lang="de-DE" sz="14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784038" y="2487852"/>
            <a:ext cx="1908000" cy="1235058"/>
            <a:chOff x="6784038" y="2487852"/>
            <a:chExt cx="1908000" cy="1235058"/>
          </a:xfrm>
        </p:grpSpPr>
        <p:cxnSp>
          <p:nvCxnSpPr>
            <p:cNvPr id="10" name="Gerade Verbindung mit Pfeil 25"/>
            <p:cNvCxnSpPr>
              <a:stCxn id="13" idx="0"/>
              <a:endCxn id="17" idx="2"/>
            </p:cNvCxnSpPr>
            <p:nvPr/>
          </p:nvCxnSpPr>
          <p:spPr>
            <a:xfrm flipV="1">
              <a:off x="7738038" y="2487852"/>
              <a:ext cx="0" cy="58705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Gleichschenkliges Dreieck 10"/>
            <p:cNvSpPr/>
            <p:nvPr/>
          </p:nvSpPr>
          <p:spPr bwMode="auto">
            <a:xfrm>
              <a:off x="7666038" y="2497377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grpSp>
          <p:nvGrpSpPr>
            <p:cNvPr id="12" name="Gruppieren 15"/>
            <p:cNvGrpSpPr/>
            <p:nvPr/>
          </p:nvGrpSpPr>
          <p:grpSpPr>
            <a:xfrm>
              <a:off x="6784038" y="3074910"/>
              <a:ext cx="1908000" cy="648000"/>
              <a:chOff x="6766038" y="4177511"/>
              <a:chExt cx="1908000" cy="648000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6766038" y="4177511"/>
                <a:ext cx="1908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  <a:endParaRPr kumimoji="0" lang="de-DE" sz="1400" b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 bwMode="auto">
              <a:xfrm>
                <a:off x="6766038" y="4465511"/>
                <a:ext cx="1908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compareTo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(A)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11432"/>
              </p:ext>
            </p:extLst>
          </p:nvPr>
        </p:nvGraphicFramePr>
        <p:xfrm>
          <a:off x="1200560" y="4135412"/>
          <a:ext cx="346138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5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574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Rückgabewert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4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Negativ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this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&lt;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other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74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this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==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other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74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Positiv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this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&gt;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other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Vergleich von Vektoren anhand des Betrages: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Vector2D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Comparable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&lt;Vector2D&gt;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getAbs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s-ES" sz="1400" b="1" dirty="0">
                <a:solidFill>
                  <a:srgbClr val="7F0055"/>
                </a:solidFill>
                <a:latin typeface="Consolas"/>
              </a:rPr>
              <a:t>	        return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Math.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sqrt(</a:t>
            </a:r>
            <a:r>
              <a:rPr lang="es-ES" sz="1400" b="1" i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s-ES" sz="1400" b="1" i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s-ES" sz="1400" b="1" i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(Vector2D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getAbs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&lt;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.getAbs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-1;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}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getAbs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&gt;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.getAbs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}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über Interface </a:t>
            </a:r>
            <a:r>
              <a:rPr lang="de-DE" dirty="0" err="1"/>
              <a:t>Comparable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grpSp>
        <p:nvGrpSpPr>
          <p:cNvPr id="29" name="Gruppieren 21"/>
          <p:cNvGrpSpPr/>
          <p:nvPr/>
        </p:nvGrpSpPr>
        <p:grpSpPr>
          <a:xfrm>
            <a:off x="6784038" y="3434522"/>
            <a:ext cx="1908000" cy="864000"/>
            <a:chOff x="5953352" y="4253139"/>
            <a:chExt cx="1908000" cy="864000"/>
          </a:xfrm>
        </p:grpSpPr>
        <p:sp>
          <p:nvSpPr>
            <p:cNvPr id="30" name="Rechteck 29"/>
            <p:cNvSpPr/>
            <p:nvPr/>
          </p:nvSpPr>
          <p:spPr bwMode="auto">
            <a:xfrm>
              <a:off x="5953352" y="4253139"/>
              <a:ext cx="1908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Comparable</a:t>
              </a:r>
              <a:r>
                <a:rPr lang="de-DE" sz="1400" b="1" i="1" dirty="0">
                  <a:solidFill>
                    <a:srgbClr val="000000"/>
                  </a:solidFill>
                  <a:latin typeface="Calibri" pitchFamily="34" charset="0"/>
                </a:rPr>
                <a:t>&lt;Type&gt;</a:t>
              </a:r>
              <a:endParaRPr kumimoji="0" lang="de-DE" sz="1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1" name="Rechteck 30"/>
            <p:cNvSpPr/>
            <p:nvPr/>
          </p:nvSpPr>
          <p:spPr bwMode="auto">
            <a:xfrm>
              <a:off x="5953352" y="4757139"/>
              <a:ext cx="1908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compareTo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(Type) :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endParaRPr lang="de-DE" sz="14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2" name="Gerade Verbindung mit Pfeil 25"/>
          <p:cNvCxnSpPr>
            <a:stCxn id="34" idx="0"/>
            <a:endCxn id="31" idx="2"/>
          </p:cNvCxnSpPr>
          <p:nvPr/>
        </p:nvCxnSpPr>
        <p:spPr>
          <a:xfrm flipV="1">
            <a:off x="7738038" y="4298522"/>
            <a:ext cx="0" cy="57753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leichschenkliges Dreieck 32"/>
          <p:cNvSpPr/>
          <p:nvPr/>
        </p:nvSpPr>
        <p:spPr bwMode="auto">
          <a:xfrm>
            <a:off x="7666038" y="4298522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6784038" y="4876055"/>
            <a:ext cx="190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rgbClr val="000000"/>
                </a:solidFill>
                <a:latin typeface="Calibri" pitchFamily="34" charset="0"/>
              </a:rPr>
              <a:t>Vector2D</a:t>
            </a:r>
            <a:endParaRPr kumimoji="0" lang="de-DE" sz="1400" b="1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6784038" y="5704055"/>
            <a:ext cx="1908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+ 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(Vector2D)</a:t>
            </a:r>
          </a:p>
        </p:txBody>
      </p:sp>
      <p:sp>
        <p:nvSpPr>
          <p:cNvPr id="36" name="Rechteck 35"/>
          <p:cNvSpPr/>
          <p:nvPr/>
        </p:nvSpPr>
        <p:spPr bwMode="auto">
          <a:xfrm>
            <a:off x="6784038" y="5164055"/>
            <a:ext cx="1908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x: double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y : 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über Klassenmethode </a:t>
            </a:r>
            <a:r>
              <a:rPr lang="de-DE" i="1" dirty="0" err="1"/>
              <a:t>Collections.sort</a:t>
            </a:r>
            <a:r>
              <a:rPr lang="de-DE" i="1" dirty="0"/>
              <a:t>()</a:t>
            </a:r>
            <a:r>
              <a:rPr lang="de-DE" dirty="0"/>
              <a:t> sortieren</a:t>
            </a:r>
          </a:p>
          <a:p>
            <a:r>
              <a:rPr lang="de-DE" dirty="0"/>
              <a:t>Voraussetzung: Elemente in Liste implementieren </a:t>
            </a:r>
            <a:r>
              <a:rPr lang="de-DE" i="1" dirty="0" err="1"/>
              <a:t>Comparable</a:t>
            </a:r>
            <a:endParaRPr lang="de-DE" i="1" dirty="0"/>
          </a:p>
          <a:p>
            <a:r>
              <a:rPr lang="de-DE" dirty="0"/>
              <a:t>Methode </a:t>
            </a:r>
            <a:r>
              <a:rPr lang="de-DE" i="1" dirty="0" err="1"/>
              <a:t>sort</a:t>
            </a:r>
            <a:r>
              <a:rPr lang="de-DE" i="1" dirty="0"/>
              <a:t>()</a:t>
            </a:r>
            <a:r>
              <a:rPr lang="de-DE" dirty="0"/>
              <a:t> verwendet paarweise die Vergleichsmethode </a:t>
            </a:r>
            <a:r>
              <a:rPr lang="de-DE" i="1" dirty="0" err="1"/>
              <a:t>compareTo</a:t>
            </a:r>
            <a:r>
              <a:rPr lang="de-DE" i="1" dirty="0"/>
              <a:t>()</a:t>
            </a:r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endParaRPr lang="de-DE" sz="800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ArrayList&lt;Vector2D&gt;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vectors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ArrayList&lt;Vector2D&gt;();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vectors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Vector2D(0, 5));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vectors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Vector2D(0, -1));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vectors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Vector2D(7, 8));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vectors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Vector2D(0, 0));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i="1" dirty="0" err="1">
                <a:solidFill>
                  <a:srgbClr val="6A3E3E"/>
                </a:solidFill>
                <a:latin typeface="Consolas"/>
              </a:rPr>
              <a:t>vectors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(Vector2D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vector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vectors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vector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.getAbs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sz="8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Sortieren von Listen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84038" y="3434522"/>
            <a:ext cx="1908000" cy="2629533"/>
            <a:chOff x="6784038" y="3434522"/>
            <a:chExt cx="1908000" cy="2629533"/>
          </a:xfrm>
        </p:grpSpPr>
        <p:grpSp>
          <p:nvGrpSpPr>
            <p:cNvPr id="8" name="Gruppieren 21"/>
            <p:cNvGrpSpPr/>
            <p:nvPr/>
          </p:nvGrpSpPr>
          <p:grpSpPr>
            <a:xfrm>
              <a:off x="6784038" y="3434522"/>
              <a:ext cx="1908000" cy="864000"/>
              <a:chOff x="5953352" y="3948339"/>
              <a:chExt cx="1908000" cy="864000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5953352" y="3948339"/>
                <a:ext cx="1908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&lt;&lt;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interface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&gt;&gt;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i="1" dirty="0" err="1">
                    <a:solidFill>
                      <a:srgbClr val="000000"/>
                    </a:solidFill>
                    <a:latin typeface="Calibri" pitchFamily="34" charset="0"/>
                  </a:rPr>
                  <a:t>Comparable</a:t>
                </a:r>
                <a:r>
                  <a:rPr lang="de-DE" sz="1400" b="1" i="1" dirty="0">
                    <a:solidFill>
                      <a:srgbClr val="000000"/>
                    </a:solidFill>
                    <a:latin typeface="Calibri" pitchFamily="34" charset="0"/>
                  </a:rPr>
                  <a:t>&lt;Type&gt;</a:t>
                </a:r>
                <a:endParaRPr kumimoji="0" lang="de-DE" sz="1400" b="1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 bwMode="auto">
              <a:xfrm>
                <a:off x="5953352" y="4452339"/>
                <a:ext cx="1908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i="1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i="1" dirty="0" err="1">
                    <a:solidFill>
                      <a:srgbClr val="000000"/>
                    </a:solidFill>
                    <a:latin typeface="Calibri" pitchFamily="34" charset="0"/>
                  </a:rPr>
                  <a:t>compareTo</a:t>
                </a:r>
                <a:r>
                  <a:rPr lang="de-DE" sz="1400" i="1" dirty="0">
                    <a:solidFill>
                      <a:srgbClr val="000000"/>
                    </a:solidFill>
                    <a:latin typeface="Calibri" pitchFamily="34" charset="0"/>
                  </a:rPr>
                  <a:t>(Type) : </a:t>
                </a:r>
                <a:r>
                  <a:rPr lang="de-DE" sz="1400" i="1" dirty="0" err="1">
                    <a:solidFill>
                      <a:srgbClr val="000000"/>
                    </a:solidFill>
                    <a:latin typeface="Calibri" pitchFamily="34" charset="0"/>
                  </a:rPr>
                  <a:t>int</a:t>
                </a:r>
                <a:endParaRPr lang="de-DE" sz="1400" i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1" name="Gerade Verbindung mit Pfeil 25"/>
            <p:cNvCxnSpPr>
              <a:stCxn id="13" idx="0"/>
              <a:endCxn id="10" idx="2"/>
            </p:cNvCxnSpPr>
            <p:nvPr/>
          </p:nvCxnSpPr>
          <p:spPr>
            <a:xfrm flipV="1">
              <a:off x="7738038" y="4298522"/>
              <a:ext cx="0" cy="577533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leichschenkliges Dreieck 11"/>
            <p:cNvSpPr/>
            <p:nvPr/>
          </p:nvSpPr>
          <p:spPr bwMode="auto">
            <a:xfrm>
              <a:off x="7666038" y="4298522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6784038" y="4876055"/>
              <a:ext cx="1908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Vector2D</a:t>
              </a:r>
              <a:endParaRPr kumimoji="0" lang="de-DE" sz="1400" b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6784038" y="5704055"/>
              <a:ext cx="1908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compareTo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(Vector2D)</a:t>
              </a: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784038" y="5164055"/>
              <a:ext cx="1908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x: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y : double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e-DE" dirty="0"/>
              <a:t>Implementieren Sie </a:t>
            </a:r>
            <a:r>
              <a:rPr lang="de-DE" i="1" dirty="0" err="1"/>
              <a:t>Comparable</a:t>
            </a:r>
            <a:r>
              <a:rPr lang="de-DE" i="1" dirty="0"/>
              <a:t>&lt;Type&gt;</a:t>
            </a:r>
            <a:r>
              <a:rPr lang="de-DE" dirty="0"/>
              <a:t> für geometrische Objekte.</a:t>
            </a:r>
          </a:p>
          <a:p>
            <a:pPr marL="400050"/>
            <a:r>
              <a:rPr lang="de-DE" dirty="0"/>
              <a:t>Kriterium für den Vergleich ist die Fläche der Objekte.</a:t>
            </a:r>
          </a:p>
          <a:p>
            <a:pPr marL="400050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cxnSp>
        <p:nvCxnSpPr>
          <p:cNvPr id="27" name="Gerade Verbindung mit Pfeil 25"/>
          <p:cNvCxnSpPr>
            <a:stCxn id="39" idx="0"/>
            <a:endCxn id="35" idx="2"/>
          </p:cNvCxnSpPr>
          <p:nvPr/>
        </p:nvCxnSpPr>
        <p:spPr>
          <a:xfrm rot="5400000" flipH="1" flipV="1">
            <a:off x="3046536" y="2466761"/>
            <a:ext cx="672663" cy="229723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5"/>
          <p:cNvCxnSpPr>
            <a:stCxn id="47" idx="0"/>
            <a:endCxn id="35" idx="2"/>
          </p:cNvCxnSpPr>
          <p:nvPr/>
        </p:nvCxnSpPr>
        <p:spPr>
          <a:xfrm flipH="1" flipV="1">
            <a:off x="4531486" y="3279047"/>
            <a:ext cx="1" cy="6726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47"/>
          <p:cNvGrpSpPr/>
          <p:nvPr/>
        </p:nvGrpSpPr>
        <p:grpSpPr>
          <a:xfrm>
            <a:off x="3793486" y="2174026"/>
            <a:ext cx="1476000" cy="1105021"/>
            <a:chOff x="3793487" y="2346578"/>
            <a:chExt cx="1440001" cy="1105021"/>
          </a:xfrm>
        </p:grpSpPr>
        <p:sp>
          <p:nvSpPr>
            <p:cNvPr id="31" name="Rechteck 30"/>
            <p:cNvSpPr/>
            <p:nvPr/>
          </p:nvSpPr>
          <p:spPr bwMode="auto">
            <a:xfrm>
              <a:off x="3793488" y="2346578"/>
              <a:ext cx="1440000" cy="39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Shape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{abstract}</a:t>
              </a: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793487" y="2731599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x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en-US" sz="1200" i="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793487" y="316359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i="1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37" name="Gruppieren 40"/>
          <p:cNvGrpSpPr/>
          <p:nvPr/>
        </p:nvGrpSpPr>
        <p:grpSpPr>
          <a:xfrm>
            <a:off x="1496249" y="3951710"/>
            <a:ext cx="1476000" cy="961612"/>
            <a:chOff x="2736117" y="4534954"/>
            <a:chExt cx="1440000" cy="961612"/>
          </a:xfrm>
        </p:grpSpPr>
        <p:sp>
          <p:nvSpPr>
            <p:cNvPr id="39" name="Rechteck 38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radius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2736117" y="520856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46" name="Gruppieren 42"/>
          <p:cNvGrpSpPr/>
          <p:nvPr/>
        </p:nvGrpSpPr>
        <p:grpSpPr>
          <a:xfrm>
            <a:off x="3793487" y="3951710"/>
            <a:ext cx="1476000" cy="972000"/>
            <a:chOff x="4815774" y="4534954"/>
            <a:chExt cx="1440000" cy="972000"/>
          </a:xfrm>
        </p:grpSpPr>
        <p:sp>
          <p:nvSpPr>
            <p:cNvPr id="47" name="Rechteck 46"/>
            <p:cNvSpPr/>
            <p:nvPr/>
          </p:nvSpPr>
          <p:spPr bwMode="auto">
            <a:xfrm>
              <a:off x="4815774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5" name="Rechteck 54"/>
            <p:cNvSpPr/>
            <p:nvPr/>
          </p:nvSpPr>
          <p:spPr bwMode="auto">
            <a:xfrm>
              <a:off x="4815774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height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6" name="Rechteck 55"/>
            <p:cNvSpPr/>
            <p:nvPr/>
          </p:nvSpPr>
          <p:spPr bwMode="auto">
            <a:xfrm>
              <a:off x="4815774" y="5218954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7" name="Gruppieren 40"/>
          <p:cNvGrpSpPr/>
          <p:nvPr/>
        </p:nvGrpSpPr>
        <p:grpSpPr>
          <a:xfrm>
            <a:off x="6090725" y="3951710"/>
            <a:ext cx="1476000" cy="960157"/>
            <a:chOff x="2736117" y="4534954"/>
            <a:chExt cx="1440000" cy="960157"/>
          </a:xfrm>
        </p:grpSpPr>
        <p:sp>
          <p:nvSpPr>
            <p:cNvPr id="58" name="Rechteck 57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9" name="Rechteck 58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0" name="Rechteck 59"/>
            <p:cNvSpPr/>
            <p:nvPr/>
          </p:nvSpPr>
          <p:spPr bwMode="auto">
            <a:xfrm>
              <a:off x="2736117" y="5207111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61" name="Gerade Verbindung mit Pfeil 25"/>
          <p:cNvCxnSpPr>
            <a:stCxn id="58" idx="0"/>
            <a:endCxn id="35" idx="2"/>
          </p:cNvCxnSpPr>
          <p:nvPr/>
        </p:nvCxnSpPr>
        <p:spPr>
          <a:xfrm rot="16200000" flipV="1">
            <a:off x="5343775" y="2466759"/>
            <a:ext cx="672663" cy="229723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leichschenkliges Dreieck 61"/>
          <p:cNvSpPr/>
          <p:nvPr/>
        </p:nvSpPr>
        <p:spPr bwMode="auto">
          <a:xfrm>
            <a:off x="4459487" y="3283404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de-DE" dirty="0"/>
              <a:t>Beachte:</a:t>
            </a:r>
          </a:p>
          <a:p>
            <a:pPr marL="400050"/>
            <a:r>
              <a:rPr lang="de-DE" dirty="0"/>
              <a:t>Nur die Klasse </a:t>
            </a:r>
            <a:r>
              <a:rPr lang="de-DE" i="1" dirty="0"/>
              <a:t>Shape</a:t>
            </a:r>
            <a:r>
              <a:rPr lang="de-DE" dirty="0"/>
              <a:t> muss </a:t>
            </a:r>
            <a:r>
              <a:rPr lang="de-DE" i="1" dirty="0" err="1"/>
              <a:t>Comparable</a:t>
            </a:r>
            <a:r>
              <a:rPr lang="de-DE" dirty="0"/>
              <a:t> implementieren.</a:t>
            </a:r>
          </a:p>
          <a:p>
            <a:pPr marL="400050"/>
            <a:r>
              <a:rPr lang="de-DE" dirty="0"/>
              <a:t>Die übrigen Klassen erben die Schnittstelle und Implementierung.</a:t>
            </a:r>
          </a:p>
          <a:p>
            <a:pPr marL="400050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cxnSp>
        <p:nvCxnSpPr>
          <p:cNvPr id="39" name="Gerade Verbindung mit Pfeil 25"/>
          <p:cNvCxnSpPr>
            <a:endCxn id="45" idx="1"/>
          </p:cNvCxnSpPr>
          <p:nvPr/>
        </p:nvCxnSpPr>
        <p:spPr>
          <a:xfrm>
            <a:off x="2843927" y="2768448"/>
            <a:ext cx="949559" cy="615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leichschenkliges Dreieck 54"/>
          <p:cNvSpPr/>
          <p:nvPr/>
        </p:nvSpPr>
        <p:spPr bwMode="auto">
          <a:xfrm rot="16200000">
            <a:off x="3033216" y="2678448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cxnSp>
        <p:nvCxnSpPr>
          <p:cNvPr id="31" name="Gerade Verbindung mit Pfeil 25"/>
          <p:cNvCxnSpPr>
            <a:stCxn id="56" idx="0"/>
            <a:endCxn id="46" idx="2"/>
          </p:cNvCxnSpPr>
          <p:nvPr/>
        </p:nvCxnSpPr>
        <p:spPr>
          <a:xfrm rot="5400000" flipH="1" flipV="1">
            <a:off x="3118536" y="2538318"/>
            <a:ext cx="528663" cy="229723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25"/>
          <p:cNvCxnSpPr>
            <a:stCxn id="60" idx="0"/>
            <a:endCxn id="46" idx="2"/>
          </p:cNvCxnSpPr>
          <p:nvPr/>
        </p:nvCxnSpPr>
        <p:spPr>
          <a:xfrm flipH="1" flipV="1">
            <a:off x="4531486" y="3422604"/>
            <a:ext cx="1" cy="5286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47"/>
          <p:cNvGrpSpPr/>
          <p:nvPr/>
        </p:nvGrpSpPr>
        <p:grpSpPr>
          <a:xfrm>
            <a:off x="3793486" y="2173583"/>
            <a:ext cx="1476000" cy="1249021"/>
            <a:chOff x="3793487" y="2346578"/>
            <a:chExt cx="1440001" cy="1249021"/>
          </a:xfrm>
        </p:grpSpPr>
        <p:sp>
          <p:nvSpPr>
            <p:cNvPr id="41" name="Rechteck 40"/>
            <p:cNvSpPr/>
            <p:nvPr/>
          </p:nvSpPr>
          <p:spPr bwMode="auto">
            <a:xfrm>
              <a:off x="3793488" y="2346578"/>
              <a:ext cx="1440000" cy="39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Shape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{abstract}</a:t>
              </a: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3793487" y="2731599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x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en-US" sz="1200" i="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" name="Rechteck 45"/>
            <p:cNvSpPr/>
            <p:nvPr/>
          </p:nvSpPr>
          <p:spPr bwMode="auto">
            <a:xfrm>
              <a:off x="3793487" y="3163599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i="1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+ </a:t>
              </a:r>
              <a:r>
                <a:rPr kumimoji="0" lang="en-US" sz="120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compare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To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(Shape)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47" name="Gruppieren 40"/>
          <p:cNvGrpSpPr/>
          <p:nvPr/>
        </p:nvGrpSpPr>
        <p:grpSpPr>
          <a:xfrm>
            <a:off x="1496249" y="3951267"/>
            <a:ext cx="1476000" cy="961612"/>
            <a:chOff x="2736117" y="4534954"/>
            <a:chExt cx="1440000" cy="961612"/>
          </a:xfrm>
        </p:grpSpPr>
        <p:sp>
          <p:nvSpPr>
            <p:cNvPr id="56" name="Rechteck 55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7" name="Rechteck 56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radius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8" name="Rechteck 57"/>
            <p:cNvSpPr/>
            <p:nvPr/>
          </p:nvSpPr>
          <p:spPr bwMode="auto">
            <a:xfrm>
              <a:off x="2736117" y="520856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9" name="Gruppieren 42"/>
          <p:cNvGrpSpPr/>
          <p:nvPr/>
        </p:nvGrpSpPr>
        <p:grpSpPr>
          <a:xfrm>
            <a:off x="3793487" y="3951267"/>
            <a:ext cx="1476000" cy="972000"/>
            <a:chOff x="4815774" y="4534954"/>
            <a:chExt cx="1440000" cy="972000"/>
          </a:xfrm>
        </p:grpSpPr>
        <p:sp>
          <p:nvSpPr>
            <p:cNvPr id="60" name="Rechteck 59"/>
            <p:cNvSpPr/>
            <p:nvPr/>
          </p:nvSpPr>
          <p:spPr bwMode="auto">
            <a:xfrm>
              <a:off x="4815774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1" name="Rechteck 60"/>
            <p:cNvSpPr/>
            <p:nvPr/>
          </p:nvSpPr>
          <p:spPr bwMode="auto">
            <a:xfrm>
              <a:off x="4815774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height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4815774" y="5218954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3" name="Gruppieren 40"/>
          <p:cNvGrpSpPr/>
          <p:nvPr/>
        </p:nvGrpSpPr>
        <p:grpSpPr>
          <a:xfrm>
            <a:off x="6090725" y="3951267"/>
            <a:ext cx="1476000" cy="960157"/>
            <a:chOff x="2736117" y="4534954"/>
            <a:chExt cx="1440000" cy="960157"/>
          </a:xfrm>
        </p:grpSpPr>
        <p:sp>
          <p:nvSpPr>
            <p:cNvPr id="64" name="Rechteck 63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5" name="Rechteck 64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6" name="Rechteck 65"/>
            <p:cNvSpPr/>
            <p:nvPr/>
          </p:nvSpPr>
          <p:spPr bwMode="auto">
            <a:xfrm>
              <a:off x="2736117" y="5207111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67" name="Gerade Verbindung mit Pfeil 25"/>
          <p:cNvCxnSpPr>
            <a:stCxn id="64" idx="0"/>
            <a:endCxn id="46" idx="2"/>
          </p:cNvCxnSpPr>
          <p:nvPr/>
        </p:nvCxnSpPr>
        <p:spPr>
          <a:xfrm rot="16200000" flipV="1">
            <a:off x="5415775" y="2538316"/>
            <a:ext cx="528663" cy="229723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leichschenkliges Dreieck 67"/>
          <p:cNvSpPr/>
          <p:nvPr/>
        </p:nvSpPr>
        <p:spPr bwMode="auto">
          <a:xfrm>
            <a:off x="4459485" y="3426921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1442249" y="2378605"/>
            <a:ext cx="1584000" cy="792000"/>
            <a:chOff x="995392" y="2699352"/>
            <a:chExt cx="2196000" cy="792000"/>
          </a:xfrm>
        </p:grpSpPr>
        <p:sp>
          <p:nvSpPr>
            <p:cNvPr id="28" name="Rechteck 27"/>
            <p:cNvSpPr/>
            <p:nvPr/>
          </p:nvSpPr>
          <p:spPr bwMode="auto">
            <a:xfrm>
              <a:off x="995392" y="2699352"/>
              <a:ext cx="2196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2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b="1" i="1" dirty="0" err="1">
                  <a:solidFill>
                    <a:srgbClr val="000000"/>
                  </a:solidFill>
                  <a:latin typeface="Calibri" pitchFamily="34" charset="0"/>
                </a:rPr>
                <a:t>Comparable</a:t>
              </a:r>
              <a:r>
                <a:rPr lang="de-DE" sz="1200" b="1" i="1" dirty="0">
                  <a:solidFill>
                    <a:srgbClr val="000000"/>
                  </a:solidFill>
                  <a:latin typeface="Calibri" pitchFamily="34" charset="0"/>
                </a:rPr>
                <a:t>&lt;Shape&gt;</a:t>
              </a:r>
              <a:endParaRPr kumimoji="0" lang="de-DE" sz="12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995392" y="3131352"/>
              <a:ext cx="2196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200" i="1" dirty="0" err="1">
                  <a:solidFill>
                    <a:srgbClr val="000000"/>
                  </a:solidFill>
                  <a:latin typeface="Calibri" pitchFamily="34" charset="0"/>
                </a:rPr>
                <a:t>compareTo</a:t>
              </a:r>
              <a:r>
                <a:rPr lang="de-DE" sz="1200" i="1" dirty="0">
                  <a:solidFill>
                    <a:srgbClr val="000000"/>
                  </a:solidFill>
                  <a:latin typeface="Calibri" pitchFamily="34" charset="0"/>
                </a:rPr>
                <a:t>(Shape)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bilden</a:t>
            </a:r>
            <a:r>
              <a:rPr lang="de-DE" dirty="0"/>
              <a:t> gemeinsame Eigenschaften von Klassen </a:t>
            </a:r>
            <a:r>
              <a:rPr lang="de-DE" i="1" dirty="0"/>
              <a:t>ab</a:t>
            </a:r>
            <a:r>
              <a:rPr lang="de-DE" dirty="0"/>
              <a:t>, indem Sie Klassen um gemeinsame Schnittstellen (in Form von abstrakten Basisklassen oder Interfaces) erweitern.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verbergen</a:t>
            </a:r>
            <a:r>
              <a:rPr lang="de-DE" dirty="0"/>
              <a:t> den Datentyp von Objekten, indem Sie Objekte beim Zugriff auf gemeinsame Eigenschaften unterschiedlicher Klassen über Schnittstellen referenzieren.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sortieren</a:t>
            </a:r>
            <a:r>
              <a:rPr lang="de-DE" dirty="0"/>
              <a:t> eine Sammlung von Objekten gleichen Datentyps nach beliebigen Kriterien.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dirty="0"/>
              <a:t>Implementierung in </a:t>
            </a:r>
            <a:r>
              <a:rPr lang="de-DE" i="1" dirty="0"/>
              <a:t>Shape</a:t>
            </a:r>
            <a:r>
              <a:rPr lang="de-DE" dirty="0"/>
              <a:t>:</a:t>
            </a:r>
          </a:p>
          <a:p>
            <a:pPr marL="400050"/>
            <a:endParaRPr lang="de-DE" dirty="0"/>
          </a:p>
          <a:p>
            <a:pPr lvl="1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Comparable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&lt;Shape&gt; {</a:t>
            </a:r>
          </a:p>
          <a:p>
            <a:pPr lvl="1"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    // Attribute und andere Methoden ...</a:t>
            </a:r>
          </a:p>
          <a:p>
            <a:pPr lvl="1">
              <a:buNone/>
            </a:pPr>
            <a:endParaRPr lang="de-DE" sz="1400" dirty="0">
              <a:latin typeface="Consolas"/>
            </a:endParaRPr>
          </a:p>
          <a:p>
            <a:pPr lvl="1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(Shape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        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thisArea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        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.getArea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>
              <a:buNone/>
            </a:pPr>
            <a:endParaRPr lang="de-DE" sz="1400" dirty="0">
              <a:latin typeface="Consolas"/>
            </a:endParaRPr>
          </a:p>
          <a:p>
            <a:pPr lvl="1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thisArea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-1;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thisArea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otherArea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>
              <a:buNone/>
            </a:pPr>
            <a:endParaRPr lang="de-DE" dirty="0"/>
          </a:p>
          <a:p>
            <a:pPr marL="400050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dirty="0"/>
              <a:t>Beispielanwendung:</a:t>
            </a:r>
          </a:p>
          <a:p>
            <a:pPr marL="400050"/>
            <a:endParaRPr lang="de-DE" sz="800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&lt;Shape&gt;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&lt;Shape&gt;();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Circle(0.0, 0.0, 2.0));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Circle(0.0, 0.0, 1.0));</a:t>
            </a:r>
          </a:p>
          <a:p>
            <a:pPr>
              <a:buNone/>
            </a:pPr>
            <a:r>
              <a:rPr lang="en-US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Rectangle(0.0, 0.0, 10.0, 5.0));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Square(0.0, 0.0, 0.5));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"Flächen (unsortiert):"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(Shape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shape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shape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.getArea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i="1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de-DE" sz="1400" b="1" i="1" dirty="0" err="1">
                <a:solidFill>
                  <a:srgbClr val="2A00FF"/>
                </a:solidFill>
                <a:latin typeface="Consolas"/>
              </a:rPr>
              <a:t>nFlächen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 (sortiert):"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(Shape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shape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shape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.getArea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de-DE" sz="1400" dirty="0"/>
          </a:p>
          <a:p>
            <a:pPr marL="400050"/>
            <a:endParaRPr lang="de-DE" dirty="0"/>
          </a:p>
          <a:p>
            <a:pPr marL="400050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7" name="Legende mit Linie 2 6"/>
          <p:cNvSpPr/>
          <p:nvPr/>
        </p:nvSpPr>
        <p:spPr bwMode="auto">
          <a:xfrm>
            <a:off x="6882305" y="2558651"/>
            <a:ext cx="1863233" cy="540000"/>
          </a:xfrm>
          <a:prstGeom prst="borderCallout2">
            <a:avLst>
              <a:gd name="adj1" fmla="val 44160"/>
              <a:gd name="adj2" fmla="val -1731"/>
              <a:gd name="adj3" fmla="val 44049"/>
              <a:gd name="adj4" fmla="val -26583"/>
              <a:gd name="adj5" fmla="val 4114"/>
              <a:gd name="adj6" fmla="val -4926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Objekte verschiedener Klassen in </a:t>
            </a:r>
            <a:r>
              <a:rPr kumimoji="0" lang="de-DE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einer</a:t>
            </a: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Liste</a:t>
            </a:r>
          </a:p>
        </p:txBody>
      </p:sp>
      <p:sp>
        <p:nvSpPr>
          <p:cNvPr id="8" name="Legende mit Linie 2 7"/>
          <p:cNvSpPr/>
          <p:nvPr/>
        </p:nvSpPr>
        <p:spPr bwMode="auto">
          <a:xfrm>
            <a:off x="5933238" y="3790715"/>
            <a:ext cx="1332000" cy="540000"/>
          </a:xfrm>
          <a:prstGeom prst="borderCallout2">
            <a:avLst>
              <a:gd name="adj1" fmla="val 44160"/>
              <a:gd name="adj2" fmla="val -1731"/>
              <a:gd name="adj3" fmla="val 43344"/>
              <a:gd name="adj4" fmla="val -38949"/>
              <a:gd name="adj5" fmla="val 4961"/>
              <a:gd name="adj6" fmla="val -652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Referenz über Basisklasse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Abstrakte Klassen &amp; Methoden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Schnittstellen (Interfaces)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Sortieren (Interface </a:t>
            </a:r>
            <a:r>
              <a:rPr lang="de-DE" dirty="0" err="1">
                <a:solidFill>
                  <a:srgbClr val="000000"/>
                </a:solidFill>
              </a:rPr>
              <a:t>Comparable</a:t>
            </a:r>
            <a:r>
              <a:rPr lang="de-DE" dirty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 &amp; Methoden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FED087D7-F724-46FA-A907-A85B091F7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de-DE" dirty="0"/>
              <a:t>Erinnern Sie sich an unsere geometrischen Objekte?</a:t>
            </a:r>
          </a:p>
          <a:p>
            <a:pPr marL="400050"/>
            <a:r>
              <a:rPr lang="de-DE" dirty="0"/>
              <a:t>Was stört Sie am bisherigen Aufbau unserer Klassen?</a:t>
            </a:r>
          </a:p>
          <a:p>
            <a:pPr marL="400050"/>
            <a:r>
              <a:rPr lang="de-DE" dirty="0"/>
              <a:t>Was ergibt keinen Sinn bzw. ist „unschön“?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cxnSp>
        <p:nvCxnSpPr>
          <p:cNvPr id="19" name="Gerade Verbindung mit Pfeil 25"/>
          <p:cNvCxnSpPr>
            <a:stCxn id="27" idx="0"/>
            <a:endCxn id="33" idx="2"/>
          </p:cNvCxnSpPr>
          <p:nvPr/>
        </p:nvCxnSpPr>
        <p:spPr>
          <a:xfrm rot="5400000" flipH="1" flipV="1">
            <a:off x="3028537" y="2505313"/>
            <a:ext cx="672663" cy="22972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5"/>
          <p:cNvCxnSpPr>
            <a:stCxn id="25" idx="0"/>
            <a:endCxn id="33" idx="2"/>
          </p:cNvCxnSpPr>
          <p:nvPr/>
        </p:nvCxnSpPr>
        <p:spPr>
          <a:xfrm flipV="1">
            <a:off x="4513487" y="3317600"/>
            <a:ext cx="0" cy="6726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47"/>
          <p:cNvGrpSpPr/>
          <p:nvPr/>
        </p:nvGrpSpPr>
        <p:grpSpPr>
          <a:xfrm>
            <a:off x="3793487" y="2363600"/>
            <a:ext cx="1440000" cy="954000"/>
            <a:chOff x="3793487" y="2497599"/>
            <a:chExt cx="1440000" cy="954000"/>
          </a:xfrm>
        </p:grpSpPr>
        <p:sp>
          <p:nvSpPr>
            <p:cNvPr id="30" name="Rechteck 29"/>
            <p:cNvSpPr/>
            <p:nvPr/>
          </p:nvSpPr>
          <p:spPr bwMode="auto">
            <a:xfrm>
              <a:off x="3793487" y="2497599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Shape</a:t>
              </a:r>
              <a:endParaRPr kumimoji="0" lang="en-US" sz="12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1" name="Rechteck 30"/>
            <p:cNvSpPr/>
            <p:nvPr/>
          </p:nvSpPr>
          <p:spPr bwMode="auto">
            <a:xfrm>
              <a:off x="3793487" y="2731599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x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en-US" sz="1200" i="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793487" y="316359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9" name="Gruppieren 40"/>
          <p:cNvGrpSpPr/>
          <p:nvPr/>
        </p:nvGrpSpPr>
        <p:grpSpPr>
          <a:xfrm>
            <a:off x="1496249" y="3990263"/>
            <a:ext cx="1440000" cy="961612"/>
            <a:chOff x="2736117" y="4534954"/>
            <a:chExt cx="1440000" cy="961612"/>
          </a:xfrm>
        </p:grpSpPr>
        <p:sp>
          <p:nvSpPr>
            <p:cNvPr id="27" name="Rechteck 26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Rechteck 27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radius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2736117" y="520856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0" name="Gruppieren 42"/>
          <p:cNvGrpSpPr/>
          <p:nvPr/>
        </p:nvGrpSpPr>
        <p:grpSpPr>
          <a:xfrm>
            <a:off x="3793487" y="3990263"/>
            <a:ext cx="1440000" cy="972000"/>
            <a:chOff x="4815774" y="4534954"/>
            <a:chExt cx="1440000" cy="972000"/>
          </a:xfrm>
        </p:grpSpPr>
        <p:sp>
          <p:nvSpPr>
            <p:cNvPr id="25" name="Rechteck 24"/>
            <p:cNvSpPr/>
            <p:nvPr/>
          </p:nvSpPr>
          <p:spPr bwMode="auto">
            <a:xfrm>
              <a:off x="4815774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4815774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height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4815774" y="5218954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9" name="Legende mit Linie 2 28"/>
          <p:cNvSpPr/>
          <p:nvPr/>
        </p:nvSpPr>
        <p:spPr bwMode="auto">
          <a:xfrm>
            <a:off x="6129545" y="1998828"/>
            <a:ext cx="2541284" cy="419501"/>
          </a:xfrm>
          <a:prstGeom prst="borderCallout2">
            <a:avLst>
              <a:gd name="adj1" fmla="val 44160"/>
              <a:gd name="adj2" fmla="val -1731"/>
              <a:gd name="adj3" fmla="val 56822"/>
              <a:gd name="adj4" fmla="val -24265"/>
              <a:gd name="adj5" fmla="val 108309"/>
              <a:gd name="adj6" fmla="val -4014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Macht keinen Sinn, Objekte der Basisklasse zu erzeugen</a:t>
            </a:r>
          </a:p>
        </p:txBody>
      </p:sp>
      <p:sp>
        <p:nvSpPr>
          <p:cNvPr id="32" name="Legende mit Linie 2 31"/>
          <p:cNvSpPr/>
          <p:nvPr/>
        </p:nvSpPr>
        <p:spPr bwMode="auto">
          <a:xfrm>
            <a:off x="6129545" y="2617919"/>
            <a:ext cx="2541284" cy="720000"/>
          </a:xfrm>
          <a:prstGeom prst="borderCallout2">
            <a:avLst>
              <a:gd name="adj1" fmla="val 44160"/>
              <a:gd name="adj2" fmla="val -1731"/>
              <a:gd name="adj3" fmla="val 45931"/>
              <a:gd name="adj4" fmla="val -26992"/>
              <a:gd name="adj5" fmla="val 68622"/>
              <a:gd name="adj6" fmla="val -3835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Methode soll nicht ausgeführt, sondern in Subklassen überlagert werden</a:t>
            </a:r>
          </a:p>
        </p:txBody>
      </p:sp>
      <p:grpSp>
        <p:nvGrpSpPr>
          <p:cNvPr id="34" name="Gruppieren 40"/>
          <p:cNvGrpSpPr/>
          <p:nvPr/>
        </p:nvGrpSpPr>
        <p:grpSpPr>
          <a:xfrm>
            <a:off x="6090725" y="3990263"/>
            <a:ext cx="1440000" cy="960157"/>
            <a:chOff x="2736117" y="4534954"/>
            <a:chExt cx="1440000" cy="960157"/>
          </a:xfrm>
        </p:grpSpPr>
        <p:sp>
          <p:nvSpPr>
            <p:cNvPr id="36" name="Rechteck 35"/>
            <p:cNvSpPr/>
            <p:nvPr/>
          </p:nvSpPr>
          <p:spPr bwMode="auto">
            <a:xfrm>
              <a:off x="2736117" y="4534954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2736117" y="4786954"/>
              <a:ext cx="144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width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2736117" y="5207111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getArea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double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42" name="Gerade Verbindung mit Pfeil 25"/>
          <p:cNvCxnSpPr>
            <a:stCxn id="36" idx="0"/>
            <a:endCxn id="33" idx="2"/>
          </p:cNvCxnSpPr>
          <p:nvPr/>
        </p:nvCxnSpPr>
        <p:spPr>
          <a:xfrm rot="16200000" flipV="1">
            <a:off x="5325775" y="2505313"/>
            <a:ext cx="672663" cy="22972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leichschenkliges Dreieck 21"/>
          <p:cNvSpPr/>
          <p:nvPr/>
        </p:nvSpPr>
        <p:spPr bwMode="auto">
          <a:xfrm>
            <a:off x="4441489" y="3317600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wird durch Schlüsselwort </a:t>
            </a:r>
            <a:r>
              <a:rPr lang="de-DE" i="1" dirty="0" err="1"/>
              <a:t>abstract</a:t>
            </a:r>
            <a:r>
              <a:rPr lang="de-DE" dirty="0"/>
              <a:t> zu abstrakter Klasse</a:t>
            </a:r>
          </a:p>
          <a:p>
            <a:r>
              <a:rPr lang="de-DE" dirty="0"/>
              <a:t>Effekt: Es können keine Objekte der Klasse erstellt werden.</a:t>
            </a:r>
          </a:p>
          <a:p>
            <a:r>
              <a:rPr lang="de-DE" dirty="0"/>
              <a:t>Stattdessen:</a:t>
            </a:r>
          </a:p>
          <a:p>
            <a:pPr lvl="1"/>
            <a:r>
              <a:rPr lang="de-DE" dirty="0"/>
              <a:t>Klasse ableiten und in (</a:t>
            </a:r>
            <a:r>
              <a:rPr lang="de-DE" i="1" dirty="0"/>
              <a:t>konkreten</a:t>
            </a:r>
            <a:r>
              <a:rPr lang="de-DE" dirty="0"/>
              <a:t> = nicht abstrakten) Subklassen erweitern</a:t>
            </a:r>
          </a:p>
          <a:p>
            <a:pPr lvl="1"/>
            <a:r>
              <a:rPr lang="de-DE" dirty="0"/>
              <a:t>Objekte der Subklassen erstellen</a:t>
            </a:r>
          </a:p>
          <a:p>
            <a:pPr lvl="1"/>
            <a:endParaRPr lang="de-DE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B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>
              <a:latin typeface="Consolas"/>
            </a:endParaRPr>
          </a:p>
          <a:p>
            <a:pPr lvl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A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abstractObj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A();</a:t>
            </a:r>
          </a:p>
          <a:p>
            <a:pPr lvl="0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B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concreteObj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B();</a:t>
            </a:r>
          </a:p>
          <a:p>
            <a:pPr lvl="0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lvl="0"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61022" y="4819527"/>
            <a:ext cx="666379" cy="672503"/>
            <a:chOff x="648106" y="5394478"/>
            <a:chExt cx="666379" cy="672503"/>
          </a:xfrm>
        </p:grpSpPr>
        <p:sp>
          <p:nvSpPr>
            <p:cNvPr id="9" name="Textfeld 8"/>
            <p:cNvSpPr txBox="1"/>
            <p:nvPr/>
          </p:nvSpPr>
          <p:spPr>
            <a:xfrm>
              <a:off x="648106" y="5394478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C00000"/>
                  </a:solidFill>
                  <a:sym typeface="Wingdings"/>
                </a:rPr>
                <a:t>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48106" y="5666871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lang="de-DE" sz="2000" kern="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590494" y="2606807"/>
            <a:ext cx="972000" cy="1382845"/>
            <a:chOff x="5773657" y="3858667"/>
            <a:chExt cx="972000" cy="1382845"/>
          </a:xfrm>
        </p:grpSpPr>
        <p:sp>
          <p:nvSpPr>
            <p:cNvPr id="15" name="Rechteck 14"/>
            <p:cNvSpPr/>
            <p:nvPr/>
          </p:nvSpPr>
          <p:spPr bwMode="auto">
            <a:xfrm>
              <a:off x="5773657" y="3858667"/>
              <a:ext cx="972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</a:rPr>
                <a:t>{abstract}</a:t>
              </a:r>
              <a:endParaRPr kumimoji="0" 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5773657" y="4881512"/>
              <a:ext cx="972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7" name="Gerade Verbindung mit Pfeil 16"/>
            <p:cNvCxnSpPr>
              <a:stCxn id="16" idx="0"/>
              <a:endCxn id="15" idx="2"/>
            </p:cNvCxnSpPr>
            <p:nvPr/>
          </p:nvCxnSpPr>
          <p:spPr>
            <a:xfrm flipV="1">
              <a:off x="6259657" y="4362667"/>
              <a:ext cx="0" cy="51884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leichschenkliges Dreieck 17"/>
            <p:cNvSpPr/>
            <p:nvPr/>
          </p:nvSpPr>
          <p:spPr bwMode="auto">
            <a:xfrm>
              <a:off x="6187657" y="4362667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6750741" y="2452836"/>
            <a:ext cx="2056028" cy="1536816"/>
            <a:chOff x="6750741" y="3013273"/>
            <a:chExt cx="2056028" cy="1536816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6750741" y="3971244"/>
              <a:ext cx="2056028" cy="578845"/>
              <a:chOff x="6692685" y="3971244"/>
              <a:chExt cx="2056028" cy="578845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7776713" y="4190089"/>
                <a:ext cx="97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u="sng" dirty="0">
                    <a:solidFill>
                      <a:srgbClr val="000000"/>
                    </a:solidFill>
                    <a:latin typeface="Calibri" pitchFamily="34" charset="0"/>
                  </a:rPr>
                  <a:t>:B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6692685" y="3971244"/>
                <a:ext cx="895780" cy="501901"/>
                <a:chOff x="6751208" y="3971244"/>
                <a:chExt cx="895780" cy="501901"/>
              </a:xfrm>
            </p:grpSpPr>
            <p:sp>
              <p:nvSpPr>
                <p:cNvPr id="26" name="Textfeld 25"/>
                <p:cNvSpPr txBox="1"/>
                <p:nvPr/>
              </p:nvSpPr>
              <p:spPr>
                <a:xfrm>
                  <a:off x="6758914" y="3971244"/>
                  <a:ext cx="88036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</a:pPr>
                  <a:r>
                    <a:rPr lang="de-DE" sz="1400" b="1" kern="0" dirty="0" err="1">
                      <a:solidFill>
                        <a:srgbClr val="7F0055"/>
                      </a:solidFill>
                      <a:latin typeface="Consolas"/>
                      <a:cs typeface="+mn-cs"/>
                    </a:rPr>
                    <a:t>new</a:t>
                  </a:r>
                  <a:r>
                    <a:rPr lang="de-DE" sz="1400" b="1" kern="0" dirty="0">
                      <a:solidFill>
                        <a:srgbClr val="000000"/>
                      </a:solidFill>
                      <a:latin typeface="Consolas"/>
                      <a:cs typeface="+mn-cs"/>
                    </a:rPr>
                    <a:t> B()</a:t>
                  </a:r>
                  <a:endPara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Pfeil nach rechts 26"/>
                <p:cNvSpPr/>
                <p:nvPr/>
              </p:nvSpPr>
              <p:spPr bwMode="auto">
                <a:xfrm>
                  <a:off x="6751208" y="4267033"/>
                  <a:ext cx="895780" cy="206112"/>
                </a:xfrm>
                <a:prstGeom prst="rightArrow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</p:grpSp>
        </p:grpSp>
        <p:grpSp>
          <p:nvGrpSpPr>
            <p:cNvPr id="33" name="Gruppieren 32"/>
            <p:cNvGrpSpPr/>
            <p:nvPr/>
          </p:nvGrpSpPr>
          <p:grpSpPr>
            <a:xfrm>
              <a:off x="6750741" y="3013273"/>
              <a:ext cx="1581041" cy="664491"/>
              <a:chOff x="6692685" y="3013273"/>
              <a:chExt cx="1581041" cy="664491"/>
            </a:xfrm>
          </p:grpSpPr>
          <p:grpSp>
            <p:nvGrpSpPr>
              <p:cNvPr id="29" name="Gruppieren 28"/>
              <p:cNvGrpSpPr/>
              <p:nvPr/>
            </p:nvGrpSpPr>
            <p:grpSpPr>
              <a:xfrm>
                <a:off x="6692685" y="3013273"/>
                <a:ext cx="895780" cy="501901"/>
                <a:chOff x="6751208" y="3971244"/>
                <a:chExt cx="895780" cy="501901"/>
              </a:xfrm>
            </p:grpSpPr>
            <p:sp>
              <p:nvSpPr>
                <p:cNvPr id="30" name="Textfeld 29"/>
                <p:cNvSpPr txBox="1"/>
                <p:nvPr/>
              </p:nvSpPr>
              <p:spPr>
                <a:xfrm>
                  <a:off x="6758914" y="3971244"/>
                  <a:ext cx="88037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</a:pPr>
                  <a:r>
                    <a:rPr lang="de-DE" sz="1400" b="1" kern="0" dirty="0" err="1">
                      <a:solidFill>
                        <a:srgbClr val="7F0055"/>
                      </a:solidFill>
                      <a:latin typeface="Consolas"/>
                      <a:cs typeface="+mn-cs"/>
                    </a:rPr>
                    <a:t>new</a:t>
                  </a:r>
                  <a:r>
                    <a:rPr lang="de-DE" sz="1400" b="1" kern="0" dirty="0">
                      <a:solidFill>
                        <a:srgbClr val="000000"/>
                      </a:solidFill>
                      <a:latin typeface="Consolas"/>
                      <a:cs typeface="+mn-cs"/>
                    </a:rPr>
                    <a:t> A()</a:t>
                  </a:r>
                  <a:endPara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Pfeil nach rechts 30"/>
                <p:cNvSpPr/>
                <p:nvPr/>
              </p:nvSpPr>
              <p:spPr bwMode="auto">
                <a:xfrm>
                  <a:off x="6751208" y="4267033"/>
                  <a:ext cx="895780" cy="206112"/>
                </a:xfrm>
                <a:prstGeom prst="rightArrow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</p:grpSp>
          <p:sp>
            <p:nvSpPr>
              <p:cNvPr id="32" name="Textfeld 31"/>
              <p:cNvSpPr txBox="1"/>
              <p:nvPr/>
            </p:nvSpPr>
            <p:spPr>
              <a:xfrm>
                <a:off x="7607347" y="3154544"/>
                <a:ext cx="66637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</a:pPr>
                <a:r>
                  <a:rPr lang="de-DE" sz="2800" b="1" dirty="0">
                    <a:solidFill>
                      <a:srgbClr val="C00000"/>
                    </a:solidFill>
                    <a:sym typeface="Wingdings"/>
                  </a:rPr>
                  <a:t></a:t>
                </a:r>
                <a:endParaRPr lang="de-DE" sz="2000" b="1" dirty="0">
                  <a:solidFill>
                    <a:srgbClr val="C00000"/>
                  </a:solidFill>
                  <a:sym typeface="Wingdings"/>
                </a:endParaRPr>
              </a:p>
            </p:txBody>
          </p:sp>
        </p:grpSp>
      </p:grpSp>
      <p:sp>
        <p:nvSpPr>
          <p:cNvPr id="36" name="Legende mit Linie 2 35"/>
          <p:cNvSpPr/>
          <p:nvPr/>
        </p:nvSpPr>
        <p:spPr bwMode="auto">
          <a:xfrm>
            <a:off x="5737103" y="4581540"/>
            <a:ext cx="1332000" cy="419501"/>
          </a:xfrm>
          <a:prstGeom prst="borderCallout2">
            <a:avLst>
              <a:gd name="adj1" fmla="val 51080"/>
              <a:gd name="adj2" fmla="val -1384"/>
              <a:gd name="adj3" fmla="val 107124"/>
              <a:gd name="adj4" fmla="val -40152"/>
              <a:gd name="adj5" fmla="val 106446"/>
              <a:gd name="adj6" fmla="val -12977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Nicht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 wird durch das Schlüsselwort </a:t>
            </a:r>
            <a:r>
              <a:rPr lang="de-DE" i="1" dirty="0" err="1"/>
              <a:t>abstract</a:t>
            </a:r>
            <a:r>
              <a:rPr lang="de-DE" dirty="0"/>
              <a:t> zur abstrakten Methode</a:t>
            </a:r>
          </a:p>
          <a:p>
            <a:r>
              <a:rPr lang="de-DE" dirty="0"/>
              <a:t>Abstrakte Methode enthält nur die Deklaration, aber keine Implementierung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ImageSource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Image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getNextImage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dirty="0"/>
              <a:t>Beachte:</a:t>
            </a:r>
          </a:p>
          <a:p>
            <a:r>
              <a:rPr lang="de-DE" dirty="0"/>
              <a:t>Abstrakte Methoden können nicht aufgerufen werden (existiert keine Implementierung!)</a:t>
            </a:r>
          </a:p>
          <a:p>
            <a:r>
              <a:rPr lang="de-DE" dirty="0"/>
              <a:t>Gibt stattdessen vor, welche Methoden Subklassen besitzen müssen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grpSp>
        <p:nvGrpSpPr>
          <p:cNvPr id="21" name="Gruppieren 8"/>
          <p:cNvGrpSpPr/>
          <p:nvPr/>
        </p:nvGrpSpPr>
        <p:grpSpPr>
          <a:xfrm>
            <a:off x="6986366" y="2062141"/>
            <a:ext cx="1762347" cy="756000"/>
            <a:chOff x="6982365" y="3744686"/>
            <a:chExt cx="1762347" cy="756000"/>
          </a:xfrm>
        </p:grpSpPr>
        <p:sp>
          <p:nvSpPr>
            <p:cNvPr id="27" name="Rechteck 26"/>
            <p:cNvSpPr/>
            <p:nvPr/>
          </p:nvSpPr>
          <p:spPr bwMode="auto">
            <a:xfrm>
              <a:off x="6982365" y="3744686"/>
              <a:ext cx="1762347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b="1" dirty="0" err="1">
                  <a:solidFill>
                    <a:srgbClr val="000000"/>
                  </a:solidFill>
                  <a:latin typeface="Calibri" pitchFamily="34" charset="0"/>
                </a:rPr>
                <a:t>ImageSource</a:t>
              </a:r>
              <a:endParaRPr lang="de-DE" sz="12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{</a:t>
              </a:r>
              <a:r>
                <a:rPr kumimoji="0" lang="de-DE" sz="1200" i="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abstract</a:t>
              </a:r>
              <a:r>
                <a:rPr kumimoji="0" lang="de-DE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}</a:t>
              </a:r>
              <a:endParaRPr kumimoji="0" lang="de-DE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Rechteck 27"/>
            <p:cNvSpPr/>
            <p:nvPr/>
          </p:nvSpPr>
          <p:spPr bwMode="auto">
            <a:xfrm>
              <a:off x="6982365" y="4176686"/>
              <a:ext cx="1762347" cy="32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200" i="1" dirty="0" err="1">
                  <a:solidFill>
                    <a:srgbClr val="000000"/>
                  </a:solidFill>
                  <a:latin typeface="Calibri" pitchFamily="34" charset="0"/>
                </a:rPr>
                <a:t>getNextImage</a:t>
              </a:r>
              <a:r>
                <a:rPr lang="de-DE" sz="1200" i="1" dirty="0">
                  <a:solidFill>
                    <a:srgbClr val="000000"/>
                  </a:solidFill>
                  <a:latin typeface="Calibri" pitchFamily="34" charset="0"/>
                </a:rPr>
                <a:t>() : Image</a:t>
              </a:r>
            </a:p>
          </p:txBody>
        </p:sp>
      </p:grpSp>
      <p:sp>
        <p:nvSpPr>
          <p:cNvPr id="10" name="Legende mit Linie 2 9"/>
          <p:cNvSpPr/>
          <p:nvPr/>
        </p:nvSpPr>
        <p:spPr bwMode="auto">
          <a:xfrm>
            <a:off x="5533152" y="3393548"/>
            <a:ext cx="2384542" cy="419501"/>
          </a:xfrm>
          <a:prstGeom prst="borderCallout2">
            <a:avLst>
              <a:gd name="adj1" fmla="val -11198"/>
              <a:gd name="adj2" fmla="val 56703"/>
              <a:gd name="adj3" fmla="val -67734"/>
              <a:gd name="adj4" fmla="val 76776"/>
              <a:gd name="adj5" fmla="val -123504"/>
              <a:gd name="adj6" fmla="val 8220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Kursiv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= abstrakte Methode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mit abstrakten Methoden </a:t>
            </a:r>
            <a:r>
              <a:rPr lang="de-DE" i="1" dirty="0"/>
              <a:t>müssen</a:t>
            </a:r>
            <a:r>
              <a:rPr lang="de-DE" dirty="0"/>
              <a:t> abstrakt sein.</a:t>
            </a:r>
          </a:p>
          <a:p>
            <a:r>
              <a:rPr lang="de-DE" dirty="0"/>
              <a:t>Ansonsten könnten für Objekte nicht implementierte Methoden aufgerufen werden.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Vererbung:</a:t>
            </a:r>
          </a:p>
          <a:p>
            <a:r>
              <a:rPr lang="de-DE" dirty="0"/>
              <a:t>Abstrakte Methoden werden vererbt.</a:t>
            </a:r>
          </a:p>
          <a:p>
            <a:r>
              <a:rPr lang="de-DE" dirty="0"/>
              <a:t>Subklassen abstrakt, solange nicht </a:t>
            </a:r>
            <a:r>
              <a:rPr lang="de-DE" i="1" dirty="0"/>
              <a:t>alle</a:t>
            </a:r>
            <a:r>
              <a:rPr lang="de-DE" dirty="0"/>
              <a:t> abstrakten Methoden implementiert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ImageSource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Image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getNextImage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Camera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ImageSource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Image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getNextImage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mit abstrakten 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7" name="Ellipse 6"/>
          <p:cNvSpPr/>
          <p:nvPr/>
        </p:nvSpPr>
        <p:spPr bwMode="auto">
          <a:xfrm>
            <a:off x="1784216" y="2796316"/>
            <a:ext cx="936000" cy="36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2183664" y="3575094"/>
            <a:ext cx="936000" cy="36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6985652" y="3243400"/>
            <a:ext cx="1762347" cy="756000"/>
            <a:chOff x="6982365" y="3744686"/>
            <a:chExt cx="1762347" cy="756000"/>
          </a:xfrm>
        </p:grpSpPr>
        <p:sp>
          <p:nvSpPr>
            <p:cNvPr id="10" name="Rechteck 9"/>
            <p:cNvSpPr/>
            <p:nvPr/>
          </p:nvSpPr>
          <p:spPr bwMode="auto">
            <a:xfrm>
              <a:off x="6982365" y="3744686"/>
              <a:ext cx="1762347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b="1" dirty="0" err="1">
                  <a:solidFill>
                    <a:srgbClr val="000000"/>
                  </a:solidFill>
                  <a:latin typeface="Calibri" pitchFamily="34" charset="0"/>
                </a:rPr>
                <a:t>ImageSource</a:t>
              </a:r>
              <a:endParaRPr lang="de-DE" sz="12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{</a:t>
              </a:r>
              <a:r>
                <a:rPr kumimoji="0" lang="de-DE" sz="1200" i="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abstract</a:t>
              </a:r>
              <a:r>
                <a:rPr kumimoji="0" lang="de-DE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}</a:t>
              </a:r>
              <a:endParaRPr kumimoji="0" lang="de-DE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6982365" y="4176686"/>
              <a:ext cx="1762347" cy="32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200" i="1" dirty="0" err="1">
                  <a:solidFill>
                    <a:srgbClr val="000000"/>
                  </a:solidFill>
                  <a:latin typeface="Calibri" pitchFamily="34" charset="0"/>
                </a:rPr>
                <a:t>getNextImage</a:t>
              </a:r>
              <a:r>
                <a:rPr lang="de-DE" sz="1200" i="1" dirty="0">
                  <a:solidFill>
                    <a:srgbClr val="000000"/>
                  </a:solidFill>
                  <a:latin typeface="Calibri" pitchFamily="34" charset="0"/>
                </a:rPr>
                <a:t>() : Image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985652" y="3999400"/>
            <a:ext cx="1762347" cy="1029388"/>
            <a:chOff x="6985652" y="3999400"/>
            <a:chExt cx="1762347" cy="1029388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6985652" y="4416788"/>
              <a:ext cx="1762347" cy="612000"/>
              <a:chOff x="6523607" y="4228102"/>
              <a:chExt cx="1762347" cy="612000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6523607" y="4228102"/>
                <a:ext cx="1762347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200" b="1" dirty="0" err="1">
                    <a:solidFill>
                      <a:srgbClr val="000000"/>
                    </a:solidFill>
                    <a:latin typeface="Calibri" pitchFamily="34" charset="0"/>
                  </a:rPr>
                  <a:t>Camera</a:t>
                </a:r>
                <a:endParaRPr lang="de-DE" sz="12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 bwMode="auto">
              <a:xfrm>
                <a:off x="6523607" y="4516102"/>
                <a:ext cx="1762347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2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200" dirty="0" err="1">
                    <a:solidFill>
                      <a:srgbClr val="000000"/>
                    </a:solidFill>
                    <a:latin typeface="Calibri" pitchFamily="34" charset="0"/>
                  </a:rPr>
                  <a:t>getNextImage</a:t>
                </a:r>
                <a:r>
                  <a:rPr lang="de-DE" sz="1200" dirty="0">
                    <a:solidFill>
                      <a:srgbClr val="000000"/>
                    </a:solidFill>
                    <a:latin typeface="Calibri" pitchFamily="34" charset="0"/>
                  </a:rPr>
                  <a:t>() : Image</a:t>
                </a:r>
              </a:p>
            </p:txBody>
          </p:sp>
        </p:grpSp>
        <p:cxnSp>
          <p:nvCxnSpPr>
            <p:cNvPr id="16" name="Gerade Verbindung mit Pfeil 15"/>
            <p:cNvCxnSpPr>
              <a:stCxn id="13" idx="0"/>
              <a:endCxn id="11" idx="2"/>
            </p:cNvCxnSpPr>
            <p:nvPr/>
          </p:nvCxnSpPr>
          <p:spPr>
            <a:xfrm flipV="1">
              <a:off x="7866826" y="3999400"/>
              <a:ext cx="0" cy="41738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leichschenkliges Dreieck 16"/>
            <p:cNvSpPr/>
            <p:nvPr/>
          </p:nvSpPr>
          <p:spPr bwMode="auto">
            <a:xfrm>
              <a:off x="7794826" y="4007386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2814</Words>
  <Application>Microsoft Office PowerPoint</Application>
  <PresentationFormat>Bildschirmpräsentation (4:3)</PresentationFormat>
  <Paragraphs>732</Paragraphs>
  <Slides>31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41" baseType="lpstr">
      <vt:lpstr>Arial</vt:lpstr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Abstrakte Klassen &amp; Methoden</vt:lpstr>
      <vt:lpstr>Aufgabe: Geometrische Objekte</vt:lpstr>
      <vt:lpstr>Abstrakte Klassen</vt:lpstr>
      <vt:lpstr>Abstrakte Methoden</vt:lpstr>
      <vt:lpstr>Klassen mit abstrakten Methoden</vt:lpstr>
      <vt:lpstr>Klassen mit abstrakten Methoden</vt:lpstr>
      <vt:lpstr>Aufgabe: Geometrische Objekte</vt:lpstr>
      <vt:lpstr>Aufgabe: Geometrische Objekte</vt:lpstr>
      <vt:lpstr>Schnittstellen (Interfaces)</vt:lpstr>
      <vt:lpstr>Schnittstellen</vt:lpstr>
      <vt:lpstr>Schnittstellen</vt:lpstr>
      <vt:lpstr>Syntax zur Deklaration einer Schnittstelle</vt:lpstr>
      <vt:lpstr>Implementierung einer Schnittstelle</vt:lpstr>
      <vt:lpstr>Vererbung abstrakter Schnittstelle-Methoden</vt:lpstr>
      <vt:lpstr>Implementierung mehrerer Schnittstellen</vt:lpstr>
      <vt:lpstr>Implementierung mehrerer Schnittstellen</vt:lpstr>
      <vt:lpstr>Vererbungshierarchien für Schnittstellen</vt:lpstr>
      <vt:lpstr>Referenzieren über implementierte Schnittstellen</vt:lpstr>
      <vt:lpstr>Aufgabe: Geometrische Objekte</vt:lpstr>
      <vt:lpstr>Sortieren (Interface Comparable)</vt:lpstr>
      <vt:lpstr>Vergleich über Interface Comparable</vt:lpstr>
      <vt:lpstr>Vergleich über Interface Comparable</vt:lpstr>
      <vt:lpstr>Sortieren von Listen</vt:lpstr>
      <vt:lpstr>Aufgabe: Geometrische Objekte</vt:lpstr>
      <vt:lpstr>Aufgabe: Geometrische Objekte</vt:lpstr>
      <vt:lpstr>Aufgabe: Geometrische Objekte</vt:lpstr>
      <vt:lpstr>Aufgabe: Geometrische Objekte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1042</cp:revision>
  <dcterms:created xsi:type="dcterms:W3CDTF">2015-12-28T12:04:20Z</dcterms:created>
  <dcterms:modified xsi:type="dcterms:W3CDTF">2023-12-08T10:21:30Z</dcterms:modified>
  <cp:category>Vorlesung</cp:category>
  <cp:contentStatus/>
</cp:coreProperties>
</file>