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6" r:id="rId2"/>
  </p:sldMasterIdLst>
  <p:notesMasterIdLst>
    <p:notesMasterId r:id="rId45"/>
  </p:notesMasterIdLst>
  <p:handoutMasterIdLst>
    <p:handoutMasterId r:id="rId46"/>
  </p:handoutMasterIdLst>
  <p:sldIdLst>
    <p:sldId id="577" r:id="rId3"/>
    <p:sldId id="578" r:id="rId4"/>
    <p:sldId id="427" r:id="rId5"/>
    <p:sldId id="276" r:id="rId6"/>
    <p:sldId id="388" r:id="rId7"/>
    <p:sldId id="393" r:id="rId8"/>
    <p:sldId id="387" r:id="rId9"/>
    <p:sldId id="394" r:id="rId10"/>
    <p:sldId id="395" r:id="rId11"/>
    <p:sldId id="392" r:id="rId12"/>
    <p:sldId id="396" r:id="rId13"/>
    <p:sldId id="390" r:id="rId14"/>
    <p:sldId id="397" r:id="rId15"/>
    <p:sldId id="398" r:id="rId16"/>
    <p:sldId id="399" r:id="rId17"/>
    <p:sldId id="400" r:id="rId18"/>
    <p:sldId id="389" r:id="rId19"/>
    <p:sldId id="401" r:id="rId20"/>
    <p:sldId id="406" r:id="rId21"/>
    <p:sldId id="407" r:id="rId22"/>
    <p:sldId id="404" r:id="rId23"/>
    <p:sldId id="408" r:id="rId24"/>
    <p:sldId id="409" r:id="rId25"/>
    <p:sldId id="410" r:id="rId26"/>
    <p:sldId id="411" r:id="rId27"/>
    <p:sldId id="402" r:id="rId28"/>
    <p:sldId id="412" r:id="rId29"/>
    <p:sldId id="413" r:id="rId30"/>
    <p:sldId id="414" r:id="rId31"/>
    <p:sldId id="415" r:id="rId32"/>
    <p:sldId id="403" r:id="rId33"/>
    <p:sldId id="417" r:id="rId34"/>
    <p:sldId id="418" r:id="rId35"/>
    <p:sldId id="416" r:id="rId36"/>
    <p:sldId id="391" r:id="rId37"/>
    <p:sldId id="419" r:id="rId38"/>
    <p:sldId id="420" r:id="rId39"/>
    <p:sldId id="421" r:id="rId40"/>
    <p:sldId id="422" r:id="rId41"/>
    <p:sldId id="423" r:id="rId42"/>
    <p:sldId id="424" r:id="rId43"/>
    <p:sldId id="425" r:id="rId44"/>
  </p:sldIdLst>
  <p:sldSz cx="9144000" cy="6858000" type="screen4x3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905A"/>
    <a:srgbClr val="002664"/>
    <a:srgbClr val="A50303"/>
    <a:srgbClr val="8EBAE5"/>
    <a:srgbClr val="E98300"/>
    <a:srgbClr val="0B6970"/>
    <a:srgbClr val="BEBC9C"/>
    <a:srgbClr val="989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8172" autoAdjust="0"/>
  </p:normalViewPr>
  <p:slideViewPr>
    <p:cSldViewPr snapToGrid="0" snapToObjects="1">
      <p:cViewPr varScale="1">
        <p:scale>
          <a:sx n="97" d="100"/>
          <a:sy n="97" d="100"/>
        </p:scale>
        <p:origin x="204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-2400" y="-108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13332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82307" y="6744335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56280" y="6744335"/>
            <a:ext cx="796025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B32FABAF-581A-43A0-94E1-01DF06E215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2" name="Picture 6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4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828675"/>
            <a:ext cx="35512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05769" y="3667972"/>
            <a:ext cx="6823075" cy="289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2307" y="6744335"/>
            <a:ext cx="500358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642562" y="6744335"/>
            <a:ext cx="909743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8478F364-15D4-4D2B-82CD-E68F48C362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0" name="Picture 22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2204357"/>
            <a:ext cx="8315325" cy="4008664"/>
          </a:xfrm>
          <a:solidFill>
            <a:schemeClr val="accent3"/>
          </a:solidFill>
        </p:spPr>
        <p:txBody>
          <a:bodyPr lIns="72000"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609C-E169-420D-8EDE-BF9D2DF9B74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58FBC-6EFE-4D39-B95E-55C6B8216B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8674" y="770468"/>
            <a:ext cx="79193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  <a:endParaRPr lang="de-DE" alt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132416" y="139995"/>
            <a:ext cx="6879167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1BCC66-1296-4195-9819-0219F312B139}"/>
              </a:ext>
            </a:extLst>
          </p:cNvPr>
          <p:cNvCxnSpPr/>
          <p:nvPr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3A65C70-E095-4EE5-9318-8FE6862D0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67BABBD-0CC9-4687-B237-848298AAB8D0}"/>
              </a:ext>
            </a:extLst>
          </p:cNvPr>
          <p:cNvSpPr/>
          <p:nvPr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3" name="Fußzeilenplatzhalter 5">
            <a:extLst>
              <a:ext uri="{FF2B5EF4-FFF2-40B4-BE49-F238E27FC236}">
                <a16:creationId xmlns:a16="http://schemas.microsoft.com/office/drawing/2014/main" id="{EDA23881-90B2-4D5E-AC9C-40E19C920518}"/>
              </a:ext>
            </a:extLst>
          </p:cNvPr>
          <p:cNvSpPr txBox="1">
            <a:spLocks/>
          </p:cNvSpPr>
          <p:nvPr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8. Ausnahmebehandlung (E3-OP)</a:t>
            </a:r>
          </a:p>
        </p:txBody>
      </p:sp>
    </p:spTree>
    <p:extLst>
      <p:ext uri="{BB962C8B-B14F-4D97-AF65-F5344CB8AC3E}">
        <p14:creationId xmlns:p14="http://schemas.microsoft.com/office/powerpoint/2010/main" val="520206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8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3987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9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23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8942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5328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369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1165572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7999" y="1332000"/>
            <a:ext cx="79200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 dirty="0"/>
              <a:t>Textmasterformate durch Klicken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7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8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/Vollbild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4EE494-26C5-45E7-BCE5-000E2FB3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2825751"/>
            <a:ext cx="7326497" cy="346921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E8B25E8A-A593-4DC7-BD8E-CA3121648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5869286"/>
            <a:ext cx="1370028" cy="504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D4D5CF6-B3B8-440F-8E81-0B0086CAD9EF}"/>
              </a:ext>
            </a:extLst>
          </p:cNvPr>
          <p:cNvSpPr/>
          <p:nvPr/>
        </p:nvSpPr>
        <p:spPr bwMode="auto">
          <a:xfrm>
            <a:off x="828675" y="2740009"/>
            <a:ext cx="7326497" cy="36000"/>
          </a:xfrm>
          <a:prstGeom prst="rect">
            <a:avLst/>
          </a:prstGeom>
          <a:gradFill flip="none" rotWithShape="1">
            <a:gsLst>
              <a:gs pos="100000">
                <a:srgbClr val="DFEFFF">
                  <a:alpha val="0"/>
                  <a:lumMod val="0"/>
                  <a:lumOff val="100000"/>
                </a:srgb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7410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704416-7573-4F20-AE69-25D731E184C0}"/>
              </a:ext>
            </a:extLst>
          </p:cNvPr>
          <p:cNvSpPr/>
          <p:nvPr/>
        </p:nvSpPr>
        <p:spPr bwMode="auto">
          <a:xfrm>
            <a:off x="1" y="1934633"/>
            <a:ext cx="9144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3E73B4C-88F2-4690-A3BC-7CC9117C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DC4377-9B3A-4828-A63B-629EB557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175000"/>
            <a:ext cx="7326497" cy="31199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4533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8513" y="-1588"/>
            <a:ext cx="83550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5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 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29" name="Picture 12" descr="H:\buero\schlichting\logos\haw\aktuell\HAW_Logos\05_HAW_Logos\05_HAW_Logo_P_rgb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563" y="131763"/>
            <a:ext cx="3587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/>
        </p:nvCxnSpPr>
        <p:spPr bwMode="auto">
          <a:xfrm>
            <a:off x="0" y="65055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auto">
          <a:xfrm>
            <a:off x="0" y="5746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792163" y="366713"/>
            <a:ext cx="19700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rgbClr val="002364"/>
                </a:solidFill>
                <a:latin typeface="Calibri" pitchFamily="34" charset="0"/>
              </a:rPr>
              <a:t>HAW Hamburg: Wissen fürs Leben</a:t>
            </a:r>
          </a:p>
          <a:p>
            <a:pPr eaLnBrk="1" hangingPunct="1">
              <a:defRPr/>
            </a:pPr>
            <a:endParaRPr lang="de-DE" alt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532438" y="6564313"/>
            <a:ext cx="2133600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4313"/>
            <a:ext cx="4697413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666038" y="6564313"/>
            <a:ext cx="1079500" cy="142875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sz="1000" baseline="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7231423" y="340147"/>
            <a:ext cx="1922102" cy="226591"/>
          </a:xfrm>
          <a:prstGeom prst="rect">
            <a:avLst/>
          </a:prstGeom>
          <a:solidFill>
            <a:srgbClr val="0E905A"/>
          </a:solidFill>
          <a:ln>
            <a:noFill/>
          </a:ln>
        </p:spPr>
        <p:txBody>
          <a:bodyPr wrap="none" lIns="108000" tIns="36000" rIns="108000" bIns="3600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000" baseline="0" dirty="0">
                <a:solidFill>
                  <a:schemeClr val="bg1"/>
                </a:solidFill>
                <a:latin typeface="Calibri" pitchFamily="34" charset="0"/>
              </a:rPr>
              <a:t>Ausnahmebehandlung</a:t>
            </a:r>
            <a:r>
              <a:rPr lang="de-DE" altLang="de-DE" sz="1000" dirty="0">
                <a:solidFill>
                  <a:schemeClr val="bg1"/>
                </a:solidFill>
                <a:latin typeface="Calibri" pitchFamily="34" charset="0"/>
              </a:rPr>
              <a:t> (E-B3-OP)</a:t>
            </a:r>
            <a:endParaRPr lang="de-DE" altLang="de-DE" sz="1000" dirty="0"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6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Titelmasterformat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durch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Klicken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Textmasterformat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r>
              <a:rPr lang="en-US" altLang="de-DE" noProof="0" dirty="0"/>
              <a:t> </a:t>
            </a:r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39031" y="6560414"/>
            <a:ext cx="689644" cy="142875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0414"/>
            <a:ext cx="1372219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8347" y="6564314"/>
            <a:ext cx="587191" cy="140132"/>
          </a:xfrm>
          <a:prstGeom prst="rect">
            <a:avLst/>
          </a:prstGeom>
        </p:spPr>
        <p:txBody>
          <a:bodyPr vert="horz" lIns="91424" tIns="45712" rIns="0" bIns="45712" rtlCol="0" anchor="ctr" anchorCtr="0">
            <a:noAutofit/>
          </a:bodyPr>
          <a:lstStyle>
            <a:lvl1pPr algn="r">
              <a:defRPr sz="9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E715C0-C1F7-4601-92C4-9F02170E7C72}"/>
              </a:ext>
            </a:extLst>
          </p:cNvPr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731E877-CE4B-4342-850B-B60BCC27EFAE}"/>
              </a:ext>
            </a:extLst>
          </p:cNvPr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97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11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23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358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477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839" indent="-342839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819" indent="-2857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279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1824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0851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7970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089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20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0932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w-hamburg.de/marc-hensel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F93563A-E2A4-4B05-BF11-481F6F6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(E3-OP)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206C84D-16E5-4505-9EAF-711537FF4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8</a:t>
            </a:r>
            <a:r>
              <a:rPr lang="de-DE" sz="2400" dirty="0"/>
              <a:t>. Ausnahmebehandlung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	             Prof. Dr. Marc Hensel</a:t>
            </a:r>
          </a:p>
          <a:p>
            <a:r>
              <a:rPr lang="de-DE" sz="800" dirty="0"/>
              <a:t>	                       </a:t>
            </a:r>
            <a:r>
              <a:rPr lang="de-DE" sz="400" dirty="0"/>
              <a:t> </a:t>
            </a:r>
            <a:r>
              <a:rPr lang="de-DE" sz="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http://www.haw-hamburg.de/marc-hensel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631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Ausnahme </a:t>
            </a:r>
            <a:r>
              <a:rPr lang="de-DE" i="1" dirty="0"/>
              <a:t>werfen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Programmfluss wird unmittelbar unterbrochen</a:t>
            </a:r>
          </a:p>
          <a:p>
            <a:pPr lvl="1"/>
            <a:r>
              <a:rPr lang="de-DE" dirty="0"/>
              <a:t>Objekt erzeugt, das Ausnahme repräsentiert</a:t>
            </a:r>
          </a:p>
          <a:p>
            <a:pPr>
              <a:buFont typeface="+mj-lt"/>
              <a:buAutoNum type="arabicPeriod"/>
            </a:pPr>
            <a:r>
              <a:rPr lang="de-DE" dirty="0"/>
              <a:t>Ausnahme </a:t>
            </a:r>
            <a:r>
              <a:rPr lang="de-DE" i="1" dirty="0"/>
              <a:t>fangen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Programmierer kann Ausnahme abfangen und behandeln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der Ausnahmebehandlung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2904231" y="3026672"/>
            <a:ext cx="0" cy="2567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2892006" y="3794505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de-DE" b="1" dirty="0">
                <a:solidFill>
                  <a:srgbClr val="C00000"/>
                </a:solidFill>
                <a:sym typeface="Wingdings"/>
              </a:rPr>
              <a:t>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42" name="Gruppieren 41"/>
          <p:cNvGrpSpPr/>
          <p:nvPr/>
        </p:nvGrpSpPr>
        <p:grpSpPr>
          <a:xfrm>
            <a:off x="4818694" y="3765779"/>
            <a:ext cx="1572672" cy="504000"/>
            <a:chOff x="4818694" y="4080403"/>
            <a:chExt cx="1572672" cy="504000"/>
          </a:xfrm>
        </p:grpSpPr>
        <p:sp>
          <p:nvSpPr>
            <p:cNvPr id="15" name="Rechteck 14"/>
            <p:cNvSpPr/>
            <p:nvPr/>
          </p:nvSpPr>
          <p:spPr bwMode="auto">
            <a:xfrm>
              <a:off x="5311366" y="4080403"/>
              <a:ext cx="1080000" cy="504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rgbClr val="000000"/>
                  </a:solidFill>
                  <a:latin typeface="Calibri" pitchFamily="34" charset="0"/>
                </a:rPr>
                <a:t>Ausnahme-behandlung</a:t>
              </a:r>
              <a:endParaRPr kumimoji="0" lang="en-US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6" name="Gerade Verbindung mit Pfeil 25"/>
            <p:cNvCxnSpPr>
              <a:stCxn id="10" idx="3"/>
              <a:endCxn id="15" idx="1"/>
            </p:cNvCxnSpPr>
            <p:nvPr/>
          </p:nvCxnSpPr>
          <p:spPr>
            <a:xfrm>
              <a:off x="4818694" y="4332403"/>
              <a:ext cx="492672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Rechteck 21"/>
          <p:cNvSpPr/>
          <p:nvPr/>
        </p:nvSpPr>
        <p:spPr bwMode="auto">
          <a:xfrm>
            <a:off x="2212379" y="2592440"/>
            <a:ext cx="1383704" cy="50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Calibri" pitchFamily="34" charset="0"/>
              </a:rPr>
              <a:t>Programmfluss</a:t>
            </a:r>
            <a:endParaRPr kumimoji="0" lang="en-US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121855" y="3879279"/>
            <a:ext cx="17139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3272238" y="2944600"/>
            <a:ext cx="3281129" cy="1253179"/>
            <a:chOff x="3272238" y="3259224"/>
            <a:chExt cx="3281129" cy="1253179"/>
          </a:xfrm>
        </p:grpSpPr>
        <p:sp>
          <p:nvSpPr>
            <p:cNvPr id="10" name="Rechteck 9"/>
            <p:cNvSpPr/>
            <p:nvPr/>
          </p:nvSpPr>
          <p:spPr bwMode="auto">
            <a:xfrm>
              <a:off x="3738694" y="4152403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</a:rPr>
                <a:t>:</a:t>
              </a:r>
              <a:r>
                <a:rPr lang="en-US" sz="1400" dirty="0" err="1">
                  <a:solidFill>
                    <a:srgbClr val="000000"/>
                  </a:solidFill>
                  <a:latin typeface="Calibri" pitchFamily="34" charset="0"/>
                </a:rPr>
                <a:t>Throwable</a:t>
              </a:r>
              <a:endParaRPr kumimoji="0" lang="en-US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1" name="Gerade Verbindung mit Pfeil 25"/>
            <p:cNvCxnSpPr>
              <a:stCxn id="9" idx="3"/>
              <a:endCxn id="10" idx="1"/>
            </p:cNvCxnSpPr>
            <p:nvPr/>
          </p:nvCxnSpPr>
          <p:spPr>
            <a:xfrm>
              <a:off x="3272238" y="4330130"/>
              <a:ext cx="466456" cy="2273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Legende mit Linie 2 32"/>
            <p:cNvSpPr/>
            <p:nvPr/>
          </p:nvSpPr>
          <p:spPr bwMode="auto">
            <a:xfrm>
              <a:off x="5149367" y="3259224"/>
              <a:ext cx="1404000" cy="419501"/>
            </a:xfrm>
            <a:prstGeom prst="borderCallout2">
              <a:avLst>
                <a:gd name="adj1" fmla="val 48951"/>
                <a:gd name="adj2" fmla="val -5530"/>
                <a:gd name="adj3" fmla="val 81308"/>
                <a:gd name="adj4" fmla="val -43602"/>
                <a:gd name="adj5" fmla="val 189749"/>
                <a:gd name="adj6" fmla="val -66429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Objekt erzeugt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34" name="Gerade Verbindung mit Pfeil 25"/>
          <p:cNvCxnSpPr>
            <a:endCxn id="9" idx="0"/>
          </p:cNvCxnSpPr>
          <p:nvPr/>
        </p:nvCxnSpPr>
        <p:spPr>
          <a:xfrm flipH="1">
            <a:off x="3082122" y="3026672"/>
            <a:ext cx="13880" cy="76783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uppieren 42"/>
          <p:cNvGrpSpPr/>
          <p:nvPr/>
        </p:nvGrpSpPr>
        <p:grpSpPr>
          <a:xfrm>
            <a:off x="2868762" y="4266687"/>
            <a:ext cx="5516844" cy="1659679"/>
            <a:chOff x="2868762" y="4365631"/>
            <a:chExt cx="5516844" cy="1659679"/>
          </a:xfrm>
        </p:grpSpPr>
        <p:sp>
          <p:nvSpPr>
            <p:cNvPr id="14" name="Textfeld 13"/>
            <p:cNvSpPr txBox="1"/>
            <p:nvPr/>
          </p:nvSpPr>
          <p:spPr>
            <a:xfrm>
              <a:off x="2868762" y="4581311"/>
              <a:ext cx="4267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b="1" dirty="0">
                  <a:solidFill>
                    <a:srgbClr val="006600"/>
                  </a:solidFill>
                  <a:sym typeface="Wingdings"/>
                </a:rPr>
                <a:t></a:t>
              </a:r>
              <a:endPara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  <p:cxnSp>
          <p:nvCxnSpPr>
            <p:cNvPr id="19" name="Gerade Verbindung mit Pfeil 25"/>
            <p:cNvCxnSpPr>
              <a:stCxn id="15" idx="2"/>
              <a:endCxn id="14" idx="3"/>
            </p:cNvCxnSpPr>
            <p:nvPr/>
          </p:nvCxnSpPr>
          <p:spPr>
            <a:xfrm rot="5400000">
              <a:off x="4350168" y="3310945"/>
              <a:ext cx="446513" cy="2555885"/>
            </a:xfrm>
            <a:prstGeom prst="bentConnector2">
              <a:avLst/>
            </a:prstGeom>
            <a:ln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hteck 26"/>
            <p:cNvSpPr/>
            <p:nvPr/>
          </p:nvSpPr>
          <p:spPr bwMode="auto">
            <a:xfrm>
              <a:off x="5159515" y="5521310"/>
              <a:ext cx="1383704" cy="504000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err="1">
                  <a:solidFill>
                    <a:srgbClr val="000000"/>
                  </a:solidFill>
                  <a:latin typeface="Calibri" pitchFamily="34" charset="0"/>
                </a:rPr>
                <a:t>Programm</a:t>
              </a:r>
              <a:endParaRPr lang="en-US" sz="14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i="0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beenden</a:t>
              </a:r>
              <a:endParaRPr kumimoji="0" lang="en-US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28" name="Gerade Verbindung mit Pfeil 25"/>
            <p:cNvCxnSpPr>
              <a:stCxn id="15" idx="2"/>
              <a:endCxn id="27" idx="0"/>
            </p:cNvCxnSpPr>
            <p:nvPr/>
          </p:nvCxnSpPr>
          <p:spPr>
            <a:xfrm>
              <a:off x="5851366" y="4365631"/>
              <a:ext cx="1" cy="1155679"/>
            </a:xfrm>
            <a:prstGeom prst="straightConnector1">
              <a:avLst/>
            </a:prstGeom>
            <a:ln>
              <a:solidFill>
                <a:srgbClr val="000000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gende mit Linie 2 31"/>
            <p:cNvSpPr/>
            <p:nvPr/>
          </p:nvSpPr>
          <p:spPr bwMode="auto">
            <a:xfrm>
              <a:off x="6981606" y="4833225"/>
              <a:ext cx="1404000" cy="419501"/>
            </a:xfrm>
            <a:prstGeom prst="borderCallout2">
              <a:avLst>
                <a:gd name="adj1" fmla="val 48951"/>
                <a:gd name="adj2" fmla="val -5530"/>
                <a:gd name="adj3" fmla="val 50169"/>
                <a:gd name="adj4" fmla="val -39308"/>
                <a:gd name="adj5" fmla="val 7705"/>
                <a:gd name="adj6" fmla="val -77164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Fortführen oder beenden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38" name="Gerade Verbindung mit Pfeil 25"/>
            <p:cNvCxnSpPr>
              <a:stCxn id="14" idx="2"/>
            </p:cNvCxnSpPr>
            <p:nvPr/>
          </p:nvCxnSpPr>
          <p:spPr>
            <a:xfrm flipH="1">
              <a:off x="3074368" y="5042976"/>
              <a:ext cx="7754" cy="865452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Grafi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41" y="5206686"/>
            <a:ext cx="692559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9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Falls keine Ausnahmebehandlung programmiert</a:t>
            </a:r>
          </a:p>
          <a:p>
            <a:pPr marL="400050" lvl="1" indent="0">
              <a:buNone/>
            </a:pPr>
            <a:r>
              <a:rPr lang="de-DE" dirty="0">
                <a:sym typeface="Symbol" panose="05050102010706020507" pitchFamily="18" charset="2"/>
              </a:rPr>
              <a:t> </a:t>
            </a:r>
            <a:r>
              <a:rPr lang="de-DE" dirty="0"/>
              <a:t>Programm wird beendet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 der Ausnahmebehandlung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cxnSp>
        <p:nvCxnSpPr>
          <p:cNvPr id="8" name="Gerade Verbindung mit Pfeil 7"/>
          <p:cNvCxnSpPr/>
          <p:nvPr/>
        </p:nvCxnSpPr>
        <p:spPr bwMode="auto">
          <a:xfrm>
            <a:off x="2904231" y="3026672"/>
            <a:ext cx="0" cy="256713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feld 8"/>
          <p:cNvSpPr txBox="1"/>
          <p:nvPr/>
        </p:nvSpPr>
        <p:spPr>
          <a:xfrm>
            <a:off x="2892006" y="3794505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de-DE" b="1" dirty="0">
                <a:solidFill>
                  <a:srgbClr val="C00000"/>
                </a:solidFill>
                <a:sym typeface="Wingdings"/>
              </a:rPr>
              <a:t>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2212379" y="2592440"/>
            <a:ext cx="1383704" cy="50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Calibri" pitchFamily="34" charset="0"/>
              </a:rPr>
              <a:t>Programmfluss</a:t>
            </a:r>
            <a:endParaRPr kumimoji="0" lang="en-US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1121855" y="3879279"/>
            <a:ext cx="17139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de-DE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grpSp>
        <p:nvGrpSpPr>
          <p:cNvPr id="41" name="Gruppieren 40"/>
          <p:cNvGrpSpPr/>
          <p:nvPr/>
        </p:nvGrpSpPr>
        <p:grpSpPr>
          <a:xfrm>
            <a:off x="3272238" y="2944600"/>
            <a:ext cx="3281129" cy="1253179"/>
            <a:chOff x="3272238" y="3259224"/>
            <a:chExt cx="3281129" cy="1253179"/>
          </a:xfrm>
        </p:grpSpPr>
        <p:sp>
          <p:nvSpPr>
            <p:cNvPr id="10" name="Rechteck 9"/>
            <p:cNvSpPr/>
            <p:nvPr/>
          </p:nvSpPr>
          <p:spPr bwMode="auto">
            <a:xfrm>
              <a:off x="3738694" y="4152403"/>
              <a:ext cx="1080000" cy="36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  <a:latin typeface="Calibri" pitchFamily="34" charset="0"/>
                </a:rPr>
                <a:t>:</a:t>
              </a:r>
              <a:r>
                <a:rPr lang="en-US" sz="1400" dirty="0" err="1">
                  <a:solidFill>
                    <a:srgbClr val="000000"/>
                  </a:solidFill>
                  <a:latin typeface="Calibri" pitchFamily="34" charset="0"/>
                </a:rPr>
                <a:t>Throwable</a:t>
              </a:r>
              <a:endParaRPr kumimoji="0" lang="en-US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cxnSp>
          <p:nvCxnSpPr>
            <p:cNvPr id="11" name="Gerade Verbindung mit Pfeil 25"/>
            <p:cNvCxnSpPr>
              <a:stCxn id="9" idx="3"/>
              <a:endCxn id="10" idx="1"/>
            </p:cNvCxnSpPr>
            <p:nvPr/>
          </p:nvCxnSpPr>
          <p:spPr>
            <a:xfrm>
              <a:off x="3272238" y="4330130"/>
              <a:ext cx="466456" cy="2273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Legende mit Linie 2 32"/>
            <p:cNvSpPr/>
            <p:nvPr/>
          </p:nvSpPr>
          <p:spPr bwMode="auto">
            <a:xfrm>
              <a:off x="5149367" y="3259224"/>
              <a:ext cx="1404000" cy="419501"/>
            </a:xfrm>
            <a:prstGeom prst="borderCallout2">
              <a:avLst>
                <a:gd name="adj1" fmla="val 48951"/>
                <a:gd name="adj2" fmla="val -5530"/>
                <a:gd name="adj3" fmla="val 81308"/>
                <a:gd name="adj4" fmla="val -43602"/>
                <a:gd name="adj5" fmla="val 189749"/>
                <a:gd name="adj6" fmla="val -66429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Objekt erzeugt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cxnSp>
        <p:nvCxnSpPr>
          <p:cNvPr id="34" name="Gerade Verbindung mit Pfeil 25"/>
          <p:cNvCxnSpPr>
            <a:endCxn id="9" idx="0"/>
          </p:cNvCxnSpPr>
          <p:nvPr/>
        </p:nvCxnSpPr>
        <p:spPr>
          <a:xfrm flipH="1">
            <a:off x="3082122" y="3026672"/>
            <a:ext cx="13880" cy="767833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25"/>
          <p:cNvCxnSpPr>
            <a:stCxn id="10" idx="3"/>
            <a:endCxn id="27" idx="0"/>
          </p:cNvCxnSpPr>
          <p:nvPr/>
        </p:nvCxnSpPr>
        <p:spPr>
          <a:xfrm>
            <a:off x="4818694" y="4017779"/>
            <a:ext cx="1032673" cy="1188907"/>
          </a:xfrm>
          <a:prstGeom prst="bentConnector2">
            <a:avLst/>
          </a:prstGeom>
          <a:ln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 bwMode="auto">
          <a:xfrm>
            <a:off x="5159515" y="5206686"/>
            <a:ext cx="1383704" cy="504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err="1">
                <a:solidFill>
                  <a:srgbClr val="000000"/>
                </a:solidFill>
                <a:latin typeface="Calibri" pitchFamily="34" charset="0"/>
              </a:rPr>
              <a:t>Programm</a:t>
            </a:r>
            <a:endParaRPr lang="en-US" sz="1400" dirty="0">
              <a:solidFill>
                <a:srgbClr val="000000"/>
              </a:solidFill>
              <a:latin typeface="Calibri" pitchFamily="34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i="0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rPr>
              <a:t>beenden</a:t>
            </a:r>
            <a:endParaRPr kumimoji="0" lang="en-US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32" name="Legende mit Linie 2 31"/>
          <p:cNvSpPr/>
          <p:nvPr/>
        </p:nvSpPr>
        <p:spPr bwMode="auto">
          <a:xfrm>
            <a:off x="6981606" y="4518601"/>
            <a:ext cx="1620000" cy="419501"/>
          </a:xfrm>
          <a:prstGeom prst="borderCallout2">
            <a:avLst>
              <a:gd name="adj1" fmla="val 48951"/>
              <a:gd name="adj2" fmla="val -5530"/>
              <a:gd name="adj3" fmla="val 50169"/>
              <a:gd name="adj4" fmla="val -39308"/>
              <a:gd name="adj5" fmla="val 12496"/>
              <a:gd name="adj6" fmla="val -6475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Keine Behandlung vorhanden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21" name="Grafik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41" y="5206686"/>
            <a:ext cx="692559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8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Ausnahmen werfen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B6FFDE9E-1804-4F6B-97B9-0CD487BBF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01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 Fehlerfall werden Ausnahmen automatisch erzeugt (z.B. Division durch Null).</a:t>
            </a:r>
          </a:p>
          <a:p>
            <a:r>
              <a:rPr lang="de-DE" dirty="0"/>
              <a:t>Ausnahmen lassen sich aber auch explizit werfen.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Syntax: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ExceptionObject</a:t>
            </a:r>
            <a:r>
              <a:rPr lang="de-DE" sz="1400" dirty="0">
                <a:latin typeface="Consolas" panose="020B0609020204030204" pitchFamily="49" charset="0"/>
              </a:rPr>
              <a:t>;</a:t>
            </a:r>
            <a:endParaRPr lang="de-DE" dirty="0">
              <a:latin typeface="Consolas" panose="020B0609020204030204" pitchFamily="49" charset="0"/>
            </a:endParaRPr>
          </a:p>
          <a:p>
            <a:endParaRPr lang="de-DE" dirty="0"/>
          </a:p>
          <a:p>
            <a:r>
              <a:rPr lang="de-DE" dirty="0"/>
              <a:t>Konstruktor kann String (z.B. als Fehlerbeschreibung) übergeben werden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Beispiele: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endParaRPr lang="de-DE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2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"Division </a:t>
            </a:r>
            <a:r>
              <a:rPr lang="de-DE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by</a:t>
            </a:r>
            <a:r>
              <a:rPr lang="de-D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zero</a:t>
            </a:r>
            <a:r>
              <a:rPr lang="de-DE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2" indent="0">
              <a:buNone/>
            </a:pPr>
            <a:endParaRPr lang="de-DE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exception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2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exception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2" indent="0">
              <a:buNone/>
            </a:pPr>
            <a:endParaRPr lang="de-DE" sz="1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Ausnahmen werfen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189872" y="2001457"/>
            <a:ext cx="7954128" cy="482322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674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Zur Veranschaulichung:</a:t>
            </a:r>
          </a:p>
          <a:p>
            <a:r>
              <a:rPr lang="de-DE" dirty="0"/>
              <a:t>Werfen Sie eine Ausnahme, </a:t>
            </a:r>
            <a:r>
              <a:rPr lang="de-DE" i="1" dirty="0"/>
              <a:t>bevor</a:t>
            </a:r>
            <a:r>
              <a:rPr lang="de-DE" dirty="0"/>
              <a:t> versucht wird, durch Null zu teilen.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printRatio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printRatio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"Ratio =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 über </a:t>
            </a:r>
            <a:r>
              <a:rPr lang="de-DE" dirty="0" err="1"/>
              <a:t>throw</a:t>
            </a:r>
            <a:r>
              <a:rPr lang="de-DE" dirty="0"/>
              <a:t> werfen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8" name="Legende mit Linie 2 7"/>
          <p:cNvSpPr/>
          <p:nvPr/>
        </p:nvSpPr>
        <p:spPr bwMode="auto">
          <a:xfrm>
            <a:off x="6599238" y="4093627"/>
            <a:ext cx="1678586" cy="421200"/>
          </a:xfrm>
          <a:prstGeom prst="borderCallout2">
            <a:avLst>
              <a:gd name="adj1" fmla="val 51677"/>
              <a:gd name="adj2" fmla="val -1792"/>
              <a:gd name="adj3" fmla="val -30137"/>
              <a:gd name="adj4" fmla="val -33745"/>
              <a:gd name="adj5" fmla="val -30705"/>
              <a:gd name="adj6" fmla="val -15319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Division durch Null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75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Beispiellösung: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ThrowException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printRatio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printRatio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throw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"Division by zero"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"Ratio =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de-DE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 über </a:t>
            </a:r>
            <a:r>
              <a:rPr lang="de-DE" dirty="0" err="1"/>
              <a:t>throw</a:t>
            </a:r>
            <a:r>
              <a:rPr lang="de-DE" dirty="0"/>
              <a:t> werfen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7" name="Ellipse 6"/>
          <p:cNvSpPr/>
          <p:nvPr/>
        </p:nvSpPr>
        <p:spPr bwMode="auto">
          <a:xfrm>
            <a:off x="2301068" y="3749287"/>
            <a:ext cx="684000" cy="324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013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Ausgabe im Fehlerfall:</a:t>
            </a:r>
          </a:p>
          <a:p>
            <a:r>
              <a:rPr lang="de-DE" dirty="0"/>
              <a:t>Ausnahmetyp (z.B. </a:t>
            </a:r>
            <a:r>
              <a:rPr lang="de-DE" i="1" dirty="0" err="1"/>
              <a:t>ArithmeticException</a:t>
            </a:r>
            <a:r>
              <a:rPr lang="de-DE" dirty="0"/>
              <a:t>)</a:t>
            </a:r>
          </a:p>
          <a:p>
            <a:r>
              <a:rPr lang="de-DE" dirty="0"/>
              <a:t>Fehlermeldung (z.B. </a:t>
            </a:r>
            <a:r>
              <a:rPr lang="de-DE" i="1" dirty="0"/>
              <a:t>„Division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zero</a:t>
            </a:r>
            <a:r>
              <a:rPr lang="de-DE" i="1" dirty="0"/>
              <a:t>“</a:t>
            </a:r>
            <a:r>
              <a:rPr lang="de-DE" dirty="0"/>
              <a:t>)</a:t>
            </a:r>
          </a:p>
          <a:p>
            <a:r>
              <a:rPr lang="de-DE" i="1" dirty="0" err="1"/>
              <a:t>Stacktrace</a:t>
            </a:r>
            <a:r>
              <a:rPr lang="de-DE" dirty="0"/>
              <a:t> (d.h. Kette der aufgerufenen Methoden)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Exception in thread "main" </a:t>
            </a:r>
            <a:r>
              <a:rPr lang="en-US" sz="1300" u="sng" dirty="0" err="1">
                <a:solidFill>
                  <a:srgbClr val="0066CC"/>
                </a:solidFill>
                <a:latin typeface="Consolas" panose="020B0609020204030204" pitchFamily="49" charset="0"/>
              </a:rPr>
              <a:t>java.lang.ArithmeticException</a:t>
            </a:r>
            <a:r>
              <a:rPr lang="en-US" sz="1300" u="sng" dirty="0">
                <a:solidFill>
                  <a:srgbClr val="FF0000"/>
                </a:solidFill>
                <a:latin typeface="Consolas" panose="020B0609020204030204" pitchFamily="49" charset="0"/>
              </a:rPr>
              <a:t>: Division by zero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at kapitel8_exceptions.ThrowException.printRatio(</a:t>
            </a:r>
            <a:r>
              <a:rPr lang="de-DE" sz="1300" u="sng" dirty="0">
                <a:solidFill>
                  <a:srgbClr val="0066CC"/>
                </a:solidFill>
                <a:latin typeface="Consolas" panose="020B0609020204030204" pitchFamily="49" charset="0"/>
              </a:rPr>
              <a:t>E02_ThrowException.java:20</a:t>
            </a:r>
            <a:r>
              <a:rPr lang="de-DE" sz="13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FF0000"/>
                </a:solidFill>
                <a:latin typeface="Consolas" panose="020B0609020204030204" pitchFamily="49" charset="0"/>
              </a:rPr>
              <a:t>    at kapitel8_exceptions.ThrowException.main(</a:t>
            </a:r>
            <a:r>
              <a:rPr lang="de-DE" sz="1300" u="sng" dirty="0">
                <a:solidFill>
                  <a:srgbClr val="0066CC"/>
                </a:solidFill>
                <a:latin typeface="Consolas" panose="020B0609020204030204" pitchFamily="49" charset="0"/>
              </a:rPr>
              <a:t>E02_ThrowException.java:14</a:t>
            </a:r>
            <a:r>
              <a:rPr lang="de-DE" sz="1300" u="sng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Methode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 hat in Zeile 14 </a:t>
            </a:r>
            <a:r>
              <a:rPr lang="de-DE" i="1" dirty="0" err="1"/>
              <a:t>printRatio</a:t>
            </a:r>
            <a:r>
              <a:rPr lang="de-DE" i="1" dirty="0"/>
              <a:t>()</a:t>
            </a:r>
            <a:r>
              <a:rPr lang="de-DE" dirty="0"/>
              <a:t> aufgerufen</a:t>
            </a:r>
          </a:p>
          <a:p>
            <a:r>
              <a:rPr lang="de-DE" dirty="0"/>
              <a:t>Methode </a:t>
            </a:r>
            <a:r>
              <a:rPr lang="de-DE" i="1" dirty="0" err="1"/>
              <a:t>printRatio</a:t>
            </a:r>
            <a:r>
              <a:rPr lang="de-DE" i="1" dirty="0"/>
              <a:t>()</a:t>
            </a:r>
            <a:r>
              <a:rPr lang="de-DE" dirty="0"/>
              <a:t> hat in Zeile 20 die Ausnahme geworfen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Fehlermeldung und Aufrufkette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7" name="Legende mit Linie 2 6"/>
          <p:cNvSpPr/>
          <p:nvPr/>
        </p:nvSpPr>
        <p:spPr bwMode="auto">
          <a:xfrm>
            <a:off x="7666038" y="2437740"/>
            <a:ext cx="1044000" cy="419501"/>
          </a:xfrm>
          <a:prstGeom prst="borderCallout2">
            <a:avLst>
              <a:gd name="adj1" fmla="val 48951"/>
              <a:gd name="adj2" fmla="val -5530"/>
              <a:gd name="adj3" fmla="val 81308"/>
              <a:gd name="adj4" fmla="val -43602"/>
              <a:gd name="adj5" fmla="val 134657"/>
              <a:gd name="adj6" fmla="val -5584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Meldung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8" name="Legende mit Linie 2 7"/>
          <p:cNvSpPr/>
          <p:nvPr/>
        </p:nvSpPr>
        <p:spPr bwMode="auto">
          <a:xfrm>
            <a:off x="5526088" y="2437740"/>
            <a:ext cx="1260000" cy="419501"/>
          </a:xfrm>
          <a:prstGeom prst="borderCallout2">
            <a:avLst>
              <a:gd name="adj1" fmla="val 48951"/>
              <a:gd name="adj2" fmla="val -5530"/>
              <a:gd name="adj3" fmla="val 81308"/>
              <a:gd name="adj4" fmla="val -43602"/>
              <a:gd name="adj5" fmla="val 125076"/>
              <a:gd name="adj6" fmla="val -549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Ausnahmetyp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827999" y="3892019"/>
            <a:ext cx="1080000" cy="419501"/>
          </a:xfrm>
          <a:prstGeom prst="borderCallout2">
            <a:avLst>
              <a:gd name="adj1" fmla="val -6141"/>
              <a:gd name="adj2" fmla="val 43781"/>
              <a:gd name="adj3" fmla="val -83968"/>
              <a:gd name="adj4" fmla="val 44786"/>
              <a:gd name="adj5" fmla="val -102479"/>
              <a:gd name="adj6" fmla="val 6232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Stacktrace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8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Ausnahmen fangen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491A4900-BBB2-49B1-8466-72661D1EC7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146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Ausnahmen lassen sich fangen und behandeln:</a:t>
            </a:r>
          </a:p>
          <a:p>
            <a:endParaRPr lang="de-DE" dirty="0"/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</a:t>
            </a:r>
            <a:r>
              <a:rPr lang="de-DE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Aweisungen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...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ExceptionTyp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</a:t>
            </a:r>
            <a:r>
              <a:rPr lang="de-DE" sz="1400" dirty="0" err="1">
                <a:solidFill>
                  <a:srgbClr val="3F7F5F"/>
                </a:solidFill>
                <a:latin typeface="Consolas" panose="020B0609020204030204" pitchFamily="49" charset="0"/>
              </a:rPr>
              <a:t>Aweisungen</a:t>
            </a: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...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r>
              <a:rPr lang="de-DE" i="1" dirty="0"/>
              <a:t>Try</a:t>
            </a:r>
            <a:r>
              <a:rPr lang="de-DE" dirty="0"/>
              <a:t>-Block enthält Code, der Ausnahme werfen kann</a:t>
            </a:r>
          </a:p>
          <a:p>
            <a:r>
              <a:rPr lang="de-DE" dirty="0"/>
              <a:t>Falls Ausnahme im </a:t>
            </a:r>
            <a:r>
              <a:rPr lang="de-DE" i="1" dirty="0" err="1"/>
              <a:t>try</a:t>
            </a:r>
            <a:r>
              <a:rPr lang="de-DE" dirty="0"/>
              <a:t>-Block geworfen wird: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i="1" dirty="0"/>
              <a:t>Try</a:t>
            </a:r>
            <a:r>
              <a:rPr lang="de-DE" dirty="0"/>
              <a:t>-Block unmittelbar beendet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i="1" dirty="0"/>
              <a:t>Catch</a:t>
            </a:r>
            <a:r>
              <a:rPr lang="de-DE" dirty="0"/>
              <a:t>-Block ausgeführt, sofern Ausnahmetyp (</a:t>
            </a:r>
            <a:r>
              <a:rPr lang="de-DE" i="1" dirty="0" err="1"/>
              <a:t>ExceptionType</a:t>
            </a:r>
            <a:r>
              <a:rPr lang="de-DE" dirty="0"/>
              <a:t>) passt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Programm läuft nach </a:t>
            </a:r>
            <a:r>
              <a:rPr lang="de-DE" i="1" dirty="0"/>
              <a:t>catch</a:t>
            </a:r>
            <a:r>
              <a:rPr lang="de-DE" dirty="0"/>
              <a:t>-Block weiter</a:t>
            </a:r>
          </a:p>
          <a:p>
            <a:r>
              <a:rPr lang="de-DE" dirty="0"/>
              <a:t>Ausnahmetyp des </a:t>
            </a:r>
            <a:r>
              <a:rPr lang="de-DE" i="1" dirty="0"/>
              <a:t>catch</a:t>
            </a:r>
            <a:r>
              <a:rPr lang="de-DE" dirty="0"/>
              <a:t>-Blocks passt nicht </a:t>
            </a:r>
            <a:r>
              <a:rPr lang="de-DE" dirty="0">
                <a:sym typeface="Symbol" panose="05050102010706020507" pitchFamily="18" charset="2"/>
              </a:rPr>
              <a:t></a:t>
            </a:r>
            <a:r>
              <a:rPr lang="de-DE" dirty="0"/>
              <a:t> Ausnahme wird nicht gefangen!</a:t>
            </a:r>
          </a:p>
          <a:p>
            <a:r>
              <a:rPr lang="de-DE" dirty="0"/>
              <a:t>Keine Ausnahme geworfen </a:t>
            </a:r>
            <a:r>
              <a:rPr lang="de-DE" dirty="0">
                <a:sym typeface="Symbol" panose="05050102010706020507" pitchFamily="18" charset="2"/>
              </a:rPr>
              <a:t> </a:t>
            </a:r>
            <a:r>
              <a:rPr lang="de-DE" i="1" dirty="0">
                <a:sym typeface="Symbol" panose="05050102010706020507" pitchFamily="18" charset="2"/>
              </a:rPr>
              <a:t>Catch</a:t>
            </a:r>
            <a:r>
              <a:rPr lang="de-DE" dirty="0">
                <a:sym typeface="Symbol" panose="05050102010706020507" pitchFamily="18" charset="2"/>
              </a:rPr>
              <a:t>-Block wird übersprungen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Ausnahmebehandlung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189872" y="1277759"/>
            <a:ext cx="7954128" cy="1507253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50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Vermeiden Sie den „Absturz“:</a:t>
            </a:r>
          </a:p>
          <a:p>
            <a:r>
              <a:rPr lang="de-DE" dirty="0"/>
              <a:t>Fangen Sie die geworfene Ausnahme!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TryCatch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printRatio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printRatio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"Ratio =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Ausnahmebehandlung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sp>
        <p:nvSpPr>
          <p:cNvPr id="8" name="Legende mit Linie 2 7"/>
          <p:cNvSpPr/>
          <p:nvPr/>
        </p:nvSpPr>
        <p:spPr bwMode="auto">
          <a:xfrm>
            <a:off x="6588958" y="4090884"/>
            <a:ext cx="1678586" cy="421200"/>
          </a:xfrm>
          <a:prstGeom prst="borderCallout2">
            <a:avLst>
              <a:gd name="adj1" fmla="val 51677"/>
              <a:gd name="adj2" fmla="val -1792"/>
              <a:gd name="adj3" fmla="val -30137"/>
              <a:gd name="adj4" fmla="val -33745"/>
              <a:gd name="adj5" fmla="val -30705"/>
              <a:gd name="adj6" fmla="val -15319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Division durch Null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80" y="767725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81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Standort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30" y="4275174"/>
            <a:ext cx="1507685" cy="66752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020456" y="4981223"/>
            <a:ext cx="17700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1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Imperative Konzepte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32811" y="3745913"/>
            <a:ext cx="14830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3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Klassenbibliothek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10778" y="3745913"/>
            <a:ext cx="169469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2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 und Objekte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75415" y="2380420"/>
            <a:ext cx="105990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4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Vererbung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784459" y="2384789"/>
            <a:ext cx="182293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5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Schnittstellen und Co.</a:t>
            </a:r>
          </a:p>
        </p:txBody>
      </p:sp>
      <p:sp>
        <p:nvSpPr>
          <p:cNvPr id="26" name="Rechteck 25"/>
          <p:cNvSpPr/>
          <p:nvPr/>
        </p:nvSpPr>
        <p:spPr bwMode="auto">
          <a:xfrm>
            <a:off x="1157818" y="2770308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157818" y="1470975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157818" y="4069641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376321" y="1101381"/>
            <a:ext cx="10583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Grundlagen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546400" y="2203657"/>
            <a:ext cx="19335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6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Grafische Oberflächen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92129" y="3397158"/>
            <a:ext cx="178446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7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Ausnahmebehandlung</a:t>
            </a:r>
          </a:p>
        </p:txBody>
      </p:sp>
      <p:grpSp>
        <p:nvGrpSpPr>
          <p:cNvPr id="68" name="Gruppieren 67"/>
          <p:cNvGrpSpPr/>
          <p:nvPr/>
        </p:nvGrpSpPr>
        <p:grpSpPr>
          <a:xfrm>
            <a:off x="6432953" y="3799518"/>
            <a:ext cx="1754006" cy="808069"/>
            <a:chOff x="5818755" y="4065011"/>
            <a:chExt cx="1754006" cy="808069"/>
          </a:xfrm>
        </p:grpSpPr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109" y="4065011"/>
              <a:ext cx="1381298" cy="484167"/>
            </a:xfrm>
            <a:prstGeom prst="rect">
              <a:avLst/>
            </a:prstGeom>
          </p:spPr>
        </p:pic>
        <p:sp>
          <p:nvSpPr>
            <p:cNvPr id="41" name="Textfeld 40"/>
            <p:cNvSpPr txBox="1"/>
            <p:nvPr/>
          </p:nvSpPr>
          <p:spPr>
            <a:xfrm>
              <a:off x="5818755" y="4619164"/>
              <a:ext cx="175400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8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Eingabe und</a:t>
              </a:r>
              <a:r>
                <a:rPr kumimoji="0" lang="de-DE" sz="105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 Ausgabe</a:t>
              </a:r>
              <a:endPara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649794" y="4756031"/>
            <a:ext cx="1726755" cy="731349"/>
            <a:chOff x="5832381" y="5243068"/>
            <a:chExt cx="1726755" cy="731349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6535" y="5243068"/>
              <a:ext cx="1358446" cy="438775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>
            <a:xfrm>
              <a:off x="5832381" y="5712807"/>
              <a:ext cx="172675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9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Parallelverarbeitung</a:t>
              </a:r>
            </a:p>
          </p:txBody>
        </p:sp>
      </p:grpSp>
      <p:cxnSp>
        <p:nvCxnSpPr>
          <p:cNvPr id="51" name="Gerade Verbindung mit Pfeil 50"/>
          <p:cNvCxnSpPr>
            <a:stCxn id="26" idx="3"/>
          </p:cNvCxnSpPr>
          <p:nvPr/>
        </p:nvCxnSpPr>
        <p:spPr bwMode="auto">
          <a:xfrm flipV="1">
            <a:off x="4649818" y="2535079"/>
            <a:ext cx="948079" cy="88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/>
          <p:cNvCxnSpPr>
            <a:stCxn id="26" idx="3"/>
          </p:cNvCxnSpPr>
          <p:nvPr/>
        </p:nvCxnSpPr>
        <p:spPr bwMode="auto">
          <a:xfrm flipV="1">
            <a:off x="4649818" y="3185670"/>
            <a:ext cx="1842311" cy="23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 Verbindung mit Pfeil 57"/>
          <p:cNvCxnSpPr>
            <a:stCxn id="26" idx="3"/>
          </p:cNvCxnSpPr>
          <p:nvPr/>
        </p:nvCxnSpPr>
        <p:spPr bwMode="auto">
          <a:xfrm>
            <a:off x="4649818" y="3421651"/>
            <a:ext cx="1842311" cy="519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>
            <a:stCxn id="26" idx="3"/>
          </p:cNvCxnSpPr>
          <p:nvPr/>
        </p:nvCxnSpPr>
        <p:spPr bwMode="auto">
          <a:xfrm>
            <a:off x="4649818" y="3421651"/>
            <a:ext cx="1201680" cy="1185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Ellipse 64"/>
          <p:cNvSpPr/>
          <p:nvPr/>
        </p:nvSpPr>
        <p:spPr bwMode="auto">
          <a:xfrm>
            <a:off x="845342" y="5859189"/>
            <a:ext cx="108000" cy="108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5866199" y="1101381"/>
            <a:ext cx="12939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Erweiterungen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41" y="1775815"/>
            <a:ext cx="1178550" cy="58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71" y="1779005"/>
            <a:ext cx="842510" cy="594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067" y="2883829"/>
            <a:ext cx="1153029" cy="849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192" y="2657772"/>
            <a:ext cx="692559" cy="75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3800" y="3294651"/>
            <a:ext cx="1107692" cy="432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731" y="1576035"/>
            <a:ext cx="851013" cy="627622"/>
          </a:xfrm>
          <a:prstGeom prst="rect">
            <a:avLst/>
          </a:prstGeom>
        </p:spPr>
      </p:pic>
      <p:sp>
        <p:nvSpPr>
          <p:cNvPr id="64" name="Ellipse 63"/>
          <p:cNvSpPr/>
          <p:nvPr/>
        </p:nvSpPr>
        <p:spPr bwMode="auto">
          <a:xfrm>
            <a:off x="6723824" y="2993038"/>
            <a:ext cx="180823" cy="18082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17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Bespiellösung: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printRatio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"Ratio =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caught in 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printRatio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e.getMessage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e.toString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"\n"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printRatio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Ausgewählte Methoden für Ausnahmeobjekte:</a:t>
            </a:r>
          </a:p>
          <a:p>
            <a:r>
              <a:rPr lang="de-DE" i="1" dirty="0" err="1"/>
              <a:t>getMessage</a:t>
            </a:r>
            <a:r>
              <a:rPr lang="de-DE" i="1" dirty="0"/>
              <a:t>()</a:t>
            </a:r>
          </a:p>
          <a:p>
            <a:r>
              <a:rPr lang="de-DE" i="1" dirty="0" err="1"/>
              <a:t>printStackTrace</a:t>
            </a:r>
            <a:r>
              <a:rPr lang="de-DE" i="1" dirty="0"/>
              <a:t>()</a:t>
            </a:r>
          </a:p>
          <a:p>
            <a:r>
              <a:rPr lang="de-DE" i="1" dirty="0" err="1"/>
              <a:t>toString</a:t>
            </a:r>
            <a:r>
              <a:rPr lang="de-DE" i="1" dirty="0"/>
              <a:t>()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Ausnahmebehandlung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47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passiert, wenn eine Ausnahme nicht gefangen wird?</a:t>
            </a:r>
          </a:p>
          <a:p>
            <a:r>
              <a:rPr lang="de-DE" dirty="0"/>
              <a:t>Methode </a:t>
            </a:r>
            <a:r>
              <a:rPr lang="de-DE" i="1" dirty="0" err="1"/>
              <a:t>printRatio</a:t>
            </a:r>
            <a:r>
              <a:rPr lang="de-DE" i="1" dirty="0"/>
              <a:t>()</a:t>
            </a:r>
            <a:r>
              <a:rPr lang="de-DE" dirty="0"/>
              <a:t> wird beendet</a:t>
            </a:r>
          </a:p>
          <a:p>
            <a:r>
              <a:rPr lang="de-DE" dirty="0"/>
              <a:t>Gibt Ausnahme an aufrufende Methode weiter (hier: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-Methode)</a:t>
            </a:r>
          </a:p>
          <a:p>
            <a:r>
              <a:rPr lang="de-DE" dirty="0"/>
              <a:t>Aus Sicht von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 wurde Ausnahme durch Anweisung </a:t>
            </a:r>
            <a:r>
              <a:rPr lang="de-DE" i="1" dirty="0" err="1"/>
              <a:t>printRatio</a:t>
            </a:r>
            <a:r>
              <a:rPr lang="de-DE" i="1" dirty="0"/>
              <a:t>(a, b)</a:t>
            </a:r>
            <a:r>
              <a:rPr lang="de-DE" dirty="0"/>
              <a:t> geworfen.</a:t>
            </a:r>
          </a:p>
          <a:p>
            <a:pPr marL="0" indent="0">
              <a:buNone/>
            </a:pPr>
            <a:endParaRPr lang="de-DE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ProvokeException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printRatio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printRatio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"Ratio =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Ausnahmen entlang der Aufrufkette fangen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sp>
        <p:nvSpPr>
          <p:cNvPr id="8" name="Legende mit Linie 2 7"/>
          <p:cNvSpPr/>
          <p:nvPr/>
        </p:nvSpPr>
        <p:spPr bwMode="auto">
          <a:xfrm>
            <a:off x="6706285" y="4674994"/>
            <a:ext cx="1908000" cy="504000"/>
          </a:xfrm>
          <a:prstGeom prst="borderCallout2">
            <a:avLst>
              <a:gd name="adj1" fmla="val 49683"/>
              <a:gd name="adj2" fmla="val 74"/>
              <a:gd name="adj3" fmla="val 17712"/>
              <a:gd name="adj4" fmla="val -46707"/>
              <a:gd name="adj5" fmla="val 3188"/>
              <a:gd name="adj6" fmla="val -14774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1. Ausnahme geworfen, aber nicht gefangen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5134196" y="2904638"/>
            <a:ext cx="2060424" cy="504000"/>
          </a:xfrm>
          <a:prstGeom prst="borderCallout2">
            <a:avLst>
              <a:gd name="adj1" fmla="val 49683"/>
              <a:gd name="adj2" fmla="val 74"/>
              <a:gd name="adj3" fmla="val 49612"/>
              <a:gd name="adj4" fmla="val -49191"/>
              <a:gd name="adj5" fmla="val 80943"/>
              <a:gd name="adj6" fmla="val -6825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3. Für </a:t>
            </a:r>
            <a:r>
              <a:rPr lang="de-DE" sz="1400" i="1" dirty="0" err="1">
                <a:solidFill>
                  <a:srgbClr val="000000"/>
                </a:solidFill>
                <a:latin typeface="Calibri" pitchFamily="34" charset="0"/>
              </a:rPr>
              <a:t>main</a:t>
            </a:r>
            <a:r>
              <a:rPr lang="de-DE" sz="1400" i="1" dirty="0">
                <a:solidFill>
                  <a:srgbClr val="000000"/>
                </a:solidFill>
                <a:latin typeface="Calibri" pitchFamily="34" charset="0"/>
              </a:rPr>
              <a:t>()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so, als ob Ausnahme hier geworfen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grpSp>
        <p:nvGrpSpPr>
          <p:cNvPr id="11" name="Gruppieren 10"/>
          <p:cNvGrpSpPr/>
          <p:nvPr/>
        </p:nvGrpSpPr>
        <p:grpSpPr>
          <a:xfrm>
            <a:off x="118831" y="2761935"/>
            <a:ext cx="1649678" cy="2013543"/>
            <a:chOff x="118831" y="3332207"/>
            <a:chExt cx="1649678" cy="2013543"/>
          </a:xfrm>
        </p:grpSpPr>
        <p:sp>
          <p:nvSpPr>
            <p:cNvPr id="2" name="Nach rechts gekrümmter Pfeil 1"/>
            <p:cNvSpPr/>
            <p:nvPr/>
          </p:nvSpPr>
          <p:spPr bwMode="auto">
            <a:xfrm rot="10800000" flipH="1">
              <a:off x="1175657" y="3848520"/>
              <a:ext cx="592852" cy="1497230"/>
            </a:xfrm>
            <a:prstGeom prst="curvedRightArrow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10" name="Legende mit Linie 2 9"/>
            <p:cNvSpPr/>
            <p:nvPr/>
          </p:nvSpPr>
          <p:spPr bwMode="auto">
            <a:xfrm>
              <a:off x="118831" y="3332207"/>
              <a:ext cx="1318084" cy="504000"/>
            </a:xfrm>
            <a:prstGeom prst="borderCallout2">
              <a:avLst>
                <a:gd name="adj1" fmla="val 109495"/>
                <a:gd name="adj2" fmla="val 51151"/>
                <a:gd name="adj3" fmla="val 183191"/>
                <a:gd name="adj4" fmla="val 54488"/>
                <a:gd name="adj5" fmla="val 214522"/>
                <a:gd name="adj6" fmla="val 74300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2. Ausnahme weitergereicht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987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Jede Methode entlang der Aufrufkette kann Ausnahme fangen</a:t>
            </a:r>
          </a:p>
          <a:p>
            <a:r>
              <a:rPr lang="de-DE" dirty="0"/>
              <a:t>Falls bis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 weitergereicht und auch dort nicht gefangen </a:t>
            </a:r>
            <a:r>
              <a:rPr lang="de-DE" dirty="0">
                <a:sym typeface="Symbol" panose="05050102010706020507" pitchFamily="18" charset="2"/>
              </a:rPr>
              <a:t> Programm beendet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Was wird ausgegeben?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TryCatchChain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getRatio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(3, 0);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getRatio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Ausnahmen entlang der Aufrufkette fangen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6706285" y="2235483"/>
            <a:ext cx="1351865" cy="2173443"/>
            <a:chOff x="6706285" y="2807223"/>
            <a:chExt cx="1351865" cy="2173443"/>
          </a:xfrm>
        </p:grpSpPr>
        <p:sp>
          <p:nvSpPr>
            <p:cNvPr id="10" name="Legende mit Linie 2 9"/>
            <p:cNvSpPr/>
            <p:nvPr/>
          </p:nvSpPr>
          <p:spPr bwMode="auto">
            <a:xfrm>
              <a:off x="6706285" y="4559466"/>
              <a:ext cx="1351865" cy="421200"/>
            </a:xfrm>
            <a:prstGeom prst="borderCallout2">
              <a:avLst>
                <a:gd name="adj1" fmla="val 49683"/>
                <a:gd name="adj2" fmla="val 74"/>
                <a:gd name="adj3" fmla="val 17712"/>
                <a:gd name="adj4" fmla="val -46707"/>
                <a:gd name="adj5" fmla="val 11163"/>
                <a:gd name="adj6" fmla="val -15038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Nicht gefangen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1" name="Legende mit Linie 2 10"/>
            <p:cNvSpPr/>
            <p:nvPr/>
          </p:nvSpPr>
          <p:spPr bwMode="auto">
            <a:xfrm>
              <a:off x="6706285" y="3275725"/>
              <a:ext cx="1351865" cy="421200"/>
            </a:xfrm>
            <a:prstGeom prst="borderCallout2">
              <a:avLst>
                <a:gd name="adj1" fmla="val 49683"/>
                <a:gd name="adj2" fmla="val 74"/>
                <a:gd name="adj3" fmla="val 17712"/>
                <a:gd name="adj4" fmla="val -46707"/>
                <a:gd name="adj5" fmla="val 11163"/>
                <a:gd name="adj6" fmla="val -14333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Nicht gefangen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" name="Pfeil nach oben 18"/>
            <p:cNvSpPr/>
            <p:nvPr/>
          </p:nvSpPr>
          <p:spPr bwMode="auto">
            <a:xfrm>
              <a:off x="7267917" y="3857625"/>
              <a:ext cx="228600" cy="54292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20" name="Pfeil nach oben 19"/>
            <p:cNvSpPr/>
            <p:nvPr/>
          </p:nvSpPr>
          <p:spPr bwMode="auto">
            <a:xfrm>
              <a:off x="7267917" y="2807223"/>
              <a:ext cx="228600" cy="374478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09" y="1672912"/>
            <a:ext cx="652009" cy="74981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181" y="1476077"/>
            <a:ext cx="622072" cy="67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18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Und nun?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TryCatchChain1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getRatio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(3, 0);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"Ratio =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caught in </a:t>
            </a:r>
            <a:r>
              <a:rPr lang="en-US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getRatio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getRatio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Ausnahmen entlang der Aufrufkette fangen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5923305" y="3521684"/>
            <a:ext cx="1778584" cy="470976"/>
            <a:chOff x="5923305" y="4083216"/>
            <a:chExt cx="1778584" cy="470976"/>
          </a:xfrm>
        </p:grpSpPr>
        <p:sp>
          <p:nvSpPr>
            <p:cNvPr id="9" name="Legende mit Linie 2 8"/>
            <p:cNvSpPr/>
            <p:nvPr/>
          </p:nvSpPr>
          <p:spPr bwMode="auto">
            <a:xfrm>
              <a:off x="5923305" y="4083216"/>
              <a:ext cx="1351865" cy="421200"/>
            </a:xfrm>
            <a:prstGeom prst="borderCallout2">
              <a:avLst>
                <a:gd name="adj1" fmla="val 49683"/>
                <a:gd name="adj2" fmla="val 74"/>
                <a:gd name="adj3" fmla="val 49371"/>
                <a:gd name="adj4" fmla="val -61504"/>
                <a:gd name="adj5" fmla="val 117449"/>
                <a:gd name="adj6" fmla="val -10881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Gefangen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7275170" y="4092527"/>
              <a:ext cx="4267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de-DE" b="1" dirty="0">
                  <a:solidFill>
                    <a:srgbClr val="006600"/>
                  </a:solidFill>
                  <a:sym typeface="Wingdings"/>
                </a:rPr>
                <a:t></a:t>
              </a:r>
              <a:endParaRPr kumimoji="0" lang="de-DE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itchFamily="34" charset="0"/>
                <a:ea typeface="+mn-ea"/>
                <a:cs typeface="+mn-cs"/>
              </a:endParaRPr>
            </a:p>
          </p:txBody>
        </p:sp>
      </p:grp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Und nun?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TryCatchChain2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getRatio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(3, 0);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"Ratio =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caught in main()"</a:t>
            </a:r>
            <a:r>
              <a:rPr lang="en-US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getRatio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Ausnahmen entlang der Aufrufkette fangen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7163485" y="1641981"/>
            <a:ext cx="1778584" cy="3195610"/>
            <a:chOff x="7163485" y="2206256"/>
            <a:chExt cx="1778584" cy="3195610"/>
          </a:xfrm>
        </p:grpSpPr>
        <p:sp>
          <p:nvSpPr>
            <p:cNvPr id="9" name="Legende mit Linie 2 8"/>
            <p:cNvSpPr/>
            <p:nvPr/>
          </p:nvSpPr>
          <p:spPr bwMode="auto">
            <a:xfrm>
              <a:off x="7163485" y="4980666"/>
              <a:ext cx="1351865" cy="421200"/>
            </a:xfrm>
            <a:prstGeom prst="borderCallout2">
              <a:avLst>
                <a:gd name="adj1" fmla="val 49683"/>
                <a:gd name="adj2" fmla="val 74"/>
                <a:gd name="adj3" fmla="val 17712"/>
                <a:gd name="adj4" fmla="val -46707"/>
                <a:gd name="adj5" fmla="val 11163"/>
                <a:gd name="adj6" fmla="val -15038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Nicht gefangen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0" name="Pfeil nach oben 9"/>
            <p:cNvSpPr/>
            <p:nvPr/>
          </p:nvSpPr>
          <p:spPr bwMode="auto">
            <a:xfrm>
              <a:off x="7725117" y="3345375"/>
              <a:ext cx="228600" cy="921825"/>
            </a:xfrm>
            <a:prstGeom prst="upArrow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7163485" y="2206256"/>
              <a:ext cx="1778584" cy="470976"/>
              <a:chOff x="5923305" y="4083216"/>
              <a:chExt cx="1778584" cy="470976"/>
            </a:xfrm>
          </p:grpSpPr>
          <p:sp>
            <p:nvSpPr>
              <p:cNvPr id="12" name="Legende mit Linie 2 11"/>
              <p:cNvSpPr/>
              <p:nvPr/>
            </p:nvSpPr>
            <p:spPr bwMode="auto">
              <a:xfrm>
                <a:off x="5923305" y="4083216"/>
                <a:ext cx="1351865" cy="421200"/>
              </a:xfrm>
              <a:prstGeom prst="borderCallout2">
                <a:avLst>
                  <a:gd name="adj1" fmla="val 49683"/>
                  <a:gd name="adj2" fmla="val 74"/>
                  <a:gd name="adj3" fmla="val 49371"/>
                  <a:gd name="adj4" fmla="val -61504"/>
                  <a:gd name="adj5" fmla="val 117449"/>
                  <a:gd name="adj6" fmla="val -108812"/>
                </a:avLst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Gefangen</a:t>
                </a:r>
                <a:endParaRPr kumimoji="0" lang="de-DE" sz="1400" b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3" name="Textfeld 12"/>
              <p:cNvSpPr txBox="1"/>
              <p:nvPr/>
            </p:nvSpPr>
            <p:spPr>
              <a:xfrm>
                <a:off x="7275170" y="4092527"/>
                <a:ext cx="426719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342900" indent="-342900" algn="ctr">
                  <a:spcBef>
                    <a:spcPct val="20000"/>
                  </a:spcBef>
                </a:pPr>
                <a:r>
                  <a:rPr lang="de-DE" b="1" dirty="0">
                    <a:solidFill>
                      <a:srgbClr val="006600"/>
                    </a:solidFill>
                    <a:sym typeface="Wingdings"/>
                  </a:rPr>
                  <a:t></a:t>
                </a:r>
                <a:endParaRPr kumimoji="0" lang="de-DE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25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99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Können mehrere Ausnahmearten auftreten, werden mehrere </a:t>
            </a:r>
            <a:r>
              <a:rPr lang="de-DE" i="1" dirty="0"/>
              <a:t>catch</a:t>
            </a:r>
            <a:r>
              <a:rPr lang="de-DE" dirty="0"/>
              <a:t>-Blöcke benötigt.</a:t>
            </a:r>
          </a:p>
          <a:p>
            <a:r>
              <a:rPr lang="de-DE" dirty="0"/>
              <a:t>Ausnahmetypen der </a:t>
            </a:r>
            <a:r>
              <a:rPr lang="de-DE" i="1" dirty="0"/>
              <a:t>catch</a:t>
            </a:r>
            <a:r>
              <a:rPr lang="de-DE" dirty="0"/>
              <a:t>-Blöcke müssen sich unterscheiden</a:t>
            </a:r>
          </a:p>
          <a:p>
            <a:r>
              <a:rPr lang="de-DE" dirty="0"/>
              <a:t>Es wird der erste passende </a:t>
            </a:r>
            <a:r>
              <a:rPr lang="de-DE" i="1" dirty="0"/>
              <a:t>catch</a:t>
            </a:r>
            <a:r>
              <a:rPr lang="de-DE" dirty="0"/>
              <a:t>-Block ausgeführt.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Syntax:</a:t>
            </a:r>
          </a:p>
          <a:p>
            <a:endParaRPr lang="de-DE" dirty="0"/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...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(ExceptionTyp1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...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(ExceptionTyp2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...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(ExceptionTyp3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...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Fangen unterschiedlicher Ausnahmetypen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189872" y="2423909"/>
            <a:ext cx="7954128" cy="2542239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86623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Folgender Quelltext enthält zwei Fehlerquellen. Welche?</a:t>
            </a:r>
          </a:p>
          <a:p>
            <a:r>
              <a:rPr lang="de-DE" dirty="0"/>
              <a:t>Welche Ausgabe erzeugt das Programm?</a:t>
            </a:r>
          </a:p>
          <a:p>
            <a:endParaRPr lang="de-DE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ExceptionTypes1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[4] = 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  <a:endParaRPr lang="de-DE" sz="1400" i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Caught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Fangen unterschiedlicher Ausnahmetypen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grpSp>
        <p:nvGrpSpPr>
          <p:cNvPr id="2" name="Gruppieren 1"/>
          <p:cNvGrpSpPr/>
          <p:nvPr/>
        </p:nvGrpSpPr>
        <p:grpSpPr>
          <a:xfrm>
            <a:off x="5526088" y="1909216"/>
            <a:ext cx="2139950" cy="1868484"/>
            <a:chOff x="5526088" y="2473491"/>
            <a:chExt cx="2139950" cy="1868484"/>
          </a:xfrm>
        </p:grpSpPr>
        <p:sp>
          <p:nvSpPr>
            <p:cNvPr id="10" name="Legende mit Linie 2 9"/>
            <p:cNvSpPr/>
            <p:nvPr/>
          </p:nvSpPr>
          <p:spPr bwMode="auto">
            <a:xfrm>
              <a:off x="6092242" y="2473491"/>
              <a:ext cx="1573796" cy="421200"/>
            </a:xfrm>
            <a:prstGeom prst="borderCallout2">
              <a:avLst>
                <a:gd name="adj1" fmla="val 49683"/>
                <a:gd name="adj2" fmla="val 74"/>
                <a:gd name="adj3" fmla="val 53894"/>
                <a:gd name="adj4" fmla="val -35479"/>
                <a:gd name="adj5" fmla="val 85789"/>
                <a:gd name="adj6" fmla="val -5555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Endlose Rekursion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2" name="Legende mit Linie 2 11"/>
            <p:cNvSpPr/>
            <p:nvPr/>
          </p:nvSpPr>
          <p:spPr bwMode="auto">
            <a:xfrm>
              <a:off x="5526088" y="3920775"/>
              <a:ext cx="1573796" cy="421200"/>
            </a:xfrm>
            <a:prstGeom prst="borderCallout2">
              <a:avLst>
                <a:gd name="adj1" fmla="val 49683"/>
                <a:gd name="adj2" fmla="val 74"/>
                <a:gd name="adj3" fmla="val 49371"/>
                <a:gd name="adj4" fmla="val -137763"/>
                <a:gd name="adj5" fmla="val 99854"/>
                <a:gd name="adj6" fmla="val -17128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Unzulässiger Index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25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Ändern Sie den vorherigen Quelltext derart, dass beide Fehlerquellen gefangen werden.</a:t>
            </a:r>
          </a:p>
          <a:p>
            <a:r>
              <a:rPr lang="de-DE" dirty="0"/>
              <a:t>Lösung: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ExceptionTypes2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[4] = 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  <a:endParaRPr lang="de-DE" sz="1400" i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Caught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StackOverflowError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Caught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StackOverflowError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Fangen unterschiedlicher Ausnahmetypen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sp>
        <p:nvSpPr>
          <p:cNvPr id="2" name="Abgerundetes Rechteck 1"/>
          <p:cNvSpPr/>
          <p:nvPr/>
        </p:nvSpPr>
        <p:spPr bwMode="auto">
          <a:xfrm>
            <a:off x="2157412" y="4320029"/>
            <a:ext cx="2867025" cy="2952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459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Hoppla, unten läuft etwas im </a:t>
            </a:r>
            <a:r>
              <a:rPr lang="de-DE" i="1" dirty="0"/>
              <a:t>catch</a:t>
            </a:r>
            <a:r>
              <a:rPr lang="de-DE" dirty="0"/>
              <a:t>-Block schief!</a:t>
            </a:r>
          </a:p>
          <a:p>
            <a:r>
              <a:rPr lang="de-DE" dirty="0"/>
              <a:t>Wird die erneute Ausnahme behandelt? Was wird ausgegeben?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ExceptionTypes3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  <a:endParaRPr lang="de-DE" sz="1400" b="1" i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[4] = 0;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StackOverflowError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Caught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StackOverflowError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Fangen unterschiedlicher Ausnahmetypen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sp>
        <p:nvSpPr>
          <p:cNvPr id="9" name="Legende mit Linie 2 8"/>
          <p:cNvSpPr/>
          <p:nvPr/>
        </p:nvSpPr>
        <p:spPr bwMode="auto">
          <a:xfrm>
            <a:off x="7035217" y="3825434"/>
            <a:ext cx="1573796" cy="421200"/>
          </a:xfrm>
          <a:prstGeom prst="borderCallout2">
            <a:avLst>
              <a:gd name="adj1" fmla="val 49683"/>
              <a:gd name="adj2" fmla="val 74"/>
              <a:gd name="adj3" fmla="val 87815"/>
              <a:gd name="adj4" fmla="val -33058"/>
              <a:gd name="adj5" fmla="val 92573"/>
              <a:gd name="adj6" fmla="val -14149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Erzeugt Ausnahme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599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 </a:t>
            </a:r>
            <a:r>
              <a:rPr lang="de-DE" i="1" dirty="0"/>
              <a:t>catch</a:t>
            </a:r>
            <a:r>
              <a:rPr lang="de-DE" dirty="0"/>
              <a:t>-Block bezieht sich </a:t>
            </a:r>
            <a:r>
              <a:rPr lang="de-DE" i="1" dirty="0"/>
              <a:t>nur</a:t>
            </a:r>
            <a:r>
              <a:rPr lang="de-DE" dirty="0"/>
              <a:t> auf den zugehörigen </a:t>
            </a:r>
            <a:r>
              <a:rPr lang="de-DE" i="1" dirty="0" err="1"/>
              <a:t>try</a:t>
            </a:r>
            <a:r>
              <a:rPr lang="de-DE" dirty="0"/>
              <a:t>-Block.</a:t>
            </a:r>
          </a:p>
          <a:p>
            <a:r>
              <a:rPr lang="de-DE" dirty="0"/>
              <a:t>Wirft </a:t>
            </a:r>
            <a:r>
              <a:rPr lang="de-DE" i="1" dirty="0"/>
              <a:t>catch</a:t>
            </a:r>
            <a:r>
              <a:rPr lang="de-DE" dirty="0"/>
              <a:t>-Block Ausnahme, wird diese </a:t>
            </a:r>
            <a:r>
              <a:rPr lang="de-DE" i="1" dirty="0"/>
              <a:t>nicht</a:t>
            </a:r>
            <a:r>
              <a:rPr lang="de-DE" dirty="0"/>
              <a:t> durch nachfolgende Blöcke gefangen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Wie können wir die im </a:t>
            </a:r>
            <a:r>
              <a:rPr lang="de-DE" i="1" dirty="0"/>
              <a:t>catch</a:t>
            </a:r>
            <a:r>
              <a:rPr lang="de-DE" dirty="0"/>
              <a:t>-Block erzeugte Ausnahme fangen?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Fangen unterschiedlicher Ausnahmetypen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7272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22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Sie sollen „ein bisschen mehr Ingenieur“ werden!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behandeln</a:t>
            </a:r>
            <a:r>
              <a:rPr lang="de-DE" dirty="0"/>
              <a:t> bei Programmausführung auftretende Ausnahmen und Fehler, um in aufgetretenen Ausnahmesituationen einen geordneten Programmfluss herzustellen.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definieren</a:t>
            </a:r>
            <a:r>
              <a:rPr lang="de-DE" dirty="0"/>
              <a:t> eigene, an die Bedürfnisse Ihrer konkreten Anwendung angepasste, Ausnahmeklassen.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wollen wir in diesem Kapitel erreichen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1" y="4328324"/>
            <a:ext cx="2672412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1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Lösung:</a:t>
            </a:r>
          </a:p>
          <a:p>
            <a:r>
              <a:rPr lang="de-DE" dirty="0"/>
              <a:t>Quelltext, der Ausnahme erzeugt, in geschachteltem </a:t>
            </a:r>
            <a:r>
              <a:rPr lang="de-DE" i="1" dirty="0" err="1"/>
              <a:t>try</a:t>
            </a:r>
            <a:r>
              <a:rPr lang="de-DE" dirty="0"/>
              <a:t>-Block</a:t>
            </a:r>
          </a:p>
          <a:p>
            <a:endParaRPr lang="de-DE" dirty="0"/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6A3E3E"/>
                </a:solidFill>
                <a:latin typeface="Consolas" panose="020B0609020204030204" pitchFamily="49" charset="0"/>
              </a:rPr>
              <a:t>        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[4] = 0;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e1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StackOverflowError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e2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Caught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inner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StackOverflowError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StackOverflowError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Caught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outer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StackOverflowError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8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Fangen unterschiedlicher Ausnahmetypen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sp>
        <p:nvSpPr>
          <p:cNvPr id="8" name="Legende mit Linie 2 7"/>
          <p:cNvSpPr/>
          <p:nvPr/>
        </p:nvSpPr>
        <p:spPr bwMode="auto">
          <a:xfrm>
            <a:off x="6860592" y="4960533"/>
            <a:ext cx="1978608" cy="421200"/>
          </a:xfrm>
          <a:prstGeom prst="borderCallout2">
            <a:avLst>
              <a:gd name="adj1" fmla="val 49683"/>
              <a:gd name="adj2" fmla="val 74"/>
              <a:gd name="adj3" fmla="val 47110"/>
              <a:gd name="adj4" fmla="val -36953"/>
              <a:gd name="adj5" fmla="val -34065"/>
              <a:gd name="adj6" fmla="val -6951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Für äußeren </a:t>
            </a:r>
            <a:r>
              <a:rPr lang="de-DE" sz="1400" i="1" dirty="0" err="1">
                <a:solidFill>
                  <a:srgbClr val="000000"/>
                </a:solidFill>
                <a:latin typeface="Calibri" pitchFamily="34" charset="0"/>
              </a:rPr>
              <a:t>try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-Block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9" name="Legende mit Linie 2 8"/>
          <p:cNvSpPr/>
          <p:nvPr/>
        </p:nvSpPr>
        <p:spPr bwMode="auto">
          <a:xfrm>
            <a:off x="6770105" y="2969808"/>
            <a:ext cx="1978608" cy="421200"/>
          </a:xfrm>
          <a:prstGeom prst="borderCallout2">
            <a:avLst>
              <a:gd name="adj1" fmla="val 49683"/>
              <a:gd name="adj2" fmla="val 74"/>
              <a:gd name="adj3" fmla="val 47110"/>
              <a:gd name="adj4" fmla="val -36953"/>
              <a:gd name="adj5" fmla="val 121971"/>
              <a:gd name="adj6" fmla="val -6999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Für inneren </a:t>
            </a:r>
            <a:r>
              <a:rPr lang="de-DE" sz="1400" i="1" dirty="0" err="1">
                <a:solidFill>
                  <a:srgbClr val="000000"/>
                </a:solidFill>
                <a:latin typeface="Calibri" pitchFamily="34" charset="0"/>
              </a:rPr>
              <a:t>try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-Block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21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Mitunter muss bestimmter Code </a:t>
            </a:r>
            <a:r>
              <a:rPr lang="de-DE" i="1" dirty="0"/>
              <a:t>auf jeden Fall</a:t>
            </a:r>
            <a:r>
              <a:rPr lang="de-DE" dirty="0"/>
              <a:t> ausgeführt werden.</a:t>
            </a:r>
          </a:p>
          <a:p>
            <a:r>
              <a:rPr lang="de-DE" dirty="0"/>
              <a:t>Beispiel: Schließen geöffneter Dateien oder Datenströme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Optionaler </a:t>
            </a:r>
            <a:r>
              <a:rPr lang="de-DE" i="1" dirty="0" err="1"/>
              <a:t>finally</a:t>
            </a:r>
            <a:r>
              <a:rPr lang="de-DE" dirty="0"/>
              <a:t>-Block:</a:t>
            </a:r>
          </a:p>
          <a:p>
            <a:r>
              <a:rPr lang="de-DE" dirty="0"/>
              <a:t>Steht immer als letztes (d.h. nach </a:t>
            </a:r>
            <a:r>
              <a:rPr lang="de-DE" i="1" dirty="0" err="1"/>
              <a:t>try</a:t>
            </a:r>
            <a:r>
              <a:rPr lang="de-DE" dirty="0"/>
              <a:t>- und </a:t>
            </a:r>
            <a:r>
              <a:rPr lang="de-DE" i="1" dirty="0"/>
              <a:t>catch</a:t>
            </a:r>
            <a:r>
              <a:rPr lang="de-DE" dirty="0"/>
              <a:t>-Blöcken)</a:t>
            </a:r>
          </a:p>
          <a:p>
            <a:r>
              <a:rPr lang="de-DE" dirty="0"/>
              <a:t>Code wird am Ende des Konstruktes ausgeführt … wirklich </a:t>
            </a:r>
            <a:r>
              <a:rPr lang="de-DE" i="1" dirty="0"/>
              <a:t>immer</a:t>
            </a:r>
            <a:r>
              <a:rPr lang="de-DE" dirty="0"/>
              <a:t> … ganz ehrlich!</a:t>
            </a:r>
          </a:p>
          <a:p>
            <a:pPr marL="0" indent="0">
              <a:buNone/>
            </a:pPr>
            <a:endParaRPr lang="de-DE" dirty="0"/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...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(ExceptionTyp1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...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(ExceptionTyp2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...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}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Wird garantiert ausgeführt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Aufräumarbeiten (</a:t>
            </a:r>
            <a:r>
              <a:rPr lang="de-DE" dirty="0" err="1"/>
              <a:t>finally</a:t>
            </a:r>
            <a:r>
              <a:rPr lang="de-DE" dirty="0"/>
              <a:t>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189872" y="2735416"/>
            <a:ext cx="7954128" cy="2542239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330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Bereit zum Mitdenken?</a:t>
            </a:r>
          </a:p>
          <a:p>
            <a:r>
              <a:rPr lang="de-DE" dirty="0"/>
              <a:t>Was wird ausgegeben?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TryCatchFinally1 {</a:t>
            </a: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i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+ 1);</a:t>
            </a:r>
            <a:endParaRPr lang="de-DE" sz="1300" b="1" i="1" u="sng" dirty="0">
              <a:solidFill>
                <a:srgbClr val="3F7F5F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[4];</a:t>
            </a: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a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[4] = 0;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e1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3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recursiveIncrease</a:t>
            </a:r>
            <a:r>
              <a:rPr lang="de-DE" sz="1300" i="1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Caught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3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ArrayIndexOutOfBoundsException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Finally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3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Aufräumarbeiten (</a:t>
            </a:r>
            <a:r>
              <a:rPr lang="de-DE" dirty="0" err="1"/>
              <a:t>finally</a:t>
            </a:r>
            <a:r>
              <a:rPr lang="de-DE" dirty="0"/>
              <a:t>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sp>
        <p:nvSpPr>
          <p:cNvPr id="10" name="Legende mit Linie 2 9"/>
          <p:cNvSpPr/>
          <p:nvPr/>
        </p:nvSpPr>
        <p:spPr bwMode="auto">
          <a:xfrm>
            <a:off x="6360095" y="3165378"/>
            <a:ext cx="2060424" cy="504000"/>
          </a:xfrm>
          <a:prstGeom prst="borderCallout2">
            <a:avLst>
              <a:gd name="adj1" fmla="val 115476"/>
              <a:gd name="adj2" fmla="val 16167"/>
              <a:gd name="adj3" fmla="val 167241"/>
              <a:gd name="adj4" fmla="val -9201"/>
              <a:gd name="adj5" fmla="val 168667"/>
              <a:gd name="adj6" fmla="val -9752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Erneute Ausnahme, die nicht behandelt wird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381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wird ausgegeben?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TryCatchFinally2 {</a:t>
            </a: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"Ratio = "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getRatio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3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0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getRatio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            </a:t>
            </a:r>
            <a:r>
              <a:rPr lang="de-DE" sz="1300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3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ArithmeticException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"Exception caught in </a:t>
            </a:r>
            <a:r>
              <a:rPr lang="en-US" sz="13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getRatio</a:t>
            </a:r>
            <a:r>
              <a:rPr lang="en-US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"Finally"</a:t>
            </a:r>
            <a:r>
              <a:rPr lang="en-US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3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getRatio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Aufräumarbeiten (</a:t>
            </a:r>
            <a:r>
              <a:rPr lang="de-DE" dirty="0" err="1"/>
              <a:t>finally</a:t>
            </a:r>
            <a:r>
              <a:rPr lang="de-DE" dirty="0"/>
              <a:t>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11" name="Legende mit Linie 2 10"/>
          <p:cNvSpPr/>
          <p:nvPr/>
        </p:nvSpPr>
        <p:spPr bwMode="auto">
          <a:xfrm>
            <a:off x="5759945" y="4128992"/>
            <a:ext cx="1678586" cy="504000"/>
          </a:xfrm>
          <a:prstGeom prst="borderCallout2">
            <a:avLst>
              <a:gd name="adj1" fmla="val 51677"/>
              <a:gd name="adj2" fmla="val -1792"/>
              <a:gd name="adj3" fmla="val -30137"/>
              <a:gd name="adj4" fmla="val -33745"/>
              <a:gd name="adj5" fmla="val -30705"/>
              <a:gd name="adj6" fmla="val -153191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Methode im </a:t>
            </a:r>
            <a:r>
              <a:rPr lang="de-DE" sz="1400" i="1" dirty="0">
                <a:solidFill>
                  <a:srgbClr val="000000"/>
                </a:solidFill>
                <a:latin typeface="Calibri" pitchFamily="34" charset="0"/>
              </a:rPr>
              <a:t>catch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-Block verlassen!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20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Regeln für Blöcke:</a:t>
            </a:r>
          </a:p>
          <a:p>
            <a:r>
              <a:rPr lang="de-DE" dirty="0"/>
              <a:t>Genau einen </a:t>
            </a:r>
            <a:r>
              <a:rPr lang="de-DE" i="1" dirty="0" err="1"/>
              <a:t>try</a:t>
            </a:r>
            <a:r>
              <a:rPr lang="de-DE" dirty="0"/>
              <a:t>-Block als ersten Block</a:t>
            </a:r>
          </a:p>
          <a:p>
            <a:r>
              <a:rPr lang="de-DE" dirty="0"/>
              <a:t>Keinen oder beliebig viele </a:t>
            </a:r>
            <a:r>
              <a:rPr lang="de-DE" i="1" dirty="0"/>
              <a:t>catch</a:t>
            </a:r>
            <a:r>
              <a:rPr lang="de-DE" dirty="0"/>
              <a:t>-Blöcke nach dem </a:t>
            </a:r>
            <a:r>
              <a:rPr lang="de-DE" i="1" dirty="0" err="1"/>
              <a:t>try</a:t>
            </a:r>
            <a:r>
              <a:rPr lang="de-DE" dirty="0"/>
              <a:t>-Block</a:t>
            </a:r>
          </a:p>
          <a:p>
            <a:r>
              <a:rPr lang="de-DE" dirty="0"/>
              <a:t>Keinen oder einen </a:t>
            </a:r>
            <a:r>
              <a:rPr lang="de-DE" i="1" dirty="0" err="1"/>
              <a:t>finally</a:t>
            </a:r>
            <a:r>
              <a:rPr lang="de-DE" dirty="0"/>
              <a:t>-Block als letzten Block</a:t>
            </a:r>
          </a:p>
          <a:p>
            <a:r>
              <a:rPr lang="de-DE" dirty="0"/>
              <a:t>Ein </a:t>
            </a:r>
            <a:r>
              <a:rPr lang="de-DE" i="1" dirty="0" err="1"/>
              <a:t>try</a:t>
            </a:r>
            <a:r>
              <a:rPr lang="de-DE" dirty="0"/>
              <a:t>-Block muss mindestens einen </a:t>
            </a:r>
            <a:r>
              <a:rPr lang="de-DE" i="1" dirty="0"/>
              <a:t>catch</a:t>
            </a:r>
            <a:r>
              <a:rPr lang="de-DE" dirty="0"/>
              <a:t>- oder </a:t>
            </a:r>
            <a:r>
              <a:rPr lang="de-DE" i="1" dirty="0" err="1"/>
              <a:t>finally</a:t>
            </a:r>
            <a:r>
              <a:rPr lang="de-DE" dirty="0"/>
              <a:t>-Block haben.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Folgender Aufbau ist zulässig:</a:t>
            </a:r>
          </a:p>
          <a:p>
            <a:pPr marL="0" indent="0">
              <a:buNone/>
            </a:pPr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...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finally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3F7F5F"/>
                </a:solidFill>
                <a:latin typeface="Consolas" panose="020B0609020204030204" pitchFamily="49" charset="0"/>
              </a:rPr>
              <a:t>     // ...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Zusammenfassung: Aufbau </a:t>
            </a:r>
            <a:r>
              <a:rPr lang="de-DE" dirty="0" err="1"/>
              <a:t>try</a:t>
            </a:r>
            <a:r>
              <a:rPr lang="de-DE" dirty="0"/>
              <a:t>/catch/</a:t>
            </a:r>
            <a:r>
              <a:rPr lang="de-DE" dirty="0" err="1"/>
              <a:t>finally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355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Ausnahmen definieren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123CB308-6BD1-45AD-A08B-0FEF17435E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852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Betrachten wir folgendes Programm: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OwnException1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25.0; 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sqrt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(%f) = %f"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squareRoot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squareRoot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Methode </a:t>
            </a:r>
            <a:r>
              <a:rPr lang="de-DE" i="1" dirty="0" err="1"/>
              <a:t>squareRoot</a:t>
            </a:r>
            <a:r>
              <a:rPr lang="de-DE" i="1" dirty="0"/>
              <a:t>()</a:t>
            </a:r>
            <a:r>
              <a:rPr lang="de-DE" dirty="0"/>
              <a:t> soll für negative Parameter eine Ausnahme werfen</a:t>
            </a:r>
          </a:p>
          <a:p>
            <a:r>
              <a:rPr lang="de-DE" dirty="0"/>
              <a:t>Wie könnten wir einen </a:t>
            </a:r>
            <a:r>
              <a:rPr lang="de-DE" i="1" dirty="0"/>
              <a:t>eigenen</a:t>
            </a:r>
            <a:r>
              <a:rPr lang="de-DE" dirty="0"/>
              <a:t> Typ (z.B. </a:t>
            </a:r>
            <a:r>
              <a:rPr lang="de-DE" i="1" dirty="0" err="1"/>
              <a:t>NegativeParameterException</a:t>
            </a:r>
            <a:r>
              <a:rPr lang="de-DE" dirty="0"/>
              <a:t>) definieren?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 Ausnahmetypen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43370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7694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Eigenen Ausnahmetyp durch Ableiten einer bestehenden Klasse</a:t>
            </a:r>
          </a:p>
          <a:p>
            <a:r>
              <a:rPr lang="de-DE" dirty="0"/>
              <a:t>Erster Ansatz: Ableiten der Klasse </a:t>
            </a:r>
            <a:r>
              <a:rPr lang="de-DE" i="1" dirty="0" err="1"/>
              <a:t>Exception</a:t>
            </a:r>
            <a:endParaRPr lang="de-DE" i="1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Klasse </a:t>
            </a:r>
            <a:r>
              <a:rPr lang="de-DE" dirty="0" err="1"/>
              <a:t>Exception</a:t>
            </a:r>
            <a:r>
              <a:rPr lang="de-DE" dirty="0"/>
              <a:t> ableiten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  <p:cxnSp>
        <p:nvCxnSpPr>
          <p:cNvPr id="7" name="Gerade Verbindung mit Pfeil 25"/>
          <p:cNvCxnSpPr>
            <a:stCxn id="24" idx="0"/>
            <a:endCxn id="23" idx="2"/>
          </p:cNvCxnSpPr>
          <p:nvPr/>
        </p:nvCxnSpPr>
        <p:spPr>
          <a:xfrm rot="5400000" flipH="1" flipV="1">
            <a:off x="3587354" y="3308016"/>
            <a:ext cx="807413" cy="951756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25"/>
          <p:cNvCxnSpPr>
            <a:stCxn id="26" idx="0"/>
            <a:endCxn id="24" idx="2"/>
          </p:cNvCxnSpPr>
          <p:nvPr/>
        </p:nvCxnSpPr>
        <p:spPr>
          <a:xfrm flipV="1">
            <a:off x="3515182" y="4439600"/>
            <a:ext cx="0" cy="598595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25"/>
          <p:cNvCxnSpPr>
            <a:stCxn id="25" idx="0"/>
            <a:endCxn id="23" idx="2"/>
          </p:cNvCxnSpPr>
          <p:nvPr/>
        </p:nvCxnSpPr>
        <p:spPr>
          <a:xfrm rot="16200000" flipV="1">
            <a:off x="4549232" y="3297894"/>
            <a:ext cx="807413" cy="972000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leichschenkliges Dreieck 12"/>
          <p:cNvSpPr/>
          <p:nvPr/>
        </p:nvSpPr>
        <p:spPr bwMode="auto">
          <a:xfrm>
            <a:off x="3443182" y="4449799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4" name="Gleichschenkliges Dreieck 13"/>
          <p:cNvSpPr/>
          <p:nvPr/>
        </p:nvSpPr>
        <p:spPr bwMode="auto">
          <a:xfrm>
            <a:off x="4394937" y="3392006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grpSp>
        <p:nvGrpSpPr>
          <p:cNvPr id="36" name="Gruppieren 35"/>
          <p:cNvGrpSpPr/>
          <p:nvPr/>
        </p:nvGrpSpPr>
        <p:grpSpPr>
          <a:xfrm>
            <a:off x="3494938" y="1940186"/>
            <a:ext cx="1944000" cy="1440001"/>
            <a:chOff x="3738538" y="2280090"/>
            <a:chExt cx="1944000" cy="1440001"/>
          </a:xfrm>
        </p:grpSpPr>
        <p:sp>
          <p:nvSpPr>
            <p:cNvPr id="22" name="Rechteck 21"/>
            <p:cNvSpPr/>
            <p:nvPr/>
          </p:nvSpPr>
          <p:spPr bwMode="auto">
            <a:xfrm>
              <a:off x="3738538" y="2280090"/>
              <a:ext cx="1944000" cy="25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b="1" dirty="0" err="1">
                  <a:solidFill>
                    <a:srgbClr val="000000"/>
                  </a:solidFill>
                  <a:latin typeface="Calibri" pitchFamily="34" charset="0"/>
                </a:rPr>
                <a:t>Throwable</a:t>
              </a:r>
              <a:endParaRPr kumimoji="0" lang="en-US" sz="20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3" name="Rechteck 22"/>
            <p:cNvSpPr/>
            <p:nvPr/>
          </p:nvSpPr>
          <p:spPr bwMode="auto">
            <a:xfrm>
              <a:off x="3738538" y="2532091"/>
              <a:ext cx="1944000" cy="11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Throwable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Throwable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(String message)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getMessage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printStackTrace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void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 err="1">
                  <a:solidFill>
                    <a:srgbClr val="000000"/>
                  </a:solidFill>
                  <a:latin typeface="Calibri" pitchFamily="34" charset="0"/>
                </a:rPr>
                <a:t>toString</a:t>
              </a: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24" name="Rechteck 23"/>
          <p:cNvSpPr/>
          <p:nvPr/>
        </p:nvSpPr>
        <p:spPr bwMode="auto">
          <a:xfrm>
            <a:off x="2885182" y="4187600"/>
            <a:ext cx="1260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Exception</a:t>
            </a:r>
            <a:endParaRPr kumimoji="0" lang="en-US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4808938" y="4187600"/>
            <a:ext cx="1260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Error</a:t>
            </a:r>
            <a:endParaRPr kumimoji="0" lang="en-US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597182" y="5038195"/>
            <a:ext cx="1836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rgbClr val="000000"/>
                </a:solidFill>
                <a:latin typeface="Calibri" pitchFamily="34" charset="0"/>
              </a:rPr>
              <a:t>NegativeParamException</a:t>
            </a:r>
            <a:endParaRPr kumimoji="0" lang="en-US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395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Ansatz erzeugt Fehlermeldung („Unbehandelte Ausnahme“)</a:t>
            </a:r>
          </a:p>
          <a:p>
            <a:r>
              <a:rPr lang="de-DE" dirty="0"/>
              <a:t>Wieso denn das jetzt?!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NegativeParamException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OwnException2 {</a:t>
            </a:r>
          </a:p>
          <a:p>
            <a:pPr marL="40005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25.0; 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sqrt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(%f) = %f"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squareRoot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squareRoot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0.0)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NegativeParamException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Klasse </a:t>
            </a:r>
            <a:r>
              <a:rPr lang="de-DE" dirty="0" err="1"/>
              <a:t>Exception</a:t>
            </a:r>
            <a:r>
              <a:rPr lang="de-DE" dirty="0"/>
              <a:t> ableiten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  <p:sp>
        <p:nvSpPr>
          <p:cNvPr id="7" name="Legende mit Linie 2 6"/>
          <p:cNvSpPr/>
          <p:nvPr/>
        </p:nvSpPr>
        <p:spPr bwMode="auto">
          <a:xfrm>
            <a:off x="6635826" y="3622696"/>
            <a:ext cx="2060424" cy="504000"/>
          </a:xfrm>
          <a:prstGeom prst="borderCallout2">
            <a:avLst>
              <a:gd name="adj1" fmla="val 47440"/>
              <a:gd name="adj2" fmla="val -937"/>
              <a:gd name="adj3" fmla="val 46289"/>
              <a:gd name="adj4" fmla="val -26768"/>
              <a:gd name="adj5" fmla="val 94961"/>
              <a:gd name="adj6" fmla="val -4481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Fehlermeldung: Unbehandelte Ausnahme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439501" y="4041929"/>
            <a:ext cx="380232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de-DE" b="1" dirty="0">
                <a:solidFill>
                  <a:srgbClr val="C00000"/>
                </a:solidFill>
                <a:sym typeface="Wingdings"/>
              </a:rPr>
              <a:t>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42092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Hintergrund:</a:t>
            </a:r>
          </a:p>
          <a:p>
            <a:r>
              <a:rPr lang="de-DE" dirty="0"/>
              <a:t>Ausnahmen müssen gefangen werden ODER</a:t>
            </a:r>
          </a:p>
          <a:p>
            <a:r>
              <a:rPr lang="de-DE" dirty="0"/>
              <a:t>Methode muss über </a:t>
            </a:r>
            <a:r>
              <a:rPr lang="de-DE" i="1" dirty="0" err="1"/>
              <a:t>throws</a:t>
            </a:r>
            <a:r>
              <a:rPr lang="de-DE" dirty="0"/>
              <a:t> deklarieren, dass sie einen Ausnahmetyp werfen kann.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OwnException2 {</a:t>
            </a:r>
          </a:p>
          <a:p>
            <a:pPr marL="40005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NegativeParamException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25.0; 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sqrt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(%f) = %f"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squareRoot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squareRoot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NegativeParamException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0.0)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NegativeParamException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Klasse </a:t>
            </a:r>
            <a:r>
              <a:rPr lang="de-DE" dirty="0" err="1"/>
              <a:t>Exception</a:t>
            </a:r>
            <a:r>
              <a:rPr lang="de-DE" dirty="0"/>
              <a:t> ableiten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5046663" y="2613296"/>
            <a:ext cx="3180438" cy="2238150"/>
            <a:chOff x="5046663" y="3163900"/>
            <a:chExt cx="3180438" cy="2238150"/>
          </a:xfrm>
        </p:grpSpPr>
        <p:sp>
          <p:nvSpPr>
            <p:cNvPr id="7" name="Legende mit Linie 2 6"/>
            <p:cNvSpPr/>
            <p:nvPr/>
          </p:nvSpPr>
          <p:spPr bwMode="auto">
            <a:xfrm>
              <a:off x="6216726" y="5042050"/>
              <a:ext cx="1296000" cy="360000"/>
            </a:xfrm>
            <a:prstGeom prst="borderCallout2">
              <a:avLst>
                <a:gd name="adj1" fmla="val 47440"/>
                <a:gd name="adj2" fmla="val -937"/>
                <a:gd name="adj3" fmla="val 46289"/>
                <a:gd name="adj4" fmla="val -26768"/>
                <a:gd name="adj5" fmla="val 2244"/>
                <a:gd name="adj6" fmla="val -52216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Nicht gefangen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8" name="Legende mit Linie 2 7"/>
            <p:cNvSpPr/>
            <p:nvPr/>
          </p:nvSpPr>
          <p:spPr bwMode="auto">
            <a:xfrm>
              <a:off x="6931101" y="3816000"/>
              <a:ext cx="1296000" cy="360000"/>
            </a:xfrm>
            <a:prstGeom prst="borderCallout2">
              <a:avLst>
                <a:gd name="adj1" fmla="val 47440"/>
                <a:gd name="adj2" fmla="val -937"/>
                <a:gd name="adj3" fmla="val 46289"/>
                <a:gd name="adj4" fmla="val -11050"/>
                <a:gd name="adj5" fmla="val 38177"/>
                <a:gd name="adj6" fmla="val -24479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Nicht gefangen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Abgerundetes Rechteck 8"/>
            <p:cNvSpPr/>
            <p:nvPr/>
          </p:nvSpPr>
          <p:spPr bwMode="auto">
            <a:xfrm>
              <a:off x="5046663" y="3163900"/>
              <a:ext cx="2763837" cy="295275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 bwMode="auto">
            <a:xfrm>
              <a:off x="5320582" y="4348531"/>
              <a:ext cx="2763837" cy="295275"/>
            </a:xfrm>
            <a:prstGeom prst="round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215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Einführung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Ausnahmen werfen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Ausnahmen fangen</a:t>
            </a:r>
          </a:p>
          <a:p>
            <a:pPr>
              <a:buFont typeface="+mj-lt"/>
              <a:buAutoNum type="arabicPeriod"/>
            </a:pPr>
            <a:r>
              <a:rPr lang="de-DE" dirty="0">
                <a:solidFill>
                  <a:srgbClr val="000000"/>
                </a:solidFill>
              </a:rPr>
              <a:t>Eigene Ausnahmen definieren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Dies gilt für alle Ausnahmetypen (d.h. </a:t>
            </a:r>
            <a:r>
              <a:rPr lang="de-DE" i="1" dirty="0" err="1"/>
              <a:t>Throwable</a:t>
            </a:r>
            <a:r>
              <a:rPr lang="de-DE" dirty="0"/>
              <a:t> und davon abgeleitet) außer für:</a:t>
            </a:r>
          </a:p>
          <a:p>
            <a:r>
              <a:rPr lang="de-DE" dirty="0"/>
              <a:t>Klasse </a:t>
            </a:r>
            <a:r>
              <a:rPr lang="de-DE" i="1" dirty="0" err="1"/>
              <a:t>RuntimeException</a:t>
            </a:r>
            <a:r>
              <a:rPr lang="de-DE" dirty="0"/>
              <a:t> </a:t>
            </a:r>
          </a:p>
          <a:p>
            <a:r>
              <a:rPr lang="de-DE" dirty="0"/>
              <a:t>Von </a:t>
            </a:r>
            <a:r>
              <a:rPr lang="de-DE" i="1" dirty="0" err="1"/>
              <a:t>RuntimeException</a:t>
            </a:r>
            <a:r>
              <a:rPr lang="de-DE" dirty="0"/>
              <a:t> (direkt oder indirekt) abgeleitete Klassen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Klasse </a:t>
            </a:r>
            <a:r>
              <a:rPr lang="de-DE" dirty="0" err="1"/>
              <a:t>RuntimeException</a:t>
            </a:r>
            <a:r>
              <a:rPr lang="de-DE" dirty="0"/>
              <a:t> ableiten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  <p:cxnSp>
        <p:nvCxnSpPr>
          <p:cNvPr id="7" name="Gerade Verbindung mit Pfeil 25"/>
          <p:cNvCxnSpPr>
            <a:stCxn id="24" idx="0"/>
            <a:endCxn id="22" idx="2"/>
          </p:cNvCxnSpPr>
          <p:nvPr/>
        </p:nvCxnSpPr>
        <p:spPr>
          <a:xfrm rot="5400000" flipH="1" flipV="1">
            <a:off x="3686643" y="2359298"/>
            <a:ext cx="812392" cy="951757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25"/>
          <p:cNvCxnSpPr>
            <a:stCxn id="27" idx="0"/>
            <a:endCxn id="24" idx="2"/>
          </p:cNvCxnSpPr>
          <p:nvPr/>
        </p:nvCxnSpPr>
        <p:spPr>
          <a:xfrm flipH="1" flipV="1">
            <a:off x="3616961" y="3493372"/>
            <a:ext cx="2876" cy="44987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25"/>
          <p:cNvCxnSpPr>
            <a:stCxn id="25" idx="0"/>
            <a:endCxn id="22" idx="2"/>
          </p:cNvCxnSpPr>
          <p:nvPr/>
        </p:nvCxnSpPr>
        <p:spPr>
          <a:xfrm rot="16200000" flipV="1">
            <a:off x="4649330" y="2348368"/>
            <a:ext cx="812392" cy="973615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Gleichschenkliges Dreieck 12"/>
          <p:cNvSpPr/>
          <p:nvPr/>
        </p:nvSpPr>
        <p:spPr bwMode="auto">
          <a:xfrm>
            <a:off x="3544960" y="3502310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4" name="Gleichschenkliges Dreieck 13"/>
          <p:cNvSpPr/>
          <p:nvPr/>
        </p:nvSpPr>
        <p:spPr bwMode="auto">
          <a:xfrm>
            <a:off x="4496718" y="2428980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2" name="Rechteck 21"/>
          <p:cNvSpPr/>
          <p:nvPr/>
        </p:nvSpPr>
        <p:spPr bwMode="auto">
          <a:xfrm>
            <a:off x="3884718" y="2176980"/>
            <a:ext cx="1368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rgbClr val="000000"/>
                </a:solidFill>
                <a:latin typeface="Calibri" pitchFamily="34" charset="0"/>
              </a:rPr>
              <a:t>Throwable</a:t>
            </a:r>
            <a:endParaRPr kumimoji="0" lang="en-US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4" name="Rechteck 23"/>
          <p:cNvSpPr/>
          <p:nvPr/>
        </p:nvSpPr>
        <p:spPr bwMode="auto">
          <a:xfrm>
            <a:off x="2932961" y="3241372"/>
            <a:ext cx="1368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Exception</a:t>
            </a:r>
            <a:endParaRPr kumimoji="0" lang="en-US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5" name="Rechteck 24"/>
          <p:cNvSpPr/>
          <p:nvPr/>
        </p:nvSpPr>
        <p:spPr bwMode="auto">
          <a:xfrm>
            <a:off x="4858333" y="3241372"/>
            <a:ext cx="1368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solidFill>
                  <a:srgbClr val="000000"/>
                </a:solidFill>
                <a:latin typeface="Calibri" pitchFamily="34" charset="0"/>
              </a:rPr>
              <a:t>Error</a:t>
            </a:r>
            <a:endParaRPr kumimoji="0" lang="en-US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6" name="Rechteck 25"/>
          <p:cNvSpPr/>
          <p:nvPr/>
        </p:nvSpPr>
        <p:spPr bwMode="auto">
          <a:xfrm>
            <a:off x="2698960" y="4645123"/>
            <a:ext cx="1836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rgbClr val="000000"/>
                </a:solidFill>
                <a:latin typeface="Calibri" pitchFamily="34" charset="0"/>
              </a:rPr>
              <a:t>NegativeParamException</a:t>
            </a:r>
            <a:endParaRPr kumimoji="0" lang="en-US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2935837" y="3943248"/>
            <a:ext cx="1368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 err="1">
                <a:solidFill>
                  <a:srgbClr val="000000"/>
                </a:solidFill>
                <a:latin typeface="Calibri" pitchFamily="34" charset="0"/>
              </a:rPr>
              <a:t>RuntimeException</a:t>
            </a:r>
            <a:endParaRPr kumimoji="0" lang="en-US" sz="2000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29" name="Gerade Verbindung mit Pfeil 25"/>
          <p:cNvCxnSpPr>
            <a:stCxn id="26" idx="0"/>
            <a:endCxn id="27" idx="2"/>
          </p:cNvCxnSpPr>
          <p:nvPr/>
        </p:nvCxnSpPr>
        <p:spPr>
          <a:xfrm flipV="1">
            <a:off x="3616960" y="4195248"/>
            <a:ext cx="2877" cy="449875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Gleichschenkliges Dreieck 27"/>
          <p:cNvSpPr/>
          <p:nvPr/>
        </p:nvSpPr>
        <p:spPr bwMode="auto">
          <a:xfrm>
            <a:off x="3547837" y="4195027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43" name="Abgerundetes Rechteck 42"/>
          <p:cNvSpPr/>
          <p:nvPr/>
        </p:nvSpPr>
        <p:spPr bwMode="auto">
          <a:xfrm>
            <a:off x="2438399" y="3836910"/>
            <a:ext cx="2343151" cy="1166759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44" name="Legende mit Linie 2 43"/>
          <p:cNvSpPr/>
          <p:nvPr/>
        </p:nvSpPr>
        <p:spPr bwMode="auto">
          <a:xfrm>
            <a:off x="5526088" y="4751669"/>
            <a:ext cx="2060424" cy="504000"/>
          </a:xfrm>
          <a:prstGeom prst="borderCallout2">
            <a:avLst>
              <a:gd name="adj1" fmla="val 47440"/>
              <a:gd name="adj2" fmla="val -937"/>
              <a:gd name="adj3" fmla="val 46289"/>
              <a:gd name="adj4" fmla="val -18447"/>
              <a:gd name="adj5" fmla="val 6136"/>
              <a:gd name="adj6" fmla="val -33724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Muss nicht gefangen oder deklariert werden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4800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</a:t>
            </a:r>
          </a:p>
          <a:p>
            <a:endParaRPr lang="de-DE" sz="800" dirty="0"/>
          </a:p>
          <a:p>
            <a:pPr marL="400050" lvl="1" indent="0">
              <a:buNone/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NegativeParamException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OwnRuntimeException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3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double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= 25.0; 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3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.printf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3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sqrt</a:t>
            </a:r>
            <a:r>
              <a:rPr lang="de-DE" sz="13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(%f) = %f"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squareRoot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squareRoot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300" b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0.0) {</a:t>
            </a: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NegativeParamException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  <a:endParaRPr lang="de-DE" sz="13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3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3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de-DE" sz="13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3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Math.</a:t>
            </a:r>
            <a:r>
              <a:rPr lang="de-DE" sz="13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3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de-DE" sz="13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Von Klasse </a:t>
            </a:r>
            <a:r>
              <a:rPr lang="de-DE" dirty="0" err="1"/>
              <a:t>RuntimeException</a:t>
            </a:r>
            <a:r>
              <a:rPr lang="de-DE" dirty="0"/>
              <a:t> ableiten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p:sp>
        <p:nvSpPr>
          <p:cNvPr id="7" name="Legende mit Linie 2 6"/>
          <p:cNvSpPr/>
          <p:nvPr/>
        </p:nvSpPr>
        <p:spPr bwMode="auto">
          <a:xfrm>
            <a:off x="6397701" y="3419860"/>
            <a:ext cx="2060424" cy="504000"/>
          </a:xfrm>
          <a:prstGeom prst="borderCallout2">
            <a:avLst>
              <a:gd name="adj1" fmla="val 47440"/>
              <a:gd name="adj2" fmla="val -937"/>
              <a:gd name="adj3" fmla="val 46289"/>
              <a:gd name="adj4" fmla="val -26768"/>
              <a:gd name="adj5" fmla="val 94961"/>
              <a:gd name="adj6" fmla="val -44819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Muss nicht gefangen oder deklariert werden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 bwMode="auto">
          <a:xfrm>
            <a:off x="4522788" y="1221122"/>
            <a:ext cx="1544637" cy="29527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984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Beschreibung (</a:t>
            </a:r>
            <a:r>
              <a:rPr lang="de-DE" i="1" dirty="0"/>
              <a:t>„</a:t>
            </a:r>
            <a:r>
              <a:rPr lang="de-DE" i="1" dirty="0" err="1"/>
              <a:t>message</a:t>
            </a:r>
            <a:r>
              <a:rPr lang="de-DE" i="1" dirty="0"/>
              <a:t>“</a:t>
            </a:r>
            <a:r>
              <a:rPr lang="de-DE" dirty="0"/>
              <a:t>) an Konstruktor der Basisklasse übergeben</a:t>
            </a:r>
          </a:p>
          <a:p>
            <a:r>
              <a:rPr lang="de-DE" dirty="0"/>
              <a:t>Beispiel:</a:t>
            </a:r>
          </a:p>
          <a:p>
            <a:endParaRPr lang="de-DE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super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OwnExceptionWithMessage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    throw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2A00FF"/>
                </a:solidFill>
                <a:latin typeface="Consolas" panose="020B0609020204030204" pitchFamily="49" charset="0"/>
              </a:rPr>
              <a:t>"An exception just for fun :-) ..."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MyException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"Message: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.getMessage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Beschreibungstext übergeben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p:sp>
        <p:nvSpPr>
          <p:cNvPr id="12" name="Legende mit Linie 2 11"/>
          <p:cNvSpPr/>
          <p:nvPr/>
        </p:nvSpPr>
        <p:spPr bwMode="auto">
          <a:xfrm>
            <a:off x="4229176" y="2408667"/>
            <a:ext cx="1828724" cy="504000"/>
          </a:xfrm>
          <a:prstGeom prst="borderCallout2">
            <a:avLst>
              <a:gd name="adj1" fmla="val 47440"/>
              <a:gd name="adj2" fmla="val -937"/>
              <a:gd name="adj3" fmla="val 46289"/>
              <a:gd name="adj4" fmla="val -26768"/>
              <a:gd name="adj5" fmla="val 9916"/>
              <a:gd name="adj6" fmla="val -46382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Basisklasse verwaltet „Message“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3" name="Legende mit Linie 2 12"/>
          <p:cNvSpPr/>
          <p:nvPr/>
        </p:nvSpPr>
        <p:spPr bwMode="auto">
          <a:xfrm>
            <a:off x="7078701" y="4913742"/>
            <a:ext cx="1828724" cy="504000"/>
          </a:xfrm>
          <a:prstGeom prst="borderCallout2">
            <a:avLst>
              <a:gd name="adj1" fmla="val 47440"/>
              <a:gd name="adj2" fmla="val -937"/>
              <a:gd name="adj3" fmla="val 46289"/>
              <a:gd name="adj4" fmla="val -26768"/>
              <a:gd name="adj5" fmla="val -25992"/>
              <a:gd name="adj6" fmla="val -48986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Von Basisklasse geerbte Methode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55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D3BF53AA-4D47-438C-B5C9-1E8964CB9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07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wird von folgendem Programm ausgegeben?</a:t>
            </a:r>
          </a:p>
          <a:p>
            <a:pPr marL="0" indent="0">
              <a:buNone/>
            </a:pPr>
            <a:endParaRPr lang="de-DE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ProvokeException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printRatio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400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Exiting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de-DE" sz="14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main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()"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printRatio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400050" lvl="1" indent="0">
              <a:buNone/>
            </a:pPr>
            <a:r>
              <a:rPr lang="de-DE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de-DE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"Ratio = 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ratio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Und was wird für a = 7 und b = 0 ausgegeben?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Einführendes Beispiel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70468"/>
            <a:ext cx="652009" cy="7498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498865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Was meinen Sie?</a:t>
            </a:r>
          </a:p>
          <a:p>
            <a:r>
              <a:rPr lang="de-DE" dirty="0"/>
              <a:t>Was kann in einem Programm alles „schief gehen“?</a:t>
            </a:r>
          </a:p>
          <a:p>
            <a:r>
              <a:rPr lang="de-DE" dirty="0"/>
              <a:t>Wann muss der normale Programmfluss unterbrochen werden?</a:t>
            </a:r>
          </a:p>
          <a:p>
            <a:r>
              <a:rPr lang="de-DE" dirty="0"/>
              <a:t>Wann muss ein Programm beendet werden, wann kann es fortgeführt werden?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Beispiele:</a:t>
            </a:r>
          </a:p>
          <a:p>
            <a:r>
              <a:rPr lang="de-DE" dirty="0"/>
              <a:t>Division durch Null</a:t>
            </a:r>
          </a:p>
          <a:p>
            <a:r>
              <a:rPr lang="de-DE" dirty="0"/>
              <a:t>Aufruf </a:t>
            </a:r>
            <a:r>
              <a:rPr lang="de-DE" i="1" dirty="0" err="1"/>
              <a:t>a.method</a:t>
            </a:r>
            <a:r>
              <a:rPr lang="de-DE" i="1" dirty="0"/>
              <a:t>()</a:t>
            </a:r>
            <a:r>
              <a:rPr lang="de-DE" dirty="0"/>
              <a:t>, obwohl Variable </a:t>
            </a:r>
            <a:r>
              <a:rPr lang="de-DE" i="1" dirty="0"/>
              <a:t>a</a:t>
            </a:r>
            <a:r>
              <a:rPr lang="de-DE" dirty="0"/>
              <a:t> den Wert </a:t>
            </a:r>
            <a:r>
              <a:rPr lang="de-DE" i="1" dirty="0"/>
              <a:t>null</a:t>
            </a:r>
            <a:r>
              <a:rPr lang="de-DE" dirty="0"/>
              <a:t> hat</a:t>
            </a:r>
          </a:p>
          <a:p>
            <a:r>
              <a:rPr lang="de-DE" dirty="0"/>
              <a:t>Negativer oder zu hoher Index für Arrays</a:t>
            </a:r>
          </a:p>
          <a:p>
            <a:r>
              <a:rPr lang="de-DE" dirty="0"/>
              <a:t>Wandeln der Zeichenkette </a:t>
            </a:r>
            <a:r>
              <a:rPr lang="de-DE" i="1" dirty="0"/>
              <a:t>„Dies ist Text“</a:t>
            </a:r>
            <a:r>
              <a:rPr lang="de-DE" dirty="0"/>
              <a:t> in eine Ganzzahl vom Typ </a:t>
            </a:r>
            <a:r>
              <a:rPr lang="de-DE" i="1" dirty="0" err="1"/>
              <a:t>int</a:t>
            </a:r>
            <a:endParaRPr lang="de-DE" i="1" dirty="0"/>
          </a:p>
          <a:p>
            <a:r>
              <a:rPr lang="de-DE" dirty="0"/>
              <a:t>Datei nicht gefunden</a:t>
            </a:r>
          </a:p>
          <a:p>
            <a:r>
              <a:rPr lang="de-DE" dirty="0"/>
              <a:t>Kein Speicher mehr verfügbar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Ausnahmen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1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Ausnahmen und Fehler durch Objekte spezieller Klassen dargestellt</a:t>
            </a:r>
          </a:p>
          <a:p>
            <a:r>
              <a:rPr lang="de-DE" dirty="0"/>
              <a:t>Basisklasse aller Ausnahmeklassen ist </a:t>
            </a:r>
            <a:r>
              <a:rPr lang="de-DE" i="1" dirty="0" err="1"/>
              <a:t>Throwable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Unterscheide:</a:t>
            </a:r>
          </a:p>
          <a:p>
            <a:r>
              <a:rPr lang="de-DE" i="1" dirty="0" err="1"/>
              <a:t>Exception</a:t>
            </a:r>
            <a:r>
              <a:rPr lang="de-DE" dirty="0"/>
              <a:t> (Ausnahme): Behandelbar, Programm kann fortgeführt werden</a:t>
            </a:r>
          </a:p>
          <a:p>
            <a:r>
              <a:rPr lang="de-DE" i="1" dirty="0"/>
              <a:t>Error</a:t>
            </a:r>
            <a:r>
              <a:rPr lang="de-DE" dirty="0"/>
              <a:t> bzw. </a:t>
            </a:r>
            <a:r>
              <a:rPr lang="de-DE" i="1" dirty="0"/>
              <a:t>fatal </a:t>
            </a:r>
            <a:r>
              <a:rPr lang="de-DE" i="1" dirty="0" err="1"/>
              <a:t>error</a:t>
            </a:r>
            <a:r>
              <a:rPr lang="de-DE" dirty="0"/>
              <a:t> (Fehler): Nicht behandelbar, Programm beenden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zur Ausnahmebehandlung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cxnSp>
        <p:nvCxnSpPr>
          <p:cNvPr id="7" name="Gerade Verbindung mit Pfeil 25"/>
          <p:cNvCxnSpPr>
            <a:stCxn id="10" idx="0"/>
            <a:endCxn id="9" idx="2"/>
          </p:cNvCxnSpPr>
          <p:nvPr/>
        </p:nvCxnSpPr>
        <p:spPr>
          <a:xfrm rot="5400000" flipH="1" flipV="1">
            <a:off x="4106184" y="1964814"/>
            <a:ext cx="582758" cy="780871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 bwMode="auto">
          <a:xfrm>
            <a:off x="4247999" y="1703870"/>
            <a:ext cx="108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err="1">
                <a:solidFill>
                  <a:srgbClr val="000000"/>
                </a:solidFill>
                <a:latin typeface="Calibri" pitchFamily="34" charset="0"/>
              </a:rPr>
              <a:t>Throwable</a:t>
            </a:r>
            <a:endParaRPr kumimoji="0" lang="en-US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0" name="Rechteck 9"/>
          <p:cNvSpPr/>
          <p:nvPr/>
        </p:nvSpPr>
        <p:spPr bwMode="auto">
          <a:xfrm>
            <a:off x="3467128" y="2646628"/>
            <a:ext cx="108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Exception</a:t>
            </a:r>
            <a:endParaRPr kumimoji="0" lang="en-US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11" name="Rechteck 10"/>
          <p:cNvSpPr/>
          <p:nvPr/>
        </p:nvSpPr>
        <p:spPr bwMode="auto">
          <a:xfrm>
            <a:off x="5051132" y="2646628"/>
            <a:ext cx="1080000" cy="36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</a:rPr>
              <a:t>Error</a:t>
            </a:r>
            <a:endParaRPr kumimoji="0" lang="en-US" b="1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cxnSp>
        <p:nvCxnSpPr>
          <p:cNvPr id="14" name="Gerade Verbindung mit Pfeil 25"/>
          <p:cNvCxnSpPr>
            <a:stCxn id="31" idx="0"/>
            <a:endCxn id="10" idx="2"/>
          </p:cNvCxnSpPr>
          <p:nvPr/>
        </p:nvCxnSpPr>
        <p:spPr>
          <a:xfrm flipV="1">
            <a:off x="4007128" y="3006628"/>
            <a:ext cx="0" cy="419745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25"/>
          <p:cNvCxnSpPr>
            <a:stCxn id="11" idx="0"/>
            <a:endCxn id="9" idx="2"/>
          </p:cNvCxnSpPr>
          <p:nvPr/>
        </p:nvCxnSpPr>
        <p:spPr>
          <a:xfrm rot="16200000" flipV="1">
            <a:off x="4898187" y="1953682"/>
            <a:ext cx="582758" cy="803133"/>
          </a:xfrm>
          <a:prstGeom prst="bentConnector3">
            <a:avLst>
              <a:gd name="adj1" fmla="val 50000"/>
            </a:avLst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leichschenkliges Dreieck 7"/>
          <p:cNvSpPr/>
          <p:nvPr/>
        </p:nvSpPr>
        <p:spPr bwMode="auto">
          <a:xfrm>
            <a:off x="4715999" y="2060230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3" name="Gleichschenkliges Dreieck 22"/>
          <p:cNvSpPr/>
          <p:nvPr/>
        </p:nvSpPr>
        <p:spPr bwMode="auto">
          <a:xfrm>
            <a:off x="3935128" y="3007340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cxnSp>
        <p:nvCxnSpPr>
          <p:cNvPr id="24" name="Gerade Verbindung mit Pfeil 25"/>
          <p:cNvCxnSpPr>
            <a:stCxn id="33" idx="0"/>
            <a:endCxn id="11" idx="2"/>
          </p:cNvCxnSpPr>
          <p:nvPr/>
        </p:nvCxnSpPr>
        <p:spPr>
          <a:xfrm flipH="1" flipV="1">
            <a:off x="5591132" y="3006628"/>
            <a:ext cx="1" cy="413786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Gleichschenkliges Dreieck 26"/>
          <p:cNvSpPr/>
          <p:nvPr/>
        </p:nvSpPr>
        <p:spPr bwMode="auto">
          <a:xfrm>
            <a:off x="5519132" y="3006628"/>
            <a:ext cx="144000" cy="180000"/>
          </a:xfrm>
          <a:prstGeom prst="triangle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31" name="Rechteck 30"/>
          <p:cNvSpPr/>
          <p:nvPr/>
        </p:nvSpPr>
        <p:spPr bwMode="auto">
          <a:xfrm>
            <a:off x="3467128" y="3426373"/>
            <a:ext cx="1080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</a:rPr>
              <a:t>…</a:t>
            </a:r>
            <a:endParaRPr kumimoji="0" lang="en-US" sz="200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33" name="Rechteck 32"/>
          <p:cNvSpPr/>
          <p:nvPr/>
        </p:nvSpPr>
        <p:spPr bwMode="auto">
          <a:xfrm>
            <a:off x="5051133" y="3420414"/>
            <a:ext cx="1080000" cy="252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rgbClr val="000000"/>
                </a:solidFill>
                <a:latin typeface="Calibri" pitchFamily="34" charset="0"/>
              </a:rPr>
              <a:t>…</a:t>
            </a:r>
            <a:endParaRPr kumimoji="0" lang="en-US" sz="2000" i="0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grpSp>
        <p:nvGrpSpPr>
          <p:cNvPr id="39" name="Gruppieren 38"/>
          <p:cNvGrpSpPr/>
          <p:nvPr/>
        </p:nvGrpSpPr>
        <p:grpSpPr>
          <a:xfrm>
            <a:off x="1423083" y="2044137"/>
            <a:ext cx="6530054" cy="504000"/>
            <a:chOff x="1423083" y="2673403"/>
            <a:chExt cx="6530054" cy="504000"/>
          </a:xfrm>
        </p:grpSpPr>
        <p:sp>
          <p:nvSpPr>
            <p:cNvPr id="37" name="Legende mit Linie 2 36"/>
            <p:cNvSpPr/>
            <p:nvPr/>
          </p:nvSpPr>
          <p:spPr bwMode="auto">
            <a:xfrm>
              <a:off x="1423083" y="2673403"/>
              <a:ext cx="1404000" cy="504000"/>
            </a:xfrm>
            <a:prstGeom prst="borderCallout2">
              <a:avLst>
                <a:gd name="adj1" fmla="val 44160"/>
                <a:gd name="adj2" fmla="val 106118"/>
                <a:gd name="adj3" fmla="val 46970"/>
                <a:gd name="adj4" fmla="val 122829"/>
                <a:gd name="adj5" fmla="val 99574"/>
                <a:gd name="adj6" fmla="val 141903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Kann behandelt werden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8" name="Legende mit Linie 2 37"/>
            <p:cNvSpPr/>
            <p:nvPr/>
          </p:nvSpPr>
          <p:spPr bwMode="auto">
            <a:xfrm>
              <a:off x="6765137" y="2673404"/>
              <a:ext cx="1188000" cy="419501"/>
            </a:xfrm>
            <a:prstGeom prst="borderCallout2">
              <a:avLst>
                <a:gd name="adj1" fmla="val 48951"/>
                <a:gd name="adj2" fmla="val -5530"/>
                <a:gd name="adj3" fmla="val 71727"/>
                <a:gd name="adj4" fmla="val -28573"/>
                <a:gd name="adj5" fmla="val 127471"/>
                <a:gd name="adj6" fmla="val -47821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„Game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over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“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sp>
        <p:nvSpPr>
          <p:cNvPr id="40" name="Legende mit Linie 2 39"/>
          <p:cNvSpPr/>
          <p:nvPr/>
        </p:nvSpPr>
        <p:spPr bwMode="auto">
          <a:xfrm>
            <a:off x="6770718" y="3186628"/>
            <a:ext cx="1404000" cy="419501"/>
          </a:xfrm>
          <a:prstGeom prst="borderCallout2">
            <a:avLst>
              <a:gd name="adj1" fmla="val 48951"/>
              <a:gd name="adj2" fmla="val -5530"/>
              <a:gd name="adj3" fmla="val 50169"/>
              <a:gd name="adj4" fmla="val -39308"/>
              <a:gd name="adj5" fmla="val 84355"/>
              <a:gd name="adj6" fmla="val -70007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Weitere Klassen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658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Begriffe:</a:t>
            </a:r>
          </a:p>
          <a:p>
            <a:r>
              <a:rPr lang="de-DE" i="1" dirty="0"/>
              <a:t>Ausnahme</a:t>
            </a:r>
            <a:r>
              <a:rPr lang="de-DE" dirty="0"/>
              <a:t> wird auch als Oberbegriff für Ausnahmen und Fehler verwendet.</a:t>
            </a:r>
          </a:p>
          <a:p>
            <a:r>
              <a:rPr lang="de-DE" dirty="0"/>
              <a:t>Ausnahmebehandlung wird auch als </a:t>
            </a:r>
            <a:r>
              <a:rPr lang="de-DE" i="1" dirty="0" err="1"/>
              <a:t>Exception</a:t>
            </a:r>
            <a:r>
              <a:rPr lang="de-DE" i="1" dirty="0"/>
              <a:t> </a:t>
            </a:r>
            <a:r>
              <a:rPr lang="de-DE" i="1" dirty="0" err="1"/>
              <a:t>handling</a:t>
            </a:r>
            <a:r>
              <a:rPr lang="de-DE" dirty="0"/>
              <a:t> bezeichnet.</a:t>
            </a:r>
            <a:endParaRPr lang="de-DE" i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Einige Klassen für Ausnahmen:</a:t>
            </a:r>
          </a:p>
          <a:p>
            <a:r>
              <a:rPr lang="de-DE" dirty="0"/>
              <a:t>Division durch Null (</a:t>
            </a:r>
            <a:r>
              <a:rPr lang="de-DE" i="1" dirty="0" err="1"/>
              <a:t>ArithmeticException</a:t>
            </a:r>
            <a:r>
              <a:rPr lang="de-DE" dirty="0"/>
              <a:t>)</a:t>
            </a:r>
          </a:p>
          <a:p>
            <a:r>
              <a:rPr lang="de-DE" dirty="0"/>
              <a:t>Zugriff auf Methode oder Attribut über </a:t>
            </a:r>
            <a:r>
              <a:rPr lang="de-DE" i="1" dirty="0"/>
              <a:t>null</a:t>
            </a:r>
            <a:r>
              <a:rPr lang="de-DE" dirty="0"/>
              <a:t>-Referenz (</a:t>
            </a:r>
            <a:r>
              <a:rPr lang="de-DE" i="1" dirty="0" err="1"/>
              <a:t>NullPointerException</a:t>
            </a:r>
            <a:r>
              <a:rPr lang="de-DE" dirty="0"/>
              <a:t>)</a:t>
            </a:r>
          </a:p>
          <a:p>
            <a:r>
              <a:rPr lang="de-DE" dirty="0"/>
              <a:t>Unzulässiger Feldindex (</a:t>
            </a:r>
            <a:r>
              <a:rPr lang="de-DE" i="1" dirty="0" err="1"/>
              <a:t>ArrayIndexOutOfBoundsException</a:t>
            </a:r>
            <a:r>
              <a:rPr lang="de-DE" dirty="0"/>
              <a:t>)</a:t>
            </a:r>
            <a:endParaRPr lang="de-DE" sz="800" dirty="0"/>
          </a:p>
          <a:p>
            <a:r>
              <a:rPr lang="de-DE" dirty="0"/>
              <a:t>Unzulässige Zeichen beim Lesen einer Zahl (</a:t>
            </a:r>
            <a:r>
              <a:rPr lang="de-DE" i="1" dirty="0" err="1"/>
              <a:t>NumberFormatException</a:t>
            </a:r>
            <a:r>
              <a:rPr lang="de-DE" dirty="0"/>
              <a:t>)</a:t>
            </a:r>
            <a:endParaRPr lang="de-DE" sz="800" dirty="0"/>
          </a:p>
          <a:p>
            <a:r>
              <a:rPr lang="de-DE" dirty="0"/>
              <a:t>Datei nicht gefunden (</a:t>
            </a:r>
            <a:r>
              <a:rPr lang="de-DE" i="1" dirty="0" err="1"/>
              <a:t>FileNotFoundException</a:t>
            </a:r>
            <a:r>
              <a:rPr lang="de-DE" dirty="0"/>
              <a:t>)</a:t>
            </a:r>
          </a:p>
          <a:p>
            <a:endParaRPr lang="de-DE" dirty="0"/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{1, 2, 3, 4};</a:t>
            </a: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array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[4]);</a:t>
            </a:r>
          </a:p>
          <a:p>
            <a:pPr marL="400050" lvl="1" indent="0">
              <a:buNone/>
            </a:pPr>
            <a:endParaRPr lang="de-DE" sz="1000" b="1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de-DE" sz="1400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message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de-DE" sz="1000" dirty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de-DE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code</a:t>
            </a:r>
            <a:r>
              <a:rPr lang="de-DE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Integer.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parseInt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4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"12a4"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zur Ausnahmebehandlung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08.12.2023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5075560" y="3977239"/>
            <a:ext cx="1440000" cy="1536230"/>
            <a:chOff x="5075560" y="4537678"/>
            <a:chExt cx="1440000" cy="1536230"/>
          </a:xfrm>
        </p:grpSpPr>
        <p:sp>
          <p:nvSpPr>
            <p:cNvPr id="7" name="Legende mit Linie 2 6"/>
            <p:cNvSpPr/>
            <p:nvPr/>
          </p:nvSpPr>
          <p:spPr bwMode="auto">
            <a:xfrm>
              <a:off x="5075560" y="4537678"/>
              <a:ext cx="1440000" cy="324000"/>
            </a:xfrm>
            <a:prstGeom prst="borderCallout2">
              <a:avLst>
                <a:gd name="adj1" fmla="val 48951"/>
                <a:gd name="adj2" fmla="val -5530"/>
                <a:gd name="adj3" fmla="val 50169"/>
                <a:gd name="adj4" fmla="val -39308"/>
                <a:gd name="adj5" fmla="val 93762"/>
                <a:gd name="adj6" fmla="val -71418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Array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index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8" name="Legende mit Linie 2 7"/>
            <p:cNvSpPr/>
            <p:nvPr/>
          </p:nvSpPr>
          <p:spPr bwMode="auto">
            <a:xfrm>
              <a:off x="5075560" y="5149016"/>
              <a:ext cx="1440000" cy="324000"/>
            </a:xfrm>
            <a:prstGeom prst="borderCallout2">
              <a:avLst>
                <a:gd name="adj1" fmla="val 48951"/>
                <a:gd name="adj2" fmla="val -5530"/>
                <a:gd name="adj3" fmla="val 50169"/>
                <a:gd name="adj4" fmla="val -39308"/>
                <a:gd name="adj5" fmla="val 112858"/>
                <a:gd name="adj6" fmla="val -69302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Null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pointer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9" name="Legende mit Linie 2 8"/>
            <p:cNvSpPr/>
            <p:nvPr/>
          </p:nvSpPr>
          <p:spPr bwMode="auto">
            <a:xfrm>
              <a:off x="5075560" y="5749908"/>
              <a:ext cx="1440000" cy="324000"/>
            </a:xfrm>
            <a:prstGeom prst="borderCallout2">
              <a:avLst>
                <a:gd name="adj1" fmla="val 48951"/>
                <a:gd name="adj2" fmla="val -5530"/>
                <a:gd name="adj3" fmla="val 50169"/>
                <a:gd name="adj4" fmla="val -39308"/>
                <a:gd name="adj5" fmla="val 65464"/>
                <a:gd name="adj6" fmla="val -49687"/>
              </a:avLst>
            </a:prstGeom>
            <a:solidFill>
              <a:schemeClr val="bg1">
                <a:lumMod val="95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Number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format</a:t>
              </a:r>
              <a:endParaRPr kumimoji="0" lang="de-DE" sz="1400" b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5461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-ti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werPoint-Design HAW Hamburg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-Design HAW Hamburg" id="{C39CDCF1-AB6A-4ED7-B4BA-D1D4456E61FB}" vid="{33B9195D-BCCC-4DDB-889D-12EE7EC9931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vorlage-ti</Template>
  <TotalTime>0</TotalTime>
  <Words>3785</Words>
  <Application>Microsoft Office PowerPoint</Application>
  <PresentationFormat>Bildschirmpräsentation (4:3)</PresentationFormat>
  <Paragraphs>829</Paragraphs>
  <Slides>42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42</vt:i4>
      </vt:variant>
    </vt:vector>
  </HeadingPairs>
  <TitlesOfParts>
    <vt:vector size="51" baseType="lpstr">
      <vt:lpstr>Calibri</vt:lpstr>
      <vt:lpstr>Consolas</vt:lpstr>
      <vt:lpstr>FrutigerNext LT Bold</vt:lpstr>
      <vt:lpstr>FrutigerNext LT Regular</vt:lpstr>
      <vt:lpstr>HAW Frutiger Next Regular</vt:lpstr>
      <vt:lpstr>Kristen ITC</vt:lpstr>
      <vt:lpstr>Wingdings</vt:lpstr>
      <vt:lpstr>vorlage-ti</vt:lpstr>
      <vt:lpstr>PowerPoint-Design HAW Hamburg</vt:lpstr>
      <vt:lpstr>Objektorientierte Programmierung (E3-OP)</vt:lpstr>
      <vt:lpstr>Übersicht</vt:lpstr>
      <vt:lpstr>Das wollen wir in diesem Kapitel erreichen</vt:lpstr>
      <vt:lpstr>Inhalt</vt:lpstr>
      <vt:lpstr>Einführung</vt:lpstr>
      <vt:lpstr>Einführendes Beispiel</vt:lpstr>
      <vt:lpstr>Ausnahmen</vt:lpstr>
      <vt:lpstr>Klassen zur Ausnahmebehandlung</vt:lpstr>
      <vt:lpstr>Klassen zur Ausnahmebehandlung</vt:lpstr>
      <vt:lpstr>Ablauf der Ausnahmebehandlung</vt:lpstr>
      <vt:lpstr>Ablauf der Ausnahmebehandlung</vt:lpstr>
      <vt:lpstr>Ausnahmen werfen</vt:lpstr>
      <vt:lpstr>Ausnahmen werfen</vt:lpstr>
      <vt:lpstr>Ausnahme über throw werfen</vt:lpstr>
      <vt:lpstr>Ausnahme über throw werfen</vt:lpstr>
      <vt:lpstr>Fehlermeldung und Aufrufkette</vt:lpstr>
      <vt:lpstr>Ausnahmen fangen</vt:lpstr>
      <vt:lpstr>Ausnahmebehandlung</vt:lpstr>
      <vt:lpstr>Ausnahmebehandlung</vt:lpstr>
      <vt:lpstr>Ausnahmebehandlung</vt:lpstr>
      <vt:lpstr>Ausnahmen entlang der Aufrufkette fangen</vt:lpstr>
      <vt:lpstr>Ausnahmen entlang der Aufrufkette fangen</vt:lpstr>
      <vt:lpstr>Ausnahmen entlang der Aufrufkette fangen</vt:lpstr>
      <vt:lpstr>Ausnahmen entlang der Aufrufkette fangen</vt:lpstr>
      <vt:lpstr>Fangen unterschiedlicher Ausnahmetypen</vt:lpstr>
      <vt:lpstr>Fangen unterschiedlicher Ausnahmetypen</vt:lpstr>
      <vt:lpstr>Fangen unterschiedlicher Ausnahmetypen</vt:lpstr>
      <vt:lpstr>Fangen unterschiedlicher Ausnahmetypen</vt:lpstr>
      <vt:lpstr>Fangen unterschiedlicher Ausnahmetypen</vt:lpstr>
      <vt:lpstr>Fangen unterschiedlicher Ausnahmetypen</vt:lpstr>
      <vt:lpstr>Aufräumarbeiten (finally)</vt:lpstr>
      <vt:lpstr>Aufräumarbeiten (finally)</vt:lpstr>
      <vt:lpstr>Aufräumarbeiten (finally)</vt:lpstr>
      <vt:lpstr>Zusammenfassung: Aufbau try/catch/finally</vt:lpstr>
      <vt:lpstr>Eigene Ausnahmen definieren</vt:lpstr>
      <vt:lpstr>Eigene Ausnahmetypen</vt:lpstr>
      <vt:lpstr>Von Klasse Exception ableiten</vt:lpstr>
      <vt:lpstr>Von Klasse Exception ableiten</vt:lpstr>
      <vt:lpstr>Von Klasse Exception ableiten</vt:lpstr>
      <vt:lpstr>Von Klasse RuntimeException ableiten</vt:lpstr>
      <vt:lpstr>Von Klasse RuntimeException ableiten</vt:lpstr>
      <vt:lpstr>Beschreibungstext übergeben</vt:lpstr>
    </vt:vector>
  </TitlesOfParts>
  <Company>HAW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E3-OP</dc:title>
  <dc:subject/>
  <dc:creator>Prof. Dr.-Ing. Marc Hensel</dc:creator>
  <cp:keywords/>
  <cp:lastModifiedBy>Marc Hensel</cp:lastModifiedBy>
  <cp:revision>1151</cp:revision>
  <dcterms:created xsi:type="dcterms:W3CDTF">2015-12-28T12:04:20Z</dcterms:created>
  <dcterms:modified xsi:type="dcterms:W3CDTF">2023-12-08T10:37:53Z</dcterms:modified>
  <cp:category>Vorlesung</cp:category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2023-05-08T05:09:03Z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2c6cac8d-ab61-47b3-8209-4df2e46aefbc</vt:lpwstr>
  </property>
  <property fmtid="{D5CDD505-2E9C-101B-9397-08002B2CF9AE}" pid="7" name="MSIP_Label_defa4170-0d19-0005-0004-bc88714345d2_ActionId">
    <vt:lpwstr>5f4ee4d0-4a94-4c79-9402-fb435469eacb</vt:lpwstr>
  </property>
  <property fmtid="{D5CDD505-2E9C-101B-9397-08002B2CF9AE}" pid="8" name="MSIP_Label_defa4170-0d19-0005-0004-bc88714345d2_ContentBits">
    <vt:lpwstr>0</vt:lpwstr>
  </property>
</Properties>
</file>