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6" r:id="rId2"/>
  </p:sldMasterIdLst>
  <p:notesMasterIdLst>
    <p:notesMasterId r:id="rId34"/>
  </p:notesMasterIdLst>
  <p:handoutMasterIdLst>
    <p:handoutMasterId r:id="rId35"/>
  </p:handoutMasterIdLst>
  <p:sldIdLst>
    <p:sldId id="577" r:id="rId3"/>
    <p:sldId id="297" r:id="rId4"/>
    <p:sldId id="276" r:id="rId5"/>
    <p:sldId id="293" r:id="rId6"/>
    <p:sldId id="294" r:id="rId7"/>
    <p:sldId id="295" r:id="rId8"/>
    <p:sldId id="296" r:id="rId9"/>
    <p:sldId id="259" r:id="rId10"/>
    <p:sldId id="270" r:id="rId11"/>
    <p:sldId id="291" r:id="rId12"/>
    <p:sldId id="281" r:id="rId13"/>
    <p:sldId id="278" r:id="rId14"/>
    <p:sldId id="277" r:id="rId15"/>
    <p:sldId id="287" r:id="rId16"/>
    <p:sldId id="288" r:id="rId17"/>
    <p:sldId id="282" r:id="rId18"/>
    <p:sldId id="279" r:id="rId19"/>
    <p:sldId id="289" r:id="rId20"/>
    <p:sldId id="260" r:id="rId21"/>
    <p:sldId id="284" r:id="rId22"/>
    <p:sldId id="273" r:id="rId23"/>
    <p:sldId id="274" r:id="rId24"/>
    <p:sldId id="264" r:id="rId25"/>
    <p:sldId id="262" r:id="rId26"/>
    <p:sldId id="266" r:id="rId27"/>
    <p:sldId id="285" r:id="rId28"/>
    <p:sldId id="298" r:id="rId29"/>
    <p:sldId id="275" r:id="rId30"/>
    <p:sldId id="269" r:id="rId31"/>
    <p:sldId id="261" r:id="rId32"/>
    <p:sldId id="265" r:id="rId33"/>
  </p:sldIdLst>
  <p:sldSz cx="9144000" cy="6858000" type="screen4x3"/>
  <p:notesSz cx="10234613" cy="70993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50303"/>
    <a:srgbClr val="0E905A"/>
    <a:srgbClr val="002664"/>
    <a:srgbClr val="8EBAE5"/>
    <a:srgbClr val="E98300"/>
    <a:srgbClr val="0B6970"/>
    <a:srgbClr val="BEBC9C"/>
    <a:srgbClr val="9891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88132" autoAdjust="0"/>
  </p:normalViewPr>
  <p:slideViewPr>
    <p:cSldViewPr snapToGrid="0" snapToObjects="1">
      <p:cViewPr>
        <p:scale>
          <a:sx n="125" d="100"/>
          <a:sy n="125" d="100"/>
        </p:scale>
        <p:origin x="2080" y="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76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-2400" y="-108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82307" y="177483"/>
            <a:ext cx="5117307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913332" y="6744335"/>
            <a:ext cx="2729230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82307" y="6744335"/>
            <a:ext cx="5117307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56280" y="6744335"/>
            <a:ext cx="796025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fld id="{B32FABAF-581A-43A0-94E1-01DF06E215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4102" name="Picture 6" descr="02a HAW Logo.bmp                                               000167C2Macintosh HD                   BBC4452F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56280" y="177482"/>
            <a:ext cx="604126" cy="39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82307" y="177483"/>
            <a:ext cx="5117307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614" y="6744335"/>
            <a:ext cx="2729230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828675"/>
            <a:ext cx="3551237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705769" y="3667972"/>
            <a:ext cx="6823075" cy="2898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82307" y="6744335"/>
            <a:ext cx="5003589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642562" y="6744335"/>
            <a:ext cx="909743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fld id="{8478F364-15D4-4D2B-82CD-E68F48C3628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3080" name="Picture 22" descr="02a HAW Logo.bmp                                               000167C2Macintosh HD                   BBC4452F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56280" y="177482"/>
            <a:ext cx="604126" cy="39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8F364-15D4-4D2B-82CD-E68F48C36289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600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8675" y="2204357"/>
            <a:ext cx="8315325" cy="4008664"/>
          </a:xfrm>
          <a:solidFill>
            <a:schemeClr val="accent3"/>
          </a:solidFill>
        </p:spPr>
        <p:txBody>
          <a:bodyPr lIns="72000"/>
          <a:lstStyle>
            <a:lvl1pPr>
              <a:defRPr sz="2400"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8609C-E169-420D-8EDE-BF9D2DF9B745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58FBC-6EFE-4D39-B95E-55C6B8216B5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e (bre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8"/>
          <p:cNvSpPr>
            <a:spLocks noGrp="1"/>
          </p:cNvSpPr>
          <p:nvPr>
            <p:ph idx="1"/>
          </p:nvPr>
        </p:nvSpPr>
        <p:spPr bwMode="auto">
          <a:xfrm>
            <a:off x="828674" y="770468"/>
            <a:ext cx="7919325" cy="561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altLang="de-DE" noProof="0"/>
              <a:t>Mastertextformat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  <a:endParaRPr lang="de-DE" altLang="de-DE" noProof="0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132416" y="139995"/>
            <a:ext cx="6879167" cy="360363"/>
          </a:xfrm>
        </p:spPr>
        <p:txBody>
          <a:bodyPr/>
          <a:lstStyle>
            <a:lvl1pPr algn="ctr"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A1BCC66-1296-4195-9819-0219F312B139}"/>
              </a:ext>
            </a:extLst>
          </p:cNvPr>
          <p:cNvCxnSpPr/>
          <p:nvPr/>
        </p:nvCxnSpPr>
        <p:spPr bwMode="auto">
          <a:xfrm>
            <a:off x="0" y="550331"/>
            <a:ext cx="9144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Grafik 10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63A65C70-E095-4EE5-9318-8FE6862D07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9" y="126001"/>
            <a:ext cx="978592" cy="3600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67BABBD-0CC9-4687-B237-848298AAB8D0}"/>
              </a:ext>
            </a:extLst>
          </p:cNvPr>
          <p:cNvSpPr/>
          <p:nvPr/>
        </p:nvSpPr>
        <p:spPr bwMode="auto">
          <a:xfrm>
            <a:off x="0" y="770468"/>
            <a:ext cx="139031" cy="5613400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13" name="Fußzeilenplatzhalter 5">
            <a:extLst>
              <a:ext uri="{FF2B5EF4-FFF2-40B4-BE49-F238E27FC236}">
                <a16:creationId xmlns:a16="http://schemas.microsoft.com/office/drawing/2014/main" id="{EDA23881-90B2-4D5E-AC9C-40E19C920518}"/>
              </a:ext>
            </a:extLst>
          </p:cNvPr>
          <p:cNvSpPr txBox="1">
            <a:spLocks/>
          </p:cNvSpPr>
          <p:nvPr/>
        </p:nvSpPr>
        <p:spPr>
          <a:xfrm>
            <a:off x="2268336" y="6563157"/>
            <a:ext cx="5040000" cy="140132"/>
          </a:xfrm>
          <a:prstGeom prst="rect">
            <a:avLst/>
          </a:prstGeom>
        </p:spPr>
        <p:txBody>
          <a:bodyPr vert="horz" lIns="0" tIns="45712" rIns="91424" bIns="45712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119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2pPr>
            <a:lvl3pPr marL="914239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3pPr>
            <a:lvl4pPr marL="137135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4pPr>
            <a:lvl5pPr marL="1828477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5pPr>
            <a:lvl6pPr marL="2285596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6pPr>
            <a:lvl7pPr marL="2742716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7pPr>
            <a:lvl8pPr marL="3199835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8pPr>
            <a:lvl9pPr marL="3656954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de-DE" noProof="0" dirty="0"/>
              <a:t>1. Einführung (E3-OP)</a:t>
            </a:r>
          </a:p>
        </p:txBody>
      </p:sp>
    </p:spTree>
    <p:extLst>
      <p:ext uri="{BB962C8B-B14F-4D97-AF65-F5344CB8AC3E}">
        <p14:creationId xmlns:p14="http://schemas.microsoft.com/office/powerpoint/2010/main" val="361359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e, Bild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28000" y="1332000"/>
            <a:ext cx="4680000" cy="49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Bildplatzhalter 8"/>
          <p:cNvSpPr>
            <a:spLocks noGrp="1" noChangeAspect="1"/>
          </p:cNvSpPr>
          <p:nvPr>
            <p:ph type="pic" sz="quarter" idx="10"/>
          </p:nvPr>
        </p:nvSpPr>
        <p:spPr>
          <a:xfrm>
            <a:off x="5743456" y="593388"/>
            <a:ext cx="3006000" cy="570661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1200">
                <a:solidFill>
                  <a:srgbClr val="2F291D"/>
                </a:solidFill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5" name="Titelplatzhalter 7"/>
          <p:cNvSpPr>
            <a:spLocks noGrp="1"/>
          </p:cNvSpPr>
          <p:nvPr>
            <p:ph type="title"/>
          </p:nvPr>
        </p:nvSpPr>
        <p:spPr bwMode="auto">
          <a:xfrm>
            <a:off x="828000" y="851800"/>
            <a:ext cx="46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5C236-10E9-457B-8FBE-EC24D10DCB15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C3AE8-12AC-4966-83FA-A63B04ED2CB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2182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e, Bild, Marginaltext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nhaltsplatzhalter 2"/>
          <p:cNvSpPr>
            <a:spLocks noGrp="1" noChangeAspect="1"/>
          </p:cNvSpPr>
          <p:nvPr>
            <p:ph idx="1"/>
          </p:nvPr>
        </p:nvSpPr>
        <p:spPr>
          <a:xfrm>
            <a:off x="828000" y="1332000"/>
            <a:ext cx="5382000" cy="49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 noChangeAspect="1"/>
          </p:cNvSpPr>
          <p:nvPr>
            <p:ph type="body" sz="quarter" idx="11"/>
          </p:nvPr>
        </p:nvSpPr>
        <p:spPr>
          <a:xfrm>
            <a:off x="5743459" y="4572000"/>
            <a:ext cx="3005663" cy="172800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Bildplatzhalter 3"/>
          <p:cNvSpPr>
            <a:spLocks noGrp="1" noChangeAspect="1"/>
          </p:cNvSpPr>
          <p:nvPr>
            <p:ph type="pic" sz="quarter" idx="15"/>
          </p:nvPr>
        </p:nvSpPr>
        <p:spPr>
          <a:xfrm>
            <a:off x="5743981" y="851801"/>
            <a:ext cx="3005140" cy="3720200"/>
          </a:xfrm>
        </p:spPr>
        <p:txBody>
          <a:bodyPr/>
          <a:lstStyle>
            <a:lvl1pPr marL="0" marR="0" indent="0" algn="l" defTabSz="914239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3" name="Titelplatzhalter 7"/>
          <p:cNvSpPr>
            <a:spLocks noGrp="1"/>
          </p:cNvSpPr>
          <p:nvPr>
            <p:ph type="title"/>
          </p:nvPr>
        </p:nvSpPr>
        <p:spPr bwMode="auto">
          <a:xfrm>
            <a:off x="828000" y="851800"/>
            <a:ext cx="46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4BE49-C22B-4B2D-8E9C-A7737568E917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52698-02DB-4BD3-91E8-ACB86FD112C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3992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e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nhaltsplatzhalter 23"/>
          <p:cNvSpPr>
            <a:spLocks noGrp="1" noChangeAspect="1"/>
          </p:cNvSpPr>
          <p:nvPr>
            <p:ph sz="quarter" idx="10"/>
          </p:nvPr>
        </p:nvSpPr>
        <p:spPr>
          <a:xfrm>
            <a:off x="5743456" y="1332000"/>
            <a:ext cx="3456900" cy="496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5" name="Inhaltsplatzhalter 2"/>
          <p:cNvSpPr>
            <a:spLocks noGrp="1" noChangeAspect="1"/>
          </p:cNvSpPr>
          <p:nvPr>
            <p:ph idx="1"/>
          </p:nvPr>
        </p:nvSpPr>
        <p:spPr>
          <a:xfrm>
            <a:off x="828000" y="1332000"/>
            <a:ext cx="5382000" cy="4968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8675" y="852276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B2FD9-6E1C-4592-A629-8CCBE17B35A8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8EC86-0FDE-4C01-9CBA-4E0418039E1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0939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en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828675" y="852276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28000" y="1332000"/>
            <a:ext cx="3852000" cy="496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897456" y="1332000"/>
            <a:ext cx="3852000" cy="496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3A6D5-EFB0-42E8-8659-8ED06C1ECCA8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87564-BF75-436F-A6B5-61426C9922B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239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28000" y="2980800"/>
            <a:ext cx="7920000" cy="36000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1D5D8-BA01-4EEA-9384-229870624754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EF4C6FBB-3058-4DD8-882F-CA6C2D88707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199027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28000" y="2980800"/>
            <a:ext cx="7920000" cy="36000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(bre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8"/>
          <p:cNvSpPr>
            <a:spLocks noGrp="1"/>
          </p:cNvSpPr>
          <p:nvPr>
            <p:ph idx="1"/>
          </p:nvPr>
        </p:nvSpPr>
        <p:spPr bwMode="auto">
          <a:xfrm>
            <a:off x="827999" y="1332000"/>
            <a:ext cx="7920000" cy="49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altLang="de-DE" noProof="0" dirty="0"/>
              <a:t>Textmasterformate durch Klicken bearbeiten</a:t>
            </a:r>
          </a:p>
          <a:p>
            <a:pPr lvl="1"/>
            <a:r>
              <a:rPr lang="de-DE" altLang="de-DE" noProof="0" dirty="0"/>
              <a:t>Zweite Ebene</a:t>
            </a:r>
          </a:p>
          <a:p>
            <a:pPr lvl="2"/>
            <a:r>
              <a:rPr lang="de-DE" altLang="de-DE" noProof="0" dirty="0"/>
              <a:t>Dritte Ebene</a:t>
            </a:r>
          </a:p>
          <a:p>
            <a:pPr lvl="3"/>
            <a:r>
              <a:rPr lang="de-DE" altLang="de-DE" noProof="0" dirty="0"/>
              <a:t>Vierte Ebene</a:t>
            </a:r>
          </a:p>
          <a:p>
            <a:pPr lvl="4"/>
            <a:r>
              <a:rPr lang="de-DE" altLang="de-DE" noProof="0" dirty="0"/>
              <a:t>Fünfte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828675" y="852275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9199E-C808-4456-A75B-87492F55410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, Bild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28000" y="1332000"/>
            <a:ext cx="4680000" cy="49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Bildplatzhalter 8"/>
          <p:cNvSpPr>
            <a:spLocks noGrp="1" noChangeAspect="1"/>
          </p:cNvSpPr>
          <p:nvPr>
            <p:ph type="pic" sz="quarter" idx="10"/>
          </p:nvPr>
        </p:nvSpPr>
        <p:spPr>
          <a:xfrm>
            <a:off x="5743456" y="593387"/>
            <a:ext cx="3006000" cy="570661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1200">
                <a:solidFill>
                  <a:srgbClr val="2F291D"/>
                </a:solidFill>
              </a:defRPr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5" name="Titelplatzhalter 7"/>
          <p:cNvSpPr>
            <a:spLocks noGrp="1"/>
          </p:cNvSpPr>
          <p:nvPr>
            <p:ph type="title"/>
          </p:nvPr>
        </p:nvSpPr>
        <p:spPr bwMode="auto">
          <a:xfrm>
            <a:off x="828000" y="851800"/>
            <a:ext cx="46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5C236-10E9-457B-8FBE-EC24D10DCB15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C3AE8-12AC-4966-83FA-A63B04ED2CB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, Bild, Marginaltext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nhaltsplatzhalter 2"/>
          <p:cNvSpPr>
            <a:spLocks noGrp="1" noChangeAspect="1"/>
          </p:cNvSpPr>
          <p:nvPr>
            <p:ph idx="1"/>
          </p:nvPr>
        </p:nvSpPr>
        <p:spPr>
          <a:xfrm>
            <a:off x="828000" y="1332000"/>
            <a:ext cx="5382000" cy="49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 noChangeAspect="1"/>
          </p:cNvSpPr>
          <p:nvPr>
            <p:ph type="body" sz="quarter" idx="11"/>
          </p:nvPr>
        </p:nvSpPr>
        <p:spPr>
          <a:xfrm>
            <a:off x="5743458" y="4572000"/>
            <a:ext cx="3005663" cy="172800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Bildplatzhalter 3"/>
          <p:cNvSpPr>
            <a:spLocks noGrp="1" noChangeAspect="1"/>
          </p:cNvSpPr>
          <p:nvPr>
            <p:ph type="pic" sz="quarter" idx="15"/>
          </p:nvPr>
        </p:nvSpPr>
        <p:spPr>
          <a:xfrm>
            <a:off x="5743981" y="851801"/>
            <a:ext cx="3005140" cy="37202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3" name="Titelplatzhalter 7"/>
          <p:cNvSpPr>
            <a:spLocks noGrp="1"/>
          </p:cNvSpPr>
          <p:nvPr>
            <p:ph type="title"/>
          </p:nvPr>
        </p:nvSpPr>
        <p:spPr bwMode="auto">
          <a:xfrm>
            <a:off x="828000" y="851800"/>
            <a:ext cx="46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4BE49-C22B-4B2D-8E9C-A7737568E917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Prof. Dr.-Ing. Marc Hensel</a:t>
            </a: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52698-02DB-4BD3-91E8-ACB86FD112C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nhaltsplatzhalter 23"/>
          <p:cNvSpPr>
            <a:spLocks noGrp="1" noChangeAspect="1"/>
          </p:cNvSpPr>
          <p:nvPr>
            <p:ph sz="quarter" idx="10"/>
          </p:nvPr>
        </p:nvSpPr>
        <p:spPr>
          <a:xfrm>
            <a:off x="5743456" y="1332000"/>
            <a:ext cx="3456900" cy="496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Inhaltsplatzhalter 2"/>
          <p:cNvSpPr>
            <a:spLocks noGrp="1" noChangeAspect="1"/>
          </p:cNvSpPr>
          <p:nvPr>
            <p:ph idx="1"/>
          </p:nvPr>
        </p:nvSpPr>
        <p:spPr>
          <a:xfrm>
            <a:off x="828000" y="1332000"/>
            <a:ext cx="5382000" cy="4968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8675" y="852275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B2FD9-6E1C-4592-A629-8CCBE17B35A8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8EC86-0FDE-4C01-9CBA-4E0418039E1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n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828675" y="852275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28000" y="1332000"/>
            <a:ext cx="3852000" cy="4968000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897456" y="1332000"/>
            <a:ext cx="3852000" cy="4968000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3A6D5-EFB0-42E8-8659-8ED06C1ECCA8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Prof. Dr.-Ing. Marc Hensel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87564-BF75-436F-A6B5-61426C9922B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/Vollbild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8676" y="2204357"/>
            <a:ext cx="8315325" cy="521910"/>
          </a:xfrm>
          <a:noFill/>
        </p:spPr>
        <p:txBody>
          <a:bodyPr lIns="71987"/>
          <a:lstStyle>
            <a:lvl1pPr>
              <a:defRPr sz="2400" b="1">
                <a:solidFill>
                  <a:schemeClr val="accent3"/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14EE494-26C5-45E7-BCE5-000E2FB36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50" y="2825751"/>
            <a:ext cx="7326497" cy="346921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E8B25E8A-A593-4DC7-BD8E-CA3121648B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3" y="5869286"/>
            <a:ext cx="1370028" cy="5040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5D4D5CF6-B3B8-440F-8E81-0B0086CAD9EF}"/>
              </a:ext>
            </a:extLst>
          </p:cNvPr>
          <p:cNvSpPr/>
          <p:nvPr/>
        </p:nvSpPr>
        <p:spPr bwMode="auto">
          <a:xfrm>
            <a:off x="828675" y="2740009"/>
            <a:ext cx="7326497" cy="36000"/>
          </a:xfrm>
          <a:prstGeom prst="rect">
            <a:avLst/>
          </a:prstGeom>
          <a:gradFill flip="none" rotWithShape="1">
            <a:gsLst>
              <a:gs pos="100000">
                <a:srgbClr val="DFEFFF">
                  <a:alpha val="0"/>
                  <a:lumMod val="0"/>
                  <a:lumOff val="100000"/>
                </a:srgbClr>
              </a:gs>
              <a:gs pos="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12076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9704416-7573-4F20-AE69-25D731E184C0}"/>
              </a:ext>
            </a:extLst>
          </p:cNvPr>
          <p:cNvSpPr/>
          <p:nvPr/>
        </p:nvSpPr>
        <p:spPr bwMode="auto">
          <a:xfrm>
            <a:off x="1" y="1934633"/>
            <a:ext cx="9144000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61D1D5D8-BA01-4EEA-9384-229870624754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EF4C6FBB-3058-4DD8-882F-CA6C2D88707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13E73B4C-88F2-4690-A3BC-7CC9117C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6" y="2204357"/>
            <a:ext cx="8315325" cy="521910"/>
          </a:xfrm>
          <a:noFill/>
        </p:spPr>
        <p:txBody>
          <a:bodyPr lIns="71987"/>
          <a:lstStyle>
            <a:lvl1pPr>
              <a:defRPr sz="2400" b="1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3DC4377-9B3A-4828-A63B-629EB5576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50" y="3175000"/>
            <a:ext cx="7326497" cy="311996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69186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8513" y="-1588"/>
            <a:ext cx="8355012" cy="58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elplatzhalter 7"/>
          <p:cNvSpPr>
            <a:spLocks noGrp="1"/>
          </p:cNvSpPr>
          <p:nvPr>
            <p:ph type="title"/>
          </p:nvPr>
        </p:nvSpPr>
        <p:spPr bwMode="auto">
          <a:xfrm>
            <a:off x="828675" y="852275"/>
            <a:ext cx="792003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028" name="Textplatzhalter 8"/>
          <p:cNvSpPr>
            <a:spLocks noGrp="1"/>
          </p:cNvSpPr>
          <p:nvPr>
            <p:ph type="body" idx="1"/>
          </p:nvPr>
        </p:nvSpPr>
        <p:spPr bwMode="auto">
          <a:xfrm>
            <a:off x="828675" y="1331999"/>
            <a:ext cx="7920038" cy="49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 bearbeiten 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pic>
        <p:nvPicPr>
          <p:cNvPr id="1029" name="Picture 12" descr="H:\buero\schlichting\logos\haw\aktuell\HAW_Logos\05_HAW_Logos\05_HAW_Logo_P_rgb.t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2563" y="131763"/>
            <a:ext cx="3587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Gerade Verbindung 16"/>
          <p:cNvCxnSpPr/>
          <p:nvPr/>
        </p:nvCxnSpPr>
        <p:spPr bwMode="auto">
          <a:xfrm>
            <a:off x="0" y="6505575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 bwMode="auto">
          <a:xfrm>
            <a:off x="0" y="574675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792163" y="366713"/>
            <a:ext cx="19700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000" dirty="0">
                <a:solidFill>
                  <a:srgbClr val="002364"/>
                </a:solidFill>
                <a:latin typeface="Calibri" pitchFamily="34" charset="0"/>
              </a:rPr>
              <a:t>HAW Hamburg: Wissen fürs Leben</a:t>
            </a:r>
          </a:p>
          <a:p>
            <a:pPr eaLnBrk="1" hangingPunct="1">
              <a:defRPr/>
            </a:pPr>
            <a:endParaRPr lang="de-DE" alt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5532438" y="6564313"/>
            <a:ext cx="2133600" cy="14287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1D1D5D8-BA01-4EEA-9384-229870624754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828675" y="6564313"/>
            <a:ext cx="4697413" cy="14287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dirty="0"/>
              <a:t>Prof. Dr.-Ing. Marc Hensel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666038" y="6564313"/>
            <a:ext cx="1079500" cy="142875"/>
          </a:xfrm>
          <a:prstGeom prst="rect">
            <a:avLst/>
          </a:prstGeom>
        </p:spPr>
        <p:txBody>
          <a:bodyPr vert="horz" lIns="91440" tIns="45720" rIns="0" bIns="45720" rtlCol="0" anchor="ctr" anchorCtr="0">
            <a:noAutofit/>
          </a:bodyPr>
          <a:lstStyle>
            <a:lvl1pPr algn="r">
              <a:defRPr sz="1000" baseline="0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F4C6FBB-3058-4DD8-882F-CA6C2D88707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34" name="Textfeld 7"/>
          <p:cNvSpPr txBox="1">
            <a:spLocks noChangeArrowheads="1"/>
          </p:cNvSpPr>
          <p:nvPr/>
        </p:nvSpPr>
        <p:spPr bwMode="auto">
          <a:xfrm>
            <a:off x="7830946" y="340147"/>
            <a:ext cx="1322579" cy="226591"/>
          </a:xfrm>
          <a:prstGeom prst="rect">
            <a:avLst/>
          </a:prstGeom>
          <a:solidFill>
            <a:srgbClr val="0E905A"/>
          </a:solidFill>
          <a:ln>
            <a:noFill/>
          </a:ln>
        </p:spPr>
        <p:txBody>
          <a:bodyPr wrap="none" lIns="108000" tIns="36000" rIns="108000" bIns="3600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000" dirty="0">
                <a:solidFill>
                  <a:schemeClr val="bg1"/>
                </a:solidFill>
                <a:latin typeface="Calibri" pitchFamily="34" charset="0"/>
              </a:rPr>
              <a:t>Einführung (E-B3-OP)</a:t>
            </a:r>
            <a:endParaRPr lang="de-DE" altLang="de-DE" sz="1000" dirty="0">
              <a:latin typeface="Calibri" pitchFamily="34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-302079" y="89807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2">
              <a:lumMod val="50000"/>
            </a:schemeClr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elplatzhalter 7"/>
          <p:cNvSpPr>
            <a:spLocks noGrp="1"/>
          </p:cNvSpPr>
          <p:nvPr>
            <p:ph type="title"/>
          </p:nvPr>
        </p:nvSpPr>
        <p:spPr bwMode="auto">
          <a:xfrm>
            <a:off x="828675" y="852276"/>
            <a:ext cx="792003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 dirty="0" err="1"/>
              <a:t>Titelmasterformat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durch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Klicken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bearbeiten</a:t>
            </a:r>
            <a:endParaRPr lang="en-US" altLang="de-DE" noProof="0" dirty="0"/>
          </a:p>
        </p:txBody>
      </p:sp>
      <p:sp>
        <p:nvSpPr>
          <p:cNvPr id="1028" name="Textplatzhalter 8"/>
          <p:cNvSpPr>
            <a:spLocks noGrp="1"/>
          </p:cNvSpPr>
          <p:nvPr>
            <p:ph type="body" idx="1"/>
          </p:nvPr>
        </p:nvSpPr>
        <p:spPr bwMode="auto">
          <a:xfrm>
            <a:off x="828675" y="1331999"/>
            <a:ext cx="7920038" cy="49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 dirty="0" err="1"/>
              <a:t>Textmasterformat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bearbeiten</a:t>
            </a:r>
            <a:r>
              <a:rPr lang="en-US" altLang="de-DE" noProof="0" dirty="0"/>
              <a:t> </a:t>
            </a:r>
          </a:p>
          <a:p>
            <a:pPr lvl="1"/>
            <a:r>
              <a:rPr lang="en-US" altLang="de-DE" noProof="0" dirty="0" err="1"/>
              <a:t>Zweite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  <a:p>
            <a:pPr lvl="2"/>
            <a:r>
              <a:rPr lang="en-US" altLang="de-DE" noProof="0" dirty="0" err="1"/>
              <a:t>Dritte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  <a:p>
            <a:pPr lvl="3"/>
            <a:r>
              <a:rPr lang="en-US" altLang="de-DE" noProof="0" dirty="0" err="1"/>
              <a:t>Vierte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  <a:p>
            <a:pPr lvl="4"/>
            <a:r>
              <a:rPr lang="en-US" altLang="de-DE" noProof="0" dirty="0" err="1"/>
              <a:t>Fünfte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139031" y="6560414"/>
            <a:ext cx="689644" cy="142875"/>
          </a:xfrm>
          <a:prstGeom prst="rect">
            <a:avLst/>
          </a:prstGeom>
        </p:spPr>
        <p:txBody>
          <a:bodyPr vert="horz" lIns="0" tIns="45712" rIns="91424" bIns="45712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1D1D5D8-BA01-4EEA-9384-229870624754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828675" y="6560414"/>
            <a:ext cx="1372219" cy="140132"/>
          </a:xfrm>
          <a:prstGeom prst="rect">
            <a:avLst/>
          </a:prstGeom>
        </p:spPr>
        <p:txBody>
          <a:bodyPr vert="horz" lIns="0" tIns="45712" rIns="91424" bIns="45712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158347" y="6564314"/>
            <a:ext cx="587191" cy="140132"/>
          </a:xfrm>
          <a:prstGeom prst="rect">
            <a:avLst/>
          </a:prstGeom>
        </p:spPr>
        <p:txBody>
          <a:bodyPr vert="horz" lIns="91424" tIns="45712" rIns="0" bIns="45712" rtlCol="0" anchor="ctr" anchorCtr="0">
            <a:noAutofit/>
          </a:bodyPr>
          <a:lstStyle>
            <a:lvl1pPr algn="r">
              <a:defRPr sz="90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F4C6FBB-3058-4DD8-882F-CA6C2D88707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-302078" y="898072"/>
            <a:ext cx="184698" cy="461649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0E715C0-C1F7-4601-92C4-9F02170E7C72}"/>
              </a:ext>
            </a:extLst>
          </p:cNvPr>
          <p:cNvSpPr txBox="1"/>
          <p:nvPr/>
        </p:nvSpPr>
        <p:spPr>
          <a:xfrm>
            <a:off x="-302078" y="898072"/>
            <a:ext cx="184698" cy="461649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70ED379-71DA-4BA8-9715-44F7CF1DD965}"/>
              </a:ext>
            </a:extLst>
          </p:cNvPr>
          <p:cNvSpPr txBox="1"/>
          <p:nvPr userDrawn="1"/>
        </p:nvSpPr>
        <p:spPr>
          <a:xfrm>
            <a:off x="-302079" y="89807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619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5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2">
              <a:lumMod val="50000"/>
            </a:schemeClr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5pPr>
      <a:lvl6pPr marL="457119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6pPr>
      <a:lvl7pPr marL="914239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7pPr>
      <a:lvl8pPr marL="1371358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8pPr>
      <a:lvl9pPr marL="1828477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9pPr>
    </p:titleStyle>
    <p:bodyStyle>
      <a:lvl1pPr marL="342839" indent="-342839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  <a:ea typeface="+mn-ea"/>
          <a:cs typeface="+mn-cs"/>
        </a:defRPr>
      </a:lvl1pPr>
      <a:lvl2pPr marL="742819" indent="-2857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2pPr>
      <a:lvl3pPr marL="1142798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3pPr>
      <a:lvl4pPr marL="1561824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4pPr>
      <a:lvl5pPr marL="1980851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5pPr>
      <a:lvl6pPr marL="2437970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6pPr>
      <a:lvl7pPr marL="2895089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7pPr>
      <a:lvl8pPr marL="3352208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8pPr>
      <a:lvl9pPr marL="3809328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8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7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5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4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w-hamburg.de/marc-hensel" TargetMode="Externa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etbrains.com/idea/download/" TargetMode="Externa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F93563A-E2A4-4B05-BF11-481F6F69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Objektorientierte Programmierung (E3-OP)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206C84D-16E5-4505-9EAF-711537FF4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400" dirty="0"/>
              <a:t>1. Einführung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1400" dirty="0"/>
              <a:t>	             Prof. Dr. Marc Hensel</a:t>
            </a:r>
          </a:p>
          <a:p>
            <a:r>
              <a:rPr lang="de-DE" sz="800" dirty="0"/>
              <a:t>	                       </a:t>
            </a:r>
            <a:r>
              <a:rPr lang="de-DE" sz="400" dirty="0"/>
              <a:t> </a:t>
            </a:r>
            <a:r>
              <a:rPr lang="de-DE" sz="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http://www.haw-hamburg.de/marc-hensel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726310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Durch welche Eigenschaften würden Sie eine Person beschreiben?</a:t>
            </a:r>
          </a:p>
          <a:p>
            <a:r>
              <a:rPr lang="de-DE" dirty="0"/>
              <a:t>Reale Dinge sind meist zu komplex, um vollständig beschrieben zu werden.</a:t>
            </a:r>
          </a:p>
          <a:p>
            <a:r>
              <a:rPr lang="de-DE" dirty="0"/>
              <a:t>Die Variablen des Objektes beinhalten nur die für die Aufgabe benötigten Daten.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Beispiele „Person“:</a:t>
            </a:r>
          </a:p>
          <a:p>
            <a:r>
              <a:rPr lang="de-DE" dirty="0"/>
              <a:t>Für Adressdatei: Name, Anschrift, Telefonnummer, E-Mail-Adresse</a:t>
            </a:r>
          </a:p>
          <a:p>
            <a:r>
              <a:rPr lang="de-DE" dirty="0"/>
              <a:t>Für Studentenverwaltung: Name, Anschrift, Immatrikulationsnummer</a:t>
            </a:r>
          </a:p>
          <a:p>
            <a:r>
              <a:rPr lang="de-DE" dirty="0"/>
              <a:t>Für Stammbaum: Name, Mutter, Vater, Kinder, …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Abstraktion &amp; Modellierung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3481" y="3535097"/>
            <a:ext cx="14287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2231" y="3535097"/>
            <a:ext cx="14668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9081" y="3535097"/>
            <a:ext cx="14001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49256" y="3535097"/>
            <a:ext cx="19240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EAE4DA7-EA82-4E02-9F32-ACF61B5D2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67725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Gleichartige Objekte werden aus dem selben Bauplan (derselben </a:t>
            </a:r>
            <a:r>
              <a:rPr lang="de-DE" i="1" dirty="0"/>
              <a:t>Klasse</a:t>
            </a:r>
            <a:r>
              <a:rPr lang="de-DE" dirty="0"/>
              <a:t>) erzeugt.</a:t>
            </a:r>
          </a:p>
          <a:p>
            <a:r>
              <a:rPr lang="de-DE" dirty="0"/>
              <a:t>Die Klasse beinhaltet unter anderem, welche Variablen die Objekte besitzen.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Beispiel:</a:t>
            </a:r>
          </a:p>
          <a:p>
            <a:r>
              <a:rPr lang="de-DE" dirty="0"/>
              <a:t>Gemeinsamer Bauplan (Klasse </a:t>
            </a:r>
            <a:r>
              <a:rPr lang="de-DE" i="1" dirty="0"/>
              <a:t>Person</a:t>
            </a:r>
            <a:r>
              <a:rPr lang="de-DE" dirty="0"/>
              <a:t>)</a:t>
            </a:r>
          </a:p>
          <a:p>
            <a:r>
              <a:rPr lang="de-DE" dirty="0"/>
              <a:t>Verschiedene Objekte, die nach diesem Plan erstellt wurden</a:t>
            </a:r>
          </a:p>
          <a:p>
            <a:r>
              <a:rPr lang="de-DE" dirty="0"/>
              <a:t>Grafische Darstellung in der UML (</a:t>
            </a:r>
            <a:r>
              <a:rPr lang="de-DE" i="1" dirty="0"/>
              <a:t>Unified Modeling Language</a:t>
            </a:r>
            <a:r>
              <a:rPr lang="de-DE" dirty="0"/>
              <a:t>):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 &amp; Objekte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906" y="4014719"/>
            <a:ext cx="14192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54635" y="4490969"/>
            <a:ext cx="12954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82626" y="4490969"/>
            <a:ext cx="12763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86791" y="4014719"/>
            <a:ext cx="14001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Pfeil nach rechts 16"/>
          <p:cNvSpPr/>
          <p:nvPr/>
        </p:nvSpPr>
        <p:spPr bwMode="auto">
          <a:xfrm>
            <a:off x="2095903" y="3450090"/>
            <a:ext cx="588919" cy="362857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grpSp>
        <p:nvGrpSpPr>
          <p:cNvPr id="18" name="Gruppieren 30"/>
          <p:cNvGrpSpPr/>
          <p:nvPr/>
        </p:nvGrpSpPr>
        <p:grpSpPr>
          <a:xfrm>
            <a:off x="339944" y="3254853"/>
            <a:ext cx="1584000" cy="791998"/>
            <a:chOff x="4049798" y="3161483"/>
            <a:chExt cx="955864" cy="791998"/>
          </a:xfrm>
        </p:grpSpPr>
        <p:sp>
          <p:nvSpPr>
            <p:cNvPr id="19" name="Rechteck 18"/>
            <p:cNvSpPr/>
            <p:nvPr/>
          </p:nvSpPr>
          <p:spPr bwMode="auto">
            <a:xfrm>
              <a:off x="4049798" y="3161483"/>
              <a:ext cx="955864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dirty="0">
                  <a:solidFill>
                    <a:srgbClr val="000000"/>
                  </a:solidFill>
                  <a:latin typeface="Calibri" pitchFamily="34" charset="0"/>
                </a:rPr>
                <a:t>Person</a:t>
              </a:r>
              <a:endParaRPr kumimoji="0" lang="de-DE" sz="24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4049798" y="3449481"/>
              <a:ext cx="955864" cy="504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firstName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 : String</a:t>
              </a:r>
            </a:p>
            <a:p>
              <a:pPr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surname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 : String</a:t>
              </a:r>
            </a:p>
          </p:txBody>
        </p:sp>
      </p:grpSp>
      <p:sp>
        <p:nvSpPr>
          <p:cNvPr id="21" name="Rechteck 20"/>
          <p:cNvSpPr/>
          <p:nvPr/>
        </p:nvSpPr>
        <p:spPr bwMode="auto">
          <a:xfrm>
            <a:off x="2856781" y="3479279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 dirty="0" err="1">
                <a:solidFill>
                  <a:srgbClr val="000000"/>
                </a:solidFill>
                <a:latin typeface="Calibri" pitchFamily="34" charset="0"/>
              </a:rPr>
              <a:t>ines</a:t>
            </a:r>
            <a:r>
              <a:rPr lang="de-DE" sz="1400" b="1" dirty="0">
                <a:solidFill>
                  <a:srgbClr val="000000"/>
                </a:solidFill>
                <a:latin typeface="Calibri" pitchFamily="34" charset="0"/>
              </a:rPr>
              <a:t> :Person</a:t>
            </a:r>
            <a:endParaRPr kumimoji="0" lang="de-DE" sz="2400" b="1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7463154" y="3479279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 dirty="0" err="1">
                <a:solidFill>
                  <a:srgbClr val="000000"/>
                </a:solidFill>
                <a:latin typeface="Calibri" pitchFamily="34" charset="0"/>
              </a:rPr>
              <a:t>fred</a:t>
            </a:r>
            <a:r>
              <a:rPr lang="de-DE" sz="1400" b="1" dirty="0">
                <a:solidFill>
                  <a:srgbClr val="000000"/>
                </a:solidFill>
                <a:latin typeface="Calibri" pitchFamily="34" charset="0"/>
              </a:rPr>
              <a:t> :Person</a:t>
            </a:r>
            <a:endParaRPr kumimoji="0" lang="de-DE" sz="2400" b="1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23" name="Rechteck 22"/>
          <p:cNvSpPr/>
          <p:nvPr/>
        </p:nvSpPr>
        <p:spPr bwMode="auto">
          <a:xfrm>
            <a:off x="5927697" y="3479279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 dirty="0" err="1">
                <a:solidFill>
                  <a:srgbClr val="000000"/>
                </a:solidFill>
                <a:latin typeface="Calibri" pitchFamily="34" charset="0"/>
              </a:rPr>
              <a:t>emma</a:t>
            </a:r>
            <a:r>
              <a:rPr lang="de-DE" sz="1400" b="1" dirty="0">
                <a:solidFill>
                  <a:srgbClr val="000000"/>
                </a:solidFill>
                <a:latin typeface="Calibri" pitchFamily="34" charset="0"/>
              </a:rPr>
              <a:t> :Person</a:t>
            </a:r>
            <a:endParaRPr kumimoji="0" lang="de-DE" sz="2400" b="1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24" name="Rechteck 23"/>
          <p:cNvSpPr/>
          <p:nvPr/>
        </p:nvSpPr>
        <p:spPr bwMode="auto">
          <a:xfrm>
            <a:off x="4392239" y="3479279"/>
            <a:ext cx="126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 dirty="0" err="1">
                <a:solidFill>
                  <a:srgbClr val="000000"/>
                </a:solidFill>
                <a:latin typeface="Calibri" pitchFamily="34" charset="0"/>
              </a:rPr>
              <a:t>hans</a:t>
            </a:r>
            <a:r>
              <a:rPr lang="de-DE" sz="1400" b="1" dirty="0">
                <a:solidFill>
                  <a:srgbClr val="000000"/>
                </a:solidFill>
                <a:latin typeface="Calibri" pitchFamily="34" charset="0"/>
              </a:rPr>
              <a:t> :Person</a:t>
            </a:r>
            <a:endParaRPr kumimoji="0" lang="de-DE" sz="2400" b="1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Variablen </a:t>
            </a:r>
            <a:r>
              <a:rPr lang="de-DE" i="1" dirty="0"/>
              <a:t>und </a:t>
            </a:r>
            <a:r>
              <a:rPr lang="de-DE" dirty="0"/>
              <a:t>Funktionen werden zu einer Klasse zusammengefasst:</a:t>
            </a:r>
          </a:p>
          <a:p>
            <a:r>
              <a:rPr lang="de-DE" dirty="0"/>
              <a:t>Es wird ein Satz von Variablen definiert.</a:t>
            </a:r>
          </a:p>
          <a:p>
            <a:r>
              <a:rPr lang="de-DE" dirty="0"/>
              <a:t>Für die Variablen werden Funktionen definiert, die diese lesen und ändern können.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Begriffe:</a:t>
            </a:r>
          </a:p>
          <a:p>
            <a:r>
              <a:rPr lang="de-DE" dirty="0"/>
              <a:t>Die Variablen werden als </a:t>
            </a:r>
            <a:r>
              <a:rPr lang="de-DE" i="1" dirty="0"/>
              <a:t>Attribute</a:t>
            </a:r>
            <a:r>
              <a:rPr lang="de-DE" dirty="0"/>
              <a:t> bezeichnet.</a:t>
            </a:r>
          </a:p>
          <a:p>
            <a:r>
              <a:rPr lang="de-DE" dirty="0"/>
              <a:t>Die Werte der Variablen sind der </a:t>
            </a:r>
            <a:r>
              <a:rPr lang="de-DE" i="1" dirty="0"/>
              <a:t>Zustand</a:t>
            </a:r>
            <a:r>
              <a:rPr lang="de-DE" dirty="0"/>
              <a:t> des Objektes.</a:t>
            </a:r>
          </a:p>
          <a:p>
            <a:r>
              <a:rPr lang="de-DE" dirty="0"/>
              <a:t>Die Funktionen werden als </a:t>
            </a:r>
            <a:r>
              <a:rPr lang="de-DE" i="1" dirty="0"/>
              <a:t>Methoden</a:t>
            </a:r>
            <a:r>
              <a:rPr lang="de-DE" dirty="0"/>
              <a:t> bezeichnet.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Zusammenfassen von Daten und Operationen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B66B60-E24E-4AF4-8B97-5BFB842333F3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2333722" y="3666311"/>
            <a:ext cx="2088000" cy="1799998"/>
            <a:chOff x="2075835" y="3419580"/>
            <a:chExt cx="2088000" cy="1799998"/>
          </a:xfrm>
        </p:grpSpPr>
        <p:sp>
          <p:nvSpPr>
            <p:cNvPr id="13" name="Rechteck 12"/>
            <p:cNvSpPr/>
            <p:nvPr/>
          </p:nvSpPr>
          <p:spPr bwMode="auto">
            <a:xfrm>
              <a:off x="2075835" y="3419580"/>
              <a:ext cx="2088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dirty="0">
                  <a:solidFill>
                    <a:srgbClr val="000000"/>
                  </a:solidFill>
                  <a:latin typeface="Calibri" pitchFamily="34" charset="0"/>
                </a:rPr>
                <a:t>Person</a:t>
              </a:r>
              <a:endParaRPr kumimoji="0" lang="de-DE" sz="24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2075835" y="3707578"/>
              <a:ext cx="2088000" cy="54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-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firstName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 : String</a:t>
              </a:r>
            </a:p>
            <a:p>
              <a:pPr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-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surname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 : String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2075835" y="4247578"/>
              <a:ext cx="2088000" cy="97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getFirstName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() : String</a:t>
              </a:r>
            </a:p>
            <a:p>
              <a:pPr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getSurname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() : String</a:t>
              </a:r>
            </a:p>
            <a:p>
              <a:pPr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setFirstName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(String)</a:t>
              </a:r>
            </a:p>
            <a:p>
              <a:pPr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setSurname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(String)</a:t>
              </a:r>
            </a:p>
          </p:txBody>
        </p:sp>
      </p:grpSp>
      <p:sp>
        <p:nvSpPr>
          <p:cNvPr id="16" name="Legende mit Linie 2 15"/>
          <p:cNvSpPr/>
          <p:nvPr/>
        </p:nvSpPr>
        <p:spPr bwMode="auto">
          <a:xfrm>
            <a:off x="5220078" y="3939552"/>
            <a:ext cx="1620000" cy="324000"/>
          </a:xfrm>
          <a:prstGeom prst="borderCallout2">
            <a:avLst>
              <a:gd name="adj1" fmla="val 49973"/>
              <a:gd name="adj2" fmla="val -1395"/>
              <a:gd name="adj3" fmla="val 50782"/>
              <a:gd name="adj4" fmla="val -33066"/>
              <a:gd name="adj5" fmla="val 108307"/>
              <a:gd name="adj6" fmla="val -6130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Attribute (Zustand)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17" name="Legende mit Linie 2 16"/>
          <p:cNvSpPr/>
          <p:nvPr/>
        </p:nvSpPr>
        <p:spPr bwMode="auto">
          <a:xfrm>
            <a:off x="5220078" y="4559486"/>
            <a:ext cx="1620000" cy="504000"/>
          </a:xfrm>
          <a:prstGeom prst="borderCallout2">
            <a:avLst>
              <a:gd name="adj1" fmla="val 49973"/>
              <a:gd name="adj2" fmla="val -1395"/>
              <a:gd name="adj3" fmla="val 49270"/>
              <a:gd name="adj4" fmla="val -33066"/>
              <a:gd name="adj5" fmla="val 78573"/>
              <a:gd name="adj6" fmla="val -58015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Methoden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(Operationen)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de-DE" dirty="0"/>
              <a:t>Variablen (Typ und Name) sind außerhalb der Klasse unbekannt.</a:t>
            </a:r>
          </a:p>
          <a:p>
            <a:pPr marL="457200" indent="-457200"/>
            <a:r>
              <a:rPr lang="de-DE" dirty="0"/>
              <a:t>Zugriff nur über die Methoden der Klasse</a:t>
            </a:r>
          </a:p>
          <a:p>
            <a:pPr marL="457200" indent="-457200">
              <a:buFont typeface="Symbol"/>
              <a:buChar char="Þ"/>
            </a:pPr>
            <a:r>
              <a:rPr lang="de-DE" dirty="0">
                <a:sym typeface="Symbol"/>
              </a:rPr>
              <a:t>Variablen werden vor Zuweisung fehlerhafter Werte geschützt.</a:t>
            </a:r>
          </a:p>
          <a:p>
            <a:pPr marL="457200" indent="-457200">
              <a:buFont typeface="Symbol"/>
              <a:buChar char="Þ"/>
            </a:pPr>
            <a:endParaRPr lang="de-DE" dirty="0">
              <a:sym typeface="Symbol"/>
            </a:endParaRPr>
          </a:p>
          <a:p>
            <a:pPr marL="457200" indent="-457200">
              <a:buFont typeface="Symbol"/>
              <a:buChar char="Þ"/>
            </a:pPr>
            <a:endParaRPr lang="de-DE" dirty="0">
              <a:sym typeface="Symbol"/>
            </a:endParaRPr>
          </a:p>
          <a:p>
            <a:pPr marL="457200" indent="-457200">
              <a:buFont typeface="Symbol"/>
              <a:buChar char="Þ"/>
            </a:pPr>
            <a:endParaRPr lang="de-DE" dirty="0">
              <a:sym typeface="Symbol"/>
            </a:endParaRPr>
          </a:p>
          <a:p>
            <a:pPr marL="457200" indent="-457200">
              <a:buNone/>
            </a:pPr>
            <a:endParaRPr lang="de-DE" dirty="0">
              <a:sym typeface="Symbol"/>
            </a:endParaRPr>
          </a:p>
          <a:p>
            <a:pPr marL="457200" indent="-457200">
              <a:buFont typeface="Symbol"/>
              <a:buChar char="Þ"/>
            </a:pPr>
            <a:endParaRPr lang="de-DE" dirty="0">
              <a:sym typeface="Symbol"/>
            </a:endParaRPr>
          </a:p>
          <a:p>
            <a:pPr marL="457200" indent="-457200">
              <a:buFont typeface="Symbol"/>
              <a:buChar char="Þ"/>
            </a:pPr>
            <a:endParaRPr lang="de-DE" dirty="0">
              <a:sym typeface="Symbol"/>
            </a:endParaRPr>
          </a:p>
          <a:p>
            <a:pPr marL="457200" indent="-457200">
              <a:buFont typeface="Symbol"/>
              <a:buChar char="Þ"/>
            </a:pPr>
            <a:endParaRPr lang="de-DE" dirty="0">
              <a:sym typeface="Symbol"/>
            </a:endParaRPr>
          </a:p>
          <a:p>
            <a:pPr marL="457200" indent="-457200">
              <a:buFont typeface="Symbol"/>
              <a:buChar char="Þ"/>
            </a:pPr>
            <a:endParaRPr lang="de-DE" dirty="0">
              <a:sym typeface="Symbol"/>
            </a:endParaRPr>
          </a:p>
          <a:p>
            <a:pPr marL="457200" indent="-457200">
              <a:buNone/>
            </a:pPr>
            <a:endParaRPr lang="de-DE" dirty="0">
              <a:sym typeface="Symbol"/>
            </a:endParaRPr>
          </a:p>
          <a:p>
            <a:pPr marL="457200" indent="-457200">
              <a:buNone/>
            </a:pPr>
            <a:endParaRPr lang="de-DE" dirty="0">
              <a:sym typeface="Symbol"/>
            </a:endParaRPr>
          </a:p>
          <a:p>
            <a:pPr marL="457200" indent="-457200">
              <a:buNone/>
            </a:pPr>
            <a:endParaRPr lang="de-DE" dirty="0"/>
          </a:p>
          <a:p>
            <a:pPr marL="457200" indent="-457200">
              <a:buNone/>
            </a:pPr>
            <a:r>
              <a:rPr lang="de-DE" dirty="0"/>
              <a:t>Beispiele:</a:t>
            </a:r>
          </a:p>
          <a:p>
            <a:pPr marL="457200" indent="-457200"/>
            <a:r>
              <a:rPr lang="de-DE" dirty="0"/>
              <a:t>Adressverwaltung Postleitzahl existiert und passt zum Wohnort</a:t>
            </a:r>
          </a:p>
          <a:p>
            <a:pPr marL="457200" indent="-457200"/>
            <a:r>
              <a:rPr lang="de-DE" dirty="0"/>
              <a:t>Auto: Würden Sie den Tempomaten auf -100 km/h setzen?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Datenkapselung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B66B60-E24E-4AF4-8B97-5BFB842333F3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570489" y="3096489"/>
            <a:ext cx="853282" cy="4985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marR="0" indent="-342900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200" kern="0" dirty="0" err="1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firstName</a:t>
            </a:r>
            <a:endParaRPr lang="de-DE" sz="1200" kern="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342900" marR="0" indent="-342900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200" kern="0" dirty="0" err="1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surname</a:t>
            </a:r>
            <a:endParaRPr lang="de-DE" sz="1200" kern="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4362233" y="3068789"/>
            <a:ext cx="853399" cy="553998"/>
            <a:chOff x="4403240" y="3696261"/>
            <a:chExt cx="853399" cy="553998"/>
          </a:xfrm>
        </p:grpSpPr>
        <p:sp>
          <p:nvSpPr>
            <p:cNvPr id="11" name="Textfeld 10"/>
            <p:cNvSpPr txBox="1"/>
            <p:nvPr/>
          </p:nvSpPr>
          <p:spPr>
            <a:xfrm>
              <a:off x="4403240" y="3696261"/>
              <a:ext cx="85339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marL="342900" marR="0" indent="-342900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lang="de-DE" sz="1200" kern="0" dirty="0">
                  <a:solidFill>
                    <a:srgbClr val="000000"/>
                  </a:solidFill>
                  <a:latin typeface="Calibri" pitchFamily="34" charset="0"/>
                  <a:cs typeface="Courier New" pitchFamily="49" charset="0"/>
                </a:rPr>
                <a:t>Franziska</a:t>
              </a:r>
              <a:endPara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403240" y="3973260"/>
              <a:ext cx="85339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marL="342900" marR="0" indent="-342900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lang="de-DE" sz="1200" kern="0" dirty="0">
                  <a:solidFill>
                    <a:srgbClr val="000000"/>
                  </a:solidFill>
                  <a:latin typeface="Calibri" pitchFamily="34" charset="0"/>
                  <a:cs typeface="Courier New" pitchFamily="49" charset="0"/>
                </a:rPr>
                <a:t>Meyer</a:t>
              </a:r>
              <a:endPara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endParaRPr>
            </a:p>
          </p:txBody>
        </p:sp>
      </p:grpSp>
      <p:sp>
        <p:nvSpPr>
          <p:cNvPr id="38" name="Rad 37"/>
          <p:cNvSpPr/>
          <p:nvPr/>
        </p:nvSpPr>
        <p:spPr bwMode="auto">
          <a:xfrm>
            <a:off x="2971563" y="1883301"/>
            <a:ext cx="2924973" cy="2924973"/>
          </a:xfrm>
          <a:prstGeom prst="donut">
            <a:avLst>
              <a:gd name="adj" fmla="val 17486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cxnSp>
        <p:nvCxnSpPr>
          <p:cNvPr id="40" name="Gerade Verbindung 39"/>
          <p:cNvCxnSpPr>
            <a:stCxn id="38" idx="0"/>
          </p:cNvCxnSpPr>
          <p:nvPr/>
        </p:nvCxnSpPr>
        <p:spPr bwMode="auto">
          <a:xfrm>
            <a:off x="4434050" y="1883301"/>
            <a:ext cx="0" cy="4944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Gerade Verbindung 44"/>
          <p:cNvCxnSpPr>
            <a:stCxn id="38" idx="6"/>
          </p:cNvCxnSpPr>
          <p:nvPr/>
        </p:nvCxnSpPr>
        <p:spPr bwMode="auto">
          <a:xfrm flipH="1">
            <a:off x="5392710" y="3345788"/>
            <a:ext cx="50382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Gerade Verbindung 50"/>
          <p:cNvCxnSpPr>
            <a:stCxn id="38" idx="2"/>
          </p:cNvCxnSpPr>
          <p:nvPr/>
        </p:nvCxnSpPr>
        <p:spPr bwMode="auto">
          <a:xfrm>
            <a:off x="2971563" y="3345788"/>
            <a:ext cx="5066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Gerade Verbindung 54"/>
          <p:cNvCxnSpPr>
            <a:endCxn id="38" idx="4"/>
          </p:cNvCxnSpPr>
          <p:nvPr/>
        </p:nvCxnSpPr>
        <p:spPr bwMode="auto">
          <a:xfrm>
            <a:off x="4434050" y="4305730"/>
            <a:ext cx="0" cy="502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feld 58"/>
          <p:cNvSpPr txBox="1"/>
          <p:nvPr/>
        </p:nvSpPr>
        <p:spPr>
          <a:xfrm rot="2602125">
            <a:off x="4423237" y="2339584"/>
            <a:ext cx="15120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setFirstName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()</a:t>
            </a:r>
          </a:p>
        </p:txBody>
      </p:sp>
      <p:sp>
        <p:nvSpPr>
          <p:cNvPr id="60" name="Textfeld 59"/>
          <p:cNvSpPr txBox="1"/>
          <p:nvPr/>
        </p:nvSpPr>
        <p:spPr>
          <a:xfrm rot="18579411">
            <a:off x="2811295" y="2407233"/>
            <a:ext cx="16200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kumimoji="0" lang="de-DE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getFirstName</a:t>
            </a: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()</a:t>
            </a:r>
          </a:p>
        </p:txBody>
      </p:sp>
      <p:sp>
        <p:nvSpPr>
          <p:cNvPr id="61" name="Textfeld 60"/>
          <p:cNvSpPr txBox="1"/>
          <p:nvPr/>
        </p:nvSpPr>
        <p:spPr>
          <a:xfrm rot="18806849">
            <a:off x="4679909" y="3982566"/>
            <a:ext cx="130936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…</a:t>
            </a:r>
          </a:p>
        </p:txBody>
      </p:sp>
      <p:sp>
        <p:nvSpPr>
          <p:cNvPr id="62" name="Textfeld 61"/>
          <p:cNvSpPr txBox="1"/>
          <p:nvPr/>
        </p:nvSpPr>
        <p:spPr>
          <a:xfrm rot="2752787">
            <a:off x="2937711" y="3977350"/>
            <a:ext cx="130936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…</a:t>
            </a:r>
          </a:p>
        </p:txBody>
      </p:sp>
      <p:sp>
        <p:nvSpPr>
          <p:cNvPr id="63" name="Textfeld 62"/>
          <p:cNvSpPr txBox="1"/>
          <p:nvPr/>
        </p:nvSpPr>
        <p:spPr>
          <a:xfrm>
            <a:off x="1121185" y="2270348"/>
            <a:ext cx="1853392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Methoden schützen Variablen  vor direktem Zugriff</a:t>
            </a:r>
          </a:p>
        </p:txBody>
      </p:sp>
      <p:cxnSp>
        <p:nvCxnSpPr>
          <p:cNvPr id="65" name="Gerade Verbindung 64"/>
          <p:cNvCxnSpPr/>
          <p:nvPr/>
        </p:nvCxnSpPr>
        <p:spPr bwMode="auto">
          <a:xfrm>
            <a:off x="2500739" y="2716075"/>
            <a:ext cx="514366" cy="1809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Textfeld 65"/>
          <p:cNvSpPr txBox="1"/>
          <p:nvPr/>
        </p:nvSpPr>
        <p:spPr>
          <a:xfrm>
            <a:off x="6492361" y="2346743"/>
            <a:ext cx="185339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Methode</a:t>
            </a:r>
            <a:r>
              <a:rPr kumimoji="0" lang="de-DE" sz="14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aufrufen, um Vornamen zu ändern.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7" name="Gerade Verbindung 66"/>
          <p:cNvCxnSpPr/>
          <p:nvPr/>
        </p:nvCxnSpPr>
        <p:spPr bwMode="auto">
          <a:xfrm>
            <a:off x="5499390" y="2535085"/>
            <a:ext cx="99297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Datenkapselung ermöglicht, dass Variablen immer sinnvolle Werte haben: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Datenkapselung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B66B60-E24E-4AF4-8B97-5BFB842333F3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38" name="Rad 37"/>
          <p:cNvSpPr/>
          <p:nvPr/>
        </p:nvSpPr>
        <p:spPr bwMode="auto">
          <a:xfrm>
            <a:off x="2971563" y="1883305"/>
            <a:ext cx="2924973" cy="2924973"/>
          </a:xfrm>
          <a:prstGeom prst="donut">
            <a:avLst>
              <a:gd name="adj" fmla="val 17486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cxnSp>
        <p:nvCxnSpPr>
          <p:cNvPr id="40" name="Gerade Verbindung 39"/>
          <p:cNvCxnSpPr>
            <a:stCxn id="38" idx="0"/>
          </p:cNvCxnSpPr>
          <p:nvPr/>
        </p:nvCxnSpPr>
        <p:spPr bwMode="auto">
          <a:xfrm>
            <a:off x="4434050" y="1883305"/>
            <a:ext cx="0" cy="4944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Gerade Verbindung 44"/>
          <p:cNvCxnSpPr>
            <a:stCxn id="38" idx="6"/>
          </p:cNvCxnSpPr>
          <p:nvPr/>
        </p:nvCxnSpPr>
        <p:spPr bwMode="auto">
          <a:xfrm flipH="1">
            <a:off x="5392710" y="3345792"/>
            <a:ext cx="50382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Gerade Verbindung 50"/>
          <p:cNvCxnSpPr>
            <a:stCxn id="38" idx="2"/>
          </p:cNvCxnSpPr>
          <p:nvPr/>
        </p:nvCxnSpPr>
        <p:spPr bwMode="auto">
          <a:xfrm>
            <a:off x="2971563" y="3345792"/>
            <a:ext cx="5066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Gerade Verbindung 54"/>
          <p:cNvCxnSpPr>
            <a:endCxn id="38" idx="4"/>
          </p:cNvCxnSpPr>
          <p:nvPr/>
        </p:nvCxnSpPr>
        <p:spPr bwMode="auto">
          <a:xfrm>
            <a:off x="4434050" y="4305734"/>
            <a:ext cx="0" cy="5025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Textfeld 62"/>
          <p:cNvSpPr txBox="1"/>
          <p:nvPr/>
        </p:nvSpPr>
        <p:spPr>
          <a:xfrm>
            <a:off x="432367" y="1380519"/>
            <a:ext cx="3360144" cy="7817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1. Über spezielle Methoden (</a:t>
            </a:r>
            <a:r>
              <a:rPr kumimoji="0" lang="de-DE" sz="1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Konstruktoren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 erzeugt und initialisiert</a:t>
            </a: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400" kern="0" dirty="0">
                <a:solidFill>
                  <a:srgbClr val="000000"/>
                </a:solidFill>
                <a:latin typeface="Calibri" pitchFamily="34" charset="0"/>
                <a:cs typeface="+mn-cs"/>
                <a:sym typeface="Symbol"/>
              </a:rPr>
              <a:t> </a:t>
            </a:r>
            <a:r>
              <a:rPr lang="de-DE" sz="1400" i="1" kern="0" dirty="0">
                <a:solidFill>
                  <a:srgbClr val="000000"/>
                </a:solidFill>
                <a:latin typeface="Calibri" pitchFamily="34" charset="0"/>
                <a:cs typeface="+mn-cs"/>
                <a:sym typeface="Symbol"/>
              </a:rPr>
              <a:t>Anfangs</a:t>
            </a:r>
            <a:r>
              <a:rPr lang="de-DE" sz="1400" kern="0" dirty="0">
                <a:solidFill>
                  <a:srgbClr val="000000"/>
                </a:solidFill>
                <a:latin typeface="Calibri" pitchFamily="34" charset="0"/>
                <a:cs typeface="+mn-cs"/>
                <a:sym typeface="Symbol"/>
              </a:rPr>
              <a:t> sinnvolle Datenwerte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65" name="Gerade Verbindung 64"/>
          <p:cNvCxnSpPr>
            <a:stCxn id="63" idx="2"/>
          </p:cNvCxnSpPr>
          <p:nvPr/>
        </p:nvCxnSpPr>
        <p:spPr bwMode="auto">
          <a:xfrm>
            <a:off x="2112439" y="2162271"/>
            <a:ext cx="1155417" cy="7347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Textfeld 65"/>
          <p:cNvSpPr txBox="1"/>
          <p:nvPr/>
        </p:nvSpPr>
        <p:spPr>
          <a:xfrm>
            <a:off x="6049396" y="4438946"/>
            <a:ext cx="240505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Satz an Daten bzw. Variablen (</a:t>
            </a:r>
            <a:r>
              <a:rPr kumimoji="0" lang="de-DE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Zustand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)</a:t>
            </a:r>
          </a:p>
        </p:txBody>
      </p:sp>
      <p:cxnSp>
        <p:nvCxnSpPr>
          <p:cNvPr id="67" name="Gerade Verbindung 66"/>
          <p:cNvCxnSpPr>
            <a:endCxn id="66" idx="1"/>
          </p:cNvCxnSpPr>
          <p:nvPr/>
        </p:nvCxnSpPr>
        <p:spPr bwMode="auto">
          <a:xfrm>
            <a:off x="4736023" y="3962405"/>
            <a:ext cx="1313373" cy="7381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feld 42"/>
          <p:cNvSpPr txBox="1"/>
          <p:nvPr/>
        </p:nvSpPr>
        <p:spPr>
          <a:xfrm>
            <a:off x="5500074" y="1387499"/>
            <a:ext cx="3360144" cy="7817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2. Kontrollierte Änderung der Datenwerte</a:t>
            </a:r>
            <a:r>
              <a:rPr kumimoji="0" lang="de-DE" sz="14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nur über Methoden des Objektes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400" kern="0" dirty="0">
                <a:solidFill>
                  <a:srgbClr val="000000"/>
                </a:solidFill>
                <a:latin typeface="Calibri" pitchFamily="34" charset="0"/>
                <a:cs typeface="+mn-cs"/>
                <a:sym typeface="Symbol"/>
              </a:rPr>
              <a:t> </a:t>
            </a:r>
            <a:r>
              <a:rPr lang="de-DE" sz="1400" i="1" kern="0" dirty="0">
                <a:solidFill>
                  <a:srgbClr val="000000"/>
                </a:solidFill>
                <a:latin typeface="Calibri" pitchFamily="34" charset="0"/>
                <a:cs typeface="+mn-cs"/>
                <a:sym typeface="Symbol"/>
              </a:rPr>
              <a:t>Weiterhin</a:t>
            </a:r>
            <a:r>
              <a:rPr lang="de-DE" sz="1400" kern="0" dirty="0">
                <a:solidFill>
                  <a:srgbClr val="000000"/>
                </a:solidFill>
                <a:latin typeface="Calibri" pitchFamily="34" charset="0"/>
                <a:cs typeface="+mn-cs"/>
                <a:sym typeface="Symbol"/>
              </a:rPr>
              <a:t> sinnvolle Datenwerte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cxnSp>
        <p:nvCxnSpPr>
          <p:cNvPr id="44" name="Gerade Verbindung 43"/>
          <p:cNvCxnSpPr/>
          <p:nvPr/>
        </p:nvCxnSpPr>
        <p:spPr bwMode="auto">
          <a:xfrm flipH="1">
            <a:off x="5532438" y="2169251"/>
            <a:ext cx="883352" cy="727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feld 51"/>
          <p:cNvSpPr txBox="1"/>
          <p:nvPr/>
        </p:nvSpPr>
        <p:spPr>
          <a:xfrm>
            <a:off x="1182342" y="4832900"/>
            <a:ext cx="22958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kumimoji="0" lang="de-DE" sz="1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Kein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direkter Zugriff von außen auf die Variablen</a:t>
            </a:r>
          </a:p>
        </p:txBody>
      </p:sp>
      <p:cxnSp>
        <p:nvCxnSpPr>
          <p:cNvPr id="53" name="Gerade Verbindung 52"/>
          <p:cNvCxnSpPr>
            <a:stCxn id="52" idx="0"/>
          </p:cNvCxnSpPr>
          <p:nvPr/>
        </p:nvCxnSpPr>
        <p:spPr bwMode="auto">
          <a:xfrm flipV="1">
            <a:off x="2330264" y="3775789"/>
            <a:ext cx="1789194" cy="10571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feld 23"/>
          <p:cNvSpPr txBox="1"/>
          <p:nvPr/>
        </p:nvSpPr>
        <p:spPr>
          <a:xfrm>
            <a:off x="3570489" y="3096493"/>
            <a:ext cx="853282" cy="4985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marR="0" indent="-342900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200" kern="0" dirty="0" err="1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firstName</a:t>
            </a:r>
            <a:endParaRPr lang="de-DE" sz="1200" kern="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  <a:p>
            <a:pPr marL="342900" marR="0" indent="-342900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200" kern="0" dirty="0" err="1">
                <a:solidFill>
                  <a:srgbClr val="000000"/>
                </a:solidFill>
                <a:latin typeface="Calibri" pitchFamily="34" charset="0"/>
                <a:cs typeface="Courier New" pitchFamily="49" charset="0"/>
              </a:rPr>
              <a:t>surname</a:t>
            </a:r>
            <a:endParaRPr lang="de-DE" sz="1200" kern="0" dirty="0">
              <a:solidFill>
                <a:srgbClr val="000000"/>
              </a:solidFill>
              <a:latin typeface="Calibri" pitchFamily="34" charset="0"/>
              <a:cs typeface="Courier New" pitchFamily="49" charset="0"/>
            </a:endParaRPr>
          </a:p>
        </p:txBody>
      </p:sp>
      <p:grpSp>
        <p:nvGrpSpPr>
          <p:cNvPr id="25" name="Gruppieren 24"/>
          <p:cNvGrpSpPr/>
          <p:nvPr/>
        </p:nvGrpSpPr>
        <p:grpSpPr>
          <a:xfrm>
            <a:off x="4362233" y="3068793"/>
            <a:ext cx="853399" cy="553998"/>
            <a:chOff x="4403240" y="3696261"/>
            <a:chExt cx="853399" cy="553998"/>
          </a:xfrm>
        </p:grpSpPr>
        <p:sp>
          <p:nvSpPr>
            <p:cNvPr id="26" name="Textfeld 25"/>
            <p:cNvSpPr txBox="1"/>
            <p:nvPr/>
          </p:nvSpPr>
          <p:spPr>
            <a:xfrm>
              <a:off x="4403240" y="3696261"/>
              <a:ext cx="85339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marL="342900" marR="0" indent="-342900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lang="de-DE" sz="1200" kern="0" dirty="0">
                  <a:solidFill>
                    <a:srgbClr val="000000"/>
                  </a:solidFill>
                  <a:latin typeface="Calibri" pitchFamily="34" charset="0"/>
                  <a:cs typeface="Courier New" pitchFamily="49" charset="0"/>
                </a:rPr>
                <a:t>Franziska</a:t>
              </a:r>
              <a:endPara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4403240" y="3973260"/>
              <a:ext cx="85339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marL="342900" marR="0" indent="-342900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lang="de-DE" sz="1200" kern="0" dirty="0">
                  <a:solidFill>
                    <a:srgbClr val="000000"/>
                  </a:solidFill>
                  <a:latin typeface="Calibri" pitchFamily="34" charset="0"/>
                  <a:cs typeface="Courier New" pitchFamily="49" charset="0"/>
                </a:rPr>
                <a:t>Meyer</a:t>
              </a:r>
              <a:endPara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43" grpId="0"/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Frage:</a:t>
            </a:r>
          </a:p>
          <a:p>
            <a:r>
              <a:rPr lang="de-DE" dirty="0"/>
              <a:t>Wie ist das denn im Vergleich hierzu in der Programmiersprache C?</a:t>
            </a:r>
          </a:p>
          <a:p>
            <a:endParaRPr lang="de-DE" dirty="0"/>
          </a:p>
          <a:p>
            <a:pPr>
              <a:buNone/>
            </a:pPr>
            <a:r>
              <a:rPr lang="de-DE" dirty="0"/>
              <a:t>Programmiersprache C:</a:t>
            </a:r>
          </a:p>
          <a:p>
            <a:r>
              <a:rPr lang="de-DE" dirty="0"/>
              <a:t>Datenstrukturen (z.B. </a:t>
            </a:r>
            <a:r>
              <a:rPr lang="de-DE" i="1" dirty="0" err="1"/>
              <a:t>struct</a:t>
            </a:r>
            <a:r>
              <a:rPr lang="de-DE" dirty="0"/>
              <a:t>) müssen für Zugriff auf Elemente bekannt gemacht werden</a:t>
            </a:r>
          </a:p>
          <a:p>
            <a:r>
              <a:rPr lang="de-DE" dirty="0"/>
              <a:t>Freier, ungeschützter Zugriff auf Daten</a:t>
            </a:r>
          </a:p>
          <a:p>
            <a:r>
              <a:rPr lang="de-DE" dirty="0"/>
              <a:t>Zugriff auf Daten, die für Aufgabe gar nicht benötigt werden, möglich</a:t>
            </a:r>
          </a:p>
          <a:p>
            <a:r>
              <a:rPr lang="de-DE" dirty="0"/>
              <a:t>Daten sind keine bestimmten Funktionen zugeordnet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Datenkapselung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grpSp>
        <p:nvGrpSpPr>
          <p:cNvPr id="7" name="Gruppieren 3"/>
          <p:cNvGrpSpPr>
            <a:grpSpLocks/>
          </p:cNvGrpSpPr>
          <p:nvPr/>
        </p:nvGrpSpPr>
        <p:grpSpPr bwMode="auto">
          <a:xfrm>
            <a:off x="2080020" y="3395750"/>
            <a:ext cx="4741682" cy="2265515"/>
            <a:chOff x="857224" y="3000005"/>
            <a:chExt cx="7143803" cy="3214321"/>
          </a:xfrm>
        </p:grpSpPr>
        <p:sp>
          <p:nvSpPr>
            <p:cNvPr id="8" name="Rechteck 7"/>
            <p:cNvSpPr/>
            <p:nvPr/>
          </p:nvSpPr>
          <p:spPr>
            <a:xfrm>
              <a:off x="1500167" y="3000007"/>
              <a:ext cx="1285885" cy="1928591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de-DE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9" name="Gerade Verbindung 8"/>
            <p:cNvCxnSpPr/>
            <p:nvPr/>
          </p:nvCxnSpPr>
          <p:spPr>
            <a:xfrm>
              <a:off x="1500167" y="3214295"/>
              <a:ext cx="1285885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>
              <a:off x="1500167" y="3428583"/>
              <a:ext cx="1285885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>
              <a:off x="1500167" y="3642871"/>
              <a:ext cx="1285885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1500167" y="3857159"/>
              <a:ext cx="1285885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1500167" y="4071447"/>
              <a:ext cx="1285885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1500167" y="4285735"/>
              <a:ext cx="1285885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>
              <a:off x="1500167" y="4500023"/>
              <a:ext cx="1285885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>
              <a:off x="1500167" y="4714311"/>
              <a:ext cx="1285885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hteck 16"/>
            <p:cNvSpPr/>
            <p:nvPr/>
          </p:nvSpPr>
          <p:spPr>
            <a:xfrm>
              <a:off x="4143373" y="3357153"/>
              <a:ext cx="1285885" cy="1285728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de-DE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18" name="Gerade Verbindung 17"/>
            <p:cNvCxnSpPr/>
            <p:nvPr/>
          </p:nvCxnSpPr>
          <p:spPr>
            <a:xfrm>
              <a:off x="4143373" y="3571441"/>
              <a:ext cx="1285885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4143373" y="3785729"/>
              <a:ext cx="1285885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/>
            <p:nvPr/>
          </p:nvCxnSpPr>
          <p:spPr>
            <a:xfrm>
              <a:off x="4143373" y="4000017"/>
              <a:ext cx="1285885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>
              <a:off x="4143373" y="4214305"/>
              <a:ext cx="1285885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>
              <a:off x="4143373" y="4428593"/>
              <a:ext cx="1285885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hteck 22"/>
            <p:cNvSpPr/>
            <p:nvPr/>
          </p:nvSpPr>
          <p:spPr>
            <a:xfrm>
              <a:off x="6715142" y="3000007"/>
              <a:ext cx="1285885" cy="85715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de-DE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24" name="Gerade Verbindung 23"/>
            <p:cNvCxnSpPr/>
            <p:nvPr/>
          </p:nvCxnSpPr>
          <p:spPr>
            <a:xfrm>
              <a:off x="6715142" y="3214295"/>
              <a:ext cx="1285885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6715142" y="3428583"/>
              <a:ext cx="1285885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6715142" y="3642871"/>
              <a:ext cx="1285885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hteck 26"/>
            <p:cNvSpPr/>
            <p:nvPr/>
          </p:nvSpPr>
          <p:spPr>
            <a:xfrm>
              <a:off x="6715142" y="4214305"/>
              <a:ext cx="1285885" cy="85715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de-DE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28" name="Gerade Verbindung 27"/>
            <p:cNvCxnSpPr/>
            <p:nvPr/>
          </p:nvCxnSpPr>
          <p:spPr>
            <a:xfrm>
              <a:off x="6715142" y="4428593"/>
              <a:ext cx="1285885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6715142" y="4642881"/>
              <a:ext cx="1285885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>
              <a:off x="6715142" y="4857169"/>
              <a:ext cx="1285885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hteck 30"/>
            <p:cNvSpPr/>
            <p:nvPr/>
          </p:nvSpPr>
          <p:spPr>
            <a:xfrm>
              <a:off x="6715142" y="5357174"/>
              <a:ext cx="1285885" cy="85715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de-DE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32" name="Gerade Verbindung 31"/>
            <p:cNvCxnSpPr/>
            <p:nvPr/>
          </p:nvCxnSpPr>
          <p:spPr>
            <a:xfrm>
              <a:off x="6715142" y="5571462"/>
              <a:ext cx="1285885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/>
            <p:nvPr/>
          </p:nvCxnSpPr>
          <p:spPr>
            <a:xfrm>
              <a:off x="6715142" y="5785750"/>
              <a:ext cx="1285885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/>
            <p:nvPr/>
          </p:nvCxnSpPr>
          <p:spPr>
            <a:xfrm>
              <a:off x="6715142" y="6000038"/>
              <a:ext cx="1285885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hteck 34"/>
            <p:cNvSpPr/>
            <p:nvPr/>
          </p:nvSpPr>
          <p:spPr>
            <a:xfrm>
              <a:off x="4143373" y="5071456"/>
              <a:ext cx="1285885" cy="85715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de-DE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36" name="Gerade Verbindung 35"/>
            <p:cNvCxnSpPr/>
            <p:nvPr/>
          </p:nvCxnSpPr>
          <p:spPr>
            <a:xfrm>
              <a:off x="4143373" y="5285744"/>
              <a:ext cx="1285885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36"/>
            <p:cNvCxnSpPr/>
            <p:nvPr/>
          </p:nvCxnSpPr>
          <p:spPr>
            <a:xfrm>
              <a:off x="4143373" y="5500032"/>
              <a:ext cx="1285885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37"/>
            <p:cNvCxnSpPr/>
            <p:nvPr/>
          </p:nvCxnSpPr>
          <p:spPr>
            <a:xfrm>
              <a:off x="4143373" y="5714320"/>
              <a:ext cx="1285885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/>
            <p:nvPr/>
          </p:nvCxnSpPr>
          <p:spPr>
            <a:xfrm>
              <a:off x="2133584" y="4190495"/>
              <a:ext cx="2009790" cy="880961"/>
            </a:xfrm>
            <a:prstGeom prst="straightConnector1">
              <a:avLst/>
            </a:prstGeom>
            <a:ln w="9525">
              <a:solidFill>
                <a:srgbClr val="000000"/>
              </a:solidFill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/>
            <p:nvPr/>
          </p:nvCxnSpPr>
          <p:spPr>
            <a:xfrm>
              <a:off x="4800604" y="4541294"/>
              <a:ext cx="1914539" cy="815881"/>
            </a:xfrm>
            <a:prstGeom prst="straightConnector1">
              <a:avLst/>
            </a:prstGeom>
            <a:ln w="9525">
              <a:solidFill>
                <a:srgbClr val="000000"/>
              </a:solidFill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 flipV="1">
              <a:off x="4800604" y="4214303"/>
              <a:ext cx="1914539" cy="98414"/>
            </a:xfrm>
            <a:prstGeom prst="straightConnector1">
              <a:avLst/>
            </a:prstGeom>
            <a:ln w="9525">
              <a:solidFill>
                <a:srgbClr val="000000"/>
              </a:solidFill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flipV="1">
              <a:off x="4770441" y="3000005"/>
              <a:ext cx="1944702" cy="673023"/>
            </a:xfrm>
            <a:prstGeom prst="straightConnector1">
              <a:avLst/>
            </a:prstGeom>
            <a:ln w="9525">
              <a:solidFill>
                <a:srgbClr val="000000"/>
              </a:solidFill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 flipV="1">
              <a:off x="2133584" y="3357151"/>
              <a:ext cx="2009790" cy="193653"/>
            </a:xfrm>
            <a:prstGeom prst="straightConnector1">
              <a:avLst/>
            </a:prstGeom>
            <a:ln w="9525">
              <a:solidFill>
                <a:srgbClr val="000000"/>
              </a:solidFill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/>
            <p:nvPr/>
          </p:nvCxnSpPr>
          <p:spPr>
            <a:xfrm>
              <a:off x="857224" y="3000372"/>
              <a:ext cx="642943" cy="1588"/>
            </a:xfrm>
            <a:prstGeom prst="straightConnector1">
              <a:avLst/>
            </a:prstGeom>
            <a:ln w="9525">
              <a:solidFill>
                <a:srgbClr val="000000"/>
              </a:solidFill>
              <a:headEnd type="oval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6" name="Grafik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468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de-DE" dirty="0"/>
              <a:t>Neue Klasse aus einer vorhandenen Klasse („Basisklasse“) erzeugt</a:t>
            </a:r>
          </a:p>
          <a:p>
            <a:pPr marL="457200" indent="-457200"/>
            <a:r>
              <a:rPr lang="de-DE" dirty="0"/>
              <a:t>Dabei Variablen und Methoden der Basisklasse übernehmen („erben“)</a:t>
            </a:r>
          </a:p>
          <a:p>
            <a:pPr marL="457200" indent="-457200"/>
            <a:r>
              <a:rPr lang="de-DE" dirty="0"/>
              <a:t>Diese um zusätzliche Variablen und Methoden erweitern</a:t>
            </a:r>
          </a:p>
          <a:p>
            <a:pPr marL="457200" indent="-457200">
              <a:buFont typeface="Symbol"/>
              <a:buChar char="Þ"/>
            </a:pPr>
            <a:r>
              <a:rPr lang="de-DE" dirty="0">
                <a:sym typeface="Symbol"/>
              </a:rPr>
              <a:t>Wiederverwendung der Basisklasse (kein duplizierter Code)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grpSp>
        <p:nvGrpSpPr>
          <p:cNvPr id="20" name="Gruppieren 19"/>
          <p:cNvGrpSpPr/>
          <p:nvPr/>
        </p:nvGrpSpPr>
        <p:grpSpPr>
          <a:xfrm>
            <a:off x="3281446" y="2346653"/>
            <a:ext cx="2088000" cy="1799998"/>
            <a:chOff x="2075835" y="3419580"/>
            <a:chExt cx="2088000" cy="1799998"/>
          </a:xfrm>
        </p:grpSpPr>
        <p:sp>
          <p:nvSpPr>
            <p:cNvPr id="21" name="Rechteck 20"/>
            <p:cNvSpPr/>
            <p:nvPr/>
          </p:nvSpPr>
          <p:spPr bwMode="auto">
            <a:xfrm>
              <a:off x="2075835" y="3419580"/>
              <a:ext cx="2088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dirty="0">
                  <a:solidFill>
                    <a:srgbClr val="000000"/>
                  </a:solidFill>
                  <a:latin typeface="Calibri" pitchFamily="34" charset="0"/>
                </a:rPr>
                <a:t>Person</a:t>
              </a:r>
              <a:endParaRPr kumimoji="0" lang="de-DE" sz="24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2" name="Rechteck 21"/>
            <p:cNvSpPr/>
            <p:nvPr/>
          </p:nvSpPr>
          <p:spPr bwMode="auto">
            <a:xfrm>
              <a:off x="2075835" y="3707578"/>
              <a:ext cx="2088000" cy="54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-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firstName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 : String</a:t>
              </a:r>
            </a:p>
            <a:p>
              <a:pPr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-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surname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 : String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3" name="Rechteck 22"/>
            <p:cNvSpPr/>
            <p:nvPr/>
          </p:nvSpPr>
          <p:spPr bwMode="auto">
            <a:xfrm>
              <a:off x="2075835" y="4247578"/>
              <a:ext cx="2088000" cy="97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getFirstName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() : String</a:t>
              </a:r>
            </a:p>
            <a:p>
              <a:pPr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getSurname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() : String</a:t>
              </a:r>
            </a:p>
            <a:p>
              <a:pPr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setFirstName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(String)</a:t>
              </a:r>
            </a:p>
            <a:p>
              <a:pPr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setSurname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(String)</a:t>
              </a:r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3281446" y="4698886"/>
            <a:ext cx="2088000" cy="920182"/>
            <a:chOff x="1266876" y="4783263"/>
            <a:chExt cx="2088000" cy="920182"/>
          </a:xfrm>
        </p:grpSpPr>
        <p:sp>
          <p:nvSpPr>
            <p:cNvPr id="25" name="Rechteck 24"/>
            <p:cNvSpPr/>
            <p:nvPr/>
          </p:nvSpPr>
          <p:spPr bwMode="auto">
            <a:xfrm>
              <a:off x="1266876" y="4783263"/>
              <a:ext cx="2088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dirty="0">
                  <a:solidFill>
                    <a:srgbClr val="000000"/>
                  </a:solidFill>
                  <a:latin typeface="Calibri" pitchFamily="34" charset="0"/>
                </a:rPr>
                <a:t>Student</a:t>
              </a:r>
              <a:endParaRPr kumimoji="0" lang="de-DE" sz="24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6" name="Rechteck 25"/>
            <p:cNvSpPr/>
            <p:nvPr/>
          </p:nvSpPr>
          <p:spPr bwMode="auto">
            <a:xfrm>
              <a:off x="1266876" y="5071261"/>
              <a:ext cx="2088000" cy="324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-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matrNumber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 :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int</a:t>
              </a:r>
              <a:endParaRPr lang="de-DE" sz="1400" dirty="0">
                <a:solidFill>
                  <a:srgbClr val="000000"/>
                </a:solidFill>
                <a:latin typeface="Calibri" pitchFamily="34" charset="0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7" name="Rechteck 26"/>
            <p:cNvSpPr/>
            <p:nvPr/>
          </p:nvSpPr>
          <p:spPr bwMode="auto">
            <a:xfrm>
              <a:off x="1266876" y="5379445"/>
              <a:ext cx="2088000" cy="324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getMatrNumber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() :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int</a:t>
              </a:r>
              <a:endParaRPr lang="de-DE" sz="14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cxnSp>
        <p:nvCxnSpPr>
          <p:cNvPr id="29" name="Gerade Verbindung mit Pfeil 28"/>
          <p:cNvCxnSpPr>
            <a:stCxn id="25" idx="0"/>
            <a:endCxn id="23" idx="2"/>
          </p:cNvCxnSpPr>
          <p:nvPr/>
        </p:nvCxnSpPr>
        <p:spPr>
          <a:xfrm flipV="1">
            <a:off x="4325446" y="4146651"/>
            <a:ext cx="0" cy="552235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leichschenkliges Dreieck 29"/>
          <p:cNvSpPr/>
          <p:nvPr/>
        </p:nvSpPr>
        <p:spPr bwMode="auto">
          <a:xfrm>
            <a:off x="4253446" y="4146651"/>
            <a:ext cx="144000" cy="18000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Objekte können aus anderen Objekten zusammengesetzt sein.</a:t>
            </a:r>
          </a:p>
          <a:p>
            <a:r>
              <a:rPr lang="de-DE" dirty="0"/>
              <a:t>Objekte können mit anderen Objekten in Beziehung stehen.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Beispiele:</a:t>
            </a:r>
          </a:p>
          <a:p>
            <a:r>
              <a:rPr lang="de-DE" dirty="0"/>
              <a:t>Fahrrad besteht aus zwei Rädern, einem Sattel, einem Lenker, …</a:t>
            </a:r>
          </a:p>
          <a:p>
            <a:r>
              <a:rPr lang="de-DE" dirty="0"/>
              <a:t>Eine Person besitzt ein Fahrrad</a:t>
            </a:r>
          </a:p>
          <a:p>
            <a:r>
              <a:rPr lang="de-DE" dirty="0"/>
              <a:t>Eine Person fährt mit einem Fahrrad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Ist- und Hat-Beziehungen:</a:t>
            </a:r>
          </a:p>
          <a:p>
            <a:r>
              <a:rPr lang="de-DE" dirty="0" err="1"/>
              <a:t>LkW</a:t>
            </a:r>
            <a:r>
              <a:rPr lang="de-DE" dirty="0"/>
              <a:t> ist ein Auto		(</a:t>
            </a:r>
            <a:r>
              <a:rPr lang="de-DE" i="1" dirty="0"/>
              <a:t>„</a:t>
            </a:r>
            <a:r>
              <a:rPr lang="de-DE" i="1" dirty="0" err="1"/>
              <a:t>is</a:t>
            </a:r>
            <a:r>
              <a:rPr lang="de-DE" i="1" dirty="0"/>
              <a:t> a“</a:t>
            </a:r>
            <a:r>
              <a:rPr lang="de-DE" dirty="0"/>
              <a:t>)</a:t>
            </a:r>
          </a:p>
          <a:p>
            <a:r>
              <a:rPr lang="de-DE" dirty="0" err="1"/>
              <a:t>LkW</a:t>
            </a:r>
            <a:r>
              <a:rPr lang="de-DE" dirty="0"/>
              <a:t> hat eine Zugmaschine	(</a:t>
            </a:r>
            <a:r>
              <a:rPr lang="de-DE" i="1" dirty="0"/>
              <a:t>„</a:t>
            </a:r>
            <a:r>
              <a:rPr lang="de-DE" i="1" dirty="0" err="1"/>
              <a:t>has</a:t>
            </a:r>
            <a:r>
              <a:rPr lang="de-DE" i="1" dirty="0"/>
              <a:t> a“</a:t>
            </a:r>
            <a:r>
              <a:rPr lang="de-DE" dirty="0"/>
              <a:t>)</a:t>
            </a:r>
          </a:p>
          <a:p>
            <a:pPr lvl="1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Beziehungen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grpSp>
        <p:nvGrpSpPr>
          <p:cNvPr id="29" name="Gruppieren 28"/>
          <p:cNvGrpSpPr/>
          <p:nvPr/>
        </p:nvGrpSpPr>
        <p:grpSpPr>
          <a:xfrm>
            <a:off x="3953791" y="3546675"/>
            <a:ext cx="4362570" cy="1553356"/>
            <a:chOff x="4054274" y="4375393"/>
            <a:chExt cx="4362570" cy="1553356"/>
          </a:xfrm>
        </p:grpSpPr>
        <p:grpSp>
          <p:nvGrpSpPr>
            <p:cNvPr id="8" name="Gruppieren 7"/>
            <p:cNvGrpSpPr/>
            <p:nvPr/>
          </p:nvGrpSpPr>
          <p:grpSpPr>
            <a:xfrm>
              <a:off x="6616844" y="5316751"/>
              <a:ext cx="1800000" cy="611998"/>
              <a:chOff x="1266876" y="4783263"/>
              <a:chExt cx="1800000" cy="611998"/>
            </a:xfrm>
          </p:grpSpPr>
          <p:sp>
            <p:nvSpPr>
              <p:cNvPr id="9" name="Rechteck 8"/>
              <p:cNvSpPr/>
              <p:nvPr/>
            </p:nvSpPr>
            <p:spPr bwMode="auto">
              <a:xfrm>
                <a:off x="1266876" y="4783263"/>
                <a:ext cx="180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b="1" dirty="0" err="1">
                    <a:solidFill>
                      <a:srgbClr val="000000"/>
                    </a:solidFill>
                    <a:latin typeface="Calibri" pitchFamily="34" charset="0"/>
                  </a:rPr>
                  <a:t>LkW</a:t>
                </a:r>
                <a:endParaRPr kumimoji="0" lang="de-DE" sz="2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0" name="Rechteck 9"/>
              <p:cNvSpPr/>
              <p:nvPr/>
            </p:nvSpPr>
            <p:spPr bwMode="auto">
              <a:xfrm>
                <a:off x="1266876" y="5071261"/>
                <a:ext cx="1800000" cy="324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antrieb : Zugmaschine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</p:grpSp>
        <p:sp>
          <p:nvSpPr>
            <p:cNvPr id="16" name="Rechteck 15"/>
            <p:cNvSpPr/>
            <p:nvPr/>
          </p:nvSpPr>
          <p:spPr bwMode="auto">
            <a:xfrm>
              <a:off x="6616844" y="4375393"/>
              <a:ext cx="180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dirty="0">
                  <a:solidFill>
                    <a:srgbClr val="000000"/>
                  </a:solidFill>
                  <a:latin typeface="Calibri" pitchFamily="34" charset="0"/>
                </a:rPr>
                <a:t>Auto</a:t>
              </a:r>
              <a:endParaRPr kumimoji="0" lang="de-DE" sz="24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4054274" y="5316751"/>
              <a:ext cx="180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dirty="0">
                  <a:solidFill>
                    <a:srgbClr val="000000"/>
                  </a:solidFill>
                  <a:latin typeface="Calibri" pitchFamily="34" charset="0"/>
                </a:rPr>
                <a:t>Zugmaschine</a:t>
              </a:r>
              <a:endParaRPr kumimoji="0" lang="de-DE" sz="24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18" name="Gerade Verbindung mit Pfeil 17"/>
            <p:cNvCxnSpPr>
              <a:stCxn id="9" idx="0"/>
              <a:endCxn id="16" idx="2"/>
            </p:cNvCxnSpPr>
            <p:nvPr/>
          </p:nvCxnSpPr>
          <p:spPr>
            <a:xfrm flipV="1">
              <a:off x="7516844" y="4663393"/>
              <a:ext cx="0" cy="653358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Gleichschenkliges Dreieck 18"/>
            <p:cNvSpPr/>
            <p:nvPr/>
          </p:nvSpPr>
          <p:spPr bwMode="auto">
            <a:xfrm>
              <a:off x="7444844" y="4669018"/>
              <a:ext cx="144000" cy="1800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  <p:cxnSp>
          <p:nvCxnSpPr>
            <p:cNvPr id="23" name="Gerade Verbindung mit Pfeil 22"/>
            <p:cNvCxnSpPr>
              <a:stCxn id="9" idx="1"/>
              <a:endCxn id="17" idx="3"/>
            </p:cNvCxnSpPr>
            <p:nvPr/>
          </p:nvCxnSpPr>
          <p:spPr>
            <a:xfrm flipH="1">
              <a:off x="5854274" y="5460751"/>
              <a:ext cx="76257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aute 27"/>
            <p:cNvSpPr/>
            <p:nvPr/>
          </p:nvSpPr>
          <p:spPr bwMode="auto">
            <a:xfrm>
              <a:off x="6435090" y="5407095"/>
              <a:ext cx="181754" cy="107311"/>
            </a:xfrm>
            <a:prstGeom prst="diamond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Bei Programmstart wird ein „Hauptobjekt“ erzeugt und eine besondere Methode („</a:t>
            </a:r>
            <a:r>
              <a:rPr lang="de-DE" i="1" dirty="0" err="1"/>
              <a:t>main</a:t>
            </a:r>
            <a:r>
              <a:rPr lang="de-DE" i="1" dirty="0"/>
              <a:t>()</a:t>
            </a:r>
            <a:r>
              <a:rPr lang="de-DE" dirty="0"/>
              <a:t>-Methode“) ausgeführt.</a:t>
            </a:r>
          </a:p>
          <a:p>
            <a:pPr>
              <a:buFont typeface="+mj-lt"/>
              <a:buAutoNum type="arabicPeriod"/>
            </a:pPr>
            <a:r>
              <a:rPr lang="de-DE" dirty="0"/>
              <a:t>In der Methode werden Objekte erzeugt und die Referenzen in Variablen gespeichert.</a:t>
            </a:r>
          </a:p>
          <a:p>
            <a:pPr>
              <a:buFont typeface="+mj-lt"/>
              <a:buAutoNum type="arabicPeriod"/>
            </a:pPr>
            <a:r>
              <a:rPr lang="de-DE" dirty="0"/>
              <a:t>Über die Variablen wird auf erzeugte Objekte zugegriffen (d.h. Methoden aufgerufen).</a:t>
            </a:r>
          </a:p>
          <a:p>
            <a:pPr>
              <a:buFont typeface="+mj-lt"/>
              <a:buAutoNum type="arabicPeriod"/>
            </a:pPr>
            <a:r>
              <a:rPr lang="de-DE" dirty="0"/>
              <a:t>Die Objekte können in ihren Methoden weitere Objekte erzeugen, referenzieren und deren Methoden aufrufen.</a:t>
            </a:r>
          </a:p>
          <a:p>
            <a:pPr>
              <a:buFont typeface="+mj-lt"/>
              <a:buAutoNum type="arabicPeriod"/>
            </a:pPr>
            <a:r>
              <a:rPr lang="de-DE" dirty="0"/>
              <a:t>Das Programm endet, sobald die </a:t>
            </a:r>
            <a:r>
              <a:rPr lang="de-DE" i="1" dirty="0" err="1"/>
              <a:t>main</a:t>
            </a:r>
            <a:r>
              <a:rPr lang="de-DE" i="1" dirty="0"/>
              <a:t>()</a:t>
            </a:r>
            <a:r>
              <a:rPr lang="de-DE" dirty="0"/>
              <a:t>-Methode abgearbeitet wurde.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Beispielhafter Ablauf einer ausführbaren Anwendung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grpSp>
        <p:nvGrpSpPr>
          <p:cNvPr id="7" name="Gruppieren 2"/>
          <p:cNvGrpSpPr>
            <a:grpSpLocks/>
          </p:cNvGrpSpPr>
          <p:nvPr/>
        </p:nvGrpSpPr>
        <p:grpSpPr bwMode="auto">
          <a:xfrm>
            <a:off x="2947416" y="3232523"/>
            <a:ext cx="1044851" cy="1131923"/>
            <a:chOff x="4000496" y="2428867"/>
            <a:chExt cx="1714512" cy="1714513"/>
          </a:xfrm>
        </p:grpSpPr>
        <p:sp>
          <p:nvSpPr>
            <p:cNvPr id="8" name="Ellipse 7"/>
            <p:cNvSpPr/>
            <p:nvPr/>
          </p:nvSpPr>
          <p:spPr>
            <a:xfrm>
              <a:off x="4000496" y="2428868"/>
              <a:ext cx="1714512" cy="1714512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de-DE" sz="1600" dirty="0">
                <a:solidFill>
                  <a:srgbClr val="000000"/>
                </a:solidFill>
              </a:endParaRPr>
            </a:p>
          </p:txBody>
        </p:sp>
        <p:sp>
          <p:nvSpPr>
            <p:cNvPr id="9" name="Ellipse 8"/>
            <p:cNvSpPr/>
            <p:nvPr/>
          </p:nvSpPr>
          <p:spPr>
            <a:xfrm>
              <a:off x="4357685" y="2786059"/>
              <a:ext cx="1000132" cy="1000132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de-DE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14" name="Gerade Verbindung 13"/>
            <p:cNvCxnSpPr>
              <a:stCxn id="8" idx="7"/>
              <a:endCxn id="9" idx="7"/>
            </p:cNvCxnSpPr>
            <p:nvPr/>
          </p:nvCxnSpPr>
          <p:spPr>
            <a:xfrm rot="16200000" flipH="1" flipV="1">
              <a:off x="5211766" y="2679695"/>
              <a:ext cx="252415" cy="252415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>
              <a:stCxn id="8" idx="6"/>
              <a:endCxn id="9" idx="6"/>
            </p:cNvCxnSpPr>
            <p:nvPr/>
          </p:nvCxnSpPr>
          <p:spPr>
            <a:xfrm flipH="1">
              <a:off x="5357817" y="3286124"/>
              <a:ext cx="357191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>
              <a:stCxn id="8" idx="0"/>
              <a:endCxn id="9" idx="0"/>
            </p:cNvCxnSpPr>
            <p:nvPr/>
          </p:nvCxnSpPr>
          <p:spPr>
            <a:xfrm rot="16200000" flipH="1">
              <a:off x="4679157" y="2607463"/>
              <a:ext cx="357191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>
              <a:stCxn id="8" idx="1"/>
              <a:endCxn id="9" idx="1"/>
            </p:cNvCxnSpPr>
            <p:nvPr/>
          </p:nvCxnSpPr>
          <p:spPr>
            <a:xfrm rot="16200000" flipH="1">
              <a:off x="4251322" y="2679696"/>
              <a:ext cx="252415" cy="252414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>
              <a:stCxn id="8" idx="3"/>
              <a:endCxn id="9" idx="3"/>
            </p:cNvCxnSpPr>
            <p:nvPr/>
          </p:nvCxnSpPr>
          <p:spPr>
            <a:xfrm rot="5400000" flipH="1" flipV="1">
              <a:off x="4251323" y="3640139"/>
              <a:ext cx="252414" cy="252414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>
              <a:stCxn id="8" idx="5"/>
              <a:endCxn id="9" idx="5"/>
            </p:cNvCxnSpPr>
            <p:nvPr/>
          </p:nvCxnSpPr>
          <p:spPr>
            <a:xfrm rot="5400000" flipH="1">
              <a:off x="5211767" y="3640138"/>
              <a:ext cx="252414" cy="252415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>
              <a:stCxn id="8" idx="4"/>
              <a:endCxn id="9" idx="4"/>
            </p:cNvCxnSpPr>
            <p:nvPr/>
          </p:nvCxnSpPr>
          <p:spPr>
            <a:xfrm rot="5400000" flipH="1">
              <a:off x="4679157" y="3964786"/>
              <a:ext cx="357189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>
              <a:stCxn id="8" idx="2"/>
              <a:endCxn id="9" idx="2"/>
            </p:cNvCxnSpPr>
            <p:nvPr/>
          </p:nvCxnSpPr>
          <p:spPr>
            <a:xfrm rot="10800000" flipH="1">
              <a:off x="4000496" y="3286124"/>
              <a:ext cx="357189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ieren 17"/>
          <p:cNvGrpSpPr>
            <a:grpSpLocks/>
          </p:cNvGrpSpPr>
          <p:nvPr/>
        </p:nvGrpSpPr>
        <p:grpSpPr bwMode="auto">
          <a:xfrm>
            <a:off x="5080651" y="4622484"/>
            <a:ext cx="1044851" cy="1131922"/>
            <a:chOff x="4000496" y="2428868"/>
            <a:chExt cx="1714512" cy="1714512"/>
          </a:xfrm>
        </p:grpSpPr>
        <p:sp>
          <p:nvSpPr>
            <p:cNvPr id="23" name="Ellipse 22"/>
            <p:cNvSpPr/>
            <p:nvPr/>
          </p:nvSpPr>
          <p:spPr>
            <a:xfrm>
              <a:off x="4000496" y="2428868"/>
              <a:ext cx="1714512" cy="171451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de-DE" sz="1600" dirty="0">
                <a:solidFill>
                  <a:srgbClr val="000000"/>
                </a:solidFill>
              </a:endParaRPr>
            </a:p>
          </p:txBody>
        </p:sp>
        <p:sp>
          <p:nvSpPr>
            <p:cNvPr id="24" name="Ellipse 23"/>
            <p:cNvSpPr/>
            <p:nvPr/>
          </p:nvSpPr>
          <p:spPr>
            <a:xfrm>
              <a:off x="4357687" y="2786059"/>
              <a:ext cx="1000132" cy="100013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de-DE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25" name="Gerade Verbindung 24"/>
            <p:cNvCxnSpPr>
              <a:stCxn id="24" idx="1"/>
              <a:endCxn id="24" idx="7"/>
            </p:cNvCxnSpPr>
            <p:nvPr/>
          </p:nvCxnSpPr>
          <p:spPr>
            <a:xfrm rot="5400000" flipH="1" flipV="1">
              <a:off x="4857753" y="2578094"/>
              <a:ext cx="0" cy="70803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 rot="5400000" flipH="1" flipV="1">
              <a:off x="4853784" y="3290093"/>
              <a:ext cx="0" cy="706442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4384674" y="3429000"/>
              <a:ext cx="973145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4357687" y="3184523"/>
              <a:ext cx="1000132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>
              <a:stCxn id="23" idx="7"/>
              <a:endCxn id="24" idx="7"/>
            </p:cNvCxnSpPr>
            <p:nvPr/>
          </p:nvCxnSpPr>
          <p:spPr>
            <a:xfrm rot="16200000" flipH="1" flipV="1">
              <a:off x="5211766" y="2679696"/>
              <a:ext cx="252415" cy="252414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>
              <a:stCxn id="23" idx="6"/>
              <a:endCxn id="24" idx="6"/>
            </p:cNvCxnSpPr>
            <p:nvPr/>
          </p:nvCxnSpPr>
          <p:spPr>
            <a:xfrm flipH="1">
              <a:off x="5357819" y="3286124"/>
              <a:ext cx="357189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>
              <a:stCxn id="23" idx="0"/>
              <a:endCxn id="24" idx="0"/>
            </p:cNvCxnSpPr>
            <p:nvPr/>
          </p:nvCxnSpPr>
          <p:spPr>
            <a:xfrm rot="16200000" flipH="1">
              <a:off x="4679157" y="2607463"/>
              <a:ext cx="357191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>
              <a:stCxn id="23" idx="1"/>
              <a:endCxn id="24" idx="1"/>
            </p:cNvCxnSpPr>
            <p:nvPr/>
          </p:nvCxnSpPr>
          <p:spPr>
            <a:xfrm rot="16200000" flipH="1">
              <a:off x="4251323" y="2679695"/>
              <a:ext cx="252415" cy="252415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>
              <a:stCxn id="23" idx="3"/>
              <a:endCxn id="24" idx="3"/>
            </p:cNvCxnSpPr>
            <p:nvPr/>
          </p:nvCxnSpPr>
          <p:spPr>
            <a:xfrm rot="5400000" flipH="1" flipV="1">
              <a:off x="4251324" y="3640138"/>
              <a:ext cx="252414" cy="252415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>
              <a:stCxn id="23" idx="5"/>
              <a:endCxn id="24" idx="5"/>
            </p:cNvCxnSpPr>
            <p:nvPr/>
          </p:nvCxnSpPr>
          <p:spPr>
            <a:xfrm rot="5400000" flipH="1">
              <a:off x="5211767" y="3640139"/>
              <a:ext cx="252414" cy="252414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>
              <a:stCxn id="23" idx="4"/>
              <a:endCxn id="24" idx="4"/>
            </p:cNvCxnSpPr>
            <p:nvPr/>
          </p:nvCxnSpPr>
          <p:spPr>
            <a:xfrm rot="5400000" flipH="1">
              <a:off x="4679157" y="3964786"/>
              <a:ext cx="357189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>
              <a:stCxn id="23" idx="2"/>
              <a:endCxn id="24" idx="2"/>
            </p:cNvCxnSpPr>
            <p:nvPr/>
          </p:nvCxnSpPr>
          <p:spPr>
            <a:xfrm rot="10800000" flipH="1">
              <a:off x="4000496" y="3286124"/>
              <a:ext cx="357191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pieren 32"/>
          <p:cNvGrpSpPr>
            <a:grpSpLocks/>
          </p:cNvGrpSpPr>
          <p:nvPr/>
        </p:nvGrpSpPr>
        <p:grpSpPr bwMode="auto">
          <a:xfrm>
            <a:off x="3375277" y="4620224"/>
            <a:ext cx="1044851" cy="1131922"/>
            <a:chOff x="4000496" y="2428868"/>
            <a:chExt cx="1714512" cy="1714512"/>
          </a:xfrm>
        </p:grpSpPr>
        <p:sp>
          <p:nvSpPr>
            <p:cNvPr id="38" name="Ellipse 37"/>
            <p:cNvSpPr/>
            <p:nvPr/>
          </p:nvSpPr>
          <p:spPr>
            <a:xfrm>
              <a:off x="4000496" y="2428868"/>
              <a:ext cx="1714512" cy="171451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de-DE" sz="1600" dirty="0">
                <a:solidFill>
                  <a:srgbClr val="000000"/>
                </a:solidFill>
              </a:endParaRPr>
            </a:p>
          </p:txBody>
        </p:sp>
        <p:sp>
          <p:nvSpPr>
            <p:cNvPr id="39" name="Ellipse 38"/>
            <p:cNvSpPr/>
            <p:nvPr/>
          </p:nvSpPr>
          <p:spPr>
            <a:xfrm>
              <a:off x="4357685" y="2786059"/>
              <a:ext cx="1000132" cy="100013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de-DE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Gerade Verbindung 39"/>
            <p:cNvCxnSpPr>
              <a:stCxn id="39" idx="1"/>
              <a:endCxn id="39" idx="7"/>
            </p:cNvCxnSpPr>
            <p:nvPr/>
          </p:nvCxnSpPr>
          <p:spPr>
            <a:xfrm rot="5400000" flipH="1" flipV="1">
              <a:off x="4857752" y="2578094"/>
              <a:ext cx="0" cy="70803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/>
          </p:nvCxnSpPr>
          <p:spPr>
            <a:xfrm rot="5400000" flipH="1" flipV="1">
              <a:off x="4853783" y="3290093"/>
              <a:ext cx="0" cy="706443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>
            <a:xfrm>
              <a:off x="4384674" y="3429000"/>
              <a:ext cx="973144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>
              <a:off x="4357685" y="3184523"/>
              <a:ext cx="1000132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>
              <a:stCxn id="38" idx="7"/>
              <a:endCxn id="39" idx="7"/>
            </p:cNvCxnSpPr>
            <p:nvPr/>
          </p:nvCxnSpPr>
          <p:spPr>
            <a:xfrm rot="16200000" flipH="1" flipV="1">
              <a:off x="5211766" y="2679695"/>
              <a:ext cx="252415" cy="252415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>
              <a:stCxn id="38" idx="6"/>
              <a:endCxn id="39" idx="6"/>
            </p:cNvCxnSpPr>
            <p:nvPr/>
          </p:nvCxnSpPr>
          <p:spPr>
            <a:xfrm flipH="1">
              <a:off x="5357817" y="3286124"/>
              <a:ext cx="357191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>
              <a:stCxn id="38" idx="0"/>
              <a:endCxn id="39" idx="0"/>
            </p:cNvCxnSpPr>
            <p:nvPr/>
          </p:nvCxnSpPr>
          <p:spPr>
            <a:xfrm rot="16200000" flipH="1">
              <a:off x="4679157" y="2607463"/>
              <a:ext cx="357191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>
              <a:stCxn id="38" idx="1"/>
              <a:endCxn id="39" idx="1"/>
            </p:cNvCxnSpPr>
            <p:nvPr/>
          </p:nvCxnSpPr>
          <p:spPr>
            <a:xfrm rot="16200000" flipH="1">
              <a:off x="4251322" y="2679696"/>
              <a:ext cx="252415" cy="252414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>
              <a:stCxn id="38" idx="3"/>
              <a:endCxn id="39" idx="3"/>
            </p:cNvCxnSpPr>
            <p:nvPr/>
          </p:nvCxnSpPr>
          <p:spPr>
            <a:xfrm rot="5400000" flipH="1" flipV="1">
              <a:off x="4251323" y="3640139"/>
              <a:ext cx="252414" cy="252414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>
              <a:stCxn id="38" idx="5"/>
              <a:endCxn id="39" idx="5"/>
            </p:cNvCxnSpPr>
            <p:nvPr/>
          </p:nvCxnSpPr>
          <p:spPr>
            <a:xfrm rot="5400000" flipH="1">
              <a:off x="5211767" y="3640138"/>
              <a:ext cx="252414" cy="252415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>
              <a:stCxn id="38" idx="4"/>
              <a:endCxn id="39" idx="4"/>
            </p:cNvCxnSpPr>
            <p:nvPr/>
          </p:nvCxnSpPr>
          <p:spPr>
            <a:xfrm rot="5400000" flipH="1">
              <a:off x="4679157" y="3964786"/>
              <a:ext cx="357189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>
              <a:stCxn id="38" idx="2"/>
              <a:endCxn id="39" idx="2"/>
            </p:cNvCxnSpPr>
            <p:nvPr/>
          </p:nvCxnSpPr>
          <p:spPr>
            <a:xfrm rot="10800000" flipH="1">
              <a:off x="4000496" y="3286124"/>
              <a:ext cx="357189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pieren 47"/>
          <p:cNvGrpSpPr>
            <a:grpSpLocks/>
          </p:cNvGrpSpPr>
          <p:nvPr/>
        </p:nvGrpSpPr>
        <p:grpSpPr bwMode="auto">
          <a:xfrm>
            <a:off x="5559545" y="3207582"/>
            <a:ext cx="1044851" cy="1131922"/>
            <a:chOff x="4000496" y="2428868"/>
            <a:chExt cx="1714512" cy="1714512"/>
          </a:xfrm>
        </p:grpSpPr>
        <p:sp>
          <p:nvSpPr>
            <p:cNvPr id="53" name="Ellipse 52"/>
            <p:cNvSpPr/>
            <p:nvPr/>
          </p:nvSpPr>
          <p:spPr>
            <a:xfrm>
              <a:off x="4000496" y="2428868"/>
              <a:ext cx="1714512" cy="171451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de-DE" sz="1600" dirty="0">
                <a:solidFill>
                  <a:srgbClr val="000000"/>
                </a:solidFill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>
              <a:off x="4357685" y="2786059"/>
              <a:ext cx="1000132" cy="100013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de-DE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55" name="Gerade Verbindung 54"/>
            <p:cNvCxnSpPr>
              <a:stCxn id="54" idx="1"/>
              <a:endCxn id="54" idx="7"/>
            </p:cNvCxnSpPr>
            <p:nvPr/>
          </p:nvCxnSpPr>
          <p:spPr>
            <a:xfrm rot="5400000" flipH="1" flipV="1">
              <a:off x="4857752" y="2578094"/>
              <a:ext cx="0" cy="70803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/>
          </p:nvCxnSpPr>
          <p:spPr>
            <a:xfrm rot="5400000" flipH="1" flipV="1">
              <a:off x="4853783" y="3290093"/>
              <a:ext cx="0" cy="706443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/>
          </p:nvCxnSpPr>
          <p:spPr>
            <a:xfrm>
              <a:off x="4384674" y="3429000"/>
              <a:ext cx="973144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/>
          </p:nvCxnSpPr>
          <p:spPr>
            <a:xfrm>
              <a:off x="4357685" y="3184523"/>
              <a:ext cx="1000132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>
              <a:stCxn id="53" idx="7"/>
              <a:endCxn id="54" idx="7"/>
            </p:cNvCxnSpPr>
            <p:nvPr/>
          </p:nvCxnSpPr>
          <p:spPr>
            <a:xfrm rot="16200000" flipH="1" flipV="1">
              <a:off x="5211766" y="2679695"/>
              <a:ext cx="252415" cy="252415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59"/>
            <p:cNvCxnSpPr>
              <a:stCxn id="53" idx="6"/>
              <a:endCxn id="54" idx="6"/>
            </p:cNvCxnSpPr>
            <p:nvPr/>
          </p:nvCxnSpPr>
          <p:spPr>
            <a:xfrm flipH="1">
              <a:off x="5357817" y="3286124"/>
              <a:ext cx="357191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>
              <a:stCxn id="53" idx="0"/>
              <a:endCxn id="54" idx="0"/>
            </p:cNvCxnSpPr>
            <p:nvPr/>
          </p:nvCxnSpPr>
          <p:spPr>
            <a:xfrm rot="16200000" flipH="1">
              <a:off x="4679157" y="2607463"/>
              <a:ext cx="357191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>
              <a:stCxn id="53" idx="1"/>
              <a:endCxn id="54" idx="1"/>
            </p:cNvCxnSpPr>
            <p:nvPr/>
          </p:nvCxnSpPr>
          <p:spPr>
            <a:xfrm rot="16200000" flipH="1">
              <a:off x="4251322" y="2679696"/>
              <a:ext cx="252415" cy="252414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>
              <a:stCxn id="53" idx="3"/>
              <a:endCxn id="54" idx="3"/>
            </p:cNvCxnSpPr>
            <p:nvPr/>
          </p:nvCxnSpPr>
          <p:spPr>
            <a:xfrm rot="5400000" flipH="1" flipV="1">
              <a:off x="4251323" y="3640139"/>
              <a:ext cx="252414" cy="252414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>
              <a:stCxn id="53" idx="5"/>
              <a:endCxn id="54" idx="5"/>
            </p:cNvCxnSpPr>
            <p:nvPr/>
          </p:nvCxnSpPr>
          <p:spPr>
            <a:xfrm rot="5400000" flipH="1">
              <a:off x="5211767" y="3640138"/>
              <a:ext cx="252414" cy="252415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>
              <a:stCxn id="53" idx="4"/>
              <a:endCxn id="54" idx="4"/>
            </p:cNvCxnSpPr>
            <p:nvPr/>
          </p:nvCxnSpPr>
          <p:spPr>
            <a:xfrm rot="5400000" flipH="1">
              <a:off x="4679157" y="3964786"/>
              <a:ext cx="357189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>
              <a:stCxn id="53" idx="2"/>
              <a:endCxn id="54" idx="2"/>
            </p:cNvCxnSpPr>
            <p:nvPr/>
          </p:nvCxnSpPr>
          <p:spPr>
            <a:xfrm rot="10800000" flipH="1">
              <a:off x="4000496" y="3286124"/>
              <a:ext cx="357189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Form 54"/>
          <p:cNvCxnSpPr/>
          <p:nvPr/>
        </p:nvCxnSpPr>
        <p:spPr>
          <a:xfrm flipH="1">
            <a:off x="5752289" y="3773554"/>
            <a:ext cx="286157" cy="859476"/>
          </a:xfrm>
          <a:prstGeom prst="straightConnector1">
            <a:avLst/>
          </a:prstGeom>
          <a:ln w="9525">
            <a:solidFill>
              <a:srgbClr val="0E905A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Form 54"/>
          <p:cNvCxnSpPr>
            <a:cxnSpLocks/>
          </p:cNvCxnSpPr>
          <p:nvPr/>
        </p:nvCxnSpPr>
        <p:spPr>
          <a:xfrm>
            <a:off x="3870325" y="3660402"/>
            <a:ext cx="1644255" cy="69386"/>
          </a:xfrm>
          <a:prstGeom prst="straightConnector1">
            <a:avLst/>
          </a:prstGeom>
          <a:ln w="9525">
            <a:solidFill>
              <a:srgbClr val="0E905A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Form 54"/>
          <p:cNvCxnSpPr/>
          <p:nvPr/>
        </p:nvCxnSpPr>
        <p:spPr>
          <a:xfrm flipH="1">
            <a:off x="4326078" y="3632053"/>
            <a:ext cx="1712360" cy="1216832"/>
          </a:xfrm>
          <a:prstGeom prst="straightConnector1">
            <a:avLst/>
          </a:prstGeom>
          <a:ln w="9525">
            <a:solidFill>
              <a:srgbClr val="0E905A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Form 54"/>
          <p:cNvCxnSpPr/>
          <p:nvPr/>
        </p:nvCxnSpPr>
        <p:spPr>
          <a:xfrm flipH="1">
            <a:off x="4468698" y="5181665"/>
            <a:ext cx="1093422" cy="0"/>
          </a:xfrm>
          <a:prstGeom prst="straightConnector1">
            <a:avLst/>
          </a:prstGeom>
          <a:ln w="9525">
            <a:solidFill>
              <a:srgbClr val="0E905A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/>
          <p:cNvSpPr txBox="1"/>
          <p:nvPr/>
        </p:nvSpPr>
        <p:spPr>
          <a:xfrm>
            <a:off x="1257300" y="3346877"/>
            <a:ext cx="184297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kumimoji="0" lang="de-DE" sz="1400" b="0" i="0" strike="noStrike" kern="0" cap="none" spc="0" normalizeH="0" baseline="0" noProof="0" dirty="0">
                <a:ln>
                  <a:noFill/>
                </a:ln>
                <a:solidFill>
                  <a:srgbClr val="A50303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Hauptobjekt f</a:t>
            </a:r>
            <a:r>
              <a:rPr lang="de-DE" sz="1400" kern="0" dirty="0" err="1">
                <a:solidFill>
                  <a:srgbClr val="A50303"/>
                </a:solidFill>
                <a:latin typeface="Calibri" pitchFamily="34" charset="0"/>
                <a:cs typeface="+mn-cs"/>
              </a:rPr>
              <a:t>ührt</a:t>
            </a:r>
            <a:r>
              <a:rPr lang="de-DE" sz="1400" kern="0" dirty="0">
                <a:solidFill>
                  <a:srgbClr val="A50303"/>
                </a:solidFill>
                <a:latin typeface="Calibri" pitchFamily="34" charset="0"/>
                <a:cs typeface="+mn-cs"/>
              </a:rPr>
              <a:t> </a:t>
            </a:r>
            <a:r>
              <a:rPr lang="de-DE" sz="1400" kern="0" dirty="0" err="1">
                <a:solidFill>
                  <a:srgbClr val="A50303"/>
                </a:solidFill>
                <a:latin typeface="Calibri" pitchFamily="34" charset="0"/>
                <a:cs typeface="+mn-cs"/>
              </a:rPr>
              <a:t>main</a:t>
            </a:r>
            <a:r>
              <a:rPr lang="de-DE" sz="1400" kern="0" dirty="0">
                <a:solidFill>
                  <a:srgbClr val="A50303"/>
                </a:solidFill>
                <a:latin typeface="Calibri" pitchFamily="34" charset="0"/>
                <a:cs typeface="+mn-cs"/>
              </a:rPr>
              <a:t>() aus</a:t>
            </a:r>
            <a:endParaRPr kumimoji="0" lang="de-DE" sz="1400" b="0" i="0" strike="noStrike" kern="0" cap="none" spc="0" normalizeH="0" baseline="0" noProof="0" dirty="0">
              <a:ln>
                <a:noFill/>
              </a:ln>
              <a:solidFill>
                <a:srgbClr val="A50303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7" name="Textfeld 76"/>
          <p:cNvSpPr txBox="1"/>
          <p:nvPr/>
        </p:nvSpPr>
        <p:spPr>
          <a:xfrm>
            <a:off x="6451539" y="4524209"/>
            <a:ext cx="184297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kumimoji="0" lang="de-DE" sz="1400" b="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Im Programmverlauf erzeugte Objekte</a:t>
            </a:r>
          </a:p>
        </p:txBody>
      </p:sp>
      <p:sp>
        <p:nvSpPr>
          <p:cNvPr id="78" name="Textfeld 77"/>
          <p:cNvSpPr txBox="1"/>
          <p:nvPr/>
        </p:nvSpPr>
        <p:spPr>
          <a:xfrm>
            <a:off x="4283497" y="3892811"/>
            <a:ext cx="103127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kumimoji="0" lang="de-DE" sz="1400" b="0" i="0" strike="noStrike" kern="0" cap="none" spc="0" normalizeH="0" baseline="0" noProof="0" dirty="0">
                <a:ln>
                  <a:noFill/>
                </a:ln>
                <a:solidFill>
                  <a:srgbClr val="0E905A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Referenzen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04BC326-4D97-403B-B03D-43E637D458F7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Programmiersprache Java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22B93595-6EC4-46CD-A780-364F2B61D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Sie sollen „ein bisschen mehr Ingenieur“ werden!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Sie </a:t>
            </a:r>
            <a:r>
              <a:rPr lang="de-DE" i="1" dirty="0"/>
              <a:t>stellen </a:t>
            </a:r>
            <a:r>
              <a:rPr lang="de-DE" dirty="0"/>
              <a:t>einen sinnvollen Bezug zwischen den einzelnen Themenbereichen her (Aufbau der Vorlesung).</a:t>
            </a:r>
          </a:p>
          <a:p>
            <a:endParaRPr lang="de-DE" dirty="0"/>
          </a:p>
          <a:p>
            <a:r>
              <a:rPr lang="de-DE" dirty="0"/>
              <a:t>Sie </a:t>
            </a:r>
            <a:r>
              <a:rPr lang="de-DE" i="1" dirty="0"/>
              <a:t>kennen</a:t>
            </a:r>
            <a:r>
              <a:rPr lang="de-DE" dirty="0"/>
              <a:t> die grundlegenden Ideen objektorientierter Programmierung, um Vorteile und Sinnhaftigkeit zu verstehen.</a:t>
            </a:r>
          </a:p>
          <a:p>
            <a:endParaRPr lang="de-DE" dirty="0"/>
          </a:p>
          <a:p>
            <a:r>
              <a:rPr lang="de-DE" dirty="0"/>
              <a:t>Sie </a:t>
            </a:r>
            <a:r>
              <a:rPr lang="de-DE" i="1" dirty="0"/>
              <a:t>erstellen</a:t>
            </a:r>
            <a:r>
              <a:rPr lang="de-DE" dirty="0"/>
              <a:t> ein einfaches Java-Programm in der Entwicklungsumgebung </a:t>
            </a:r>
            <a:r>
              <a:rPr lang="de-DE" dirty="0" err="1"/>
              <a:t>IntelliJ</a:t>
            </a:r>
            <a:r>
              <a:rPr lang="de-DE" dirty="0"/>
              <a:t> IDEA und führen dies in der Entwicklungsumgebung aus.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wollen wir in diesem Kapitel erreichen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301" y="4328324"/>
            <a:ext cx="2672412" cy="19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Lassen Sie uns zunächst etwas in der Programmiersprache C schreiben:</a:t>
            </a:r>
          </a:p>
          <a:p>
            <a:r>
              <a:rPr lang="de-DE" dirty="0"/>
              <a:t>Summe der Zahlen 1 bis </a:t>
            </a:r>
            <a:r>
              <a:rPr lang="de-DE" i="1" dirty="0"/>
              <a:t>n</a:t>
            </a:r>
            <a:r>
              <a:rPr lang="de-DE" dirty="0"/>
              <a:t> über </a:t>
            </a:r>
            <a:r>
              <a:rPr lang="de-DE" i="1" dirty="0" err="1"/>
              <a:t>for</a:t>
            </a:r>
            <a:r>
              <a:rPr lang="de-DE" dirty="0"/>
              <a:t>-Schleife bestimmen</a:t>
            </a:r>
          </a:p>
          <a:p>
            <a:r>
              <a:rPr lang="de-DE" dirty="0"/>
              <a:t>Maximum zweier Zahlen über </a:t>
            </a:r>
            <a:r>
              <a:rPr lang="de-DE" i="1" dirty="0" err="1"/>
              <a:t>if</a:t>
            </a:r>
            <a:r>
              <a:rPr lang="de-DE" dirty="0"/>
              <a:t>-Anweisung bestimmen</a:t>
            </a:r>
          </a:p>
          <a:p>
            <a:r>
              <a:rPr lang="de-DE" dirty="0"/>
              <a:t>Maximum zweier Zahlen über eine Funktion </a:t>
            </a:r>
            <a:r>
              <a:rPr lang="de-DE" i="1" dirty="0" err="1"/>
              <a:t>getMax</a:t>
            </a:r>
            <a:r>
              <a:rPr lang="de-DE" i="1" dirty="0"/>
              <a:t>()</a:t>
            </a:r>
            <a:r>
              <a:rPr lang="de-DE" dirty="0"/>
              <a:t> bestimmen </a:t>
            </a:r>
          </a:p>
          <a:p>
            <a:pPr lvl="1"/>
            <a:endParaRPr lang="de-DE" dirty="0"/>
          </a:p>
          <a:p>
            <a:pPr>
              <a:buNone/>
            </a:pPr>
            <a:r>
              <a:rPr lang="de-DE" dirty="0" err="1"/>
              <a:t>Ups</a:t>
            </a:r>
            <a:r>
              <a:rPr lang="de-DE" dirty="0"/>
              <a:t>, das war kein C, sondern Java!</a:t>
            </a:r>
          </a:p>
          <a:p>
            <a:r>
              <a:rPr lang="de-DE" dirty="0"/>
              <a:t>Die </a:t>
            </a:r>
            <a:r>
              <a:rPr lang="de-DE" i="1" dirty="0"/>
              <a:t>Syntax</a:t>
            </a:r>
            <a:r>
              <a:rPr lang="de-DE" dirty="0"/>
              <a:t> (d. h. Schlüsselwörter und Aufbau der Sätze) entspricht in weiten Teilen C/C++.</a:t>
            </a:r>
          </a:p>
          <a:p>
            <a:r>
              <a:rPr lang="de-DE" dirty="0"/>
              <a:t>Sie fangen also </a:t>
            </a:r>
            <a:r>
              <a:rPr lang="de-DE" u="sng" dirty="0"/>
              <a:t>nicht</a:t>
            </a:r>
            <a:r>
              <a:rPr lang="de-DE" dirty="0"/>
              <a:t> bei null an zu lernen.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Aufwärm-Übung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  <p:grpSp>
        <p:nvGrpSpPr>
          <p:cNvPr id="21" name="Gruppieren 20"/>
          <p:cNvGrpSpPr/>
          <p:nvPr/>
        </p:nvGrpSpPr>
        <p:grpSpPr>
          <a:xfrm>
            <a:off x="2244864" y="3412391"/>
            <a:ext cx="4752528" cy="1872208"/>
            <a:chOff x="1691680" y="2996952"/>
            <a:chExt cx="5544616" cy="2376264"/>
          </a:xfrm>
        </p:grpSpPr>
        <p:sp>
          <p:nvSpPr>
            <p:cNvPr id="22" name="Rechteck 21"/>
            <p:cNvSpPr/>
            <p:nvPr/>
          </p:nvSpPr>
          <p:spPr>
            <a:xfrm>
              <a:off x="4932040" y="3933056"/>
              <a:ext cx="1512168" cy="432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Smalltalk</a:t>
              </a:r>
              <a:endPara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4139952" y="4725144"/>
              <a:ext cx="1008112" cy="432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Java</a:t>
              </a:r>
              <a:endPara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3203848" y="3933056"/>
              <a:ext cx="720080" cy="432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C++</a:t>
              </a:r>
              <a:endPara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2195736" y="3140968"/>
              <a:ext cx="576064" cy="432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</a:t>
              </a:r>
              <a:endParaRPr kumimoji="0" lang="de-DE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6" name="Gerade Verbindung mit Pfeil 25"/>
            <p:cNvCxnSpPr/>
            <p:nvPr/>
          </p:nvCxnSpPr>
          <p:spPr>
            <a:xfrm>
              <a:off x="2699792" y="3501008"/>
              <a:ext cx="504056" cy="432048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27" name="Gerade Verbindung mit Pfeil 26"/>
            <p:cNvCxnSpPr/>
            <p:nvPr/>
          </p:nvCxnSpPr>
          <p:spPr>
            <a:xfrm>
              <a:off x="3707904" y="4365104"/>
              <a:ext cx="504056" cy="432048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28" name="Gerade Verbindung mit Pfeil 27"/>
            <p:cNvCxnSpPr/>
            <p:nvPr/>
          </p:nvCxnSpPr>
          <p:spPr>
            <a:xfrm flipH="1">
              <a:off x="5004048" y="4365104"/>
              <a:ext cx="504056" cy="432048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29" name="Rechteck 28"/>
            <p:cNvSpPr/>
            <p:nvPr/>
          </p:nvSpPr>
          <p:spPr>
            <a:xfrm>
              <a:off x="2987824" y="4437112"/>
              <a:ext cx="1008112" cy="432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Syntax</a:t>
              </a:r>
            </a:p>
          </p:txBody>
        </p:sp>
        <p:sp>
          <p:nvSpPr>
            <p:cNvPr id="30" name="Rechteck 29"/>
            <p:cNvSpPr/>
            <p:nvPr/>
          </p:nvSpPr>
          <p:spPr>
            <a:xfrm>
              <a:off x="5364088" y="4437112"/>
              <a:ext cx="1224136" cy="432048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Semantik</a:t>
              </a:r>
            </a:p>
          </p:txBody>
        </p:sp>
        <p:sp>
          <p:nvSpPr>
            <p:cNvPr id="31" name="Rechteck 30"/>
            <p:cNvSpPr/>
            <p:nvPr/>
          </p:nvSpPr>
          <p:spPr>
            <a:xfrm>
              <a:off x="1691680" y="2996952"/>
              <a:ext cx="5544616" cy="2376264"/>
            </a:xfrm>
            <a:prstGeom prst="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8" name="Grafik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468"/>
            <a:ext cx="651737" cy="618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1. Entwicklung (Übersetzung):</a:t>
            </a:r>
          </a:p>
          <a:p>
            <a:r>
              <a:rPr lang="de-DE" dirty="0"/>
              <a:t>Quelltext wird z. B. an einem Rechner geschrieben</a:t>
            </a:r>
          </a:p>
          <a:p>
            <a:r>
              <a:rPr lang="de-DE" dirty="0"/>
              <a:t>Compiler übersetzt Quelltext in einen plattformunabhängigen </a:t>
            </a:r>
            <a:r>
              <a:rPr lang="de-DE" i="1" dirty="0"/>
              <a:t>Bytecode</a:t>
            </a:r>
            <a:r>
              <a:rPr lang="de-DE" dirty="0"/>
              <a:t> („Programm“)</a:t>
            </a:r>
          </a:p>
          <a:p>
            <a:endParaRPr lang="de-DE" dirty="0"/>
          </a:p>
          <a:p>
            <a:pPr>
              <a:buNone/>
            </a:pPr>
            <a:r>
              <a:rPr lang="de-DE" dirty="0"/>
              <a:t>2. Ausführung:</a:t>
            </a:r>
          </a:p>
          <a:p>
            <a:r>
              <a:rPr lang="de-DE" dirty="0"/>
              <a:t>Bytecode wird in einer </a:t>
            </a:r>
            <a:r>
              <a:rPr lang="de-DE" i="1" dirty="0"/>
              <a:t>Java Virtual </a:t>
            </a:r>
            <a:r>
              <a:rPr lang="de-DE" i="1" dirty="0" err="1"/>
              <a:t>Machine</a:t>
            </a:r>
            <a:r>
              <a:rPr lang="de-DE" dirty="0"/>
              <a:t> (JVM) ausgeführt</a:t>
            </a:r>
          </a:p>
          <a:p>
            <a:r>
              <a:rPr lang="de-DE" dirty="0"/>
              <a:t>Ausführung ohne neue Kompilierung auf jeder Zielplattform, für die eine JVM existiert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Übersetzung &amp; Ausführung („Write </a:t>
            </a:r>
            <a:r>
              <a:rPr lang="de-DE" dirty="0" err="1"/>
              <a:t>once</a:t>
            </a:r>
            <a:r>
              <a:rPr lang="de-DE" dirty="0"/>
              <a:t>,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everywhere</a:t>
            </a:r>
            <a:r>
              <a:rPr lang="de-DE" dirty="0"/>
              <a:t>“)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  <p:sp>
        <p:nvSpPr>
          <p:cNvPr id="10" name="Flussdiagramm: Dokument 9"/>
          <p:cNvSpPr/>
          <p:nvPr/>
        </p:nvSpPr>
        <p:spPr bwMode="auto">
          <a:xfrm>
            <a:off x="559259" y="3507686"/>
            <a:ext cx="848202" cy="889059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45720" rIns="72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Quelltext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(*.java)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1197430" y="4638085"/>
            <a:ext cx="1023257" cy="43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45720" rIns="72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Compiler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12" name="Rechteck 11"/>
          <p:cNvSpPr/>
          <p:nvPr/>
        </p:nvSpPr>
        <p:spPr bwMode="auto">
          <a:xfrm>
            <a:off x="4405315" y="4681627"/>
            <a:ext cx="1233045" cy="43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45720" rIns="72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JVM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13" name="Flussdiagramm: Dokument 12"/>
          <p:cNvSpPr/>
          <p:nvPr/>
        </p:nvSpPr>
        <p:spPr bwMode="auto">
          <a:xfrm>
            <a:off x="2009329" y="3511380"/>
            <a:ext cx="848202" cy="889059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45720" rIns="72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Bytecode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(*.</a:t>
            </a:r>
            <a:r>
              <a:rPr lang="de-DE" sz="1400" dirty="0" err="1">
                <a:solidFill>
                  <a:srgbClr val="000000"/>
                </a:solidFill>
                <a:latin typeface="Calibri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)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cxnSp>
        <p:nvCxnSpPr>
          <p:cNvPr id="15" name="Gewinkelte Verbindung 14"/>
          <p:cNvCxnSpPr>
            <a:stCxn id="10" idx="2"/>
            <a:endCxn id="11" idx="1"/>
          </p:cNvCxnSpPr>
          <p:nvPr/>
        </p:nvCxnSpPr>
        <p:spPr bwMode="auto">
          <a:xfrm rot="16200000" flipH="1">
            <a:off x="832337" y="4488991"/>
            <a:ext cx="516117" cy="21407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winkelte Verbindung 18"/>
          <p:cNvCxnSpPr>
            <a:stCxn id="11" idx="3"/>
            <a:endCxn id="13" idx="2"/>
          </p:cNvCxnSpPr>
          <p:nvPr/>
        </p:nvCxnSpPr>
        <p:spPr bwMode="auto">
          <a:xfrm flipV="1">
            <a:off x="2220687" y="4341662"/>
            <a:ext cx="212743" cy="51242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Flussdiagramm: Dokument 33"/>
          <p:cNvSpPr/>
          <p:nvPr/>
        </p:nvSpPr>
        <p:spPr bwMode="auto">
          <a:xfrm>
            <a:off x="4597736" y="3546758"/>
            <a:ext cx="848202" cy="889059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45720" rIns="72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Bytecode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(*.</a:t>
            </a:r>
            <a:r>
              <a:rPr lang="de-DE" sz="1400" dirty="0" err="1">
                <a:solidFill>
                  <a:srgbClr val="000000"/>
                </a:solidFill>
                <a:latin typeface="Calibri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)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cxnSp>
        <p:nvCxnSpPr>
          <p:cNvPr id="39" name="Gewinkelte Verbindung 38"/>
          <p:cNvCxnSpPr>
            <a:stCxn id="34" idx="2"/>
            <a:endCxn id="12" idx="0"/>
          </p:cNvCxnSpPr>
          <p:nvPr/>
        </p:nvCxnSpPr>
        <p:spPr bwMode="auto">
          <a:xfrm rot="16200000" flipH="1">
            <a:off x="4869544" y="4529332"/>
            <a:ext cx="304587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Gewinkelte Verbindung 43"/>
          <p:cNvCxnSpPr>
            <a:stCxn id="13" idx="0"/>
            <a:endCxn id="34" idx="0"/>
          </p:cNvCxnSpPr>
          <p:nvPr/>
        </p:nvCxnSpPr>
        <p:spPr bwMode="auto">
          <a:xfrm rot="16200000" flipH="1">
            <a:off x="3709944" y="2234866"/>
            <a:ext cx="35378" cy="2588407"/>
          </a:xfrm>
          <a:prstGeom prst="bentConnector3">
            <a:avLst>
              <a:gd name="adj1" fmla="val -646164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Rechteck 58"/>
          <p:cNvSpPr/>
          <p:nvPr/>
        </p:nvSpPr>
        <p:spPr bwMode="auto">
          <a:xfrm>
            <a:off x="4405314" y="5396052"/>
            <a:ext cx="1233045" cy="43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45720" rIns="72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Prozessor A</a:t>
            </a:r>
          </a:p>
        </p:txBody>
      </p:sp>
      <p:cxnSp>
        <p:nvCxnSpPr>
          <p:cNvPr id="60" name="Gewinkelte Verbindung 59"/>
          <p:cNvCxnSpPr>
            <a:stCxn id="12" idx="2"/>
            <a:endCxn id="59" idx="0"/>
          </p:cNvCxnSpPr>
          <p:nvPr/>
        </p:nvCxnSpPr>
        <p:spPr bwMode="auto">
          <a:xfrm rot="5400000">
            <a:off x="4880626" y="5254839"/>
            <a:ext cx="282425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Rechteck 65"/>
          <p:cNvSpPr/>
          <p:nvPr/>
        </p:nvSpPr>
        <p:spPr bwMode="auto">
          <a:xfrm>
            <a:off x="5928743" y="4681628"/>
            <a:ext cx="1233045" cy="43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45720" rIns="72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JVM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67" name="Flussdiagramm: Dokument 66"/>
          <p:cNvSpPr/>
          <p:nvPr/>
        </p:nvSpPr>
        <p:spPr bwMode="auto">
          <a:xfrm>
            <a:off x="6121164" y="3546759"/>
            <a:ext cx="848202" cy="889059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45720" rIns="72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Bytecode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(*.</a:t>
            </a:r>
            <a:r>
              <a:rPr lang="de-DE" sz="1400" dirty="0" err="1">
                <a:solidFill>
                  <a:srgbClr val="000000"/>
                </a:solidFill>
                <a:latin typeface="Calibri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)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cxnSp>
        <p:nvCxnSpPr>
          <p:cNvPr id="68" name="Gewinkelte Verbindung 67"/>
          <p:cNvCxnSpPr>
            <a:stCxn id="67" idx="2"/>
            <a:endCxn id="66" idx="0"/>
          </p:cNvCxnSpPr>
          <p:nvPr/>
        </p:nvCxnSpPr>
        <p:spPr bwMode="auto">
          <a:xfrm rot="16200000" flipH="1">
            <a:off x="6392972" y="4529333"/>
            <a:ext cx="304587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Rechteck 68"/>
          <p:cNvSpPr/>
          <p:nvPr/>
        </p:nvSpPr>
        <p:spPr bwMode="auto">
          <a:xfrm>
            <a:off x="5928742" y="5396053"/>
            <a:ext cx="1233045" cy="43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45720" rIns="7200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Prozessor </a:t>
            </a: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B</a:t>
            </a:r>
          </a:p>
        </p:txBody>
      </p:sp>
      <p:cxnSp>
        <p:nvCxnSpPr>
          <p:cNvPr id="70" name="Gewinkelte Verbindung 69"/>
          <p:cNvCxnSpPr>
            <a:stCxn id="66" idx="2"/>
            <a:endCxn id="69" idx="0"/>
          </p:cNvCxnSpPr>
          <p:nvPr/>
        </p:nvCxnSpPr>
        <p:spPr bwMode="auto">
          <a:xfrm rot="5400000">
            <a:off x="6404054" y="5254840"/>
            <a:ext cx="282425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Rechteck 70"/>
          <p:cNvSpPr/>
          <p:nvPr/>
        </p:nvSpPr>
        <p:spPr bwMode="auto">
          <a:xfrm>
            <a:off x="7409171" y="4681628"/>
            <a:ext cx="1233045" cy="43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45720" rIns="72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JVM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72" name="Flussdiagramm: Dokument 71"/>
          <p:cNvSpPr/>
          <p:nvPr/>
        </p:nvSpPr>
        <p:spPr bwMode="auto">
          <a:xfrm>
            <a:off x="7601592" y="3546759"/>
            <a:ext cx="848202" cy="889059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45720" rIns="72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Bytecode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(*.</a:t>
            </a:r>
            <a:r>
              <a:rPr lang="de-DE" sz="1400" dirty="0" err="1">
                <a:solidFill>
                  <a:srgbClr val="000000"/>
                </a:solidFill>
                <a:latin typeface="Calibri" pitchFamily="34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)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cxnSp>
        <p:nvCxnSpPr>
          <p:cNvPr id="73" name="Gewinkelte Verbindung 72"/>
          <p:cNvCxnSpPr>
            <a:stCxn id="72" idx="2"/>
            <a:endCxn id="71" idx="0"/>
          </p:cNvCxnSpPr>
          <p:nvPr/>
        </p:nvCxnSpPr>
        <p:spPr bwMode="auto">
          <a:xfrm rot="16200000" flipH="1">
            <a:off x="7873400" y="4529333"/>
            <a:ext cx="304587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Rechteck 73"/>
          <p:cNvSpPr/>
          <p:nvPr/>
        </p:nvSpPr>
        <p:spPr bwMode="auto">
          <a:xfrm>
            <a:off x="7409170" y="5396053"/>
            <a:ext cx="1233045" cy="43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45720" rIns="7200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Prozessor A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cxnSp>
        <p:nvCxnSpPr>
          <p:cNvPr id="75" name="Gewinkelte Verbindung 74"/>
          <p:cNvCxnSpPr>
            <a:stCxn id="71" idx="2"/>
            <a:endCxn id="74" idx="0"/>
          </p:cNvCxnSpPr>
          <p:nvPr/>
        </p:nvCxnSpPr>
        <p:spPr bwMode="auto">
          <a:xfrm rot="5400000">
            <a:off x="7884482" y="5254840"/>
            <a:ext cx="282425" cy="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Gewinkelte Verbindung 75"/>
          <p:cNvCxnSpPr>
            <a:stCxn id="13" idx="0"/>
            <a:endCxn id="67" idx="0"/>
          </p:cNvCxnSpPr>
          <p:nvPr/>
        </p:nvCxnSpPr>
        <p:spPr bwMode="auto">
          <a:xfrm rot="16200000" flipH="1">
            <a:off x="4471657" y="1473152"/>
            <a:ext cx="35379" cy="4111835"/>
          </a:xfrm>
          <a:prstGeom prst="bentConnector3">
            <a:avLst>
              <a:gd name="adj1" fmla="val -646146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Gewinkelte Verbindung 78"/>
          <p:cNvCxnSpPr>
            <a:stCxn id="13" idx="0"/>
            <a:endCxn id="72" idx="0"/>
          </p:cNvCxnSpPr>
          <p:nvPr/>
        </p:nvCxnSpPr>
        <p:spPr bwMode="auto">
          <a:xfrm rot="16200000" flipH="1">
            <a:off x="5211871" y="732938"/>
            <a:ext cx="35379" cy="5592263"/>
          </a:xfrm>
          <a:prstGeom prst="bentConnector3">
            <a:avLst>
              <a:gd name="adj1" fmla="val -646146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Textfeld 81"/>
          <p:cNvSpPr txBox="1"/>
          <p:nvPr/>
        </p:nvSpPr>
        <p:spPr>
          <a:xfrm>
            <a:off x="3044711" y="3355887"/>
            <a:ext cx="1393371" cy="2824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Kopien verteilen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 animBg="1"/>
      <p:bldP spid="59" grpId="0" animBg="1"/>
      <p:bldP spid="66" grpId="0" animBg="1"/>
      <p:bldP spid="67" grpId="0" animBg="1"/>
      <p:bldP spid="69" grpId="0" animBg="1"/>
      <p:bldP spid="71" grpId="0" animBg="1"/>
      <p:bldP spid="72" grpId="0" animBg="1"/>
      <p:bldP spid="74" grpId="0" animBg="1"/>
      <p:bldP spid="8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Beachte Unterschied zu rein kompilierten oder interpretierten Sprachen</a:t>
            </a:r>
          </a:p>
          <a:p>
            <a:r>
              <a:rPr lang="de-DE" dirty="0"/>
              <a:t>Kompiliert (z.B. C/C++):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>
              <a:buNone/>
            </a:pPr>
            <a:endParaRPr lang="de-DE" dirty="0"/>
          </a:p>
          <a:p>
            <a:r>
              <a:rPr lang="de-DE" dirty="0"/>
              <a:t>Interpretiert (z.B. Ruby):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Übersetzung &amp; Ausführung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  <p:sp>
        <p:nvSpPr>
          <p:cNvPr id="10" name="Flussdiagramm: Dokument 9"/>
          <p:cNvSpPr/>
          <p:nvPr/>
        </p:nvSpPr>
        <p:spPr bwMode="auto">
          <a:xfrm>
            <a:off x="1786599" y="1554125"/>
            <a:ext cx="848202" cy="576000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45720" rIns="72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Quelltext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A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3095388" y="1613165"/>
            <a:ext cx="1023257" cy="46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45720" rIns="72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Compiler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Plattform A</a:t>
            </a:r>
          </a:p>
        </p:txBody>
      </p:sp>
      <p:sp>
        <p:nvSpPr>
          <p:cNvPr id="13" name="Flussdiagramm: Dokument 12"/>
          <p:cNvSpPr/>
          <p:nvPr/>
        </p:nvSpPr>
        <p:spPr bwMode="auto">
          <a:xfrm>
            <a:off x="4590802" y="1573213"/>
            <a:ext cx="848202" cy="547904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45720" rIns="72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Prog</a:t>
            </a: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. A</a:t>
            </a:r>
          </a:p>
        </p:txBody>
      </p:sp>
      <p:cxnSp>
        <p:nvCxnSpPr>
          <p:cNvPr id="15" name="Gewinkelte Verbindung 14"/>
          <p:cNvCxnSpPr>
            <a:stCxn id="10" idx="3"/>
            <a:endCxn id="11" idx="1"/>
          </p:cNvCxnSpPr>
          <p:nvPr/>
        </p:nvCxnSpPr>
        <p:spPr bwMode="auto">
          <a:xfrm>
            <a:off x="2634801" y="1842125"/>
            <a:ext cx="460587" cy="50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winkelte Verbindung 18"/>
          <p:cNvCxnSpPr>
            <a:stCxn id="11" idx="3"/>
            <a:endCxn id="13" idx="1"/>
          </p:cNvCxnSpPr>
          <p:nvPr/>
        </p:nvCxnSpPr>
        <p:spPr bwMode="auto">
          <a:xfrm>
            <a:off x="4118645" y="1847165"/>
            <a:ext cx="47215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Gewinkelte Verbindung 38"/>
          <p:cNvCxnSpPr>
            <a:stCxn id="96" idx="3"/>
            <a:endCxn id="59" idx="1"/>
          </p:cNvCxnSpPr>
          <p:nvPr/>
        </p:nvCxnSpPr>
        <p:spPr bwMode="auto">
          <a:xfrm>
            <a:off x="7137144" y="1847165"/>
            <a:ext cx="4310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Gewinkelte Verbindung 43"/>
          <p:cNvCxnSpPr>
            <a:stCxn id="13" idx="3"/>
            <a:endCxn id="96" idx="1"/>
          </p:cNvCxnSpPr>
          <p:nvPr/>
        </p:nvCxnSpPr>
        <p:spPr bwMode="auto">
          <a:xfrm>
            <a:off x="5439004" y="1847165"/>
            <a:ext cx="84993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Rechteck 58"/>
          <p:cNvSpPr/>
          <p:nvPr/>
        </p:nvSpPr>
        <p:spPr bwMode="auto">
          <a:xfrm>
            <a:off x="7568180" y="1631165"/>
            <a:ext cx="1233045" cy="43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45720" rIns="72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Prozessor A</a:t>
            </a:r>
          </a:p>
        </p:txBody>
      </p:sp>
      <p:sp>
        <p:nvSpPr>
          <p:cNvPr id="82" name="Textfeld 81"/>
          <p:cNvSpPr txBox="1"/>
          <p:nvPr/>
        </p:nvSpPr>
        <p:spPr>
          <a:xfrm>
            <a:off x="5351905" y="1533494"/>
            <a:ext cx="1099341" cy="2824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Kopien</a:t>
            </a:r>
          </a:p>
        </p:txBody>
      </p:sp>
      <p:sp>
        <p:nvSpPr>
          <p:cNvPr id="51" name="Rechteck 50"/>
          <p:cNvSpPr/>
          <p:nvPr/>
        </p:nvSpPr>
        <p:spPr bwMode="auto">
          <a:xfrm>
            <a:off x="3095388" y="2259832"/>
            <a:ext cx="1023257" cy="46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45720" rIns="72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Compiler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Plattform B</a:t>
            </a:r>
          </a:p>
        </p:txBody>
      </p:sp>
      <p:cxnSp>
        <p:nvCxnSpPr>
          <p:cNvPr id="52" name="Gewinkelte Verbindung 51"/>
          <p:cNvCxnSpPr>
            <a:stCxn id="150" idx="3"/>
            <a:endCxn id="51" idx="1"/>
          </p:cNvCxnSpPr>
          <p:nvPr/>
        </p:nvCxnSpPr>
        <p:spPr bwMode="auto">
          <a:xfrm>
            <a:off x="2634801" y="2491227"/>
            <a:ext cx="460587" cy="26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Flussdiagramm: Dokument 95"/>
          <p:cNvSpPr/>
          <p:nvPr/>
        </p:nvSpPr>
        <p:spPr bwMode="auto">
          <a:xfrm>
            <a:off x="6288942" y="1573213"/>
            <a:ext cx="848202" cy="547904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45720" rIns="72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Prog</a:t>
            </a: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. A</a:t>
            </a:r>
          </a:p>
        </p:txBody>
      </p:sp>
      <p:sp>
        <p:nvSpPr>
          <p:cNvPr id="108" name="Flussdiagramm: Dokument 107"/>
          <p:cNvSpPr/>
          <p:nvPr/>
        </p:nvSpPr>
        <p:spPr bwMode="auto">
          <a:xfrm>
            <a:off x="4598062" y="2219089"/>
            <a:ext cx="848202" cy="547904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45720" rIns="72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Prog</a:t>
            </a: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. B</a:t>
            </a:r>
          </a:p>
        </p:txBody>
      </p:sp>
      <p:cxnSp>
        <p:nvCxnSpPr>
          <p:cNvPr id="109" name="Gewinkelte Verbindung 18"/>
          <p:cNvCxnSpPr>
            <a:stCxn id="51" idx="3"/>
            <a:endCxn id="108" idx="1"/>
          </p:cNvCxnSpPr>
          <p:nvPr/>
        </p:nvCxnSpPr>
        <p:spPr bwMode="auto">
          <a:xfrm flipV="1">
            <a:off x="4118645" y="2493041"/>
            <a:ext cx="479417" cy="7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Gewinkelte Verbindung 38"/>
          <p:cNvCxnSpPr>
            <a:stCxn id="113" idx="3"/>
            <a:endCxn id="112" idx="1"/>
          </p:cNvCxnSpPr>
          <p:nvPr/>
        </p:nvCxnSpPr>
        <p:spPr bwMode="auto">
          <a:xfrm>
            <a:off x="7144404" y="2493041"/>
            <a:ext cx="4310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" name="Gewinkelte Verbindung 43"/>
          <p:cNvCxnSpPr>
            <a:stCxn id="108" idx="3"/>
            <a:endCxn id="113" idx="1"/>
          </p:cNvCxnSpPr>
          <p:nvPr/>
        </p:nvCxnSpPr>
        <p:spPr bwMode="auto">
          <a:xfrm>
            <a:off x="5446264" y="2493041"/>
            <a:ext cx="84993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Rechteck 111"/>
          <p:cNvSpPr/>
          <p:nvPr/>
        </p:nvSpPr>
        <p:spPr bwMode="auto">
          <a:xfrm>
            <a:off x="7575440" y="2277041"/>
            <a:ext cx="1233045" cy="43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45720" rIns="72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Prozessor B</a:t>
            </a:r>
          </a:p>
        </p:txBody>
      </p:sp>
      <p:sp>
        <p:nvSpPr>
          <p:cNvPr id="113" name="Flussdiagramm: Dokument 112"/>
          <p:cNvSpPr/>
          <p:nvPr/>
        </p:nvSpPr>
        <p:spPr bwMode="auto">
          <a:xfrm>
            <a:off x="6296202" y="2219089"/>
            <a:ext cx="848202" cy="547904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45720" rIns="72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Prog</a:t>
            </a: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. B</a:t>
            </a:r>
          </a:p>
        </p:txBody>
      </p:sp>
      <p:sp>
        <p:nvSpPr>
          <p:cNvPr id="115" name="Flussdiagramm: Dokument 114"/>
          <p:cNvSpPr/>
          <p:nvPr/>
        </p:nvSpPr>
        <p:spPr bwMode="auto">
          <a:xfrm>
            <a:off x="1387467" y="3912653"/>
            <a:ext cx="848202" cy="889059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45720" rIns="72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Quelltext</a:t>
            </a:r>
          </a:p>
        </p:txBody>
      </p:sp>
      <p:sp>
        <p:nvSpPr>
          <p:cNvPr id="116" name="Rechteck 115"/>
          <p:cNvSpPr/>
          <p:nvPr/>
        </p:nvSpPr>
        <p:spPr bwMode="auto">
          <a:xfrm>
            <a:off x="5475271" y="3652385"/>
            <a:ext cx="1023257" cy="46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45720" rIns="72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Interpreter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Plattform A</a:t>
            </a:r>
          </a:p>
        </p:txBody>
      </p:sp>
      <p:cxnSp>
        <p:nvCxnSpPr>
          <p:cNvPr id="119" name="Gewinkelte Verbindung 18"/>
          <p:cNvCxnSpPr>
            <a:stCxn id="116" idx="3"/>
            <a:endCxn id="122" idx="1"/>
          </p:cNvCxnSpPr>
          <p:nvPr/>
        </p:nvCxnSpPr>
        <p:spPr bwMode="auto">
          <a:xfrm>
            <a:off x="6498528" y="3886385"/>
            <a:ext cx="4528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Gewinkelte Verbindung 43"/>
          <p:cNvCxnSpPr>
            <a:stCxn id="115" idx="3"/>
            <a:endCxn id="137" idx="1"/>
          </p:cNvCxnSpPr>
          <p:nvPr/>
        </p:nvCxnSpPr>
        <p:spPr bwMode="auto">
          <a:xfrm flipV="1">
            <a:off x="2235669" y="3883625"/>
            <a:ext cx="1864852" cy="47355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" name="Rechteck 121"/>
          <p:cNvSpPr/>
          <p:nvPr/>
        </p:nvSpPr>
        <p:spPr bwMode="auto">
          <a:xfrm>
            <a:off x="6951338" y="3670385"/>
            <a:ext cx="1233045" cy="43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45720" rIns="72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Prozessor A</a:t>
            </a:r>
          </a:p>
        </p:txBody>
      </p:sp>
      <p:sp>
        <p:nvSpPr>
          <p:cNvPr id="123" name="Textfeld 122"/>
          <p:cNvSpPr txBox="1"/>
          <p:nvPr/>
        </p:nvSpPr>
        <p:spPr>
          <a:xfrm>
            <a:off x="2148585" y="4045729"/>
            <a:ext cx="1099341" cy="2824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Kopien</a:t>
            </a:r>
          </a:p>
        </p:txBody>
      </p:sp>
      <p:sp>
        <p:nvSpPr>
          <p:cNvPr id="124" name="Rechteck 123"/>
          <p:cNvSpPr/>
          <p:nvPr/>
        </p:nvSpPr>
        <p:spPr bwMode="auto">
          <a:xfrm>
            <a:off x="5475271" y="4690930"/>
            <a:ext cx="1023257" cy="468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45720" rIns="72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Interpreter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Plattform B</a:t>
            </a:r>
          </a:p>
        </p:txBody>
      </p:sp>
      <p:cxnSp>
        <p:nvCxnSpPr>
          <p:cNvPr id="128" name="Gewinkelte Verbindung 18"/>
          <p:cNvCxnSpPr>
            <a:stCxn id="124" idx="3"/>
            <a:endCxn id="131" idx="1"/>
          </p:cNvCxnSpPr>
          <p:nvPr/>
        </p:nvCxnSpPr>
        <p:spPr bwMode="auto">
          <a:xfrm flipV="1">
            <a:off x="6498528" y="4924139"/>
            <a:ext cx="474584" cy="7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Gewinkelte Verbindung 43"/>
          <p:cNvCxnSpPr>
            <a:stCxn id="115" idx="3"/>
            <a:endCxn id="138" idx="1"/>
          </p:cNvCxnSpPr>
          <p:nvPr/>
        </p:nvCxnSpPr>
        <p:spPr bwMode="auto">
          <a:xfrm>
            <a:off x="2235669" y="4357183"/>
            <a:ext cx="1879372" cy="56975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1" name="Rechteck 130"/>
          <p:cNvSpPr/>
          <p:nvPr/>
        </p:nvSpPr>
        <p:spPr bwMode="auto">
          <a:xfrm>
            <a:off x="6973112" y="4708139"/>
            <a:ext cx="1233045" cy="43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45720" rIns="72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Prozessor B</a:t>
            </a:r>
          </a:p>
        </p:txBody>
      </p:sp>
      <p:sp>
        <p:nvSpPr>
          <p:cNvPr id="137" name="Flussdiagramm: Dokument 136"/>
          <p:cNvSpPr/>
          <p:nvPr/>
        </p:nvSpPr>
        <p:spPr bwMode="auto">
          <a:xfrm>
            <a:off x="4100521" y="3439095"/>
            <a:ext cx="848202" cy="889059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45720" rIns="72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Quelltext</a:t>
            </a:r>
          </a:p>
        </p:txBody>
      </p:sp>
      <p:sp>
        <p:nvSpPr>
          <p:cNvPr id="138" name="Flussdiagramm: Dokument 137"/>
          <p:cNvSpPr/>
          <p:nvPr/>
        </p:nvSpPr>
        <p:spPr bwMode="auto">
          <a:xfrm>
            <a:off x="4115041" y="4482404"/>
            <a:ext cx="848202" cy="889059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45720" rIns="72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Quelltext</a:t>
            </a:r>
          </a:p>
        </p:txBody>
      </p:sp>
      <p:cxnSp>
        <p:nvCxnSpPr>
          <p:cNvPr id="143" name="Gewinkelte Verbindung 18"/>
          <p:cNvCxnSpPr>
            <a:stCxn id="138" idx="3"/>
            <a:endCxn id="124" idx="1"/>
          </p:cNvCxnSpPr>
          <p:nvPr/>
        </p:nvCxnSpPr>
        <p:spPr bwMode="auto">
          <a:xfrm flipV="1">
            <a:off x="4963243" y="4924930"/>
            <a:ext cx="512028" cy="20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Gewinkelte Verbindung 18"/>
          <p:cNvCxnSpPr>
            <a:stCxn id="137" idx="3"/>
            <a:endCxn id="116" idx="1"/>
          </p:cNvCxnSpPr>
          <p:nvPr/>
        </p:nvCxnSpPr>
        <p:spPr bwMode="auto">
          <a:xfrm>
            <a:off x="4948723" y="3883625"/>
            <a:ext cx="526548" cy="27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" name="Flussdiagramm: Dokument 148"/>
          <p:cNvSpPr/>
          <p:nvPr/>
        </p:nvSpPr>
        <p:spPr bwMode="auto">
          <a:xfrm>
            <a:off x="447440" y="1714321"/>
            <a:ext cx="848202" cy="889059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45720" rIns="72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Quelltext</a:t>
            </a:r>
          </a:p>
        </p:txBody>
      </p:sp>
      <p:sp>
        <p:nvSpPr>
          <p:cNvPr id="150" name="Flussdiagramm: Dokument 149"/>
          <p:cNvSpPr/>
          <p:nvPr/>
        </p:nvSpPr>
        <p:spPr bwMode="auto">
          <a:xfrm>
            <a:off x="1786599" y="2203227"/>
            <a:ext cx="848202" cy="576000"/>
          </a:xfrm>
          <a:prstGeom prst="flowChartDocumen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45720" rIns="7200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Quelltext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B</a:t>
            </a:r>
            <a:endParaRPr kumimoji="0" lang="de-DE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cxnSp>
        <p:nvCxnSpPr>
          <p:cNvPr id="153" name="Gewinkelte Verbindung 14"/>
          <p:cNvCxnSpPr>
            <a:stCxn id="149" idx="3"/>
            <a:endCxn id="10" idx="1"/>
          </p:cNvCxnSpPr>
          <p:nvPr/>
        </p:nvCxnSpPr>
        <p:spPr bwMode="auto">
          <a:xfrm flipV="1">
            <a:off x="1295642" y="1842125"/>
            <a:ext cx="490957" cy="31672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6" name="Gewinkelte Verbindung 14"/>
          <p:cNvCxnSpPr>
            <a:stCxn id="149" idx="3"/>
            <a:endCxn id="150" idx="1"/>
          </p:cNvCxnSpPr>
          <p:nvPr/>
        </p:nvCxnSpPr>
        <p:spPr bwMode="auto">
          <a:xfrm>
            <a:off x="1295642" y="2158851"/>
            <a:ext cx="490957" cy="33237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Umfrage:</a:t>
            </a:r>
          </a:p>
          <a:p>
            <a:r>
              <a:rPr lang="de-DE" dirty="0"/>
              <a:t>Stellen Sie sich vor, Sie würden eine neue Sprache entwickeln: Was stört Sie an C/C++?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Java:</a:t>
            </a:r>
          </a:p>
          <a:p>
            <a:r>
              <a:rPr lang="de-DE" dirty="0"/>
              <a:t>Objektorientierte Sprache (z.B. Klassen, Objekte, Vererbung)</a:t>
            </a:r>
          </a:p>
          <a:p>
            <a:r>
              <a:rPr lang="de-DE" dirty="0"/>
              <a:t>Plattformunabhängig (ohne Portierung auf nahezu allen Systemen lauffähig)</a:t>
            </a:r>
          </a:p>
          <a:p>
            <a:r>
              <a:rPr lang="de-DE" dirty="0"/>
              <a:t>Stark typisiert (z.B. passender Datentyp bei Zuweisung, Prüfung bereits bei Übersetzung)</a:t>
            </a:r>
          </a:p>
          <a:p>
            <a:r>
              <a:rPr lang="de-DE" dirty="0"/>
              <a:t>Bewusst einfach gehalten (z.B. keine Zeiger, keine Header-Dateien)</a:t>
            </a:r>
          </a:p>
          <a:p>
            <a:r>
              <a:rPr lang="de-DE" dirty="0"/>
              <a:t>Robust (auf fehleranfällige Eigenschaften anderer Sprachen verzichtet)</a:t>
            </a:r>
          </a:p>
          <a:p>
            <a:r>
              <a:rPr lang="de-DE" dirty="0"/>
              <a:t>Klassen dürfen an unterschiedlichen Orten liegen (erst zur Laufzeit geladen)</a:t>
            </a:r>
          </a:p>
          <a:p>
            <a:r>
              <a:rPr lang="de-DE" dirty="0"/>
              <a:t>Automatisches Speichermanagement (z.B. </a:t>
            </a:r>
            <a:r>
              <a:rPr lang="de-DE" dirty="0" err="1"/>
              <a:t>Garbage</a:t>
            </a:r>
            <a:r>
              <a:rPr lang="de-DE" dirty="0"/>
              <a:t> </a:t>
            </a:r>
            <a:r>
              <a:rPr lang="de-DE" dirty="0" err="1"/>
              <a:t>Collector</a:t>
            </a:r>
            <a:r>
              <a:rPr lang="de-DE" dirty="0"/>
              <a:t>)</a:t>
            </a:r>
          </a:p>
          <a:p>
            <a:r>
              <a:rPr lang="de-DE" dirty="0"/>
              <a:t>Unicode-Zeichensatz (16-bit)</a:t>
            </a:r>
          </a:p>
          <a:p>
            <a:r>
              <a:rPr lang="de-DE" dirty="0"/>
              <a:t>Unterstützt Parallelverarbeitung</a:t>
            </a:r>
          </a:p>
          <a:p>
            <a:r>
              <a:rPr lang="de-DE" dirty="0"/>
              <a:t>Umfangreiche Klassenbibliothek (z.B. grafische Oberflächen, Netzwerkkommunikation)</a:t>
            </a:r>
          </a:p>
          <a:p>
            <a:endParaRPr lang="de-DE" dirty="0"/>
          </a:p>
          <a:p>
            <a:pPr>
              <a:buNone/>
            </a:pPr>
            <a:r>
              <a:rPr lang="de-DE" dirty="0"/>
              <a:t>Frage:</a:t>
            </a:r>
          </a:p>
          <a:p>
            <a:pPr>
              <a:buNone/>
            </a:pPr>
            <a:r>
              <a:rPr lang="de-DE" dirty="0"/>
              <a:t>Welches ist die „bessere“ Programmiersprache: C oder Java?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Eigenschaften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" y="5135234"/>
            <a:ext cx="652009" cy="74981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A2CB15C-EBFD-490C-80BB-70F2F2407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468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088D795-2C0E-4E30-A416-BC13597BC719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Software &amp; erstes Programm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741B8763-CD4E-48F5-9DC7-BF621D313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err="1"/>
              <a:t>IntelliJ</a:t>
            </a:r>
            <a:r>
              <a:rPr lang="de-DE" dirty="0"/>
              <a:t> IDEA Community Edition:</a:t>
            </a:r>
          </a:p>
          <a:p>
            <a:r>
              <a:rPr lang="de-DE" dirty="0"/>
              <a:t>Ausgereifte </a:t>
            </a:r>
            <a:r>
              <a:rPr lang="de-DE" i="1" dirty="0"/>
              <a:t>Integrated Development Environment</a:t>
            </a:r>
            <a:r>
              <a:rPr lang="de-DE" dirty="0"/>
              <a:t> (IDE)</a:t>
            </a:r>
          </a:p>
          <a:p>
            <a:r>
              <a:rPr lang="de-DE" dirty="0"/>
              <a:t>Enthält Java als Programmiersprache (</a:t>
            </a:r>
            <a:r>
              <a:rPr lang="de-DE" i="1" dirty="0">
                <a:solidFill>
                  <a:srgbClr val="000000"/>
                </a:solidFill>
              </a:rPr>
              <a:t>Java Development Kit,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i="1" dirty="0">
                <a:solidFill>
                  <a:srgbClr val="000000"/>
                </a:solidFill>
              </a:rPr>
              <a:t>JDK</a:t>
            </a:r>
            <a:r>
              <a:rPr lang="de-DE" dirty="0">
                <a:solidFill>
                  <a:srgbClr val="000000"/>
                </a:solidFill>
              </a:rPr>
              <a:t>)</a:t>
            </a:r>
          </a:p>
          <a:p>
            <a:r>
              <a:rPr lang="de-DE" dirty="0">
                <a:solidFill>
                  <a:srgbClr val="000000"/>
                </a:solidFill>
              </a:rPr>
              <a:t>Ist unter anderem Grundlage von Android Studio</a:t>
            </a:r>
          </a:p>
          <a:p>
            <a:pPr marL="0" indent="0">
              <a:buNone/>
            </a:pPr>
            <a:endParaRPr lang="de-DE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rgbClr val="000000"/>
                </a:solidFill>
              </a:rPr>
              <a:t>Download:</a:t>
            </a:r>
          </a:p>
          <a:p>
            <a:r>
              <a:rPr lang="de-DE" dirty="0">
                <a:solidFill>
                  <a:srgbClr val="000000"/>
                </a:solidFill>
              </a:rPr>
              <a:t>Beim Download „Community Edition“ wählen</a:t>
            </a:r>
          </a:p>
          <a:p>
            <a:r>
              <a:rPr lang="de-DE" dirty="0"/>
              <a:t>Kostenlos erhältlich unter: </a:t>
            </a:r>
            <a:r>
              <a:rPr lang="de-DE" dirty="0">
                <a:hlinkClick r:id="rId2"/>
              </a:rPr>
              <a:t>https://www.jetbrains.com/idea/download/</a:t>
            </a:r>
            <a:endParaRPr lang="de-DE" dirty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Software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3998B96A-F887-47A3-8D5F-D997F99CAFD6}"/>
              </a:ext>
            </a:extLst>
          </p:cNvPr>
          <p:cNvGrpSpPr/>
          <p:nvPr/>
        </p:nvGrpSpPr>
        <p:grpSpPr>
          <a:xfrm>
            <a:off x="2743198" y="3561928"/>
            <a:ext cx="3657601" cy="1713310"/>
            <a:chOff x="5132174" y="3794157"/>
            <a:chExt cx="3657601" cy="1713310"/>
          </a:xfrm>
        </p:grpSpPr>
        <p:sp>
          <p:nvSpPr>
            <p:cNvPr id="8" name="Rechteck 7"/>
            <p:cNvSpPr/>
            <p:nvPr/>
          </p:nvSpPr>
          <p:spPr bwMode="auto">
            <a:xfrm>
              <a:off x="6018582" y="3794157"/>
              <a:ext cx="1944000" cy="54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Entwicklungswerkzeuge</a:t>
              </a:r>
            </a:p>
            <a:p>
              <a:pPr marL="0" marR="0" indent="0" algn="ctr" defTabSz="914400" eaLnBrk="0" latinLnBrk="0" hangingPunct="0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(Compiler, …)</a:t>
              </a: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6018582" y="4380812"/>
              <a:ext cx="1944000" cy="54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Klassenbibliotheken</a:t>
              </a:r>
            </a:p>
            <a:p>
              <a:pPr algn="ctr"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(Java-API*)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6018583" y="4967467"/>
              <a:ext cx="1944000" cy="54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Java Virtual </a:t>
              </a:r>
              <a:r>
                <a:rPr kumimoji="0" lang="de-DE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Machine</a:t>
              </a: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(JVM)</a:t>
              </a:r>
              <a:endParaRPr kumimoji="0" 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1" name="Geschweifte Klammer links 10"/>
            <p:cNvSpPr/>
            <p:nvPr/>
          </p:nvSpPr>
          <p:spPr bwMode="auto">
            <a:xfrm>
              <a:off x="5654689" y="3794157"/>
              <a:ext cx="223934" cy="1713310"/>
            </a:xfrm>
            <a:prstGeom prst="leftBrac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  <p:sp>
          <p:nvSpPr>
            <p:cNvPr id="12" name="Geschweifte Klammer rechts 11"/>
            <p:cNvSpPr/>
            <p:nvPr/>
          </p:nvSpPr>
          <p:spPr bwMode="auto">
            <a:xfrm>
              <a:off x="8080648" y="4380812"/>
              <a:ext cx="186612" cy="1126655"/>
            </a:xfrm>
            <a:prstGeom prst="rightBrac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5132174" y="4492784"/>
              <a:ext cx="522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kumimoji="0" lang="de-DE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JDK</a:t>
              </a: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8267260" y="4780410"/>
              <a:ext cx="522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kumimoji="0" lang="de-DE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rPr>
                <a:t>JRE</a:t>
              </a:r>
            </a:p>
          </p:txBody>
        </p:sp>
      </p:grpSp>
      <p:sp>
        <p:nvSpPr>
          <p:cNvPr id="15" name="Textfeld 14"/>
          <p:cNvSpPr txBox="1"/>
          <p:nvPr/>
        </p:nvSpPr>
        <p:spPr>
          <a:xfrm>
            <a:off x="828675" y="5941191"/>
            <a:ext cx="3375946" cy="3588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*API: </a:t>
            </a:r>
            <a:r>
              <a:rPr lang="de-DE" sz="1400" dirty="0" err="1">
                <a:solidFill>
                  <a:srgbClr val="000000"/>
                </a:solidFill>
                <a:latin typeface="Calibri" pitchFamily="34" charset="0"/>
              </a:rPr>
              <a:t>Application</a:t>
            </a: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 Programming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Vorbereitung:</a:t>
            </a:r>
          </a:p>
          <a:p>
            <a:r>
              <a:rPr lang="de-DE" dirty="0"/>
              <a:t>Verzeichnis für Java-Projekt auf Festplatte erstellen</a:t>
            </a:r>
          </a:p>
          <a:p>
            <a:r>
              <a:rPr lang="de-DE" dirty="0" err="1"/>
              <a:t>IntelliJ</a:t>
            </a:r>
            <a:r>
              <a:rPr lang="de-DE" dirty="0"/>
              <a:t> IDEA öffnen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Projekt anlegen :</a:t>
            </a:r>
          </a:p>
          <a:p>
            <a:r>
              <a:rPr lang="de-DE" i="1" dirty="0"/>
              <a:t>File / New / Project</a:t>
            </a:r>
            <a:r>
              <a:rPr lang="de-DE" dirty="0"/>
              <a:t> auswählen</a:t>
            </a:r>
          </a:p>
          <a:p>
            <a:r>
              <a:rPr lang="de-DE" dirty="0"/>
              <a:t>Einstellungen wie in Abbildung</a:t>
            </a:r>
          </a:p>
          <a:p>
            <a:r>
              <a:rPr lang="de-DE" dirty="0"/>
              <a:t>Projekt erscheint im </a:t>
            </a:r>
            <a:r>
              <a:rPr lang="de-DE" i="1" dirty="0"/>
              <a:t>Package Explorer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Paket anlegen:</a:t>
            </a:r>
          </a:p>
          <a:p>
            <a:r>
              <a:rPr lang="de-DE" dirty="0"/>
              <a:t>Rechts-Klick auf </a:t>
            </a:r>
            <a:r>
              <a:rPr lang="de-DE" i="1" dirty="0" err="1"/>
              <a:t>src</a:t>
            </a:r>
            <a:endParaRPr lang="de-DE" i="1" dirty="0"/>
          </a:p>
          <a:p>
            <a:r>
              <a:rPr lang="de-DE" i="1" dirty="0"/>
              <a:t>New / Package</a:t>
            </a:r>
            <a:r>
              <a:rPr lang="de-DE" dirty="0"/>
              <a:t> auswählen</a:t>
            </a:r>
          </a:p>
          <a:p>
            <a:r>
              <a:rPr lang="de-DE" dirty="0"/>
              <a:t>Namen (z.B. </a:t>
            </a:r>
            <a:r>
              <a:rPr lang="de-DE" i="1" dirty="0"/>
              <a:t>sample</a:t>
            </a:r>
            <a:r>
              <a:rPr lang="de-DE" dirty="0"/>
              <a:t>) eintragen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Vorführung in </a:t>
            </a:r>
            <a:r>
              <a:rPr lang="de-DE" dirty="0" err="1"/>
              <a:t>IntelliJ</a:t>
            </a:r>
            <a:r>
              <a:rPr lang="de-DE" dirty="0"/>
              <a:t> IDEA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468"/>
            <a:ext cx="651737" cy="61859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5993612-4213-415D-84FC-0CDF60077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00" y="1593439"/>
            <a:ext cx="3210799" cy="249850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C917662-E96D-4DC4-B31B-C26CBD5BE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771" y="4407591"/>
            <a:ext cx="2157767" cy="12266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Ausführbare Klasse anlegen:</a:t>
            </a:r>
          </a:p>
          <a:p>
            <a:r>
              <a:rPr lang="de-DE" dirty="0"/>
              <a:t>Rechts-Klick auf Paket</a:t>
            </a:r>
          </a:p>
          <a:p>
            <a:r>
              <a:rPr lang="de-DE" i="1" dirty="0"/>
              <a:t>New / Java Class</a:t>
            </a:r>
            <a:r>
              <a:rPr lang="de-DE" dirty="0"/>
              <a:t> auswählen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Hauptmethode erzeugen:</a:t>
            </a:r>
          </a:p>
          <a:p>
            <a:r>
              <a:rPr lang="de-DE" dirty="0"/>
              <a:t>In geschweiften Klammern </a:t>
            </a:r>
            <a:r>
              <a:rPr lang="de-DE" i="1" dirty="0" err="1"/>
              <a:t>psvm</a:t>
            </a:r>
            <a:r>
              <a:rPr lang="de-DE" dirty="0"/>
              <a:t> gefolgt von </a:t>
            </a:r>
            <a:r>
              <a:rPr lang="de-DE" i="1" dirty="0"/>
              <a:t>Tab</a:t>
            </a:r>
            <a:r>
              <a:rPr lang="de-DE" dirty="0"/>
              <a:t> eingeben</a:t>
            </a:r>
          </a:p>
          <a:p>
            <a:r>
              <a:rPr lang="de-DE" dirty="0"/>
              <a:t>Abkürzung über </a:t>
            </a:r>
            <a:r>
              <a:rPr lang="de-DE" i="1" dirty="0" err="1"/>
              <a:t>public</a:t>
            </a:r>
            <a:r>
              <a:rPr lang="de-DE" i="1" dirty="0"/>
              <a:t> </a:t>
            </a:r>
            <a:r>
              <a:rPr lang="de-DE" i="1" dirty="0" err="1"/>
              <a:t>static</a:t>
            </a:r>
            <a:r>
              <a:rPr lang="de-DE" i="1" dirty="0"/>
              <a:t> </a:t>
            </a:r>
            <a:r>
              <a:rPr lang="de-DE" i="1" dirty="0" err="1"/>
              <a:t>void</a:t>
            </a:r>
            <a:r>
              <a:rPr lang="de-DE" i="1" dirty="0"/>
              <a:t> </a:t>
            </a:r>
            <a:r>
              <a:rPr lang="de-DE" i="1" dirty="0" err="1"/>
              <a:t>main</a:t>
            </a:r>
            <a:r>
              <a:rPr lang="de-DE" dirty="0"/>
              <a:t> gut zu merken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Textausgabe in </a:t>
            </a:r>
            <a:r>
              <a:rPr lang="de-DE" i="1" dirty="0" err="1"/>
              <a:t>main</a:t>
            </a:r>
            <a:r>
              <a:rPr lang="de-DE" i="1" dirty="0"/>
              <a:t>()</a:t>
            </a:r>
            <a:r>
              <a:rPr lang="de-DE" dirty="0"/>
              <a:t> hinzufügen:</a:t>
            </a:r>
          </a:p>
          <a:p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i="1" dirty="0">
                <a:solidFill>
                  <a:srgbClr val="2A00FF"/>
                </a:solidFill>
                <a:latin typeface="Consolas"/>
              </a:rPr>
              <a:t>"Los geht‘s!"</a:t>
            </a:r>
            <a:r>
              <a:rPr lang="de-DE" sz="1400" i="1" dirty="0">
                <a:solidFill>
                  <a:srgbClr val="000000"/>
                </a:solidFill>
                <a:latin typeface="Consolas"/>
              </a:rPr>
              <a:t>);</a:t>
            </a:r>
            <a:endParaRPr lang="de-DE" i="1" dirty="0">
              <a:solidFill>
                <a:srgbClr val="000000"/>
              </a:solidFill>
            </a:endParaRPr>
          </a:p>
          <a:p>
            <a:r>
              <a:rPr lang="de-DE" dirty="0"/>
              <a:t>Zur Erzeugung </a:t>
            </a:r>
            <a:r>
              <a:rPr lang="de-DE" i="1" dirty="0" err="1"/>
              <a:t>sout</a:t>
            </a:r>
            <a:r>
              <a:rPr lang="de-DE" dirty="0"/>
              <a:t> („</a:t>
            </a:r>
            <a:r>
              <a:rPr lang="de-DE" dirty="0" err="1"/>
              <a:t>string</a:t>
            </a:r>
            <a:r>
              <a:rPr lang="de-DE" dirty="0"/>
              <a:t> out“) und </a:t>
            </a:r>
            <a:r>
              <a:rPr lang="de-DE" i="1" dirty="0"/>
              <a:t>Tab</a:t>
            </a:r>
            <a:r>
              <a:rPr lang="de-DE" dirty="0"/>
              <a:t> eingeben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Kompilieren und ausführen:</a:t>
            </a:r>
          </a:p>
          <a:p>
            <a:r>
              <a:rPr lang="de-DE" dirty="0"/>
              <a:t>Ctrl+Shift+F10 drücken (oder über </a:t>
            </a:r>
            <a:r>
              <a:rPr lang="de-DE" i="1" dirty="0"/>
              <a:t>Run</a:t>
            </a:r>
            <a:r>
              <a:rPr lang="de-DE" dirty="0"/>
              <a:t>-Menü)</a:t>
            </a:r>
          </a:p>
          <a:p>
            <a:r>
              <a:rPr lang="de-DE" dirty="0"/>
              <a:t>Ausgabe erfolgt im Konsolen-Bereich innerhalb von </a:t>
            </a:r>
            <a:r>
              <a:rPr lang="de-DE" dirty="0" err="1"/>
              <a:t>IntelliJ</a:t>
            </a:r>
            <a:r>
              <a:rPr lang="de-DE" dirty="0"/>
              <a:t> IDEA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Weiteres:</a:t>
            </a:r>
          </a:p>
          <a:p>
            <a:r>
              <a:rPr lang="de-DE" dirty="0"/>
              <a:t>Grundlegender Aufbau ausführbarer Klassen</a:t>
            </a:r>
          </a:p>
          <a:p>
            <a:r>
              <a:rPr lang="de-DE" dirty="0"/>
              <a:t>Pakete und Dateiorganisation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Vorführung in </a:t>
            </a:r>
            <a:r>
              <a:rPr lang="de-DE" dirty="0" err="1"/>
              <a:t>Eclipse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468"/>
            <a:ext cx="651737" cy="61859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7044F54-B168-471C-B9B2-AA51A4635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041" y="770469"/>
            <a:ext cx="2077958" cy="110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1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Eine Java-Datei ist ein ausführbares Programm, wenn:</a:t>
            </a:r>
          </a:p>
          <a:p>
            <a:r>
              <a:rPr lang="de-DE" dirty="0"/>
              <a:t>Sie eine „öffentliche“ Klasse enthält: </a:t>
            </a:r>
            <a:r>
              <a:rPr lang="de-DE" i="1" dirty="0" err="1"/>
              <a:t>public</a:t>
            </a:r>
            <a:r>
              <a:rPr lang="de-DE" i="1" dirty="0"/>
              <a:t> </a:t>
            </a:r>
            <a:r>
              <a:rPr lang="de-DE" i="1" dirty="0" err="1"/>
              <a:t>class</a:t>
            </a:r>
            <a:r>
              <a:rPr lang="de-DE" i="1" dirty="0"/>
              <a:t> </a:t>
            </a:r>
            <a:r>
              <a:rPr lang="de-DE" i="1" dirty="0" err="1"/>
              <a:t>MyApplication</a:t>
            </a:r>
            <a:r>
              <a:rPr lang="de-DE" i="1" dirty="0"/>
              <a:t> { … }</a:t>
            </a:r>
          </a:p>
          <a:p>
            <a:r>
              <a:rPr lang="de-DE" dirty="0"/>
              <a:t>Die Klasse denselben Namen hat wie die Datei (hier: </a:t>
            </a:r>
            <a:r>
              <a:rPr lang="de-DE" i="1" dirty="0"/>
              <a:t>MyApplication.java</a:t>
            </a:r>
            <a:r>
              <a:rPr lang="de-DE" dirty="0"/>
              <a:t>).</a:t>
            </a:r>
          </a:p>
          <a:p>
            <a:r>
              <a:rPr lang="de-DE" dirty="0"/>
              <a:t>Die Klasse folgende Methode besitzt: </a:t>
            </a:r>
            <a:r>
              <a:rPr lang="de-DE" i="1" dirty="0" err="1"/>
              <a:t>public</a:t>
            </a:r>
            <a:r>
              <a:rPr lang="de-DE" i="1" dirty="0"/>
              <a:t> </a:t>
            </a:r>
            <a:r>
              <a:rPr lang="de-DE" i="1" dirty="0" err="1"/>
              <a:t>static</a:t>
            </a:r>
            <a:r>
              <a:rPr lang="de-DE" i="1" dirty="0"/>
              <a:t> </a:t>
            </a:r>
            <a:r>
              <a:rPr lang="de-DE" i="1" dirty="0" err="1"/>
              <a:t>void</a:t>
            </a:r>
            <a:r>
              <a:rPr lang="de-DE" i="1" dirty="0"/>
              <a:t> </a:t>
            </a:r>
            <a:r>
              <a:rPr lang="de-DE" i="1" dirty="0" err="1"/>
              <a:t>main</a:t>
            </a:r>
            <a:r>
              <a:rPr lang="de-DE" i="1" dirty="0"/>
              <a:t>(String[] </a:t>
            </a:r>
            <a:r>
              <a:rPr lang="de-DE" i="1" dirty="0" err="1"/>
              <a:t>args</a:t>
            </a:r>
            <a:r>
              <a:rPr lang="de-DE" i="1" dirty="0"/>
              <a:t>) { … }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Beachte:</a:t>
            </a:r>
          </a:p>
          <a:p>
            <a:r>
              <a:rPr lang="de-DE" dirty="0"/>
              <a:t>Der Name </a:t>
            </a:r>
            <a:r>
              <a:rPr lang="de-DE" i="1" dirty="0" err="1"/>
              <a:t>MyApplication</a:t>
            </a:r>
            <a:r>
              <a:rPr lang="de-DE" dirty="0"/>
              <a:t> der Klasse und Datei ist frei wählbar.</a:t>
            </a:r>
          </a:p>
          <a:p>
            <a:r>
              <a:rPr lang="de-DE" dirty="0"/>
              <a:t>Der Name der Methode ist nicht frei wählbar, sondern muss </a:t>
            </a:r>
            <a:r>
              <a:rPr lang="de-DE" i="1" dirty="0" err="1"/>
              <a:t>main</a:t>
            </a:r>
            <a:r>
              <a:rPr lang="de-DE" dirty="0"/>
              <a:t> lauten.</a:t>
            </a:r>
          </a:p>
          <a:p>
            <a:r>
              <a:rPr lang="de-DE" dirty="0"/>
              <a:t>Bei Ausführung der Datei </a:t>
            </a:r>
            <a:r>
              <a:rPr lang="de-DE" i="1" dirty="0"/>
              <a:t>MyApplication.java</a:t>
            </a:r>
            <a:r>
              <a:rPr lang="de-DE" dirty="0"/>
              <a:t> wird die </a:t>
            </a:r>
            <a:r>
              <a:rPr lang="de-DE" i="1" dirty="0" err="1"/>
              <a:t>main</a:t>
            </a:r>
            <a:r>
              <a:rPr lang="de-DE" i="1" dirty="0"/>
              <a:t>()</a:t>
            </a:r>
            <a:r>
              <a:rPr lang="de-DE" dirty="0"/>
              <a:t>-Methode ausgeführt.</a:t>
            </a:r>
          </a:p>
          <a:p>
            <a:pPr>
              <a:buNone/>
            </a:pPr>
            <a:endParaRPr lang="de-DE" dirty="0"/>
          </a:p>
          <a:p>
            <a:pPr lvl="1">
              <a:buNone/>
            </a:pPr>
            <a:r>
              <a:rPr lang="de-DE" sz="1400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MyApplication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{</a:t>
            </a:r>
            <a:endParaRPr lang="de-DE" sz="1400" dirty="0">
              <a:latin typeface="Consolas"/>
            </a:endParaRPr>
          </a:p>
          <a:p>
            <a:pPr lvl="1">
              <a:buNone/>
            </a:pPr>
            <a:r>
              <a:rPr lang="de-DE" sz="1400" dirty="0">
                <a:solidFill>
                  <a:srgbClr val="3F7F5F"/>
                </a:solidFill>
                <a:latin typeface="Consolas"/>
              </a:rPr>
              <a:t>    // Ausführbare Methode (Programm-Einstieg)</a:t>
            </a:r>
          </a:p>
          <a:p>
            <a:pPr lvl="1">
              <a:buNone/>
            </a:pPr>
            <a:r>
              <a:rPr lang="en-US" sz="1400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{</a:t>
            </a:r>
            <a:endParaRPr lang="de-DE" sz="1400" dirty="0">
              <a:solidFill>
                <a:srgbClr val="3F7F5F"/>
              </a:solidFill>
              <a:latin typeface="Consolas"/>
            </a:endParaRPr>
          </a:p>
          <a:p>
            <a:pPr lvl="1"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i="1" dirty="0">
                <a:solidFill>
                  <a:srgbClr val="2A00FF"/>
                </a:solidFill>
                <a:latin typeface="Consolas"/>
              </a:rPr>
              <a:t>"Los geht‘s!"</a:t>
            </a:r>
            <a:r>
              <a:rPr lang="de-DE" sz="1400" i="1" dirty="0">
                <a:solidFill>
                  <a:srgbClr val="000000"/>
                </a:solidFill>
                <a:latin typeface="Consolas"/>
              </a:rPr>
              <a:t>); 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// Konsolenausgabe</a:t>
            </a:r>
            <a:endParaRPr lang="de-DE" sz="1400" i="1" dirty="0">
              <a:solidFill>
                <a:srgbClr val="000000"/>
              </a:solidFill>
              <a:latin typeface="Consolas"/>
            </a:endParaRPr>
          </a:p>
          <a:p>
            <a:pPr lvl="1"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lvl="1"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Ausführbare Programme (Anwendungen) in Java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Über die Lehrmaterialien zur Verfügung gestellt:</a:t>
            </a:r>
          </a:p>
          <a:p>
            <a:r>
              <a:rPr lang="de-DE" dirty="0"/>
              <a:t>Beispiel-Quelltexte der Vorlesungsfolien als </a:t>
            </a:r>
            <a:r>
              <a:rPr lang="de-DE" dirty="0" err="1"/>
              <a:t>IntelliJ</a:t>
            </a:r>
            <a:r>
              <a:rPr lang="de-DE" dirty="0"/>
              <a:t> IDEA-Projekt</a:t>
            </a:r>
          </a:p>
          <a:p>
            <a:r>
              <a:rPr lang="de-DE" dirty="0"/>
              <a:t>Beispiel-Lösungen des Arbeitsbuches als </a:t>
            </a:r>
            <a:r>
              <a:rPr lang="de-DE" dirty="0" err="1"/>
              <a:t>IntelliJ</a:t>
            </a:r>
            <a:r>
              <a:rPr lang="de-DE" dirty="0"/>
              <a:t> IDEA-Projekt</a:t>
            </a:r>
          </a:p>
          <a:p>
            <a:r>
              <a:rPr lang="de-DE" dirty="0"/>
              <a:t>Das Projekt des Arbeitsbuches enthält zudem für Labore gegebene Dateien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Nutzung der Beispielprogramme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Programmheft (Themen-Übersicht)</a:t>
            </a:r>
          </a:p>
          <a:p>
            <a:pPr>
              <a:buFont typeface="+mj-lt"/>
              <a:buAutoNum type="arabicPeriod"/>
            </a:pPr>
            <a:r>
              <a:rPr lang="de-DE" dirty="0"/>
              <a:t>Objektorientierte Programmierung</a:t>
            </a:r>
          </a:p>
          <a:p>
            <a:pPr>
              <a:buFont typeface="+mj-lt"/>
              <a:buAutoNum type="arabicPeriod"/>
            </a:pPr>
            <a:r>
              <a:rPr lang="de-DE" dirty="0"/>
              <a:t>Programmiersprache Java</a:t>
            </a:r>
          </a:p>
          <a:p>
            <a:pPr>
              <a:buFont typeface="+mj-lt"/>
              <a:buAutoNum type="arabicPeriod"/>
            </a:pPr>
            <a:r>
              <a:rPr lang="de-DE" dirty="0"/>
              <a:t>Benötigte Software &amp; erstes Programm</a:t>
            </a:r>
          </a:p>
          <a:p>
            <a:pPr>
              <a:buFont typeface="+mj-lt"/>
              <a:buAutoNum type="arabicPeriod"/>
            </a:pPr>
            <a:r>
              <a:rPr lang="de-DE" dirty="0"/>
              <a:t>Literatur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66DF8DB-4302-4A7E-9F46-FE81EA2AFFAE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4F7E63C4-8841-453B-970E-FF603903B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Das „beste“ Buch ist das, mit dem Sie persönlich am besten lernen können!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D. Abts: </a:t>
            </a:r>
            <a:r>
              <a:rPr lang="de-DE" i="1" dirty="0"/>
              <a:t>Grundkurs JAVA</a:t>
            </a:r>
            <a:r>
              <a:rPr lang="de-DE" dirty="0"/>
              <a:t>, Springer-Vieweg</a:t>
            </a:r>
          </a:p>
          <a:p>
            <a:r>
              <a:rPr lang="de-DE" dirty="0"/>
              <a:t>H.-P. </a:t>
            </a:r>
            <a:r>
              <a:rPr lang="de-DE" dirty="0" err="1"/>
              <a:t>Habelitz</a:t>
            </a:r>
            <a:r>
              <a:rPr lang="de-DE" dirty="0"/>
              <a:t>: </a:t>
            </a:r>
            <a:r>
              <a:rPr lang="de-DE" i="1" dirty="0"/>
              <a:t>Programmieren lernen mit Java</a:t>
            </a:r>
            <a:r>
              <a:rPr lang="de-DE" dirty="0"/>
              <a:t>, Rheinwerk Computing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Android, Programmierung, Design &amp; Anwendungen (</a:t>
            </a:r>
            <a:r>
              <a:rPr lang="de-DE" u="sng" dirty="0"/>
              <a:t>nicht</a:t>
            </a:r>
            <a:r>
              <a:rPr lang="de-DE" dirty="0"/>
              <a:t> prüfungsrelevant):</a:t>
            </a:r>
          </a:p>
          <a:p>
            <a:r>
              <a:rPr lang="de-DE" dirty="0"/>
              <a:t>E. Freeman et al.: </a:t>
            </a:r>
            <a:r>
              <a:rPr lang="de-DE" i="1" dirty="0"/>
              <a:t>Entwurfsmuster von Kopf bis Fuß</a:t>
            </a:r>
            <a:r>
              <a:rPr lang="de-DE" dirty="0"/>
              <a:t>, O‘Reilly Media</a:t>
            </a:r>
          </a:p>
          <a:p>
            <a:r>
              <a:rPr lang="de-DE" dirty="0"/>
              <a:t>D. &amp; D. Griffiths: </a:t>
            </a:r>
            <a:r>
              <a:rPr lang="de-DE" i="1" dirty="0"/>
              <a:t>Head First Android Development</a:t>
            </a:r>
            <a:r>
              <a:rPr lang="de-DE" dirty="0"/>
              <a:t>, O‘Reilly Media</a:t>
            </a:r>
            <a:endParaRPr lang="de-DE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dirty="0"/>
              <a:t>W. Burger and M. J. </a:t>
            </a:r>
            <a:r>
              <a:rPr lang="de-DE" dirty="0" err="1"/>
              <a:t>Burge</a:t>
            </a:r>
            <a:r>
              <a:rPr lang="de-DE" dirty="0"/>
              <a:t>: </a:t>
            </a:r>
            <a:r>
              <a:rPr lang="de-DE" i="1" dirty="0"/>
              <a:t>Digitale Bildverarbeitung</a:t>
            </a:r>
            <a:r>
              <a:rPr lang="de-DE" dirty="0"/>
              <a:t>, Springer-Vieweg</a:t>
            </a:r>
            <a:r>
              <a:rPr lang="de-DE" sz="1400" dirty="0"/>
              <a:t> </a:t>
            </a:r>
            <a:r>
              <a:rPr lang="de-DE" sz="1400" i="1" dirty="0">
                <a:solidFill>
                  <a:schemeClr val="bg1">
                    <a:lumMod val="50000"/>
                  </a:schemeClr>
                </a:solidFill>
              </a:rPr>
              <a:t>(PDF über Bibliothek)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31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025" y="770468"/>
            <a:ext cx="1433513" cy="5498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0DAE31-59C1-4AB4-86F9-8135E3B585AC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Programmheft (Themen-Übersicht)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8FA8B113-40BB-411F-8EE4-47B1325FA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42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Wir werden zuerst die Grundlagen aufeinander aufbauen …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Erster Teil: Grundlagen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20" y="1973665"/>
            <a:ext cx="1957695" cy="866766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7362935" y="867152"/>
            <a:ext cx="1478290" cy="94179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kumimoji="0" lang="de-DE" sz="12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Grundlagen:</a:t>
            </a:r>
          </a:p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Imperative und</a:t>
            </a:r>
          </a:p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200" kern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o</a:t>
            </a:r>
            <a:r>
              <a:rPr kumimoji="0" lang="de-DE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bjektorientierte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isten ITC" panose="03050502040202030202" pitchFamily="66" charset="0"/>
              <a:cs typeface="+mn-cs"/>
            </a:endParaRPr>
          </a:p>
          <a:p>
            <a:pPr marL="342900" marR="0" indent="-3429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Sprachkonzepte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706726" y="2930338"/>
            <a:ext cx="192392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200" kern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1</a:t>
            </a:r>
            <a:r>
              <a: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Imperative Konzepte</a:t>
            </a:r>
          </a:p>
        </p:txBody>
      </p:sp>
      <p:grpSp>
        <p:nvGrpSpPr>
          <p:cNvPr id="14" name="Gruppieren 13"/>
          <p:cNvGrpSpPr/>
          <p:nvPr/>
        </p:nvGrpSpPr>
        <p:grpSpPr>
          <a:xfrm>
            <a:off x="3437356" y="2244239"/>
            <a:ext cx="1685638" cy="1692076"/>
            <a:chOff x="3437356" y="2627698"/>
            <a:chExt cx="1685638" cy="1692076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72766" y="2627698"/>
              <a:ext cx="1650228" cy="633024"/>
            </a:xfrm>
            <a:prstGeom prst="rect">
              <a:avLst/>
            </a:prstGeom>
          </p:spPr>
        </p:pic>
        <p:sp>
          <p:nvSpPr>
            <p:cNvPr id="16" name="Pfeil nach oben 15"/>
            <p:cNvSpPr/>
            <p:nvPr/>
          </p:nvSpPr>
          <p:spPr bwMode="auto">
            <a:xfrm rot="2048879">
              <a:off x="3887749" y="3582097"/>
              <a:ext cx="265732" cy="737677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3437356" y="3275799"/>
              <a:ext cx="16706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lang="de-DE" sz="1200" kern="0" noProof="0" dirty="0">
                  <a:solidFill>
                    <a:srgbClr val="000000"/>
                  </a:solidFill>
                  <a:latin typeface="Kristen ITC" panose="03050502040202030202" pitchFamily="66" charset="0"/>
                  <a:cs typeface="+mn-cs"/>
                </a:rPr>
                <a:t>3</a:t>
              </a:r>
              <a:r>
                <a: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risten ITC" panose="03050502040202030202" pitchFamily="66" charset="0"/>
                  <a:cs typeface="+mn-cs"/>
                </a:rPr>
                <a:t>. Klassenbibliothek</a:t>
              </a:r>
            </a:p>
          </p:txBody>
        </p:sp>
      </p:grpSp>
      <p:grpSp>
        <p:nvGrpSpPr>
          <p:cNvPr id="2" name="Gruppieren 1"/>
          <p:cNvGrpSpPr/>
          <p:nvPr/>
        </p:nvGrpSpPr>
        <p:grpSpPr>
          <a:xfrm>
            <a:off x="1535581" y="3272789"/>
            <a:ext cx="2936293" cy="2225525"/>
            <a:chOff x="1535581" y="3656248"/>
            <a:chExt cx="2936293" cy="2225525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94912" y="4459870"/>
              <a:ext cx="1436406" cy="1054624"/>
            </a:xfrm>
            <a:prstGeom prst="rect">
              <a:avLst/>
            </a:prstGeom>
          </p:spPr>
        </p:pic>
        <p:sp>
          <p:nvSpPr>
            <p:cNvPr id="21" name="Textfeld 20"/>
            <p:cNvSpPr txBox="1"/>
            <p:nvPr/>
          </p:nvSpPr>
          <p:spPr>
            <a:xfrm>
              <a:off x="2554361" y="5604774"/>
              <a:ext cx="19175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lang="de-DE" sz="1200" kern="0" noProof="0" dirty="0">
                  <a:solidFill>
                    <a:srgbClr val="000000"/>
                  </a:solidFill>
                  <a:latin typeface="Kristen ITC" panose="03050502040202030202" pitchFamily="66" charset="0"/>
                  <a:cs typeface="+mn-cs"/>
                </a:rPr>
                <a:t>2</a:t>
              </a:r>
              <a:r>
                <a: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risten ITC" panose="03050502040202030202" pitchFamily="66" charset="0"/>
                  <a:cs typeface="+mn-cs"/>
                </a:rPr>
                <a:t>. Klassen und Objekte</a:t>
              </a:r>
            </a:p>
          </p:txBody>
        </p:sp>
        <p:sp>
          <p:nvSpPr>
            <p:cNvPr id="12" name="Rechteckiger Pfeil 11"/>
            <p:cNvSpPr/>
            <p:nvPr/>
          </p:nvSpPr>
          <p:spPr bwMode="auto">
            <a:xfrm flipV="1">
              <a:off x="1535581" y="3656248"/>
              <a:ext cx="910594" cy="1716809"/>
            </a:xfrm>
            <a:prstGeom prst="bentArrow">
              <a:avLst>
                <a:gd name="adj1" fmla="val 16172"/>
                <a:gd name="adj2" fmla="val 17827"/>
                <a:gd name="adj3" fmla="val 25000"/>
                <a:gd name="adj4" fmla="val 43750"/>
              </a:avLst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5427474" y="2123843"/>
            <a:ext cx="2609009" cy="1082976"/>
            <a:chOff x="5427474" y="2507302"/>
            <a:chExt cx="2609009" cy="1082976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84620" y="2507302"/>
              <a:ext cx="1551863" cy="769589"/>
            </a:xfrm>
            <a:prstGeom prst="rect">
              <a:avLst/>
            </a:prstGeom>
          </p:spPr>
        </p:pic>
        <p:sp>
          <p:nvSpPr>
            <p:cNvPr id="23" name="Textfeld 22"/>
            <p:cNvSpPr txBox="1"/>
            <p:nvPr/>
          </p:nvSpPr>
          <p:spPr>
            <a:xfrm>
              <a:off x="6689726" y="3313279"/>
              <a:ext cx="114165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lang="de-DE" sz="1200" kern="0" noProof="0" dirty="0">
                  <a:solidFill>
                    <a:srgbClr val="000000"/>
                  </a:solidFill>
                  <a:latin typeface="Kristen ITC" panose="03050502040202030202" pitchFamily="66" charset="0"/>
                  <a:cs typeface="+mn-cs"/>
                </a:rPr>
                <a:t>4</a:t>
              </a:r>
              <a:r>
                <a: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risten ITC" panose="03050502040202030202" pitchFamily="66" charset="0"/>
                  <a:cs typeface="+mn-cs"/>
                </a:rPr>
                <a:t>. Vererbung</a:t>
              </a:r>
            </a:p>
          </p:txBody>
        </p:sp>
        <p:sp>
          <p:nvSpPr>
            <p:cNvPr id="25" name="Pfeil nach oben 24"/>
            <p:cNvSpPr/>
            <p:nvPr/>
          </p:nvSpPr>
          <p:spPr bwMode="auto">
            <a:xfrm rot="5400000">
              <a:off x="5663447" y="2559451"/>
              <a:ext cx="265732" cy="737677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6144006" y="3272790"/>
            <a:ext cx="2061783" cy="2235049"/>
            <a:chOff x="6144006" y="3656249"/>
            <a:chExt cx="2061783" cy="2235049"/>
          </a:xfrm>
        </p:grpSpPr>
        <p:sp>
          <p:nvSpPr>
            <p:cNvPr id="24" name="Textfeld 23"/>
            <p:cNvSpPr txBox="1"/>
            <p:nvPr/>
          </p:nvSpPr>
          <p:spPr>
            <a:xfrm>
              <a:off x="6144006" y="5614299"/>
              <a:ext cx="206178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lang="de-DE" sz="1200" kern="0" dirty="0">
                  <a:solidFill>
                    <a:srgbClr val="000000"/>
                  </a:solidFill>
                  <a:latin typeface="Kristen ITC" panose="03050502040202030202" pitchFamily="66" charset="0"/>
                  <a:cs typeface="+mn-cs"/>
                </a:rPr>
                <a:t>5</a:t>
              </a:r>
              <a:r>
                <a: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risten ITC" panose="03050502040202030202" pitchFamily="66" charset="0"/>
                  <a:cs typeface="+mn-cs"/>
                </a:rPr>
                <a:t>. Schnittstellen und Co.</a:t>
              </a:r>
            </a:p>
          </p:txBody>
        </p:sp>
        <p:sp>
          <p:nvSpPr>
            <p:cNvPr id="26" name="Pfeil nach oben 25"/>
            <p:cNvSpPr/>
            <p:nvPr/>
          </p:nvSpPr>
          <p:spPr bwMode="auto">
            <a:xfrm rot="10800000">
              <a:off x="7143719" y="3656249"/>
              <a:ext cx="265732" cy="737677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  <p:pic>
          <p:nvPicPr>
            <p:cNvPr id="13" name="Grafik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40971" y="4544403"/>
              <a:ext cx="1471225" cy="1027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812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… und anschließend einige spezielle Erweiterungen erlernen.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Zweiter Teil: Erweiterungen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16" name="Ellipse 15"/>
          <p:cNvSpPr/>
          <p:nvPr/>
        </p:nvSpPr>
        <p:spPr bwMode="auto">
          <a:xfrm>
            <a:off x="3486110" y="4158612"/>
            <a:ext cx="1768498" cy="862029"/>
          </a:xfrm>
          <a:prstGeom prst="ellips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Kristen ITC" panose="03050502040202030202" pitchFamily="66" charset="0"/>
              </a:rPr>
              <a:t>Grundlagen</a:t>
            </a: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Kristen ITC" panose="03050502040202030202" pitchFamily="66" charset="0"/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516538" y="3851413"/>
            <a:ext cx="2969572" cy="1449493"/>
            <a:chOff x="516538" y="4362692"/>
            <a:chExt cx="2969572" cy="1449493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676" y="4362692"/>
              <a:ext cx="1479186" cy="1092145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/>
          </p:nvSpPr>
          <p:spPr>
            <a:xfrm>
              <a:off x="516538" y="5535186"/>
              <a:ext cx="210346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lang="de-DE" sz="1200" kern="0" dirty="0">
                  <a:solidFill>
                    <a:srgbClr val="000000"/>
                  </a:solidFill>
                  <a:latin typeface="Kristen ITC" panose="03050502040202030202" pitchFamily="66" charset="0"/>
                  <a:cs typeface="+mn-cs"/>
                </a:rPr>
                <a:t>6</a:t>
              </a:r>
              <a:r>
                <a: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risten ITC" panose="03050502040202030202" pitchFamily="66" charset="0"/>
                  <a:cs typeface="+mn-cs"/>
                </a:rPr>
                <a:t>. Grafische Oberflächen</a:t>
              </a:r>
            </a:p>
          </p:txBody>
        </p:sp>
        <p:cxnSp>
          <p:nvCxnSpPr>
            <p:cNvPr id="18" name="Gerade Verbindung mit Pfeil 17"/>
            <p:cNvCxnSpPr>
              <a:stCxn id="16" idx="2"/>
              <a:endCxn id="7" idx="3"/>
            </p:cNvCxnSpPr>
            <p:nvPr/>
          </p:nvCxnSpPr>
          <p:spPr bwMode="auto">
            <a:xfrm flipH="1" flipV="1">
              <a:off x="2307862" y="4908765"/>
              <a:ext cx="1178248" cy="2019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" name="Gruppieren 16"/>
          <p:cNvGrpSpPr/>
          <p:nvPr/>
        </p:nvGrpSpPr>
        <p:grpSpPr>
          <a:xfrm>
            <a:off x="2128993" y="1431565"/>
            <a:ext cx="2010487" cy="2863120"/>
            <a:chOff x="2128993" y="1942844"/>
            <a:chExt cx="2010487" cy="2863120"/>
          </a:xfrm>
        </p:grpSpPr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0852" y="1942844"/>
              <a:ext cx="1426761" cy="1558716"/>
            </a:xfrm>
            <a:prstGeom prst="rect">
              <a:avLst/>
            </a:prstGeom>
          </p:spPr>
        </p:pic>
        <p:sp>
          <p:nvSpPr>
            <p:cNvPr id="13" name="Textfeld 12"/>
            <p:cNvSpPr txBox="1"/>
            <p:nvPr/>
          </p:nvSpPr>
          <p:spPr>
            <a:xfrm>
              <a:off x="2128993" y="3599300"/>
              <a:ext cx="201048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lang="de-DE" sz="1200" kern="0" dirty="0">
                  <a:solidFill>
                    <a:srgbClr val="000000"/>
                  </a:solidFill>
                  <a:latin typeface="Kristen ITC" panose="03050502040202030202" pitchFamily="66" charset="0"/>
                  <a:cs typeface="+mn-cs"/>
                </a:rPr>
                <a:t>7</a:t>
              </a:r>
              <a:r>
                <a: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risten ITC" panose="03050502040202030202" pitchFamily="66" charset="0"/>
                  <a:cs typeface="+mn-cs"/>
                </a:rPr>
                <a:t>. Ausnahmebehandlung</a:t>
              </a:r>
            </a:p>
          </p:txBody>
        </p:sp>
        <p:cxnSp>
          <p:nvCxnSpPr>
            <p:cNvPr id="20" name="Gerade Verbindung mit Pfeil 19"/>
            <p:cNvCxnSpPr>
              <a:stCxn id="16" idx="1"/>
              <a:endCxn id="13" idx="2"/>
            </p:cNvCxnSpPr>
            <p:nvPr/>
          </p:nvCxnSpPr>
          <p:spPr bwMode="auto">
            <a:xfrm flipH="1" flipV="1">
              <a:off x="3134237" y="3876299"/>
              <a:ext cx="610864" cy="9296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9" name="Gruppieren 18"/>
          <p:cNvGrpSpPr/>
          <p:nvPr/>
        </p:nvGrpSpPr>
        <p:grpSpPr>
          <a:xfrm>
            <a:off x="4696327" y="1954787"/>
            <a:ext cx="2784090" cy="2339898"/>
            <a:chOff x="4696327" y="2466066"/>
            <a:chExt cx="2784090" cy="2339898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96327" y="2466066"/>
              <a:ext cx="2784090" cy="975867"/>
            </a:xfrm>
            <a:prstGeom prst="rect">
              <a:avLst/>
            </a:prstGeom>
          </p:spPr>
        </p:pic>
        <p:sp>
          <p:nvSpPr>
            <p:cNvPr id="14" name="Textfeld 13"/>
            <p:cNvSpPr txBox="1"/>
            <p:nvPr/>
          </p:nvSpPr>
          <p:spPr>
            <a:xfrm>
              <a:off x="5094350" y="3520037"/>
              <a:ext cx="198804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lang="de-DE" sz="1200" kern="0" dirty="0">
                  <a:solidFill>
                    <a:srgbClr val="000000"/>
                  </a:solidFill>
                  <a:latin typeface="Kristen ITC" panose="03050502040202030202" pitchFamily="66" charset="0"/>
                  <a:cs typeface="+mn-cs"/>
                </a:rPr>
                <a:t>8</a:t>
              </a:r>
              <a:r>
                <a: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risten ITC" panose="03050502040202030202" pitchFamily="66" charset="0"/>
                  <a:cs typeface="+mn-cs"/>
                </a:rPr>
                <a:t>. Eingabe und</a:t>
              </a:r>
              <a:r>
                <a:rPr kumimoji="0" lang="de-DE" sz="12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risten ITC" panose="03050502040202030202" pitchFamily="66" charset="0"/>
                  <a:cs typeface="+mn-cs"/>
                </a:rPr>
                <a:t> Ausgabe</a:t>
              </a:r>
              <a:endPara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endParaRPr>
            </a:p>
          </p:txBody>
        </p:sp>
        <p:cxnSp>
          <p:nvCxnSpPr>
            <p:cNvPr id="30" name="Gerade Verbindung mit Pfeil 29"/>
            <p:cNvCxnSpPr>
              <a:stCxn id="16" idx="7"/>
              <a:endCxn id="14" idx="2"/>
            </p:cNvCxnSpPr>
            <p:nvPr/>
          </p:nvCxnSpPr>
          <p:spPr bwMode="auto">
            <a:xfrm flipV="1">
              <a:off x="4995617" y="3797036"/>
              <a:ext cx="1092756" cy="10089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" name="Gruppieren 20"/>
          <p:cNvGrpSpPr/>
          <p:nvPr/>
        </p:nvGrpSpPr>
        <p:grpSpPr>
          <a:xfrm>
            <a:off x="5254608" y="4045465"/>
            <a:ext cx="3448299" cy="1076278"/>
            <a:chOff x="5254608" y="4556744"/>
            <a:chExt cx="3448299" cy="1076278"/>
          </a:xfrm>
        </p:grpSpPr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32857" y="4556744"/>
              <a:ext cx="2270050" cy="733220"/>
            </a:xfrm>
            <a:prstGeom prst="rect">
              <a:avLst/>
            </a:prstGeom>
          </p:spPr>
        </p:pic>
        <p:sp>
          <p:nvSpPr>
            <p:cNvPr id="15" name="Textfeld 14"/>
            <p:cNvSpPr txBox="1"/>
            <p:nvPr/>
          </p:nvSpPr>
          <p:spPr>
            <a:xfrm>
              <a:off x="6630771" y="5356023"/>
              <a:ext cx="187423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lang="de-DE" sz="1200" kern="0" dirty="0">
                  <a:solidFill>
                    <a:srgbClr val="000000"/>
                  </a:solidFill>
                  <a:latin typeface="Kristen ITC" panose="03050502040202030202" pitchFamily="66" charset="0"/>
                  <a:cs typeface="+mn-cs"/>
                </a:rPr>
                <a:t>9</a:t>
              </a:r>
              <a:r>
                <a: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risten ITC" panose="03050502040202030202" pitchFamily="66" charset="0"/>
                  <a:cs typeface="+mn-cs"/>
                </a:rPr>
                <a:t>. Parallelverarbeitung</a:t>
              </a:r>
            </a:p>
          </p:txBody>
        </p:sp>
        <p:cxnSp>
          <p:nvCxnSpPr>
            <p:cNvPr id="33" name="Gerade Verbindung mit Pfeil 32"/>
            <p:cNvCxnSpPr>
              <a:stCxn id="16" idx="6"/>
              <a:endCxn id="10" idx="1"/>
            </p:cNvCxnSpPr>
            <p:nvPr/>
          </p:nvCxnSpPr>
          <p:spPr bwMode="auto">
            <a:xfrm flipV="1">
              <a:off x="5254608" y="4923354"/>
              <a:ext cx="1178249" cy="1873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46674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Kleine Umfrage:</a:t>
            </a:r>
          </a:p>
          <a:p>
            <a:r>
              <a:rPr lang="de-DE" dirty="0"/>
              <a:t>Wer besitzt ein Smartphone?</a:t>
            </a:r>
          </a:p>
          <a:p>
            <a:r>
              <a:rPr lang="de-DE" dirty="0"/>
              <a:t>Android, Apple, Windows oder „anderes“?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Da war doch noch etwas, das man mit Java machen kann:</a:t>
            </a:r>
          </a:p>
          <a:p>
            <a:r>
              <a:rPr lang="de-DE" dirty="0"/>
              <a:t>Programmieren von Android-Apps</a:t>
            </a:r>
          </a:p>
          <a:p>
            <a:r>
              <a:rPr lang="de-DE" dirty="0"/>
              <a:t>Nicht prüfungsrelevant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Nur falls noch Zeit bleibt …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129" y="770468"/>
            <a:ext cx="936870" cy="1595211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3" y="770468"/>
            <a:ext cx="652280" cy="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0DAE31-59C1-4AB4-86F9-8135E3B585AC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Objektorientierte Programmierung (OOP)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269DF8B9-2B39-4328-A518-1B30F9872C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reale Welt besteht aus Objekten (z. B. Gegenstände, Personen).</a:t>
            </a:r>
          </a:p>
          <a:p>
            <a:r>
              <a:rPr lang="de-DE" dirty="0"/>
              <a:t>Für reale Objekte werden auch in Software „Objekte“ erzeugt:</a:t>
            </a:r>
          </a:p>
          <a:p>
            <a:pPr lvl="1"/>
            <a:r>
              <a:rPr lang="de-DE" dirty="0"/>
              <a:t>Abstraktion: Ein Objekt beinhaltet Variablen, die es beschreiben.</a:t>
            </a:r>
          </a:p>
          <a:p>
            <a:pPr lvl="1"/>
            <a:r>
              <a:rPr lang="de-DE" dirty="0"/>
              <a:t>Beispiel „Flugzeug“: Anzahl Triebwerke, Anzahl Piloten, max. Anzahl Passagiere, …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Abstraktion &amp; Modellierung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999" y="2660441"/>
            <a:ext cx="3172501" cy="211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feld 10"/>
          <p:cNvSpPr txBox="1"/>
          <p:nvPr/>
        </p:nvSpPr>
        <p:spPr>
          <a:xfrm>
            <a:off x="3879828" y="3265282"/>
            <a:ext cx="185339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400" kern="0" dirty="0">
                <a:solidFill>
                  <a:srgbClr val="000000"/>
                </a:solidFill>
                <a:latin typeface="Calibri" pitchFamily="34" charset="0"/>
                <a:cs typeface="+mn-cs"/>
              </a:rPr>
              <a:t>Modellierung</a:t>
            </a:r>
          </a:p>
        </p:txBody>
      </p:sp>
      <p:grpSp>
        <p:nvGrpSpPr>
          <p:cNvPr id="13" name="Gruppieren 30"/>
          <p:cNvGrpSpPr/>
          <p:nvPr/>
        </p:nvGrpSpPr>
        <p:grpSpPr>
          <a:xfrm>
            <a:off x="5823652" y="3073714"/>
            <a:ext cx="2088000" cy="1007998"/>
            <a:chOff x="4049798" y="3161483"/>
            <a:chExt cx="1260000" cy="1007998"/>
          </a:xfrm>
        </p:grpSpPr>
        <p:sp>
          <p:nvSpPr>
            <p:cNvPr id="14" name="Rechteck 13"/>
            <p:cNvSpPr/>
            <p:nvPr/>
          </p:nvSpPr>
          <p:spPr bwMode="auto">
            <a:xfrm>
              <a:off x="4049798" y="3161483"/>
              <a:ext cx="126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u="sng" dirty="0" err="1">
                  <a:solidFill>
                    <a:srgbClr val="000000"/>
                  </a:solidFill>
                  <a:latin typeface="Calibri" pitchFamily="34" charset="0"/>
                </a:rPr>
                <a:t>hummel</a:t>
              </a:r>
              <a:r>
                <a:rPr lang="de-DE" sz="1400" b="1" u="sng" dirty="0">
                  <a:solidFill>
                    <a:srgbClr val="000000"/>
                  </a:solidFill>
                  <a:latin typeface="Calibri" pitchFamily="34" charset="0"/>
                </a:rPr>
                <a:t> </a:t>
              </a:r>
              <a:r>
                <a:rPr kumimoji="0" lang="de-DE" sz="1400" b="1" i="0" u="sng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:</a:t>
              </a:r>
              <a:r>
                <a:rPr kumimoji="0" lang="de-DE" sz="1400" b="1" i="0" u="sng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Aircraft</a:t>
              </a:r>
              <a:endParaRPr kumimoji="0" lang="de-DE" sz="24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5" name="Rechteck 14"/>
            <p:cNvSpPr/>
            <p:nvPr/>
          </p:nvSpPr>
          <p:spPr bwMode="auto">
            <a:xfrm>
              <a:off x="4049798" y="3449481"/>
              <a:ext cx="1260000" cy="72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numberEngines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 = 1</a:t>
              </a:r>
            </a:p>
            <a:p>
              <a:pPr eaLnBrk="0" hangingPunct="0"/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numberPilots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 = 1</a:t>
              </a:r>
            </a:p>
            <a:p>
              <a:pPr eaLnBrk="0" hangingPunct="0"/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numberPassengers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 = 1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16" name="Pfeil nach rechts 15"/>
          <p:cNvSpPr/>
          <p:nvPr/>
        </p:nvSpPr>
        <p:spPr bwMode="auto">
          <a:xfrm>
            <a:off x="4298064" y="3537426"/>
            <a:ext cx="1228024" cy="362857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orlage-ti">
  <a:themeElements>
    <a:clrScheme name="Larissa 13">
      <a:dk1>
        <a:srgbClr val="000070"/>
      </a:dk1>
      <a:lt1>
        <a:srgbClr val="FFFFFF"/>
      </a:lt1>
      <a:dk2>
        <a:srgbClr val="00007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5F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Larissa">
      <a:majorFont>
        <a:latin typeface="FrutigerNext LT Bold"/>
        <a:ea typeface=""/>
        <a:cs typeface=""/>
      </a:majorFont>
      <a:minorFont>
        <a:latin typeface="FrutigerNext LT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W Frutiger Next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W Frutiger Next Regular" charset="0"/>
          </a:defRPr>
        </a:defPPr>
      </a:lstStyle>
    </a:lnDef>
    <a:txDef>
      <a:spPr>
        <a:solidFill>
          <a:srgbClr val="0E905A"/>
        </a:solidFill>
      </a:spPr>
      <a:bodyPr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charset="2"/>
          <a:buNone/>
          <a:tabLst/>
          <a:defRPr kumimoji="0" sz="1200" b="0" i="0" u="none" strike="noStrike" kern="0" cap="none" spc="0" normalizeH="0" baseline="0" noProof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Calibri" pitchFamily="34" charset="0"/>
            <a:ea typeface="+mn-ea"/>
            <a:cs typeface="+mn-cs"/>
          </a:defRPr>
        </a:defPPr>
      </a:lstStyle>
    </a:tx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3">
        <a:dk1>
          <a:srgbClr val="000070"/>
        </a:dk1>
        <a:lt1>
          <a:srgbClr val="FFFFFF"/>
        </a:lt1>
        <a:dk2>
          <a:srgbClr val="00007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5F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werPoint-Design HAW Hamburg">
  <a:themeElements>
    <a:clrScheme name="Larissa 13">
      <a:dk1>
        <a:srgbClr val="000070"/>
      </a:dk1>
      <a:lt1>
        <a:srgbClr val="FFFFFF"/>
      </a:lt1>
      <a:dk2>
        <a:srgbClr val="00007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5F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Larissa">
      <a:majorFont>
        <a:latin typeface="FrutigerNext LT Bold"/>
        <a:ea typeface=""/>
        <a:cs typeface=""/>
      </a:majorFont>
      <a:minorFont>
        <a:latin typeface="FrutigerNext LT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W Frutiger Next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W Frutiger Next Regular" charset="0"/>
          </a:defRPr>
        </a:defPPr>
      </a:lstStyle>
    </a:lnDef>
    <a:txDef>
      <a:spPr>
        <a:solidFill>
          <a:srgbClr val="0E905A"/>
        </a:solidFill>
      </a:spPr>
      <a:bodyPr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charset="2"/>
          <a:buNone/>
          <a:tabLst/>
          <a:defRPr kumimoji="0" sz="1200" b="0" i="0" u="none" strike="noStrike" kern="0" cap="none" spc="0" normalizeH="0" baseline="0" noProof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Calibri" pitchFamily="34" charset="0"/>
            <a:ea typeface="+mn-ea"/>
            <a:cs typeface="+mn-cs"/>
          </a:defRPr>
        </a:defPPr>
      </a:lstStyle>
    </a:tx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3">
        <a:dk1>
          <a:srgbClr val="000070"/>
        </a:dk1>
        <a:lt1>
          <a:srgbClr val="FFFFFF"/>
        </a:lt1>
        <a:dk2>
          <a:srgbClr val="00007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5F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-Design HAW Hamburg" id="{C39CDCF1-AB6A-4ED7-B4BA-D1D4456E61FB}" vid="{33B9195D-BCCC-4DDB-889D-12EE7EC9931E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vorlage-ti</Template>
  <TotalTime>0</TotalTime>
  <Words>2180</Words>
  <Application>Microsoft Office PowerPoint</Application>
  <PresentationFormat>Bildschirmpräsentation (4:3)</PresentationFormat>
  <Paragraphs>470</Paragraphs>
  <Slides>31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31</vt:i4>
      </vt:variant>
    </vt:vector>
  </HeadingPairs>
  <TitlesOfParts>
    <vt:vector size="41" baseType="lpstr">
      <vt:lpstr>Calibri</vt:lpstr>
      <vt:lpstr>Consolas</vt:lpstr>
      <vt:lpstr>FrutigerNext LT Bold</vt:lpstr>
      <vt:lpstr>FrutigerNext LT Regular</vt:lpstr>
      <vt:lpstr>HAW Frutiger Next Regular</vt:lpstr>
      <vt:lpstr>Kristen ITC</vt:lpstr>
      <vt:lpstr>Symbol</vt:lpstr>
      <vt:lpstr>Wingdings</vt:lpstr>
      <vt:lpstr>vorlage-ti</vt:lpstr>
      <vt:lpstr>PowerPoint-Design HAW Hamburg</vt:lpstr>
      <vt:lpstr>Objektorientierte Programmierung (E3-OP)</vt:lpstr>
      <vt:lpstr>Das wollen wir in diesem Kapitel erreichen</vt:lpstr>
      <vt:lpstr>Inhalt</vt:lpstr>
      <vt:lpstr>Programmheft (Themen-Übersicht)</vt:lpstr>
      <vt:lpstr>Erster Teil: Grundlagen</vt:lpstr>
      <vt:lpstr>Zweiter Teil: Erweiterungen</vt:lpstr>
      <vt:lpstr>Nur falls noch Zeit bleibt …</vt:lpstr>
      <vt:lpstr>Objektorientierte Programmierung (OOP)</vt:lpstr>
      <vt:lpstr>Abstraktion &amp; Modellierung</vt:lpstr>
      <vt:lpstr>Abstraktion &amp; Modellierung</vt:lpstr>
      <vt:lpstr>Klassen &amp; Objekte</vt:lpstr>
      <vt:lpstr>Zusammenfassen von Daten und Operationen</vt:lpstr>
      <vt:lpstr>Datenkapselung</vt:lpstr>
      <vt:lpstr>Datenkapselung</vt:lpstr>
      <vt:lpstr>Datenkapselung</vt:lpstr>
      <vt:lpstr>Vererbung</vt:lpstr>
      <vt:lpstr>Beziehungen</vt:lpstr>
      <vt:lpstr>Beispielhafter Ablauf einer ausführbaren Anwendung</vt:lpstr>
      <vt:lpstr>Programmiersprache Java</vt:lpstr>
      <vt:lpstr>Aufwärm-Übung</vt:lpstr>
      <vt:lpstr>Übersetzung &amp; Ausführung („Write once, run everywhere“)</vt:lpstr>
      <vt:lpstr>Übersetzung &amp; Ausführung</vt:lpstr>
      <vt:lpstr>Eigenschaften</vt:lpstr>
      <vt:lpstr>Benötigte Software &amp; erstes Programm</vt:lpstr>
      <vt:lpstr>Benötigte Software</vt:lpstr>
      <vt:lpstr>Vorführung in IntelliJ IDEA</vt:lpstr>
      <vt:lpstr>Vorführung in Eclipse</vt:lpstr>
      <vt:lpstr>Ausführbare Programme (Anwendungen) in Java</vt:lpstr>
      <vt:lpstr>Nutzung der Beispielprogramme</vt:lpstr>
      <vt:lpstr>Literatur</vt:lpstr>
      <vt:lpstr>Literatur</vt:lpstr>
    </vt:vector>
  </TitlesOfParts>
  <Company>HAW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E3-OP</dc:title>
  <dc:subject/>
  <dc:creator>Prof. Dr.-Ing. Marc Hensel</dc:creator>
  <cp:keywords/>
  <cp:lastModifiedBy>Marc Hensel</cp:lastModifiedBy>
  <cp:revision>242</cp:revision>
  <dcterms:created xsi:type="dcterms:W3CDTF">2015-12-28T12:04:20Z</dcterms:created>
  <dcterms:modified xsi:type="dcterms:W3CDTF">2024-04-08T05:44:03Z</dcterms:modified>
  <cp:category>Vorlesung</cp:category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2023-03-13T05:55:45Z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2c6cac8d-ab61-47b3-8209-4df2e46aefbc</vt:lpwstr>
  </property>
  <property fmtid="{D5CDD505-2E9C-101B-9397-08002B2CF9AE}" pid="7" name="MSIP_Label_defa4170-0d19-0005-0004-bc88714345d2_ActionId">
    <vt:lpwstr>542f51ac-1c77-4318-b775-b451af22fb02</vt:lpwstr>
  </property>
  <property fmtid="{D5CDD505-2E9C-101B-9397-08002B2CF9AE}" pid="8" name="MSIP_Label_defa4170-0d19-0005-0004-bc88714345d2_ContentBits">
    <vt:lpwstr>0</vt:lpwstr>
  </property>
</Properties>
</file>