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50"/>
  </p:notesMasterIdLst>
  <p:handoutMasterIdLst>
    <p:handoutMasterId r:id="rId51"/>
  </p:handoutMasterIdLst>
  <p:sldIdLst>
    <p:sldId id="577" r:id="rId3"/>
    <p:sldId id="578" r:id="rId4"/>
    <p:sldId id="425" r:id="rId5"/>
    <p:sldId id="276" r:id="rId6"/>
    <p:sldId id="364" r:id="rId7"/>
    <p:sldId id="384" r:id="rId8"/>
    <p:sldId id="385" r:id="rId9"/>
    <p:sldId id="387" r:id="rId10"/>
    <p:sldId id="388" r:id="rId11"/>
    <p:sldId id="386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405" r:id="rId20"/>
    <p:sldId id="406" r:id="rId21"/>
    <p:sldId id="407" r:id="rId22"/>
    <p:sldId id="408" r:id="rId23"/>
    <p:sldId id="409" r:id="rId24"/>
    <p:sldId id="410" r:id="rId25"/>
    <p:sldId id="396" r:id="rId26"/>
    <p:sldId id="397" r:id="rId27"/>
    <p:sldId id="398" r:id="rId28"/>
    <p:sldId id="399" r:id="rId29"/>
    <p:sldId id="400" r:id="rId30"/>
    <p:sldId id="403" r:id="rId31"/>
    <p:sldId id="401" r:id="rId32"/>
    <p:sldId id="402" r:id="rId33"/>
    <p:sldId id="411" r:id="rId34"/>
    <p:sldId id="404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20" r:id="rId43"/>
    <p:sldId id="429" r:id="rId44"/>
    <p:sldId id="423" r:id="rId45"/>
    <p:sldId id="430" r:id="rId46"/>
    <p:sldId id="431" r:id="rId47"/>
    <p:sldId id="421" r:id="rId48"/>
    <p:sldId id="422" r:id="rId49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8300"/>
    <a:srgbClr val="0E905A"/>
    <a:srgbClr val="002664"/>
    <a:srgbClr val="A50303"/>
    <a:srgbClr val="8EBAE5"/>
    <a:srgbClr val="0B6970"/>
    <a:srgbClr val="BEBC9C"/>
    <a:srgbClr val="989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8172" autoAdjust="0"/>
  </p:normalViewPr>
  <p:slideViewPr>
    <p:cSldViewPr snapToGrid="0" snapToObjects="1">
      <p:cViewPr varScale="1">
        <p:scale>
          <a:sx n="97" d="100"/>
          <a:sy n="97" d="100"/>
        </p:scale>
        <p:origin x="20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3332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82307" y="6744335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56280" y="6744335"/>
            <a:ext cx="79602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828675"/>
            <a:ext cx="35512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05769" y="3667972"/>
            <a:ext cx="6823075" cy="28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307" y="6744335"/>
            <a:ext cx="500358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642562" y="6744335"/>
            <a:ext cx="909743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/>
              <a:t> Close </a:t>
            </a:r>
            <a:r>
              <a:rPr lang="de-DE" dirty="0" err="1"/>
              <a:t>operation</a:t>
            </a:r>
            <a:r>
              <a:rPr lang="de-DE" dirty="0"/>
              <a:t> nicht gesetzt: Programm läuft</a:t>
            </a:r>
            <a:r>
              <a:rPr lang="de-DE" baseline="0" dirty="0"/>
              <a:t> nach Schließen des Fensters im Hintergrund weiter.</a:t>
            </a:r>
          </a:p>
          <a:p>
            <a:pPr>
              <a:buFont typeface="Arial" pitchFamily="34" charset="0"/>
              <a:buChar char="•"/>
            </a:pPr>
            <a:r>
              <a:rPr lang="de-DE" baseline="0" dirty="0"/>
              <a:t> </a:t>
            </a:r>
            <a:r>
              <a:rPr lang="de-DE" baseline="0" dirty="0" err="1"/>
              <a:t>SetVisible</a:t>
            </a:r>
            <a:r>
              <a:rPr lang="de-DE" baseline="0" dirty="0"/>
              <a:t>: Gibt die Möglichkeit, komplexe Fenster erst aufzubauen, sodass der Nutzer nicht sieht, wie sich die Elemente nach und nach aufbauen.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7. Grafische Benutzeroberflächen (E3-OP)</a:t>
            </a:r>
          </a:p>
        </p:txBody>
      </p:sp>
    </p:spTree>
    <p:extLst>
      <p:ext uri="{BB962C8B-B14F-4D97-AF65-F5344CB8AC3E}">
        <p14:creationId xmlns:p14="http://schemas.microsoft.com/office/powerpoint/2010/main" val="12696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026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0230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39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83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83125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703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1194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6787391" y="340147"/>
            <a:ext cx="2366134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baseline="0" dirty="0">
                <a:solidFill>
                  <a:schemeClr val="bg1"/>
                </a:solidFill>
                <a:latin typeface="Calibri" pitchFamily="34" charset="0"/>
              </a:rPr>
              <a:t>Grafische Benutzeroberflächen</a:t>
            </a: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6A8E95-06F9-40D4-B06B-8DC4D337E923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3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/>
              <a:t>7. Grafische Benutzeroberflächen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Grafische Oberflächen erzeugen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6E64C3-D25A-44B4-85E6-5092BBC4B2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Ausführbare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-Methode erzeugt Objekt der Klasse</a:t>
            </a:r>
          </a:p>
          <a:p>
            <a:r>
              <a:rPr lang="de-DE" dirty="0"/>
              <a:t>Klasse erzeugt im </a:t>
            </a:r>
            <a:r>
              <a:rPr lang="de-DE" dirty="0" err="1"/>
              <a:t>Konstruktur</a:t>
            </a:r>
            <a:r>
              <a:rPr lang="de-DE" dirty="0"/>
              <a:t> Frame mit grafischer Oberfläche</a:t>
            </a:r>
          </a:p>
          <a:p>
            <a:r>
              <a:rPr lang="de-DE" dirty="0"/>
              <a:t>„Close Operation“ so angeben, dass Anwendung bei Schließen des Fensters beendet wird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HelloWorld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HelloWorld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"GUI </a:t>
            </a:r>
            <a:r>
              <a:rPr lang="de-DE" sz="1400" b="1" dirty="0" err="1">
                <a:solidFill>
                  <a:srgbClr val="2A00FF"/>
                </a:solidFill>
                <a:latin typeface="Consolas"/>
              </a:rPr>
              <a:t>example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.setDefaultCloseOperation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.setVisible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HelloWorld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Einfaches Programm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/>
              <a:t>Ups</a:t>
            </a:r>
            <a:r>
              <a:rPr lang="de-DE" dirty="0"/>
              <a:t>, unser Programm wirft Fragen auf:</a:t>
            </a:r>
          </a:p>
          <a:p>
            <a:r>
              <a:rPr lang="de-DE" dirty="0"/>
              <a:t>Was passiert, wenn die „Close Operation“ nicht auf </a:t>
            </a:r>
            <a:r>
              <a:rPr lang="de-DE" i="1" dirty="0"/>
              <a:t>„Exit on </a:t>
            </a:r>
            <a:r>
              <a:rPr lang="de-DE" i="1" dirty="0" err="1"/>
              <a:t>close</a:t>
            </a:r>
            <a:r>
              <a:rPr lang="de-DE" i="1" dirty="0"/>
              <a:t>“</a:t>
            </a:r>
            <a:r>
              <a:rPr lang="de-DE" dirty="0"/>
              <a:t> gesetzt wird?</a:t>
            </a:r>
          </a:p>
          <a:p>
            <a:r>
              <a:rPr lang="de-DE" dirty="0"/>
              <a:t>Warum muss man das Fenster extra über </a:t>
            </a:r>
            <a:r>
              <a:rPr lang="de-DE" i="1" dirty="0" err="1"/>
              <a:t>setVisible</a:t>
            </a:r>
            <a:r>
              <a:rPr lang="de-DE" i="1" dirty="0"/>
              <a:t>(</a:t>
            </a:r>
            <a:r>
              <a:rPr lang="de-DE" i="1" dirty="0" err="1"/>
              <a:t>true</a:t>
            </a:r>
            <a:r>
              <a:rPr lang="de-DE" i="1" dirty="0"/>
              <a:t>)</a:t>
            </a:r>
            <a:r>
              <a:rPr lang="de-DE" dirty="0"/>
              <a:t> anzeigen?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Und es sieht nicht wirklich schön aus:</a:t>
            </a:r>
          </a:p>
          <a:p>
            <a:r>
              <a:rPr lang="de-DE" dirty="0"/>
              <a:t>Das Fenster ist zu klein!</a:t>
            </a:r>
          </a:p>
          <a:p>
            <a:r>
              <a:rPr lang="de-DE" dirty="0"/>
              <a:t>Das Fenster „klebt“ in der linken oberen Ecke!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Helfen Sie unserem Fenster:</a:t>
            </a:r>
          </a:p>
          <a:p>
            <a:r>
              <a:rPr lang="de-DE" dirty="0"/>
              <a:t>Vergrößern Sie es auf 400 x 300 Pixel (Breite x Höhe).</a:t>
            </a:r>
          </a:p>
          <a:p>
            <a:r>
              <a:rPr lang="de-DE" dirty="0"/>
              <a:t>Platzieren Sie es jeweils 50 Pixel vom linken und vom oberen Rand.</a:t>
            </a:r>
          </a:p>
          <a:p>
            <a:r>
              <a:rPr lang="de-DE" dirty="0"/>
              <a:t>Hinweis: Lassen Sie sich die Methoden von </a:t>
            </a:r>
            <a:r>
              <a:rPr lang="de-DE" i="1" dirty="0" err="1"/>
              <a:t>frame</a:t>
            </a:r>
            <a:r>
              <a:rPr lang="de-DE" dirty="0"/>
              <a:t> anzeigen.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Einfaches Programm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7632" y="2087307"/>
            <a:ext cx="14668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46" y="3174036"/>
            <a:ext cx="651737" cy="61859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09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Korrigierte Größe und Position: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HelloWorld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HelloWorld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US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"GUI example"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.setDefaultCloseOperation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.setSize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(400, 300);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.setLocation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(50, 50);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.setVisible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HelloWorld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Einfaches Programm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2800" y="3345580"/>
            <a:ext cx="2852738" cy="217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bgerundetes Rechteck 7"/>
          <p:cNvSpPr/>
          <p:nvPr/>
        </p:nvSpPr>
        <p:spPr bwMode="auto">
          <a:xfrm>
            <a:off x="1814287" y="2255809"/>
            <a:ext cx="2801257" cy="5400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Klassen:</a:t>
            </a:r>
          </a:p>
          <a:p>
            <a:r>
              <a:rPr lang="de-DE" i="1" dirty="0" err="1"/>
              <a:t>JMenuBar</a:t>
            </a:r>
            <a:r>
              <a:rPr lang="de-DE" dirty="0"/>
              <a:t>:	Menüleiste</a:t>
            </a:r>
          </a:p>
          <a:p>
            <a:r>
              <a:rPr lang="de-DE" i="1" dirty="0" err="1"/>
              <a:t>JMenu</a:t>
            </a:r>
            <a:r>
              <a:rPr lang="de-DE" dirty="0"/>
              <a:t>:	Menü in Menüleiste (z.B. </a:t>
            </a:r>
            <a:r>
              <a:rPr lang="de-DE" i="1" dirty="0"/>
              <a:t>Datei</a:t>
            </a:r>
            <a:r>
              <a:rPr lang="de-DE" dirty="0"/>
              <a:t>, </a:t>
            </a:r>
            <a:r>
              <a:rPr lang="de-DE" i="1" dirty="0"/>
              <a:t>Hilfe</a:t>
            </a:r>
            <a:r>
              <a:rPr lang="de-DE" dirty="0"/>
              <a:t>)</a:t>
            </a:r>
          </a:p>
          <a:p>
            <a:r>
              <a:rPr lang="de-DE" i="1" dirty="0" err="1"/>
              <a:t>JMenuItem</a:t>
            </a:r>
            <a:r>
              <a:rPr lang="de-DE" dirty="0"/>
              <a:t>:	Eintrag in einem Menü (z.B. </a:t>
            </a:r>
            <a:r>
              <a:rPr lang="de-DE" i="1" dirty="0"/>
              <a:t>Neu</a:t>
            </a:r>
            <a:r>
              <a:rPr lang="de-DE" dirty="0"/>
              <a:t>, </a:t>
            </a:r>
            <a:r>
              <a:rPr lang="de-DE" i="1" dirty="0"/>
              <a:t>Speichern als</a:t>
            </a:r>
            <a:r>
              <a:rPr lang="de-DE" dirty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Fügen Sie unserem Programm folgende Menüs hinzu:</a:t>
            </a:r>
          </a:p>
          <a:p>
            <a:r>
              <a:rPr lang="de-DE" dirty="0"/>
              <a:t>Menü File mit den Menüpunkten </a:t>
            </a:r>
            <a:r>
              <a:rPr lang="de-DE" i="1" dirty="0"/>
              <a:t>Open</a:t>
            </a:r>
            <a:r>
              <a:rPr lang="de-DE" dirty="0"/>
              <a:t>, </a:t>
            </a:r>
            <a:r>
              <a:rPr lang="de-DE" i="1" dirty="0"/>
              <a:t>Save</a:t>
            </a:r>
            <a:r>
              <a:rPr lang="de-DE" dirty="0"/>
              <a:t> und </a:t>
            </a:r>
            <a:r>
              <a:rPr lang="de-DE" i="1" dirty="0"/>
              <a:t>Exit</a:t>
            </a:r>
          </a:p>
          <a:p>
            <a:r>
              <a:rPr lang="de-DE" dirty="0"/>
              <a:t>Menü Help mit den Menüpunkten </a:t>
            </a:r>
            <a:r>
              <a:rPr lang="de-DE" i="1" dirty="0"/>
              <a:t>Help</a:t>
            </a:r>
            <a:r>
              <a:rPr lang="de-DE" dirty="0"/>
              <a:t> und </a:t>
            </a:r>
            <a:r>
              <a:rPr lang="de-DE" i="1" dirty="0" err="1"/>
              <a:t>About</a:t>
            </a:r>
            <a:endParaRPr lang="de-DE" i="1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Hinweise:</a:t>
            </a:r>
          </a:p>
          <a:p>
            <a:r>
              <a:rPr lang="de-DE" dirty="0"/>
              <a:t>Elemente werden meist über </a:t>
            </a:r>
            <a:r>
              <a:rPr lang="de-DE" i="1" dirty="0" err="1"/>
              <a:t>add</a:t>
            </a:r>
            <a:r>
              <a:rPr lang="de-DE" i="1" dirty="0"/>
              <a:t>()</a:t>
            </a:r>
            <a:r>
              <a:rPr lang="de-DE" dirty="0"/>
              <a:t> hinzugefügt.</a:t>
            </a:r>
          </a:p>
          <a:p>
            <a:r>
              <a:rPr lang="de-DE" dirty="0"/>
              <a:t>Die Menüleiste wird über </a:t>
            </a:r>
            <a:r>
              <a:rPr lang="de-DE" i="1" dirty="0" err="1"/>
              <a:t>setJMenuBar</a:t>
            </a:r>
            <a:r>
              <a:rPr lang="de-DE" i="1" dirty="0"/>
              <a:t>()</a:t>
            </a:r>
            <a:r>
              <a:rPr lang="de-DE" dirty="0"/>
              <a:t> hinzugefügt.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Menüs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44" name="Gruppieren 43"/>
          <p:cNvGrpSpPr/>
          <p:nvPr/>
        </p:nvGrpSpPr>
        <p:grpSpPr>
          <a:xfrm>
            <a:off x="6172439" y="2344334"/>
            <a:ext cx="2676534" cy="3308612"/>
            <a:chOff x="6172439" y="2875276"/>
            <a:chExt cx="2676534" cy="3308612"/>
          </a:xfrm>
        </p:grpSpPr>
        <p:sp>
          <p:nvSpPr>
            <p:cNvPr id="9" name="Rechteck 8"/>
            <p:cNvSpPr/>
            <p:nvPr/>
          </p:nvSpPr>
          <p:spPr bwMode="auto">
            <a:xfrm>
              <a:off x="6977982" y="2875276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Frame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6977982" y="3464998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solidFill>
                    <a:srgbClr val="000000"/>
                  </a:solidFill>
                  <a:latin typeface="Calibri" pitchFamily="34" charset="0"/>
                </a:rPr>
                <a:t>JMenuBar</a:t>
              </a: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6172439" y="4054720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solidFill>
                    <a:srgbClr val="000000"/>
                  </a:solidFill>
                  <a:latin typeface="Calibri" pitchFamily="34" charset="0"/>
                </a:rPr>
                <a:t>JMenu</a:t>
              </a:r>
              <a:endParaRPr lang="de-DE" sz="12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(„File“)</a:t>
              </a: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7768973" y="4054720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solidFill>
                    <a:srgbClr val="000000"/>
                  </a:solidFill>
                  <a:latin typeface="Calibri" pitchFamily="34" charset="0"/>
                </a:rPr>
                <a:t>JMenu</a:t>
              </a:r>
              <a:endParaRPr lang="de-DE" sz="12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(„Help“)</a:t>
              </a: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6172439" y="4644442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solidFill>
                    <a:srgbClr val="000000"/>
                  </a:solidFill>
                  <a:latin typeface="Calibri" pitchFamily="34" charset="0"/>
                </a:rPr>
                <a:t>JMenuItem</a:t>
              </a:r>
              <a:endParaRPr lang="de-DE" sz="12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(„Open“)</a:t>
              </a: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6172439" y="5234164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solidFill>
                    <a:srgbClr val="000000"/>
                  </a:solidFill>
                  <a:latin typeface="Calibri" pitchFamily="34" charset="0"/>
                </a:rPr>
                <a:t>JMenuItem</a:t>
              </a:r>
              <a:endParaRPr lang="de-DE" sz="12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(„Save“)</a:t>
              </a: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172439" y="5823888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solidFill>
                    <a:srgbClr val="000000"/>
                  </a:solidFill>
                  <a:latin typeface="Calibri" pitchFamily="34" charset="0"/>
                </a:rPr>
                <a:t>JMenuItem</a:t>
              </a:r>
              <a:endParaRPr lang="de-DE" sz="12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(„Exit“)</a:t>
              </a:r>
            </a:p>
          </p:txBody>
        </p:sp>
        <p:cxnSp>
          <p:nvCxnSpPr>
            <p:cNvPr id="16" name="Gerade Verbindung mit Pfeil 15"/>
            <p:cNvCxnSpPr>
              <a:stCxn id="10" idx="0"/>
              <a:endCxn id="9" idx="2"/>
            </p:cNvCxnSpPr>
            <p:nvPr/>
          </p:nvCxnSpPr>
          <p:spPr bwMode="auto">
            <a:xfrm flipV="1">
              <a:off x="7517982" y="3235276"/>
              <a:ext cx="0" cy="2297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mit Pfeil 18"/>
            <p:cNvCxnSpPr>
              <a:stCxn id="11" idx="0"/>
              <a:endCxn id="10" idx="1"/>
            </p:cNvCxnSpPr>
            <p:nvPr/>
          </p:nvCxnSpPr>
          <p:spPr bwMode="auto">
            <a:xfrm rot="5400000" flipH="1" flipV="1">
              <a:off x="6640349" y="3717088"/>
              <a:ext cx="409722" cy="265543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Gerade Verbindung mit Pfeil 21"/>
            <p:cNvCxnSpPr>
              <a:stCxn id="12" idx="0"/>
              <a:endCxn id="10" idx="3"/>
            </p:cNvCxnSpPr>
            <p:nvPr/>
          </p:nvCxnSpPr>
          <p:spPr bwMode="auto">
            <a:xfrm rot="16200000" flipV="1">
              <a:off x="7978617" y="3724363"/>
              <a:ext cx="409722" cy="250991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Gerade Verbindung mit Pfeil 24"/>
            <p:cNvCxnSpPr>
              <a:stCxn id="13" idx="1"/>
              <a:endCxn id="11" idx="1"/>
            </p:cNvCxnSpPr>
            <p:nvPr/>
          </p:nvCxnSpPr>
          <p:spPr bwMode="auto">
            <a:xfrm rot="10800000">
              <a:off x="6172439" y="4234720"/>
              <a:ext cx="12700" cy="589722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 Verbindung mit Pfeil 24"/>
            <p:cNvCxnSpPr>
              <a:stCxn id="14" idx="1"/>
              <a:endCxn id="11" idx="1"/>
            </p:cNvCxnSpPr>
            <p:nvPr/>
          </p:nvCxnSpPr>
          <p:spPr bwMode="auto">
            <a:xfrm rot="10800000">
              <a:off x="6172439" y="4234720"/>
              <a:ext cx="12700" cy="1179444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 Verbindung mit Pfeil 24"/>
            <p:cNvCxnSpPr>
              <a:stCxn id="15" idx="1"/>
              <a:endCxn id="11" idx="1"/>
            </p:cNvCxnSpPr>
            <p:nvPr/>
          </p:nvCxnSpPr>
          <p:spPr bwMode="auto">
            <a:xfrm rot="10800000">
              <a:off x="6172439" y="4234720"/>
              <a:ext cx="12700" cy="1769168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Rechteck 33"/>
            <p:cNvSpPr/>
            <p:nvPr/>
          </p:nvSpPr>
          <p:spPr bwMode="auto">
            <a:xfrm>
              <a:off x="7768973" y="4644442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solidFill>
                    <a:srgbClr val="000000"/>
                  </a:solidFill>
                  <a:latin typeface="Calibri" pitchFamily="34" charset="0"/>
                </a:rPr>
                <a:t>JMenuItem</a:t>
              </a:r>
              <a:endParaRPr lang="de-DE" sz="12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(„Help“)</a:t>
              </a: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7768973" y="5234164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solidFill>
                    <a:srgbClr val="000000"/>
                  </a:solidFill>
                  <a:latin typeface="Calibri" pitchFamily="34" charset="0"/>
                </a:rPr>
                <a:t>JMenuItem</a:t>
              </a:r>
              <a:endParaRPr lang="de-DE" sz="12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(„</a:t>
              </a:r>
              <a:r>
                <a:rPr kumimoji="0" lang="de-DE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About</a:t>
              </a: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“)</a:t>
              </a:r>
            </a:p>
          </p:txBody>
        </p:sp>
        <p:cxnSp>
          <p:nvCxnSpPr>
            <p:cNvPr id="38" name="Gerade Verbindung mit Pfeil 24"/>
            <p:cNvCxnSpPr>
              <a:stCxn id="34" idx="1"/>
              <a:endCxn id="12" idx="1"/>
            </p:cNvCxnSpPr>
            <p:nvPr/>
          </p:nvCxnSpPr>
          <p:spPr bwMode="auto">
            <a:xfrm rot="10800000">
              <a:off x="7768973" y="4234720"/>
              <a:ext cx="12700" cy="589722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mit Pfeil 24"/>
            <p:cNvCxnSpPr>
              <a:stCxn id="35" idx="1"/>
              <a:endCxn id="12" idx="1"/>
            </p:cNvCxnSpPr>
            <p:nvPr/>
          </p:nvCxnSpPr>
          <p:spPr bwMode="auto">
            <a:xfrm rot="10800000">
              <a:off x="7768973" y="4234720"/>
              <a:ext cx="12700" cy="1179444"/>
            </a:xfrm>
            <a:prstGeom prst="bentConnector3">
              <a:avLst>
                <a:gd name="adj1" fmla="val 1800000"/>
              </a:avLst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Grafi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9202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MenuBar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"Menu bar </a:t>
            </a:r>
            <a:r>
              <a:rPr lang="de-DE" sz="1400" b="1" dirty="0" err="1">
                <a:solidFill>
                  <a:srgbClr val="2A00FF"/>
                </a:solidFill>
                <a:latin typeface="Consolas"/>
              </a:rPr>
              <a:t>example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    // Set frame properties ...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JMenuBar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menuBar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JMenuBar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  // Create menu bar and add to frame</a:t>
            </a:r>
            <a:endParaRPr lang="de-DE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.setJMenuBar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menuBar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fr-F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fr-FR" sz="1400" dirty="0" err="1">
                <a:solidFill>
                  <a:srgbClr val="000000"/>
                </a:solidFill>
                <a:latin typeface="Consolas"/>
              </a:rPr>
              <a:t>JMenu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dirty="0" err="1">
                <a:solidFill>
                  <a:srgbClr val="6A3E3E"/>
                </a:solidFill>
                <a:latin typeface="Consolas"/>
              </a:rPr>
              <a:t>menuFile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/>
              </a:rPr>
              <a:t>JMenu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400" b="1" dirty="0">
                <a:solidFill>
                  <a:srgbClr val="2A00FF"/>
                </a:solidFill>
                <a:latin typeface="Consolas"/>
              </a:rPr>
              <a:t>"File"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 // Create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menu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"File"</a:t>
            </a:r>
            <a:endParaRPr lang="fr-FR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menuBar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menuFile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menuFile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"Open"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menuFile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"Save"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menuFile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.addSeparator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menuFile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"Exit"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JMenu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menuHelp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JMenu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"Help"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 // Create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menu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"Help"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menuBar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menuHelp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menuHelp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JMenuItem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b="1" dirty="0" err="1">
                <a:solidFill>
                  <a:srgbClr val="2A00FF"/>
                </a:solidFill>
                <a:latin typeface="Consolas"/>
              </a:rPr>
              <a:t>About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.setVisible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Menüs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9432" y="2944701"/>
            <a:ext cx="1973762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9432" y="4727562"/>
            <a:ext cx="1973762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i="1" dirty="0" err="1"/>
              <a:t>JLabel</a:t>
            </a:r>
            <a:r>
              <a:rPr lang="de-DE" dirty="0"/>
              <a:t> stellt nicht </a:t>
            </a:r>
            <a:r>
              <a:rPr lang="de-DE" dirty="0" err="1"/>
              <a:t>editierbaren</a:t>
            </a:r>
            <a:r>
              <a:rPr lang="de-DE" dirty="0"/>
              <a:t> Text dar</a:t>
            </a:r>
          </a:p>
          <a:p>
            <a:r>
              <a:rPr lang="de-DE" dirty="0"/>
              <a:t>Kann horizontal und vertikal ausgerichtet werden (z.B. zentriert)</a:t>
            </a:r>
          </a:p>
          <a:p>
            <a:r>
              <a:rPr lang="de-DE" dirty="0"/>
              <a:t>Kann Rahmen zeichnen</a:t>
            </a:r>
          </a:p>
          <a:p>
            <a:r>
              <a:rPr lang="de-DE" dirty="0"/>
              <a:t>Kann auch Bilder darstellen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Erzeugen wir das rechts abgebildete Fenster:</a:t>
            </a:r>
          </a:p>
          <a:p>
            <a:r>
              <a:rPr lang="de-DE" dirty="0"/>
              <a:t>Bild über </a:t>
            </a:r>
            <a:r>
              <a:rPr lang="de-DE" i="1" dirty="0" err="1"/>
              <a:t>new</a:t>
            </a:r>
            <a:r>
              <a:rPr lang="de-DE" i="1" dirty="0"/>
              <a:t> ImageIcon()</a:t>
            </a:r>
            <a:r>
              <a:rPr lang="de-DE" dirty="0"/>
              <a:t> laden</a:t>
            </a:r>
          </a:p>
          <a:p>
            <a:r>
              <a:rPr lang="de-DE" dirty="0"/>
              <a:t>Rahmen über </a:t>
            </a:r>
            <a:r>
              <a:rPr lang="de-DE" i="1" dirty="0" err="1"/>
              <a:t>BorderFactory.createEtchedBorder</a:t>
            </a:r>
            <a:r>
              <a:rPr lang="de-DE" i="1" dirty="0"/>
              <a:t>()</a:t>
            </a:r>
          </a:p>
          <a:p>
            <a:r>
              <a:rPr lang="de-DE" dirty="0"/>
              <a:t>Label  der </a:t>
            </a:r>
            <a:r>
              <a:rPr lang="de-DE" i="1" dirty="0"/>
              <a:t>Content </a:t>
            </a:r>
            <a:r>
              <a:rPr lang="de-DE" i="1" dirty="0" err="1"/>
              <a:t>pane</a:t>
            </a:r>
            <a:r>
              <a:rPr lang="de-DE" dirty="0"/>
              <a:t> über </a:t>
            </a:r>
            <a:r>
              <a:rPr lang="de-DE" i="1" dirty="0" err="1"/>
              <a:t>add</a:t>
            </a:r>
            <a:r>
              <a:rPr lang="de-DE" i="1" dirty="0"/>
              <a:t>()</a:t>
            </a:r>
            <a:r>
              <a:rPr lang="de-DE" dirty="0"/>
              <a:t> hinzufügen</a:t>
            </a:r>
          </a:p>
          <a:p>
            <a:r>
              <a:rPr lang="de-DE" dirty="0"/>
              <a:t>Layout über </a:t>
            </a:r>
            <a:r>
              <a:rPr lang="de-DE" i="1" dirty="0" err="1"/>
              <a:t>frame.setLayout</a:t>
            </a:r>
            <a:r>
              <a:rPr lang="de-DE" i="1" dirty="0"/>
              <a:t>(</a:t>
            </a:r>
            <a:r>
              <a:rPr lang="de-DE" i="1" dirty="0" err="1"/>
              <a:t>new</a:t>
            </a:r>
            <a:r>
              <a:rPr lang="de-DE" i="1" dirty="0"/>
              <a:t> </a:t>
            </a:r>
            <a:r>
              <a:rPr lang="de-DE" i="1" dirty="0" err="1"/>
              <a:t>GridLayout</a:t>
            </a:r>
            <a:r>
              <a:rPr lang="de-DE" i="1" dirty="0"/>
              <a:t>(2, 1))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6376" y="2230520"/>
            <a:ext cx="3092337" cy="2359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Create frame and set properties</a:t>
            </a:r>
          </a:p>
          <a:p>
            <a:pPr>
              <a:buNone/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"Label </a:t>
            </a:r>
            <a:r>
              <a:rPr lang="de-DE" sz="1200" b="1" dirty="0" err="1">
                <a:solidFill>
                  <a:srgbClr val="2A00FF"/>
                </a:solidFill>
                <a:latin typeface="Consolas"/>
              </a:rPr>
              <a:t>example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.setDefaultCloseOperation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.setSize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(400, 300);</a:t>
            </a:r>
          </a:p>
          <a:p>
            <a:pPr>
              <a:buNone/>
            </a:pPr>
            <a:r>
              <a:rPr lang="de-DE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.setLocation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(50, 50);</a:t>
            </a:r>
          </a:p>
          <a:p>
            <a:pPr>
              <a:buNone/>
            </a:pPr>
            <a:r>
              <a:rPr lang="en-US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.setLayout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GridLayout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(2, 1));  </a:t>
            </a:r>
            <a:r>
              <a:rPr lang="en-US" sz="1200" b="1" dirty="0">
                <a:solidFill>
                  <a:srgbClr val="3F7F5F"/>
                </a:solidFill>
                <a:latin typeface="Consolas"/>
              </a:rPr>
              <a:t>// 2 rows, 1 column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de-DE" sz="1200" dirty="0">
                <a:solidFill>
                  <a:srgbClr val="3F7F5F"/>
                </a:solidFill>
                <a:latin typeface="Consolas"/>
              </a:rPr>
              <a:t>// Create </a:t>
            </a:r>
            <a:r>
              <a:rPr lang="de-DE" sz="1200" dirty="0" err="1">
                <a:solidFill>
                  <a:srgbClr val="3F7F5F"/>
                </a:solidFill>
                <a:latin typeface="Consolas"/>
              </a:rPr>
              <a:t>labels</a:t>
            </a:r>
            <a:endParaRPr lang="de-DE" sz="12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ImageIcon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image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ImageIcon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"folien07_gui/Lena100.jpg"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/>
              </a:rPr>
              <a:t>label1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b="1" dirty="0" err="1">
                <a:solidFill>
                  <a:srgbClr val="6A3E3E"/>
                </a:solidFill>
                <a:latin typeface="Consolas"/>
              </a:rPr>
              <a:t>image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JLabel.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CENTER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label1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.setHorizontalTextPosition(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JLabel.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CENTER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label1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.setVerticalTextPosition(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JLabel.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BOTTOM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/>
              </a:rPr>
              <a:t>label2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"Horizontal alignment right"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label2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.setHorizontalAlignment(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JLabel.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RIGHT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label2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.setBorder(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BorderFactory.</a:t>
            </a:r>
            <a:r>
              <a:rPr lang="de-DE" sz="1200" i="1" dirty="0" err="1">
                <a:solidFill>
                  <a:srgbClr val="000000"/>
                </a:solidFill>
                <a:latin typeface="Consolas"/>
              </a:rPr>
              <a:t>createEtchedBorder</a:t>
            </a:r>
            <a:r>
              <a:rPr lang="de-DE" sz="1200" i="1" dirty="0">
                <a:solidFill>
                  <a:srgbClr val="000000"/>
                </a:solidFill>
                <a:latin typeface="Consolas"/>
              </a:rPr>
              <a:t>(Color.</a:t>
            </a:r>
            <a:r>
              <a:rPr lang="de-DE" sz="1200" b="1" i="1" dirty="0">
                <a:solidFill>
                  <a:srgbClr val="0000C0"/>
                </a:solidFill>
                <a:latin typeface="Consolas"/>
              </a:rPr>
              <a:t>RED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b="1" i="1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ORANGE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Add labels to content pane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Container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.getContentPane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dirty="0">
                <a:solidFill>
                  <a:srgbClr val="6A3E3E"/>
                </a:solidFill>
                <a:latin typeface="Consolas"/>
              </a:rPr>
              <a:t>label1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dirty="0">
                <a:solidFill>
                  <a:srgbClr val="6A3E3E"/>
                </a:solidFill>
                <a:latin typeface="Consolas"/>
              </a:rPr>
              <a:t>label2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de-DE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.setVisible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4000" y="800592"/>
            <a:ext cx="2373841" cy="1811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Legende mit Linie 2 8"/>
          <p:cNvSpPr/>
          <p:nvPr/>
        </p:nvSpPr>
        <p:spPr bwMode="auto">
          <a:xfrm>
            <a:off x="6325206" y="2916442"/>
            <a:ext cx="1340832" cy="419501"/>
          </a:xfrm>
          <a:prstGeom prst="borderCallout2">
            <a:avLst>
              <a:gd name="adj1" fmla="val 51080"/>
              <a:gd name="adj2" fmla="val -5061"/>
              <a:gd name="adj3" fmla="val 81778"/>
              <a:gd name="adj4" fmla="val -33141"/>
              <a:gd name="adj5" fmla="val 81711"/>
              <a:gd name="adj6" fmla="val -10485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Position relativ zum Bild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6325206" y="3547107"/>
            <a:ext cx="1340832" cy="419501"/>
          </a:xfrm>
          <a:prstGeom prst="borderCallout2">
            <a:avLst>
              <a:gd name="adj1" fmla="val 51080"/>
              <a:gd name="adj2" fmla="val -5061"/>
              <a:gd name="adj3" fmla="val 99877"/>
              <a:gd name="adj4" fmla="val -35719"/>
              <a:gd name="adj5" fmla="val 101389"/>
              <a:gd name="adj6" fmla="val -12975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Position relativ zum Fenster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Layout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637E81E0-90F5-44B1-9DA8-3B548CDAA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Legen die Anordnung der GUI-Elemente fest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Verschiedene Layout-Manager definiert, z. B.:</a:t>
            </a:r>
          </a:p>
          <a:p>
            <a:r>
              <a:rPr lang="de-DE" i="1" dirty="0"/>
              <a:t>BoxLayout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Elemente übereinander („vertikal“) oder nebeneinander („horizontal“)</a:t>
            </a:r>
          </a:p>
          <a:p>
            <a:r>
              <a:rPr lang="de-DE" i="1" dirty="0" err="1"/>
              <a:t>GridLayout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Elemente in gleichmäßigem Gitter platziert</a:t>
            </a:r>
          </a:p>
          <a:p>
            <a:pPr lvl="1"/>
            <a:r>
              <a:rPr lang="de-DE" dirty="0"/>
              <a:t>Alle Zellen haben die gleiche Größe</a:t>
            </a:r>
          </a:p>
          <a:p>
            <a:r>
              <a:rPr lang="de-DE" i="1" dirty="0" err="1"/>
              <a:t>FlowLayout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Elemente wie bei horizontalem BoxLayout in Zeile platziert</a:t>
            </a:r>
          </a:p>
          <a:p>
            <a:pPr lvl="1"/>
            <a:r>
              <a:rPr lang="de-DE" dirty="0"/>
              <a:t>Allerdings Zeilenumbruch, sobald eine Zeile „voll“ ist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Layout-Manager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Standort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30" y="4275174"/>
            <a:ext cx="1507685" cy="667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20456" y="4981223"/>
            <a:ext cx="1770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2811" y="3745913"/>
            <a:ext cx="14830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3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Klassenbibliothek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10778" y="3745913"/>
            <a:ext cx="169469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2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 und Objekte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75415" y="2380420"/>
            <a:ext cx="105990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4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Vererbung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784459" y="2384789"/>
            <a:ext cx="18229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5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Schnittstellen und Co.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157818" y="2770308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157818" y="1470975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157818" y="4069641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376321" y="1101381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Grundlagen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546400" y="2203657"/>
            <a:ext cx="19335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6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Grafische Oberflächen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92129" y="3397158"/>
            <a:ext cx="178446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7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Ausnahmebehandlung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6432953" y="3799518"/>
            <a:ext cx="1754006" cy="808069"/>
            <a:chOff x="5818755" y="4065011"/>
            <a:chExt cx="1754006" cy="808069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109" y="4065011"/>
              <a:ext cx="1381298" cy="484167"/>
            </a:xfrm>
            <a:prstGeom prst="rect">
              <a:avLst/>
            </a:prstGeom>
          </p:spPr>
        </p:pic>
        <p:sp>
          <p:nvSpPr>
            <p:cNvPr id="41" name="Textfeld 40"/>
            <p:cNvSpPr txBox="1"/>
            <p:nvPr/>
          </p:nvSpPr>
          <p:spPr>
            <a:xfrm>
              <a:off x="5818755" y="4619164"/>
              <a:ext cx="175400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05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649794" y="4756031"/>
            <a:ext cx="1726755" cy="731349"/>
            <a:chOff x="5832381" y="5243068"/>
            <a:chExt cx="1726755" cy="731349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535" y="5243068"/>
              <a:ext cx="1358446" cy="438775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5832381" y="5712807"/>
              <a:ext cx="17267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</p:grpSp>
      <p:cxnSp>
        <p:nvCxnSpPr>
          <p:cNvPr id="51" name="Gerade Verbindung mit Pfeil 50"/>
          <p:cNvCxnSpPr>
            <a:stCxn id="26" idx="3"/>
          </p:cNvCxnSpPr>
          <p:nvPr/>
        </p:nvCxnSpPr>
        <p:spPr bwMode="auto">
          <a:xfrm flipV="1">
            <a:off x="4649818" y="2535079"/>
            <a:ext cx="948079" cy="88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6" idx="3"/>
          </p:cNvCxnSpPr>
          <p:nvPr/>
        </p:nvCxnSpPr>
        <p:spPr bwMode="auto">
          <a:xfrm flipV="1">
            <a:off x="4649818" y="3185670"/>
            <a:ext cx="1842311" cy="23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mit Pfeil 57"/>
          <p:cNvCxnSpPr>
            <a:stCxn id="26" idx="3"/>
          </p:cNvCxnSpPr>
          <p:nvPr/>
        </p:nvCxnSpPr>
        <p:spPr bwMode="auto">
          <a:xfrm>
            <a:off x="4649818" y="3421651"/>
            <a:ext cx="1842311" cy="519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6" idx="3"/>
          </p:cNvCxnSpPr>
          <p:nvPr/>
        </p:nvCxnSpPr>
        <p:spPr bwMode="auto">
          <a:xfrm>
            <a:off x="4649818" y="3421651"/>
            <a:ext cx="1201680" cy="118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845342" y="5859189"/>
            <a:ext cx="108000" cy="108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866199" y="1101381"/>
            <a:ext cx="1293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Erweiterungen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41" y="1775815"/>
            <a:ext cx="1178550" cy="58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71" y="1779005"/>
            <a:ext cx="842510" cy="59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067" y="2883829"/>
            <a:ext cx="1153029" cy="84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192" y="2657772"/>
            <a:ext cx="692559" cy="75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00" y="3294651"/>
            <a:ext cx="1107692" cy="432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31" y="1576035"/>
            <a:ext cx="851013" cy="627622"/>
          </a:xfrm>
          <a:prstGeom prst="rect">
            <a:avLst/>
          </a:prstGeom>
        </p:spPr>
      </p:pic>
      <p:sp>
        <p:nvSpPr>
          <p:cNvPr id="64" name="Ellipse 63"/>
          <p:cNvSpPr/>
          <p:nvPr/>
        </p:nvSpPr>
        <p:spPr bwMode="auto">
          <a:xfrm>
            <a:off x="5775787" y="1774466"/>
            <a:ext cx="180823" cy="18082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 mit Buttons (Klasse </a:t>
            </a:r>
            <a:r>
              <a:rPr lang="de-DE" i="1" dirty="0" err="1"/>
              <a:t>JButton</a:t>
            </a:r>
            <a:r>
              <a:rPr lang="de-DE" dirty="0"/>
              <a:t>):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	// Create frame and set properties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frame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"Layout example"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.setDefaultCloseOperation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.setLocation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(50, 50);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// Create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contents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Container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.getContentPane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.setLayout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BoxLayout(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BoxLayout.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Y_AXIS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contentPane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"Auf die"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contentPane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"Plätze"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contentPane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"fertig"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contentPane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/>
              </a:rPr>
              <a:t>"los!"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.pack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.setVisible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Layout-Manager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8" name="Legende mit Linie 2 7"/>
          <p:cNvSpPr/>
          <p:nvPr/>
        </p:nvSpPr>
        <p:spPr bwMode="auto">
          <a:xfrm>
            <a:off x="4016224" y="4646303"/>
            <a:ext cx="2184162" cy="504000"/>
          </a:xfrm>
          <a:prstGeom prst="borderCallout2">
            <a:avLst>
              <a:gd name="adj1" fmla="val 51080"/>
              <a:gd name="adj2" fmla="val -5061"/>
              <a:gd name="adj3" fmla="val 10146"/>
              <a:gd name="adj4" fmla="val -23294"/>
              <a:gd name="adj5" fmla="val 10182"/>
              <a:gd name="adj6" fmla="val -6566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An Größe der enthaltenen Elemente anpassen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1863" y="761726"/>
            <a:ext cx="14668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Gerade Verbindung mit Pfeil 10"/>
          <p:cNvCxnSpPr/>
          <p:nvPr/>
        </p:nvCxnSpPr>
        <p:spPr bwMode="auto">
          <a:xfrm flipV="1">
            <a:off x="6595672" y="2323826"/>
            <a:ext cx="686191" cy="6585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Horizontales </a:t>
            </a:r>
            <a:r>
              <a:rPr lang="de-DE" i="1" dirty="0"/>
              <a:t>BoxLayout</a:t>
            </a:r>
            <a:r>
              <a:rPr lang="de-DE" dirty="0"/>
              <a:t>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.setLayout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BoxLayout(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BoxLayout.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X_AXIS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i="1" dirty="0" err="1"/>
              <a:t>GridLayout</a:t>
            </a:r>
            <a:r>
              <a:rPr lang="de-DE" dirty="0"/>
              <a:t>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.setLayout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GridLayout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(2, 2));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Layout-Manager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278" y="1676613"/>
            <a:ext cx="28384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4203" y="3867881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Elemente lassen sich in Objekten der Klasse </a:t>
            </a:r>
            <a:r>
              <a:rPr lang="de-DE" i="1" dirty="0" err="1"/>
              <a:t>JPanel</a:t>
            </a:r>
            <a:r>
              <a:rPr lang="de-DE" dirty="0"/>
              <a:t> gruppieren.</a:t>
            </a:r>
          </a:p>
          <a:p>
            <a:r>
              <a:rPr lang="de-DE" dirty="0"/>
              <a:t>Jedes </a:t>
            </a:r>
            <a:r>
              <a:rPr lang="de-DE" i="1" dirty="0" err="1"/>
              <a:t>JPanel</a:t>
            </a:r>
            <a:r>
              <a:rPr lang="de-DE" dirty="0"/>
              <a:t>-Objekt besitzt einen eigenen Layout-Manager.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Welche Elemente beinhaltet das gezeigte Fenster?</a:t>
            </a:r>
          </a:p>
          <a:p>
            <a:r>
              <a:rPr lang="de-DE" dirty="0"/>
              <a:t>Über welche Objekte und Layout-Manager sind diese angeordnet?</a:t>
            </a:r>
          </a:p>
          <a:p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 gruppieren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3671" y="2896559"/>
            <a:ext cx="2857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1234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6A3E3E"/>
                </a:solidFill>
                <a:latin typeface="Consolas"/>
              </a:rPr>
              <a:t>frame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2A00FF"/>
                </a:solidFill>
                <a:latin typeface="Consolas"/>
              </a:rPr>
              <a:t>"Layout example"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200" dirty="0">
                <a:solidFill>
                  <a:srgbClr val="3F7F5F"/>
                </a:solidFill>
                <a:latin typeface="Consolas"/>
              </a:rPr>
              <a:t>// Set frame properties ...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/>
              </a:rPr>
              <a:t>panel1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panel1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.setLayout(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BoxLayout(</a:t>
            </a:r>
            <a:r>
              <a:rPr lang="de-DE" sz="1200" b="1" dirty="0">
                <a:solidFill>
                  <a:srgbClr val="6A3E3E"/>
                </a:solidFill>
                <a:latin typeface="Consolas"/>
              </a:rPr>
              <a:t>panel1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BoxLayout.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Y_AXIS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panel1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"Rechts"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panel1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"oben"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de-DE" sz="1200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/>
              </a:rPr>
              <a:t>panel2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panel2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.setLayout(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BoxLayout(</a:t>
            </a:r>
            <a:r>
              <a:rPr lang="de-DE" sz="1200" b="1" dirty="0">
                <a:solidFill>
                  <a:srgbClr val="6A3E3E"/>
                </a:solidFill>
                <a:latin typeface="Consolas"/>
              </a:rPr>
              <a:t>panel2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BoxLayout.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X_AXIS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panel2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"Links"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panel2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"unten"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Container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.getContentPane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200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.setLayout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GridLayout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(2, 2));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"Links oben"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JLabel.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CENTER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dirty="0">
                <a:solidFill>
                  <a:srgbClr val="6A3E3E"/>
                </a:solidFill>
                <a:latin typeface="Consolas"/>
              </a:rPr>
              <a:t>panel1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dirty="0">
                <a:solidFill>
                  <a:srgbClr val="6A3E3E"/>
                </a:solidFill>
                <a:latin typeface="Consolas"/>
              </a:rPr>
              <a:t>panel2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JLabel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2A00FF"/>
                </a:solidFill>
                <a:latin typeface="Consolas"/>
              </a:rPr>
              <a:t>"Rechts unten"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JLabel.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CENTER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de-DE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.pack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2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.setVisible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 gruppieren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6143" y="1382557"/>
            <a:ext cx="28575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Gerade Verbindung mit Pfeil 8"/>
          <p:cNvCxnSpPr/>
          <p:nvPr/>
        </p:nvCxnSpPr>
        <p:spPr bwMode="auto">
          <a:xfrm>
            <a:off x="8051800" y="1831079"/>
            <a:ext cx="0" cy="3594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 Verbindung mit Pfeil 12"/>
          <p:cNvCxnSpPr/>
          <p:nvPr/>
        </p:nvCxnSpPr>
        <p:spPr bwMode="auto">
          <a:xfrm>
            <a:off x="6502400" y="2666757"/>
            <a:ext cx="5207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>
            <a:off x="7397750" y="1740265"/>
            <a:ext cx="0" cy="100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/>
          <p:cNvCxnSpPr/>
          <p:nvPr/>
        </p:nvCxnSpPr>
        <p:spPr bwMode="auto">
          <a:xfrm>
            <a:off x="6159500" y="2249507"/>
            <a:ext cx="2484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Legende mit Linie 2 20"/>
          <p:cNvSpPr/>
          <p:nvPr/>
        </p:nvSpPr>
        <p:spPr bwMode="auto">
          <a:xfrm>
            <a:off x="7397750" y="3069530"/>
            <a:ext cx="792000" cy="360000"/>
          </a:xfrm>
          <a:prstGeom prst="borderCallout2">
            <a:avLst>
              <a:gd name="adj1" fmla="val 51080"/>
              <a:gd name="adj2" fmla="val -5061"/>
              <a:gd name="adj3" fmla="val 10146"/>
              <a:gd name="adj4" fmla="val -23294"/>
              <a:gd name="adj5" fmla="val -101699"/>
              <a:gd name="adj6" fmla="val -3588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JPanel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2" name="Legende mit Linie 2 21"/>
          <p:cNvSpPr/>
          <p:nvPr/>
        </p:nvSpPr>
        <p:spPr bwMode="auto">
          <a:xfrm>
            <a:off x="7397750" y="903195"/>
            <a:ext cx="792000" cy="360000"/>
          </a:xfrm>
          <a:prstGeom prst="borderCallout2">
            <a:avLst>
              <a:gd name="adj1" fmla="val 51080"/>
              <a:gd name="adj2" fmla="val 103178"/>
              <a:gd name="adj3" fmla="val 110687"/>
              <a:gd name="adj4" fmla="val 119821"/>
              <a:gd name="adj5" fmla="val 292153"/>
              <a:gd name="adj6" fmla="val 12819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JPanel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Zeichnen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6D330D43-BB3F-4DDE-B2C9-165C1E913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Klasse </a:t>
            </a:r>
            <a:r>
              <a:rPr lang="de-DE" i="1" dirty="0" err="1"/>
              <a:t>JPanel</a:t>
            </a:r>
            <a:r>
              <a:rPr lang="de-DE" dirty="0"/>
              <a:t> als Zeichenfläche:</a:t>
            </a:r>
          </a:p>
          <a:p>
            <a:r>
              <a:rPr lang="de-DE" dirty="0"/>
              <a:t>Auf Panel lässt sich frei zeichnen.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Zeichenmethode:</a:t>
            </a:r>
          </a:p>
          <a:p>
            <a:r>
              <a:rPr lang="de-DE" dirty="0"/>
              <a:t>System führt zum Zeichnen Methode </a:t>
            </a:r>
            <a:r>
              <a:rPr lang="de-DE" i="1" dirty="0" err="1"/>
              <a:t>paintComponent</a:t>
            </a:r>
            <a:r>
              <a:rPr lang="de-DE" i="1" dirty="0"/>
              <a:t>()</a:t>
            </a:r>
            <a:r>
              <a:rPr lang="de-DE" dirty="0"/>
              <a:t> aus</a:t>
            </a:r>
          </a:p>
          <a:p>
            <a:r>
              <a:rPr lang="de-DE" dirty="0"/>
              <a:t>Wird automatisch bei Änderungen am Fenster aufgerufen</a:t>
            </a:r>
          </a:p>
          <a:p>
            <a:r>
              <a:rPr lang="de-DE" dirty="0"/>
              <a:t>Methode erhält Parameter vom Typ </a:t>
            </a:r>
            <a:r>
              <a:rPr lang="de-DE" i="1" dirty="0"/>
              <a:t>Graphics</a:t>
            </a:r>
            <a:r>
              <a:rPr lang="de-DE" dirty="0"/>
              <a:t> (Grafik-Kontext)</a:t>
            </a:r>
          </a:p>
          <a:p>
            <a:r>
              <a:rPr lang="de-DE" i="1" dirty="0"/>
              <a:t>Graphics</a:t>
            </a:r>
            <a:r>
              <a:rPr lang="de-DE" dirty="0"/>
              <a:t> besitzt Methoden zum Zeichnen (Texte, Linien, Rechtecke, Bögen, …)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Explizites Neuzeichnen:</a:t>
            </a:r>
          </a:p>
          <a:p>
            <a:r>
              <a:rPr lang="de-DE" dirty="0"/>
              <a:t>Neuzeichnen kann auch über Methode </a:t>
            </a:r>
            <a:r>
              <a:rPr lang="de-DE" i="1" dirty="0" err="1"/>
              <a:t>repaint</a:t>
            </a:r>
            <a:r>
              <a:rPr lang="de-DE" i="1" dirty="0"/>
              <a:t>()</a:t>
            </a:r>
            <a:r>
              <a:rPr lang="de-DE" dirty="0"/>
              <a:t> veranlasst werden.</a:t>
            </a:r>
          </a:p>
          <a:p>
            <a:r>
              <a:rPr lang="de-DE" dirty="0"/>
              <a:t>Diese ruft intern </a:t>
            </a:r>
            <a:r>
              <a:rPr lang="de-DE" i="1" dirty="0" err="1"/>
              <a:t>paintComponent</a:t>
            </a:r>
            <a:r>
              <a:rPr lang="de-DE" i="1" dirty="0"/>
              <a:t>()</a:t>
            </a:r>
            <a:r>
              <a:rPr lang="de-DE" dirty="0"/>
              <a:t> auf.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6369538" y="820722"/>
            <a:ext cx="2376000" cy="720000"/>
            <a:chOff x="5233487" y="4122057"/>
            <a:chExt cx="2376000" cy="720000"/>
          </a:xfrm>
        </p:grpSpPr>
        <p:sp>
          <p:nvSpPr>
            <p:cNvPr id="10" name="Rechteck 9"/>
            <p:cNvSpPr/>
            <p:nvPr/>
          </p:nvSpPr>
          <p:spPr bwMode="auto">
            <a:xfrm>
              <a:off x="5233487" y="4122057"/>
              <a:ext cx="2376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JPanel</a:t>
              </a:r>
              <a:endParaRPr kumimoji="0" lang="en-US" sz="12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5233487" y="4410057"/>
              <a:ext cx="2376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paintComponent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(Graphics g) : void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repaint() : void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Okay, es gibt also </a:t>
            </a:r>
            <a:r>
              <a:rPr lang="de-DE" i="1" dirty="0" err="1"/>
              <a:t>JPanel</a:t>
            </a:r>
            <a:r>
              <a:rPr lang="de-DE" dirty="0"/>
              <a:t> mit der Methode </a:t>
            </a:r>
            <a:r>
              <a:rPr lang="de-DE" i="1" dirty="0" err="1"/>
              <a:t>paintComponent</a:t>
            </a:r>
            <a:r>
              <a:rPr lang="de-DE" i="1" dirty="0"/>
              <a:t>()</a:t>
            </a:r>
            <a:r>
              <a:rPr lang="de-DE" dirty="0"/>
              <a:t>.</a:t>
            </a:r>
          </a:p>
          <a:p>
            <a:r>
              <a:rPr lang="de-DE" dirty="0"/>
              <a:t>Es wird gezeichnet, was in </a:t>
            </a:r>
            <a:r>
              <a:rPr lang="de-DE" i="1" dirty="0" err="1"/>
              <a:t>paintComponent</a:t>
            </a:r>
            <a:r>
              <a:rPr lang="de-DE" i="1" dirty="0"/>
              <a:t>()</a:t>
            </a:r>
            <a:r>
              <a:rPr lang="de-DE" dirty="0"/>
              <a:t> steht.</a:t>
            </a:r>
          </a:p>
          <a:p>
            <a:r>
              <a:rPr lang="de-DE" dirty="0"/>
              <a:t>Aber wie kann man Zeichenbefehle zu dieser Methode hinzufügen?!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Lösung:</a:t>
            </a:r>
          </a:p>
          <a:p>
            <a:r>
              <a:rPr lang="de-DE" dirty="0"/>
              <a:t>Leiten Sie von </a:t>
            </a:r>
            <a:r>
              <a:rPr lang="de-DE" i="1" dirty="0" err="1"/>
              <a:t>JPanel</a:t>
            </a:r>
            <a:r>
              <a:rPr lang="de-DE" dirty="0"/>
              <a:t> ab und überlagern Sie </a:t>
            </a:r>
            <a:r>
              <a:rPr lang="de-DE" i="1" dirty="0" err="1"/>
              <a:t>paintComponent</a:t>
            </a:r>
            <a:r>
              <a:rPr lang="de-DE" i="1" dirty="0"/>
              <a:t>()</a:t>
            </a:r>
            <a:r>
              <a:rPr lang="de-DE" dirty="0"/>
              <a:t>.</a:t>
            </a:r>
          </a:p>
          <a:p>
            <a:r>
              <a:rPr lang="de-DE" dirty="0"/>
              <a:t>Hierdurch: Panel-Klasse mit frei definierbarer Zeichenmethode</a:t>
            </a:r>
          </a:p>
          <a:p>
            <a:endParaRPr lang="de-DE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MyPaintPanel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paintComponent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(Graphics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.paintComponent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    // Code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for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own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drawings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Zeichnen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grpSp>
        <p:nvGrpSpPr>
          <p:cNvPr id="23" name="Gruppieren 22"/>
          <p:cNvGrpSpPr/>
          <p:nvPr/>
        </p:nvGrpSpPr>
        <p:grpSpPr>
          <a:xfrm>
            <a:off x="6297538" y="3188692"/>
            <a:ext cx="2376000" cy="1995470"/>
            <a:chOff x="6369538" y="3618057"/>
            <a:chExt cx="2376000" cy="1995470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6369538" y="3618057"/>
              <a:ext cx="2376000" cy="720000"/>
              <a:chOff x="5233487" y="4122057"/>
              <a:chExt cx="2376000" cy="720000"/>
            </a:xfrm>
          </p:grpSpPr>
          <p:sp>
            <p:nvSpPr>
              <p:cNvPr id="14" name="Rechteck 13"/>
              <p:cNvSpPr/>
              <p:nvPr/>
            </p:nvSpPr>
            <p:spPr bwMode="auto">
              <a:xfrm>
                <a:off x="5233487" y="4122057"/>
                <a:ext cx="2376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err="1">
                    <a:solidFill>
                      <a:srgbClr val="000000"/>
                    </a:solidFill>
                    <a:latin typeface="Calibri" pitchFamily="34" charset="0"/>
                  </a:rPr>
                  <a:t>JPanel</a:t>
                </a:r>
                <a:endParaRPr kumimoji="0" lang="en-US" sz="12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 bwMode="auto">
              <a:xfrm>
                <a:off x="5233487" y="4410057"/>
                <a:ext cx="2376000" cy="43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err="1">
                    <a:solidFill>
                      <a:srgbClr val="000000"/>
                    </a:solidFill>
                    <a:latin typeface="Calibri" pitchFamily="34" charset="0"/>
                  </a:rPr>
                  <a:t>paintComponent</a:t>
                </a: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(Graphics g) : void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repaint() : void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6369538" y="4893527"/>
              <a:ext cx="2376000" cy="720000"/>
              <a:chOff x="5233487" y="4017127"/>
              <a:chExt cx="2376000" cy="720000"/>
            </a:xfrm>
          </p:grpSpPr>
          <p:sp>
            <p:nvSpPr>
              <p:cNvPr id="17" name="Rechteck 16"/>
              <p:cNvSpPr/>
              <p:nvPr/>
            </p:nvSpPr>
            <p:spPr bwMode="auto">
              <a:xfrm>
                <a:off x="5233487" y="4017127"/>
                <a:ext cx="2376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 err="1">
                    <a:solidFill>
                      <a:srgbClr val="000000"/>
                    </a:solidFill>
                    <a:latin typeface="Calibri" pitchFamily="34" charset="0"/>
                  </a:rPr>
                  <a:t>MyPaintPanel</a:t>
                </a:r>
                <a:endParaRPr kumimoji="0" lang="en-US" sz="12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 bwMode="auto">
              <a:xfrm>
                <a:off x="5233487" y="4305127"/>
                <a:ext cx="2376000" cy="43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err="1">
                    <a:solidFill>
                      <a:srgbClr val="000000"/>
                    </a:solidFill>
                    <a:latin typeface="Calibri" pitchFamily="34" charset="0"/>
                  </a:rPr>
                  <a:t>paintComponent</a:t>
                </a: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(Graphics g) : void</a:t>
                </a:r>
              </a:p>
            </p:txBody>
          </p:sp>
        </p:grpSp>
        <p:cxnSp>
          <p:nvCxnSpPr>
            <p:cNvPr id="19" name="Gerade Verbindung mit Pfeil 25"/>
            <p:cNvCxnSpPr>
              <a:stCxn id="17" idx="0"/>
              <a:endCxn id="15" idx="2"/>
            </p:cNvCxnSpPr>
            <p:nvPr/>
          </p:nvCxnSpPr>
          <p:spPr>
            <a:xfrm flipV="1">
              <a:off x="7557538" y="4338057"/>
              <a:ext cx="0" cy="55547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leichschenkliges Dreieck 19"/>
            <p:cNvSpPr/>
            <p:nvPr/>
          </p:nvSpPr>
          <p:spPr bwMode="auto">
            <a:xfrm>
              <a:off x="7485538" y="4338057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pic>
        <p:nvPicPr>
          <p:cNvPr id="21" name="Grafik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MyPaintPanel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Dimension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getPreferredSize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Dimension(300, 200);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paintComponent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(Graphics </a:t>
            </a:r>
            <a:r>
              <a:rPr lang="de-DE" sz="1200" b="1" dirty="0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de-DE" sz="1200" b="1" dirty="0" err="1">
                <a:solidFill>
                  <a:srgbClr val="000000"/>
                </a:solidFill>
                <a:latin typeface="Consolas"/>
              </a:rPr>
              <a:t>.paintComponent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b="1" dirty="0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2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de-DE" sz="1200" dirty="0">
                <a:solidFill>
                  <a:srgbClr val="3F7F5F"/>
                </a:solidFill>
                <a:latin typeface="Consolas"/>
              </a:rPr>
              <a:t>        // Draw UML </a:t>
            </a:r>
            <a:r>
              <a:rPr lang="de-DE" sz="1200" dirty="0" err="1">
                <a:solidFill>
                  <a:srgbClr val="3F7F5F"/>
                </a:solidFill>
                <a:latin typeface="Consolas"/>
              </a:rPr>
              <a:t>diagram</a:t>
            </a:r>
            <a:endParaRPr lang="de-DE" sz="12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.setColor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de-DE" sz="1200" b="1" i="1" dirty="0" err="1">
                <a:solidFill>
                  <a:srgbClr val="0000C0"/>
                </a:solidFill>
                <a:latin typeface="Consolas"/>
              </a:rPr>
              <a:t>BLACK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.drawRect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(25, 50, 100, 30);	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Super class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.drawString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/>
              </a:rPr>
              <a:t>JPanel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, 55, 70);</a:t>
            </a:r>
          </a:p>
          <a:p>
            <a:pPr>
              <a:buNone/>
            </a:pPr>
            <a:r>
              <a:rPr lang="en-US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.drawRect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(25, 120, 100, 30);	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Sub class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.drawString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/>
              </a:rPr>
              <a:t>MyPaintPanel</a:t>
            </a:r>
            <a:r>
              <a:rPr lang="de-DE" sz="12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, 40, 140);</a:t>
            </a:r>
          </a:p>
          <a:p>
            <a:pPr>
              <a:buNone/>
            </a:pPr>
            <a:r>
              <a:rPr lang="en-US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.drawLine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(75, 80, 75, 120);	</a:t>
            </a:r>
            <a:r>
              <a:rPr lang="en-US" sz="1200" dirty="0">
                <a:solidFill>
                  <a:srgbClr val="3F7F5F"/>
                </a:solidFill>
                <a:latin typeface="Consolas"/>
              </a:rPr>
              <a:t>// Arrow</a:t>
            </a:r>
          </a:p>
          <a:p>
            <a:pPr>
              <a:buNone/>
            </a:pPr>
            <a:r>
              <a:rPr lang="en-US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en-US" sz="1200" dirty="0" err="1">
                <a:solidFill>
                  <a:srgbClr val="000000"/>
                </a:solidFill>
                <a:latin typeface="Consolas"/>
              </a:rPr>
              <a:t>.fillPolygon</a:t>
            </a:r>
            <a:r>
              <a:rPr lang="en-US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[]{70, 75, 80}, </a:t>
            </a:r>
            <a:r>
              <a:rPr lang="en-US" sz="12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200" b="1" dirty="0">
                <a:solidFill>
                  <a:srgbClr val="000000"/>
                </a:solidFill>
                <a:latin typeface="Consolas"/>
              </a:rPr>
              <a:t>[]{90, 80, 90}, 3);</a:t>
            </a:r>
          </a:p>
          <a:p>
            <a:pPr>
              <a:buNone/>
            </a:pPr>
            <a:endParaRPr lang="de-DE" sz="1200" dirty="0">
              <a:latin typeface="Consolas"/>
            </a:endParaRPr>
          </a:p>
          <a:p>
            <a:pPr>
              <a:buNone/>
            </a:pPr>
            <a:r>
              <a:rPr lang="de-DE" sz="1200" dirty="0">
                <a:solidFill>
                  <a:srgbClr val="3F7F5F"/>
                </a:solidFill>
                <a:latin typeface="Consolas"/>
              </a:rPr>
              <a:t>        // </a:t>
            </a:r>
            <a:r>
              <a:rPr lang="de-DE" sz="1200" dirty="0" err="1">
                <a:solidFill>
                  <a:srgbClr val="3F7F5F"/>
                </a:solidFill>
                <a:latin typeface="Consolas"/>
              </a:rPr>
              <a:t>Exclamation</a:t>
            </a:r>
            <a:r>
              <a:rPr lang="de-DE" sz="12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/>
              </a:rPr>
              <a:t>mark</a:t>
            </a:r>
            <a:endParaRPr lang="de-DE" sz="12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.setColor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(Color.</a:t>
            </a:r>
            <a:r>
              <a:rPr lang="de-DE" sz="1200" b="1" i="1" dirty="0">
                <a:solidFill>
                  <a:srgbClr val="0000C0"/>
                </a:solidFill>
                <a:latin typeface="Consolas"/>
              </a:rPr>
              <a:t>RED</a:t>
            </a:r>
            <a:r>
              <a:rPr lang="de-DE" sz="12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.fillRect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(202, 70, 12, 42);</a:t>
            </a:r>
          </a:p>
          <a:p>
            <a:pPr>
              <a:buNone/>
            </a:pPr>
            <a:r>
              <a:rPr lang="de-DE" sz="1200" dirty="0">
                <a:solidFill>
                  <a:srgbClr val="6A3E3E"/>
                </a:solidFill>
                <a:latin typeface="Consolas"/>
              </a:rPr>
              <a:t>        </a:t>
            </a:r>
            <a:r>
              <a:rPr lang="de-DE" sz="1200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de-DE" sz="1200" dirty="0" err="1">
                <a:solidFill>
                  <a:srgbClr val="000000"/>
                </a:solidFill>
                <a:latin typeface="Consolas"/>
              </a:rPr>
              <a:t>.fillOval</a:t>
            </a:r>
            <a:r>
              <a:rPr lang="de-DE" sz="1200" dirty="0">
                <a:solidFill>
                  <a:srgbClr val="000000"/>
                </a:solidFill>
                <a:latin typeface="Consolas"/>
              </a:rPr>
              <a:t>(200, 120, 16, 16);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>
              <a:buNone/>
            </a:pPr>
            <a:r>
              <a:rPr lang="de-DE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9707" y="770468"/>
            <a:ext cx="1903751" cy="146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Legende mit Linie 2 14"/>
          <p:cNvSpPr/>
          <p:nvPr/>
        </p:nvSpPr>
        <p:spPr bwMode="auto">
          <a:xfrm>
            <a:off x="4855672" y="1455175"/>
            <a:ext cx="1260000" cy="504000"/>
          </a:xfrm>
          <a:prstGeom prst="borderCallout2">
            <a:avLst>
              <a:gd name="adj1" fmla="val 51080"/>
              <a:gd name="adj2" fmla="val -5061"/>
              <a:gd name="adj3" fmla="val 48812"/>
              <a:gd name="adj4" fmla="val -28098"/>
              <a:gd name="adj5" fmla="val 5746"/>
              <a:gd name="adj6" fmla="val -5033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Panelgröße festlegen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olidFill>
                  <a:srgbClr val="000000"/>
                </a:solidFill>
              </a:rPr>
              <a:t>Panel in grafische Oberfläche einbinden:</a:t>
            </a:r>
          </a:p>
          <a:p>
            <a:pPr>
              <a:buNone/>
            </a:pPr>
            <a:endParaRPr lang="de-DE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PaintPanel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PaintPanel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/>
              </a:rPr>
              <a:t>frame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"Panel example"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.setDefaultCloseOperation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.setLocation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(50, 50);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frame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MyPaintPanel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.pack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.setVisible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PaintPanel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  <a:endParaRPr lang="de-DE" sz="12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200" b="1" dirty="0">
                <a:solidFill>
                  <a:srgbClr val="7F0055"/>
                </a:solidFill>
                <a:latin typeface="Consolas"/>
              </a:rPr>
              <a:t> </a:t>
            </a:r>
            <a:endParaRPr lang="de-DE" sz="12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9707" y="770468"/>
            <a:ext cx="1903751" cy="146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Legende mit Linie 2 9"/>
          <p:cNvSpPr/>
          <p:nvPr/>
        </p:nvSpPr>
        <p:spPr bwMode="auto">
          <a:xfrm>
            <a:off x="4855672" y="3256898"/>
            <a:ext cx="2184162" cy="504000"/>
          </a:xfrm>
          <a:prstGeom prst="borderCallout2">
            <a:avLst>
              <a:gd name="adj1" fmla="val 51080"/>
              <a:gd name="adj2" fmla="val -5061"/>
              <a:gd name="adj3" fmla="val 10146"/>
              <a:gd name="adj4" fmla="val -23294"/>
              <a:gd name="adj5" fmla="val 11694"/>
              <a:gd name="adj6" fmla="val -6543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An Größe der enthaltenen Elemente anpassen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Entdecken Sie Ihre künstlerische Ader!</a:t>
            </a:r>
          </a:p>
          <a:p>
            <a:r>
              <a:rPr lang="de-DE" dirty="0"/>
              <a:t>Erstellen Sie ein Programm, das eine Ampel anzeigt.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Ampel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8984" y="2133953"/>
            <a:ext cx="681413" cy="25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9368" y="2133953"/>
            <a:ext cx="682870" cy="25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7725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erstellen</a:t>
            </a:r>
            <a:r>
              <a:rPr lang="de-DE" dirty="0"/>
              <a:t> grafische Oberflächen mit z.B. Menüs, Buttons und Textfeldern.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zeichnen</a:t>
            </a:r>
            <a:r>
              <a:rPr lang="de-DE" dirty="0"/>
              <a:t> Diagramme aus einfachen geometrischen Formen (z.B. Linien, Kreise).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reagieren</a:t>
            </a:r>
            <a:r>
              <a:rPr lang="de-DE" dirty="0"/>
              <a:t> auf Ereignisse (z.B. Drücken eines Buttons), indem Sie grafische Elemente mit bei Benutzereingaben auszuführenden Methoden verbinden.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verwenden</a:t>
            </a:r>
            <a:r>
              <a:rPr lang="de-DE" dirty="0"/>
              <a:t> das Observer-Pattern, damit Objekte beliebiger Datentypen auf Ereignisse reagieren können.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Buttons &amp; Ereignisverarbeitung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AE6286A9-7243-45D8-BCE5-FC8B2716F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Unser Ziel ist folgende Anwendung:</a:t>
            </a:r>
          </a:p>
          <a:p>
            <a:r>
              <a:rPr lang="de-DE" dirty="0"/>
              <a:t>Fenster mit drei Buttons und einem Panel</a:t>
            </a:r>
          </a:p>
          <a:p>
            <a:r>
              <a:rPr lang="de-DE" dirty="0"/>
              <a:t>Auswahl der Buttons färben das Panel rot, blau bzw. in zufälliger Farbe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dirty="0"/>
              <a:t>Wir benötigen hierzu:</a:t>
            </a:r>
          </a:p>
          <a:p>
            <a:pPr>
              <a:buFont typeface="+mj-lt"/>
              <a:buAutoNum type="arabicPeriod"/>
            </a:pPr>
            <a:r>
              <a:rPr lang="de-DE" dirty="0"/>
              <a:t>Buttons als Elemente</a:t>
            </a:r>
          </a:p>
          <a:p>
            <a:pPr>
              <a:buFont typeface="+mj-lt"/>
              <a:buAutoNum type="arabicPeriod"/>
            </a:pPr>
            <a:r>
              <a:rPr lang="de-DE" dirty="0"/>
              <a:t>Möglichkeit auf gedrückten Button zu reagieren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097" y="1878087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9442" y="1878087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39787" y="1878087"/>
            <a:ext cx="198120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Ellipse 9"/>
          <p:cNvSpPr/>
          <p:nvPr/>
        </p:nvSpPr>
        <p:spPr bwMode="auto">
          <a:xfrm>
            <a:off x="3882931" y="2188048"/>
            <a:ext cx="1303666" cy="3437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6347382" y="2434853"/>
            <a:ext cx="1303666" cy="34371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Erzeugen Sie zunächst die GUI mit ihren Elementen.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Buttons erzeugen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0126" y="1721614"/>
            <a:ext cx="2807413" cy="2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egende mit Linie 2 12"/>
          <p:cNvSpPr/>
          <p:nvPr/>
        </p:nvSpPr>
        <p:spPr bwMode="auto">
          <a:xfrm>
            <a:off x="6069137" y="3408713"/>
            <a:ext cx="792000" cy="360000"/>
          </a:xfrm>
          <a:prstGeom prst="borderCallout2">
            <a:avLst>
              <a:gd name="adj1" fmla="val 51080"/>
              <a:gd name="adj2" fmla="val -5061"/>
              <a:gd name="adj3" fmla="val 10146"/>
              <a:gd name="adj4" fmla="val -23294"/>
              <a:gd name="adj5" fmla="val 11694"/>
              <a:gd name="adj6" fmla="val -6543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JPanel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7725"/>
            <a:ext cx="651737" cy="618598"/>
          </a:xfrm>
          <a:prstGeom prst="rect">
            <a:avLst/>
          </a:prstGeom>
        </p:spPr>
      </p:pic>
      <p:sp>
        <p:nvSpPr>
          <p:cNvPr id="11" name="Legende mit Linie 2 10"/>
          <p:cNvSpPr/>
          <p:nvPr/>
        </p:nvSpPr>
        <p:spPr bwMode="auto">
          <a:xfrm>
            <a:off x="6069137" y="2736557"/>
            <a:ext cx="792000" cy="360000"/>
          </a:xfrm>
          <a:prstGeom prst="borderCallout2">
            <a:avLst>
              <a:gd name="adj1" fmla="val 51080"/>
              <a:gd name="adj2" fmla="val -5061"/>
              <a:gd name="adj3" fmla="val 10146"/>
              <a:gd name="adj4" fmla="val -23294"/>
              <a:gd name="adj5" fmla="val 11694"/>
              <a:gd name="adj6" fmla="val -6543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JButton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Erzeugen von Elementen der Klasse </a:t>
            </a:r>
            <a:r>
              <a:rPr lang="de-DE" i="1" dirty="0" err="1"/>
              <a:t>JButton</a:t>
            </a:r>
            <a:r>
              <a:rPr lang="de-DE" dirty="0"/>
              <a:t>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ButtonEvent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ButtonEvent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dirty="0">
                <a:solidFill>
                  <a:srgbClr val="6A3E3E"/>
                </a:solidFill>
                <a:latin typeface="Consolas"/>
              </a:rPr>
              <a:t>frame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"Button example"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300" dirty="0">
                <a:solidFill>
                  <a:srgbClr val="3F7F5F"/>
                </a:solidFill>
                <a:latin typeface="Consolas"/>
              </a:rPr>
              <a:t>	        // Set frame properties ...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3F7F5F"/>
                </a:solidFill>
                <a:latin typeface="Consolas"/>
              </a:rPr>
              <a:t>	        // Create </a:t>
            </a:r>
            <a:r>
              <a:rPr lang="de-DE" sz="1300" dirty="0" err="1">
                <a:solidFill>
                  <a:srgbClr val="3F7F5F"/>
                </a:solidFill>
                <a:latin typeface="Consolas"/>
              </a:rPr>
              <a:t>and</a:t>
            </a:r>
            <a:r>
              <a:rPr lang="de-DE" sz="13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300" dirty="0" err="1">
                <a:solidFill>
                  <a:srgbClr val="3F7F5F"/>
                </a:solidFill>
                <a:latin typeface="Consolas"/>
              </a:rPr>
              <a:t>layout</a:t>
            </a:r>
            <a:r>
              <a:rPr lang="de-DE" sz="13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300" dirty="0" err="1">
                <a:solidFill>
                  <a:srgbClr val="3F7F5F"/>
                </a:solidFill>
                <a:latin typeface="Consolas"/>
              </a:rPr>
              <a:t>contents</a:t>
            </a: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en-US" sz="13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.setLayout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GridLayout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(4, 1));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300" dirty="0">
                <a:solidFill>
                  <a:srgbClr val="3F7F5F"/>
                </a:solidFill>
                <a:latin typeface="Consolas"/>
              </a:rPr>
              <a:t>// 4 rows, 1 column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    Container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contentPane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.getContentPane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();</a:t>
            </a:r>
            <a:endParaRPr lang="de-DE" sz="13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6A3E3E"/>
                </a:solidFill>
                <a:latin typeface="Consolas"/>
              </a:rPr>
              <a:t>	        contentPane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"Change color to red"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6A3E3E"/>
                </a:solidFill>
                <a:latin typeface="Consolas"/>
              </a:rPr>
              <a:t>	        contentPane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"Change color to blue"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6A3E3E"/>
                </a:solidFill>
                <a:latin typeface="Consolas"/>
              </a:rPr>
              <a:t>	        contentPane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"Change to random color"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6A3E3E"/>
                </a:solidFill>
                <a:latin typeface="Consolas"/>
              </a:rPr>
              <a:t>	        contentPane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.add(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.pack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();</a:t>
            </a: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frame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.setVisible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ButtonEvent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Buttons erzeugen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können wir aber darauf reagieren, wenn ein Button gedrückt wird?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Beteiligte Objekte:</a:t>
            </a:r>
          </a:p>
          <a:p>
            <a:r>
              <a:rPr lang="de-DE" dirty="0"/>
              <a:t>Button mit Zustand (z.B. „nicht gedrückt“, „gedrückt“)</a:t>
            </a:r>
          </a:p>
          <a:p>
            <a:r>
              <a:rPr lang="de-DE" dirty="0"/>
              <a:t>Objekt, das bei </a:t>
            </a:r>
            <a:r>
              <a:rPr lang="de-DE" i="1" dirty="0"/>
              <a:t>Änderungen</a:t>
            </a:r>
            <a:r>
              <a:rPr lang="de-DE" dirty="0"/>
              <a:t> des Buttons benachrichtigt werden soll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Prinzipielles Vorgehen:</a:t>
            </a:r>
          </a:p>
          <a:p>
            <a:pPr>
              <a:buFont typeface="+mj-lt"/>
              <a:buAutoNum type="arabicPeriod"/>
            </a:pPr>
            <a:r>
              <a:rPr lang="de-DE" dirty="0"/>
              <a:t>Registrierung:</a:t>
            </a:r>
          </a:p>
          <a:p>
            <a:pPr lvl="1"/>
            <a:r>
              <a:rPr lang="de-DE" dirty="0"/>
              <a:t>Objekt „sagt dem Button“, dass es bei Änderungen benachrichtigt werden möchte</a:t>
            </a:r>
          </a:p>
          <a:p>
            <a:pPr lvl="1"/>
            <a:r>
              <a:rPr lang="de-DE" dirty="0"/>
              <a:t>Button merkt sich (z. B. in Liste), welche Objekte benachrichtigt werden sollen</a:t>
            </a:r>
          </a:p>
          <a:p>
            <a:pPr>
              <a:buFont typeface="+mj-lt"/>
              <a:buAutoNum type="arabicPeriod"/>
            </a:pPr>
            <a:r>
              <a:rPr lang="de-DE" dirty="0"/>
              <a:t>Button wird gedrückt:</a:t>
            </a:r>
          </a:p>
          <a:p>
            <a:pPr lvl="1"/>
            <a:r>
              <a:rPr lang="de-DE" dirty="0"/>
              <a:t>Button benachrichtigt Objekte in der Liste, dass sein Zustand geändert wurde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Ereignisse reagieren (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Mögliche Umsetzung:</a:t>
            </a:r>
          </a:p>
          <a:p>
            <a:r>
              <a:rPr lang="de-DE" dirty="0"/>
              <a:t>Button: Methode </a:t>
            </a:r>
            <a:r>
              <a:rPr lang="de-DE" i="1" dirty="0" err="1"/>
              <a:t>register</a:t>
            </a:r>
            <a:r>
              <a:rPr lang="de-DE" i="1" dirty="0"/>
              <a:t>()</a:t>
            </a:r>
            <a:r>
              <a:rPr lang="de-DE" dirty="0"/>
              <a:t>, um Beobachter zur Liste hinzuzufügen</a:t>
            </a:r>
          </a:p>
          <a:p>
            <a:r>
              <a:rPr lang="de-DE" dirty="0" err="1"/>
              <a:t>Observer</a:t>
            </a:r>
            <a:r>
              <a:rPr lang="de-DE" dirty="0"/>
              <a:t>: Methode </a:t>
            </a:r>
            <a:r>
              <a:rPr lang="de-DE" i="1" dirty="0" err="1"/>
              <a:t>notify</a:t>
            </a:r>
            <a:r>
              <a:rPr lang="de-DE" i="1" dirty="0"/>
              <a:t>()</a:t>
            </a:r>
            <a:r>
              <a:rPr lang="de-DE" dirty="0"/>
              <a:t>, die Button-Objekt zur Benachrichtigung aufruft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Ereignisse reagieren (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161827" y="2150392"/>
            <a:ext cx="1440000" cy="864000"/>
            <a:chOff x="2806516" y="2588739"/>
            <a:chExt cx="1440000" cy="864000"/>
          </a:xfrm>
        </p:grpSpPr>
        <p:sp>
          <p:nvSpPr>
            <p:cNvPr id="10" name="Rechteck 9"/>
            <p:cNvSpPr/>
            <p:nvPr/>
          </p:nvSpPr>
          <p:spPr bwMode="auto">
            <a:xfrm>
              <a:off x="2806516" y="2588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Button</a:t>
              </a:r>
              <a:endParaRPr kumimoji="0" lang="en-US" sz="12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2806516" y="2876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observers : List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2806516" y="3164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register()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161827" y="3612866"/>
            <a:ext cx="1440000" cy="864000"/>
            <a:chOff x="5301886" y="2588739"/>
            <a:chExt cx="1440000" cy="864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5301886" y="2588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Observer</a:t>
              </a:r>
              <a:endParaRPr kumimoji="0" lang="en-US" sz="12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5301886" y="2876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5301886" y="3164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notify()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0234" y="2035011"/>
            <a:ext cx="4283755" cy="3822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1" name="Gerade Verbindung mit Pfeil 20"/>
          <p:cNvCxnSpPr/>
          <p:nvPr/>
        </p:nvCxnSpPr>
        <p:spPr bwMode="auto">
          <a:xfrm>
            <a:off x="3773716" y="2726392"/>
            <a:ext cx="14514" cy="31311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feld 21"/>
          <p:cNvSpPr txBox="1"/>
          <p:nvPr/>
        </p:nvSpPr>
        <p:spPr>
          <a:xfrm>
            <a:off x="3358222" y="5625744"/>
            <a:ext cx="4203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Zeit</a:t>
            </a:r>
          </a:p>
        </p:txBody>
      </p:sp>
      <p:cxnSp>
        <p:nvCxnSpPr>
          <p:cNvPr id="24" name="Gerade Verbindung 23"/>
          <p:cNvCxnSpPr>
            <a:stCxn id="12" idx="2"/>
            <a:endCxn id="14" idx="0"/>
          </p:cNvCxnSpPr>
          <p:nvPr/>
        </p:nvCxnSpPr>
        <p:spPr bwMode="auto">
          <a:xfrm>
            <a:off x="1881827" y="3014392"/>
            <a:ext cx="0" cy="598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/>
              <a:t>Aaaaaaaber</a:t>
            </a:r>
            <a:r>
              <a:rPr lang="de-DE" dirty="0"/>
              <a:t>:</a:t>
            </a:r>
          </a:p>
          <a:p>
            <a:r>
              <a:rPr lang="de-DE" i="1" dirty="0" err="1"/>
              <a:t>JButton</a:t>
            </a:r>
            <a:r>
              <a:rPr lang="de-DE" dirty="0"/>
              <a:t> kann von uns erstellte Klassen nicht kennen.</a:t>
            </a:r>
          </a:p>
          <a:p>
            <a:r>
              <a:rPr lang="de-DE" dirty="0"/>
              <a:t>Kann daher auch nicht wissen, ob wir Methode </a:t>
            </a:r>
            <a:r>
              <a:rPr lang="de-DE" i="1" dirty="0" err="1"/>
              <a:t>notify</a:t>
            </a:r>
            <a:r>
              <a:rPr lang="de-DE" i="1" dirty="0"/>
              <a:t>()</a:t>
            </a:r>
            <a:r>
              <a:rPr lang="de-DE" dirty="0"/>
              <a:t> implementiert haben.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Lösung:</a:t>
            </a:r>
          </a:p>
          <a:p>
            <a:r>
              <a:rPr lang="de-DE" dirty="0"/>
              <a:t>Beobachter implementieren ein definiertes Interface</a:t>
            </a:r>
          </a:p>
          <a:p>
            <a:r>
              <a:rPr lang="de-DE" dirty="0"/>
              <a:t>Button braucht die Klasse des Beobachters nicht kennen, nur das Interface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Ereignisse reagieren (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298971" y="3280567"/>
            <a:ext cx="3953467" cy="2439600"/>
            <a:chOff x="2298971" y="3654194"/>
            <a:chExt cx="3953467" cy="2439600"/>
          </a:xfrm>
        </p:grpSpPr>
        <p:grpSp>
          <p:nvGrpSpPr>
            <p:cNvPr id="7" name="Gruppieren 16"/>
            <p:cNvGrpSpPr/>
            <p:nvPr/>
          </p:nvGrpSpPr>
          <p:grpSpPr>
            <a:xfrm>
              <a:off x="2298971" y="3726194"/>
              <a:ext cx="1440000" cy="864000"/>
              <a:chOff x="2806516" y="2588739"/>
              <a:chExt cx="1440000" cy="864000"/>
            </a:xfrm>
          </p:grpSpPr>
          <p:sp>
            <p:nvSpPr>
              <p:cNvPr id="10" name="Rechteck 9"/>
              <p:cNvSpPr/>
              <p:nvPr/>
            </p:nvSpPr>
            <p:spPr bwMode="auto">
              <a:xfrm>
                <a:off x="2806516" y="2588739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Button</a:t>
                </a:r>
                <a:endParaRPr kumimoji="0" lang="en-US" sz="12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1" name="Rechteck 10"/>
              <p:cNvSpPr/>
              <p:nvPr/>
            </p:nvSpPr>
            <p:spPr bwMode="auto">
              <a:xfrm>
                <a:off x="2806516" y="2876739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observers : List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2" name="Rechteck 11"/>
              <p:cNvSpPr/>
              <p:nvPr/>
            </p:nvSpPr>
            <p:spPr bwMode="auto">
              <a:xfrm>
                <a:off x="2806516" y="3164739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+ register()</a:t>
                </a:r>
                <a:endParaRPr kumimoji="0" lang="en-US" sz="20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8" name="Gruppieren 17"/>
            <p:cNvGrpSpPr/>
            <p:nvPr/>
          </p:nvGrpSpPr>
          <p:grpSpPr>
            <a:xfrm>
              <a:off x="4812438" y="5229794"/>
              <a:ext cx="1440000" cy="864000"/>
              <a:chOff x="5301886" y="2588739"/>
              <a:chExt cx="1440000" cy="864000"/>
            </a:xfrm>
          </p:grpSpPr>
          <p:sp>
            <p:nvSpPr>
              <p:cNvPr id="14" name="Rechteck 13"/>
              <p:cNvSpPr/>
              <p:nvPr/>
            </p:nvSpPr>
            <p:spPr bwMode="auto">
              <a:xfrm>
                <a:off x="5301886" y="2588739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Concrete Observer</a:t>
                </a:r>
                <a:endParaRPr kumimoji="0" lang="en-US" sz="12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 bwMode="auto">
              <a:xfrm>
                <a:off x="5301886" y="2876739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 bwMode="auto">
              <a:xfrm>
                <a:off x="5301886" y="3164739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+ notify()</a:t>
                </a:r>
                <a:endParaRPr kumimoji="0" lang="en-US" sz="200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4812438" y="3654194"/>
              <a:ext cx="1440000" cy="936000"/>
              <a:chOff x="4812438" y="3654194"/>
              <a:chExt cx="1440000" cy="936000"/>
            </a:xfrm>
          </p:grpSpPr>
          <p:sp>
            <p:nvSpPr>
              <p:cNvPr id="19" name="Rechteck 18"/>
              <p:cNvSpPr/>
              <p:nvPr/>
            </p:nvSpPr>
            <p:spPr bwMode="auto">
              <a:xfrm>
                <a:off x="4812438" y="3654194"/>
                <a:ext cx="144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&lt;&lt;interface&gt;&gt;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i="1" dirty="0">
                    <a:solidFill>
                      <a:srgbClr val="000000"/>
                    </a:solidFill>
                    <a:latin typeface="Calibri" pitchFamily="34" charset="0"/>
                  </a:rPr>
                  <a:t>Observer</a:t>
                </a:r>
                <a:endParaRPr kumimoji="0" lang="en-US" sz="1200" b="1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4812438" y="401419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auto">
              <a:xfrm>
                <a:off x="4812438" y="430219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solidFill>
                      <a:srgbClr val="000000"/>
                    </a:solidFill>
                    <a:latin typeface="Calibri" pitchFamily="34" charset="0"/>
                  </a:rPr>
                  <a:t>+ notify()</a:t>
                </a:r>
                <a:endParaRPr kumimoji="0" lang="en-US" sz="2000" i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27" name="Gerade Verbindung 26"/>
            <p:cNvCxnSpPr>
              <a:stCxn id="11" idx="3"/>
              <a:endCxn id="20" idx="1"/>
            </p:cNvCxnSpPr>
            <p:nvPr/>
          </p:nvCxnSpPr>
          <p:spPr bwMode="auto">
            <a:xfrm>
              <a:off x="3738971" y="4158194"/>
              <a:ext cx="107346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 Verbindung mit Pfeil 25"/>
            <p:cNvCxnSpPr>
              <a:stCxn id="14" idx="0"/>
              <a:endCxn id="23" idx="2"/>
            </p:cNvCxnSpPr>
            <p:nvPr/>
          </p:nvCxnSpPr>
          <p:spPr>
            <a:xfrm flipV="1">
              <a:off x="5532438" y="4590194"/>
              <a:ext cx="0" cy="639600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 bwMode="auto">
            <a:xfrm>
              <a:off x="5460438" y="4590408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Ansatz wird auch </a:t>
            </a:r>
            <a:r>
              <a:rPr lang="de-DE" i="1" dirty="0" err="1"/>
              <a:t>Observer</a:t>
            </a:r>
            <a:r>
              <a:rPr lang="de-DE" i="1" dirty="0"/>
              <a:t> </a:t>
            </a:r>
            <a:r>
              <a:rPr lang="de-DE" i="1" dirty="0" err="1"/>
              <a:t>pattern</a:t>
            </a:r>
            <a:r>
              <a:rPr lang="de-DE" dirty="0"/>
              <a:t> genannt</a:t>
            </a:r>
          </a:p>
          <a:p>
            <a:r>
              <a:rPr lang="de-DE" dirty="0"/>
              <a:t>Es können sich mehr als ein Beobachter registrieren.</a:t>
            </a:r>
          </a:p>
          <a:p>
            <a:r>
              <a:rPr lang="de-DE" dirty="0"/>
              <a:t>In Swing Namen des Interfaces und der Methoden anders gewählt: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Ereignisse reagieren (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grpSp>
        <p:nvGrpSpPr>
          <p:cNvPr id="7" name="Gruppieren 16"/>
          <p:cNvGrpSpPr/>
          <p:nvPr/>
        </p:nvGrpSpPr>
        <p:grpSpPr>
          <a:xfrm>
            <a:off x="1622447" y="2325875"/>
            <a:ext cx="2556000" cy="864000"/>
            <a:chOff x="2806516" y="2588739"/>
            <a:chExt cx="1440000" cy="864000"/>
          </a:xfrm>
        </p:grpSpPr>
        <p:sp>
          <p:nvSpPr>
            <p:cNvPr id="10" name="Rechteck 9"/>
            <p:cNvSpPr/>
            <p:nvPr/>
          </p:nvSpPr>
          <p:spPr bwMode="auto">
            <a:xfrm>
              <a:off x="2806516" y="2588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JButton</a:t>
              </a:r>
              <a:endParaRPr kumimoji="0" lang="en-US" sz="12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2806516" y="2876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2806516" y="3164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addActionListener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ActionListener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 a)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8" name="Gruppieren 17"/>
          <p:cNvGrpSpPr/>
          <p:nvPr/>
        </p:nvGrpSpPr>
        <p:grpSpPr>
          <a:xfrm>
            <a:off x="5233914" y="3832425"/>
            <a:ext cx="2340000" cy="864000"/>
            <a:chOff x="5301886" y="2588739"/>
            <a:chExt cx="1440000" cy="864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5301886" y="2588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Concrete Observer</a:t>
              </a:r>
              <a:endParaRPr kumimoji="0" lang="en-US" sz="12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5301886" y="2876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5301886" y="3164739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actionPerformed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ActionEvent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 e)</a:t>
              </a:r>
              <a:endParaRPr kumimoji="0" lang="en-US" sz="200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9" name="Gruppieren 24"/>
          <p:cNvGrpSpPr/>
          <p:nvPr/>
        </p:nvGrpSpPr>
        <p:grpSpPr>
          <a:xfrm>
            <a:off x="5233914" y="2256825"/>
            <a:ext cx="2340000" cy="936000"/>
            <a:chOff x="4812438" y="3654194"/>
            <a:chExt cx="1440000" cy="936000"/>
          </a:xfrm>
        </p:grpSpPr>
        <p:sp>
          <p:nvSpPr>
            <p:cNvPr id="19" name="Rechteck 18"/>
            <p:cNvSpPr/>
            <p:nvPr/>
          </p:nvSpPr>
          <p:spPr bwMode="auto">
            <a:xfrm>
              <a:off x="4812438" y="3654194"/>
              <a:ext cx="144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&lt;&lt;interface&gt;&gt;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i="1" dirty="0" err="1">
                  <a:solidFill>
                    <a:srgbClr val="000000"/>
                  </a:solidFill>
                  <a:latin typeface="Calibri" pitchFamily="34" charset="0"/>
                </a:rPr>
                <a:t>ActionListener</a:t>
              </a:r>
              <a:endParaRPr kumimoji="0" lang="en-US" sz="1200" b="1" i="1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4812438" y="4014194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4812438" y="4302194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en-US" sz="1200" i="1" dirty="0" err="1">
                  <a:solidFill>
                    <a:srgbClr val="000000"/>
                  </a:solidFill>
                  <a:latin typeface="Calibri" pitchFamily="34" charset="0"/>
                </a:rPr>
                <a:t>actionPerformed</a:t>
              </a: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(</a:t>
              </a:r>
              <a:r>
                <a:rPr lang="en-US" sz="1200" i="1" dirty="0" err="1">
                  <a:solidFill>
                    <a:srgbClr val="000000"/>
                  </a:solidFill>
                  <a:latin typeface="Calibri" pitchFamily="34" charset="0"/>
                </a:rPr>
                <a:t>ActionEvent</a:t>
              </a:r>
              <a:r>
                <a:rPr lang="en-US" sz="1200" i="1" dirty="0">
                  <a:solidFill>
                    <a:srgbClr val="000000"/>
                  </a:solidFill>
                  <a:latin typeface="Calibri" pitchFamily="34" charset="0"/>
                </a:rPr>
                <a:t> e)</a:t>
              </a:r>
              <a:endParaRPr lang="en-US" sz="2000" i="1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27" name="Gerade Verbindung 26"/>
          <p:cNvCxnSpPr>
            <a:stCxn id="11" idx="3"/>
            <a:endCxn id="20" idx="1"/>
          </p:cNvCxnSpPr>
          <p:nvPr/>
        </p:nvCxnSpPr>
        <p:spPr bwMode="auto">
          <a:xfrm>
            <a:off x="4178447" y="2757875"/>
            <a:ext cx="1055467" cy="2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5"/>
          <p:cNvCxnSpPr>
            <a:stCxn id="14" idx="0"/>
            <a:endCxn id="23" idx="2"/>
          </p:cNvCxnSpPr>
          <p:nvPr/>
        </p:nvCxnSpPr>
        <p:spPr>
          <a:xfrm flipV="1">
            <a:off x="6403914" y="3192825"/>
            <a:ext cx="0" cy="63960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leichschenkliges Dreieck 29"/>
          <p:cNvSpPr/>
          <p:nvPr/>
        </p:nvSpPr>
        <p:spPr bwMode="auto">
          <a:xfrm>
            <a:off x="6331914" y="3192825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2" name="Legende mit Linie 2 21"/>
          <p:cNvSpPr/>
          <p:nvPr/>
        </p:nvSpPr>
        <p:spPr bwMode="auto">
          <a:xfrm>
            <a:off x="584263" y="3366907"/>
            <a:ext cx="1631763" cy="504000"/>
          </a:xfrm>
          <a:prstGeom prst="borderCallout2">
            <a:avLst>
              <a:gd name="adj1" fmla="val 51080"/>
              <a:gd name="adj2" fmla="val 101411"/>
              <a:gd name="adj3" fmla="val 20226"/>
              <a:gd name="adj4" fmla="val 121159"/>
              <a:gd name="adj5" fmla="val -44750"/>
              <a:gd name="adj6" fmla="val 13692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Beobachter hinzufügen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4" name="Legende mit Linie 2 23"/>
          <p:cNvSpPr/>
          <p:nvPr/>
        </p:nvSpPr>
        <p:spPr bwMode="auto">
          <a:xfrm>
            <a:off x="3156236" y="3366907"/>
            <a:ext cx="1631763" cy="504000"/>
          </a:xfrm>
          <a:prstGeom prst="borderCallout2">
            <a:avLst>
              <a:gd name="adj1" fmla="val 51080"/>
              <a:gd name="adj2" fmla="val 101411"/>
              <a:gd name="adj3" fmla="val 20226"/>
              <a:gd name="adj4" fmla="val 121159"/>
              <a:gd name="adj5" fmla="val -44750"/>
              <a:gd name="adj6" fmla="val 13692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Aufrufen, wenn Button gedrückt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Führen Sie unsere Aufgabe fort:</a:t>
            </a:r>
          </a:p>
          <a:p>
            <a:r>
              <a:rPr lang="de-DE" dirty="0"/>
              <a:t>Ausführbare Klasse implementiert Interface </a:t>
            </a:r>
            <a:r>
              <a:rPr lang="de-DE" i="1" dirty="0" err="1"/>
              <a:t>ActionListener</a:t>
            </a:r>
            <a:endParaRPr lang="de-DE" i="1" dirty="0"/>
          </a:p>
          <a:p>
            <a:r>
              <a:rPr lang="de-DE" dirty="0"/>
              <a:t>Objekt der ausführbaren Klasse registriert sich bei den Buttons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Ereignisse reagieren (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0126" y="2188805"/>
            <a:ext cx="2807413" cy="2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Auszug aus Quelltext: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ButtonEvent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private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panel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private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buttonRed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buttonBlue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buttonRandom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ButtonEvent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US" sz="1300" dirty="0">
                <a:solidFill>
                  <a:srgbClr val="3F7F5F"/>
                </a:solidFill>
                <a:latin typeface="Consolas"/>
              </a:rPr>
              <a:t>	        // ...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3F7F5F"/>
                </a:solidFill>
                <a:latin typeface="Consolas"/>
              </a:rPr>
              <a:t>	        // Buttons </a:t>
            </a:r>
            <a:r>
              <a:rPr lang="de-DE" sz="1300" dirty="0" err="1">
                <a:solidFill>
                  <a:srgbClr val="3F7F5F"/>
                </a:solidFill>
                <a:latin typeface="Consolas"/>
              </a:rPr>
              <a:t>with</a:t>
            </a:r>
            <a:r>
              <a:rPr lang="de-DE" sz="13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300" dirty="0" err="1">
                <a:solidFill>
                  <a:srgbClr val="3F7F5F"/>
                </a:solidFill>
                <a:latin typeface="Consolas"/>
              </a:rPr>
              <a:t>event</a:t>
            </a:r>
            <a:r>
              <a:rPr lang="de-DE" sz="13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300" dirty="0" err="1">
                <a:solidFill>
                  <a:srgbClr val="3F7F5F"/>
                </a:solidFill>
                <a:latin typeface="Consolas"/>
              </a:rPr>
              <a:t>handling</a:t>
            </a:r>
            <a:endParaRPr lang="de-DE" sz="13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en-US" sz="1300" dirty="0" err="1">
                <a:solidFill>
                  <a:srgbClr val="0000C0"/>
                </a:solidFill>
                <a:latin typeface="Consolas"/>
              </a:rPr>
              <a:t>buttonRed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"Change color to red"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3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en-US" sz="1300" dirty="0" err="1">
                <a:solidFill>
                  <a:srgbClr val="0000C0"/>
                </a:solidFill>
                <a:latin typeface="Consolas"/>
              </a:rPr>
              <a:t>buttonBlue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"Change color to blue"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3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en-US" sz="1300" dirty="0" err="1">
                <a:solidFill>
                  <a:srgbClr val="0000C0"/>
                </a:solidFill>
                <a:latin typeface="Consolas"/>
              </a:rPr>
              <a:t>buttonRandom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"Change to random color"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buttonRed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buttonBlue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buttonRandom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.addActionListener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sz="13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3F7F5F"/>
                </a:solidFill>
                <a:latin typeface="Consolas"/>
              </a:rPr>
              <a:t>	        // ...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Ereignisse reagieren (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Java-Bibliotheken &amp; grundlegende Struktur</a:t>
            </a:r>
            <a:endParaRPr lang="de-DE" dirty="0">
              <a:solidFill>
                <a:srgbClr val="000000"/>
              </a:solidFill>
            </a:endParaRP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Grafische Oberflächen erzeugen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Layout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Zeichnen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Buttons &amp; Ereignisverarbeitung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Einfache Dialoge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Anregungen für weitere Experimente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Reaktion auf Ereignisse (Auszug aus Quelltext):</a:t>
            </a:r>
          </a:p>
          <a:p>
            <a:r>
              <a:rPr lang="de-DE" dirty="0"/>
              <a:t>Button über Methode </a:t>
            </a:r>
            <a:r>
              <a:rPr lang="de-DE" i="1" dirty="0" err="1"/>
              <a:t>getSource</a:t>
            </a:r>
            <a:r>
              <a:rPr lang="de-DE" i="1" dirty="0"/>
              <a:t>()</a:t>
            </a:r>
            <a:r>
              <a:rPr lang="de-DE" dirty="0"/>
              <a:t> des Ereignisobjektes identifiziert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ButtonEvent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(ActionEvent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 {</a:t>
            </a: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.getSource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buttonRed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300" dirty="0">
                <a:solidFill>
                  <a:srgbClr val="0000C0"/>
                </a:solidFill>
                <a:latin typeface="Consolas"/>
              </a:rPr>
              <a:t>	            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panel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.setBackground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(Color.</a:t>
            </a:r>
            <a:r>
              <a:rPr lang="de-DE" sz="1300" b="1" i="1" dirty="0">
                <a:solidFill>
                  <a:srgbClr val="0000C0"/>
                </a:solidFill>
                <a:latin typeface="Consolas"/>
              </a:rPr>
              <a:t>RED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    }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.getSource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buttonBlue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300" dirty="0">
                <a:solidFill>
                  <a:srgbClr val="0000C0"/>
                </a:solidFill>
                <a:latin typeface="Consolas"/>
              </a:rPr>
              <a:t>	            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panel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.setBackground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de-DE" sz="1300" b="1" i="1" dirty="0" err="1">
                <a:solidFill>
                  <a:srgbClr val="0000C0"/>
                </a:solidFill>
                <a:latin typeface="Consolas"/>
              </a:rPr>
              <a:t>BLUE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    }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.getSource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buttonRandom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        Random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random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Random();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13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red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random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.nextFloat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13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green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random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.nextFloat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1300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blue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random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.nextFloat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            Color </a:t>
            </a:r>
            <a:r>
              <a:rPr lang="en-US" sz="1300" dirty="0" err="1">
                <a:solidFill>
                  <a:srgbClr val="6A3E3E"/>
                </a:solidFill>
                <a:latin typeface="Consolas"/>
              </a:rPr>
              <a:t>color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Color(</a:t>
            </a:r>
            <a:r>
              <a:rPr lang="en-US" sz="1300" b="1" dirty="0">
                <a:solidFill>
                  <a:srgbClr val="6A3E3E"/>
                </a:solidFill>
                <a:latin typeface="Consolas"/>
              </a:rPr>
              <a:t>red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b="1" dirty="0">
                <a:solidFill>
                  <a:srgbClr val="6A3E3E"/>
                </a:solidFill>
                <a:latin typeface="Consolas"/>
              </a:rPr>
              <a:t>green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b="1" dirty="0">
                <a:solidFill>
                  <a:srgbClr val="6A3E3E"/>
                </a:solidFill>
                <a:latin typeface="Consolas"/>
              </a:rPr>
              <a:t>blue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);</a:t>
            </a: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0000C0"/>
                </a:solidFill>
                <a:latin typeface="Consolas"/>
              </a:rPr>
              <a:t>	            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panel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.setBackground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color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    }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3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3F7F5F"/>
                </a:solidFill>
                <a:latin typeface="Consolas"/>
              </a:rPr>
              <a:t>	    // ...</a:t>
            </a:r>
            <a:endParaRPr lang="de-DE" sz="13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Ereignisse reagieren (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Alternativ (in </a:t>
            </a:r>
            <a:r>
              <a:rPr lang="de-DE" i="1" dirty="0" err="1"/>
              <a:t>actionPerformed</a:t>
            </a:r>
            <a:r>
              <a:rPr lang="de-DE" i="1" dirty="0"/>
              <a:t>()</a:t>
            </a:r>
            <a:r>
              <a:rPr lang="de-DE" dirty="0"/>
              <a:t> herausfinden, </a:t>
            </a:r>
            <a:r>
              <a:rPr lang="de-DE" i="1" dirty="0"/>
              <a:t>welcher</a:t>
            </a:r>
            <a:r>
              <a:rPr lang="de-DE" dirty="0"/>
              <a:t> Button gedrückt wurde):</a:t>
            </a:r>
          </a:p>
          <a:p>
            <a:r>
              <a:rPr lang="de-DE" dirty="0"/>
              <a:t>Buttons mit einem String verbinden, z.B.:</a:t>
            </a:r>
          </a:p>
          <a:p>
            <a:endParaRPr lang="de-DE" sz="800" dirty="0"/>
          </a:p>
          <a:p>
            <a:pPr>
              <a:buNone/>
            </a:pPr>
            <a:r>
              <a:rPr lang="en-US" sz="1400" dirty="0">
                <a:solidFill>
                  <a:srgbClr val="0000C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buttonRed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.setActionCommand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"Change color to 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0000C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buttonBlue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.setActionCommand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"Change color to blue"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sz="1400" dirty="0">
                <a:solidFill>
                  <a:srgbClr val="0000C0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buttonRandom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.setActionCommand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"Change to random color"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String in Methode </a:t>
            </a:r>
            <a:r>
              <a:rPr lang="de-DE" i="1" dirty="0" err="1"/>
              <a:t>actionPerformed</a:t>
            </a:r>
            <a:r>
              <a:rPr lang="de-DE" i="1" dirty="0"/>
              <a:t>()</a:t>
            </a:r>
            <a:r>
              <a:rPr lang="de-DE" dirty="0"/>
              <a:t> abfragen und nutzen: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(ActionEvent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actionCommand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event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.getActionCommand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actionCommand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"Change color to red"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    // ...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actionCommand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"Change color to blue"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    // ...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actionCommand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"Change to random color"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Ereignisse reagieren (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7" name="Legende mit Linie 2 6"/>
          <p:cNvSpPr/>
          <p:nvPr/>
        </p:nvSpPr>
        <p:spPr bwMode="auto">
          <a:xfrm>
            <a:off x="7113775" y="2236215"/>
            <a:ext cx="1631763" cy="421200"/>
          </a:xfrm>
          <a:prstGeom prst="borderCallout2">
            <a:avLst>
              <a:gd name="adj1" fmla="val 51080"/>
              <a:gd name="adj2" fmla="val -3192"/>
              <a:gd name="adj3" fmla="val 51583"/>
              <a:gd name="adj4" fmla="val -32477"/>
              <a:gd name="adj5" fmla="val 20378"/>
              <a:gd name="adj6" fmla="val -5422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Texte frei wählbar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Weitere Alternative:</a:t>
            </a:r>
          </a:p>
          <a:p>
            <a:r>
              <a:rPr lang="de-DE" dirty="0"/>
              <a:t>Neuen </a:t>
            </a:r>
            <a:r>
              <a:rPr lang="de-DE" i="1" dirty="0" err="1"/>
              <a:t>ActionListener</a:t>
            </a:r>
            <a:r>
              <a:rPr lang="de-DE" dirty="0"/>
              <a:t> mit Methode </a:t>
            </a:r>
            <a:r>
              <a:rPr lang="de-DE" i="1" dirty="0" err="1"/>
              <a:t>actionPerformed</a:t>
            </a:r>
            <a:r>
              <a:rPr lang="de-DE" i="1" dirty="0"/>
              <a:t>()</a:t>
            </a:r>
            <a:r>
              <a:rPr lang="de-DE" dirty="0"/>
              <a:t> inline definieren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ButtonEvent2 {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JPanel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panel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de-DE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ButtonEvent2() {</a:t>
            </a:r>
          </a:p>
          <a:p>
            <a:pPr marL="400050" lvl="1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       // ...</a:t>
            </a:r>
          </a:p>
          <a:p>
            <a:pPr marL="400050" lvl="1" indent="0"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buttonRed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.addActionListener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ActionListener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                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panel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.setBackground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de-DE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RED</a:t>
            </a:r>
            <a:r>
              <a:rPr lang="de-DE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});</a:t>
            </a:r>
          </a:p>
          <a:p>
            <a:pPr marL="400050" lvl="1" indent="0"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        // ...</a:t>
            </a: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ButtonEvent2();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 Ereignisse reagieren (</a:t>
            </a:r>
            <a:r>
              <a:rPr lang="de-DE" dirty="0" err="1"/>
              <a:t>Observer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p:sp>
        <p:nvSpPr>
          <p:cNvPr id="8" name="Legende mit Linie 2 7"/>
          <p:cNvSpPr/>
          <p:nvPr/>
        </p:nvSpPr>
        <p:spPr bwMode="auto">
          <a:xfrm>
            <a:off x="4225291" y="1559487"/>
            <a:ext cx="2448000" cy="421200"/>
          </a:xfrm>
          <a:prstGeom prst="borderCallout2">
            <a:avLst>
              <a:gd name="adj1" fmla="val 49271"/>
              <a:gd name="adj2" fmla="val -1013"/>
              <a:gd name="adj3" fmla="val 19924"/>
              <a:gd name="adj4" fmla="val -14686"/>
              <a:gd name="adj5" fmla="val 19722"/>
              <a:gd name="adj6" fmla="val -282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Interface nicht implementiert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4225291" y="2100049"/>
            <a:ext cx="2448000" cy="421200"/>
          </a:xfrm>
          <a:prstGeom prst="borderCallout2">
            <a:avLst>
              <a:gd name="adj1" fmla="val 51080"/>
              <a:gd name="adj2" fmla="val -702"/>
              <a:gd name="adj3" fmla="val -60005"/>
              <a:gd name="adj4" fmla="val -21173"/>
              <a:gd name="adj5" fmla="val -60486"/>
              <a:gd name="adj6" fmla="val -3487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Keine Attribute für Buttons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Legende mit Linie 2 9"/>
          <p:cNvSpPr/>
          <p:nvPr/>
        </p:nvSpPr>
        <p:spPr bwMode="auto">
          <a:xfrm>
            <a:off x="6558190" y="3301469"/>
            <a:ext cx="2232000" cy="421200"/>
          </a:xfrm>
          <a:prstGeom prst="borderCallout2">
            <a:avLst>
              <a:gd name="adj1" fmla="val 49874"/>
              <a:gd name="adj2" fmla="val -802"/>
              <a:gd name="adj3" fmla="val 49171"/>
              <a:gd name="adj4" fmla="val -24966"/>
              <a:gd name="adj5" fmla="val 477"/>
              <a:gd name="adj6" fmla="val -4295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Listener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mit Methode inline 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176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Alle Swing-Komponenten können folgende Beobachter registrieren:</a:t>
            </a:r>
          </a:p>
          <a:p>
            <a:r>
              <a:rPr lang="de-DE" i="1" dirty="0" err="1"/>
              <a:t>Component</a:t>
            </a:r>
            <a:r>
              <a:rPr lang="de-DE" i="1" dirty="0"/>
              <a:t> </a:t>
            </a:r>
            <a:r>
              <a:rPr lang="de-DE" i="1" dirty="0" err="1"/>
              <a:t>listener</a:t>
            </a:r>
            <a:r>
              <a:rPr lang="de-DE" dirty="0"/>
              <a:t>: Änderungen der Größe, Position oder Sichtbarkeit</a:t>
            </a:r>
          </a:p>
          <a:p>
            <a:r>
              <a:rPr lang="de-DE" i="1" dirty="0"/>
              <a:t>Focus </a:t>
            </a:r>
            <a:r>
              <a:rPr lang="de-DE" i="1" dirty="0" err="1"/>
              <a:t>listener</a:t>
            </a:r>
            <a:r>
              <a:rPr lang="de-DE" dirty="0"/>
              <a:t>: Komponente erhält oder verliert den Tastatur-Fokus</a:t>
            </a:r>
          </a:p>
          <a:p>
            <a:r>
              <a:rPr lang="de-DE" i="1" dirty="0"/>
              <a:t>Key </a:t>
            </a:r>
            <a:r>
              <a:rPr lang="de-DE" i="1" dirty="0" err="1"/>
              <a:t>listener</a:t>
            </a:r>
            <a:r>
              <a:rPr lang="de-DE" dirty="0"/>
              <a:t>: Tastatur-Ereignisse (nur wenn die Komponente den Keyboard-Fokus hat) </a:t>
            </a:r>
          </a:p>
          <a:p>
            <a:r>
              <a:rPr lang="de-DE" i="1" dirty="0"/>
              <a:t>Mouse </a:t>
            </a:r>
            <a:r>
              <a:rPr lang="de-DE" i="1" dirty="0" err="1"/>
              <a:t>listener</a:t>
            </a:r>
            <a:r>
              <a:rPr lang="de-DE" dirty="0"/>
              <a:t>: Maus-Klicks, Drücken, Loslassen und Mausbewegungen</a:t>
            </a:r>
          </a:p>
          <a:p>
            <a:r>
              <a:rPr lang="de-DE" i="1" dirty="0"/>
              <a:t>Mouse </a:t>
            </a:r>
            <a:r>
              <a:rPr lang="de-DE" i="1" dirty="0" err="1"/>
              <a:t>motion</a:t>
            </a:r>
            <a:r>
              <a:rPr lang="de-DE" i="1" dirty="0"/>
              <a:t> </a:t>
            </a:r>
            <a:r>
              <a:rPr lang="de-DE" i="1" dirty="0" err="1"/>
              <a:t>listener</a:t>
            </a:r>
            <a:r>
              <a:rPr lang="de-DE" dirty="0"/>
              <a:t>: Änderungen der Cursor-Position über der Komponente</a:t>
            </a:r>
          </a:p>
          <a:p>
            <a:r>
              <a:rPr lang="de-DE" i="1" dirty="0"/>
              <a:t>Mouse </a:t>
            </a:r>
            <a:r>
              <a:rPr lang="de-DE" i="1" dirty="0" err="1"/>
              <a:t>wheel</a:t>
            </a:r>
            <a:r>
              <a:rPr lang="de-DE" i="1" dirty="0"/>
              <a:t> </a:t>
            </a:r>
            <a:r>
              <a:rPr lang="de-DE" i="1" dirty="0" err="1"/>
              <a:t>listener</a:t>
            </a:r>
            <a:r>
              <a:rPr lang="de-DE" dirty="0"/>
              <a:t>: Änderung des </a:t>
            </a:r>
            <a:r>
              <a:rPr lang="de-DE" dirty="0" err="1"/>
              <a:t>Mausrads</a:t>
            </a:r>
            <a:r>
              <a:rPr lang="de-DE" dirty="0"/>
              <a:t> über der Komponente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Beobachter-Interfaces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Einfache Dialoge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B195D2F9-AA83-4633-8414-57704AD3E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492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Beispiele für Dialoge über </a:t>
            </a:r>
            <a:r>
              <a:rPr lang="de-DE" i="1" dirty="0" err="1"/>
              <a:t>JOptionPane</a:t>
            </a:r>
            <a:r>
              <a:rPr lang="de-DE" dirty="0"/>
              <a:t>:</a:t>
            </a:r>
          </a:p>
          <a:p>
            <a:pPr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MessageDialogs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1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MessageDialogs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        // Create and show frame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"Message </a:t>
            </a:r>
            <a:r>
              <a:rPr lang="de-DE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dialog</a:t>
            </a:r>
            <a:r>
              <a:rPr lang="de-DE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example</a:t>
            </a:r>
            <a:r>
              <a:rPr lang="de-DE" sz="11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.setDefaultCloseOperation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JFrame.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EXIT_ON_CLOSE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.setSize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(400, 300);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.setLocationByPlatform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.setVisible</a:t>
            </a: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dirty="0">
                <a:solidFill>
                  <a:srgbClr val="3F7F5F"/>
                </a:solidFill>
                <a:latin typeface="Consolas" panose="020B0609020204030204" pitchFamily="49" charset="0"/>
              </a:rPr>
              <a:t>        // Display </a:t>
            </a:r>
            <a:r>
              <a:rPr lang="de-DE" sz="1100" dirty="0" err="1">
                <a:solidFill>
                  <a:srgbClr val="3F7F5F"/>
                </a:solidFill>
                <a:latin typeface="Consolas" panose="020B0609020204030204" pitchFamily="49" charset="0"/>
              </a:rPr>
              <a:t>dialogs</a:t>
            </a:r>
            <a:endParaRPr lang="de-DE" sz="11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de-DE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"This </a:t>
            </a:r>
            <a:r>
              <a:rPr lang="de-DE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 a </a:t>
            </a:r>
            <a:r>
              <a:rPr lang="de-DE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plain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"Message"</a:t>
            </a: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PLAIN_MESSAGE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de-DE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1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"This </a:t>
            </a:r>
            <a:r>
              <a:rPr lang="de-DE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is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 an </a:t>
            </a:r>
            <a:r>
              <a:rPr lang="de-DE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information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1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message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"Message"</a:t>
            </a: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de-DE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de-DE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INFORMATION_MESSAGE</a:t>
            </a:r>
            <a:r>
              <a:rPr lang="de-DE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i="1" dirty="0">
                <a:solidFill>
                  <a:srgbClr val="6A3E3E"/>
                </a:solidFill>
                <a:latin typeface="Consolas" panose="020B0609020204030204" pitchFamily="49" charset="0"/>
              </a:rPr>
              <a:t>frame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"This is a warning."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rgbClr val="2A00FF"/>
                </a:solidFill>
                <a:latin typeface="Consolas" panose="020B0609020204030204" pitchFamily="49" charset="0"/>
              </a:rPr>
              <a:t>"Message"</a:t>
            </a: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11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sz="11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WARNING_MESSAGE</a:t>
            </a:r>
            <a:r>
              <a:rPr lang="en-US" sz="11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1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1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1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MessageDialogs</a:t>
            </a:r>
            <a:r>
              <a:rPr lang="de-D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Einfache Dialoge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770468"/>
            <a:ext cx="2008308" cy="15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15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Anregungen für weitere Experimente</a:t>
            </a:r>
            <a:endParaRPr lang="de-DE" i="1" dirty="0">
              <a:solidFill>
                <a:schemeClr val="bg1"/>
              </a:solidFill>
            </a:endParaRP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DD75D2DA-2711-4B32-94F9-06F81FD93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Einige weitere GUI-Elemente:</a:t>
            </a:r>
          </a:p>
          <a:p>
            <a:r>
              <a:rPr lang="de-DE" dirty="0"/>
              <a:t>Textfelder über </a:t>
            </a:r>
            <a:r>
              <a:rPr lang="de-DE" i="1" dirty="0" err="1"/>
              <a:t>JTextField</a:t>
            </a:r>
            <a:r>
              <a:rPr lang="de-DE" dirty="0"/>
              <a:t>, </a:t>
            </a:r>
            <a:r>
              <a:rPr lang="de-DE" i="1" dirty="0" err="1"/>
              <a:t>JPasswordField</a:t>
            </a:r>
            <a:r>
              <a:rPr lang="de-DE" dirty="0"/>
              <a:t> und </a:t>
            </a:r>
            <a:r>
              <a:rPr lang="de-DE" i="1" dirty="0" err="1"/>
              <a:t>JTextArea</a:t>
            </a:r>
            <a:endParaRPr lang="de-DE" i="1" dirty="0"/>
          </a:p>
          <a:p>
            <a:r>
              <a:rPr lang="de-DE" dirty="0"/>
              <a:t>Auswahlboxen über </a:t>
            </a:r>
            <a:r>
              <a:rPr lang="de-DE" i="1" dirty="0" err="1"/>
              <a:t>JCheckBox</a:t>
            </a:r>
            <a:endParaRPr lang="de-DE" i="1" dirty="0"/>
          </a:p>
          <a:p>
            <a:r>
              <a:rPr lang="de-DE" dirty="0"/>
              <a:t>Listen über </a:t>
            </a:r>
            <a:r>
              <a:rPr lang="de-DE" i="1" dirty="0" err="1"/>
              <a:t>JComboBox</a:t>
            </a:r>
            <a:r>
              <a:rPr lang="de-DE" dirty="0"/>
              <a:t> und </a:t>
            </a:r>
            <a:r>
              <a:rPr lang="de-DE" i="1" dirty="0" err="1"/>
              <a:t>JList</a:t>
            </a:r>
            <a:endParaRPr lang="de-DE" i="1" dirty="0"/>
          </a:p>
          <a:p>
            <a:r>
              <a:rPr lang="de-DE" dirty="0" err="1"/>
              <a:t>Tooltips</a:t>
            </a:r>
            <a:r>
              <a:rPr lang="de-DE" dirty="0"/>
              <a:t> über Methode </a:t>
            </a:r>
            <a:r>
              <a:rPr lang="de-DE" i="1" dirty="0" err="1"/>
              <a:t>setToolTipText</a:t>
            </a:r>
            <a:r>
              <a:rPr lang="de-DE" i="1" dirty="0"/>
              <a:t>()</a:t>
            </a:r>
          </a:p>
          <a:p>
            <a:r>
              <a:rPr lang="de-DE" dirty="0"/>
              <a:t>Datei auswählen über </a:t>
            </a:r>
            <a:r>
              <a:rPr lang="de-DE" i="1" dirty="0" err="1"/>
              <a:t>JFileChooser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zum Experimentieren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Java-Bibliotheken &amp; grundlegende Struktur</a:t>
            </a:r>
            <a:endParaRPr lang="de-DE" i="1"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277A0855-5EAC-4618-B73A-470B194BC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Betrachten wir folgendes Fenster:</a:t>
            </a:r>
          </a:p>
          <a:p>
            <a:r>
              <a:rPr lang="de-DE" dirty="0"/>
              <a:t>Welche Arten von Elementen sehen Sie?</a:t>
            </a:r>
          </a:p>
          <a:p>
            <a:r>
              <a:rPr lang="de-DE" dirty="0"/>
              <a:t>Wie reagieren die Elemente? Hängen hierbei Elemente zusammen?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 Benutzeroberflächen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712" y="1979829"/>
            <a:ext cx="5902298" cy="403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Grafische Benutzeroberfläche: </a:t>
            </a:r>
            <a:r>
              <a:rPr lang="de-DE" i="1" dirty="0" err="1"/>
              <a:t>Graphical</a:t>
            </a:r>
            <a:r>
              <a:rPr lang="de-DE" i="1" dirty="0"/>
              <a:t> </a:t>
            </a:r>
            <a:r>
              <a:rPr lang="de-DE" i="1" dirty="0" err="1"/>
              <a:t>user</a:t>
            </a:r>
            <a:r>
              <a:rPr lang="de-DE" i="1" dirty="0"/>
              <a:t> </a:t>
            </a:r>
            <a:r>
              <a:rPr lang="de-DE" i="1" dirty="0" err="1"/>
              <a:t>interface</a:t>
            </a:r>
            <a:r>
              <a:rPr lang="de-DE" dirty="0"/>
              <a:t> (</a:t>
            </a:r>
            <a:r>
              <a:rPr lang="de-DE" i="1" dirty="0"/>
              <a:t>GUI</a:t>
            </a:r>
            <a:r>
              <a:rPr lang="de-DE" dirty="0"/>
              <a:t>)</a:t>
            </a:r>
          </a:p>
          <a:p>
            <a:r>
              <a:rPr lang="de-DE" dirty="0"/>
              <a:t>Klassenbibliotheken </a:t>
            </a:r>
            <a:r>
              <a:rPr lang="de-DE" i="1" dirty="0"/>
              <a:t>AWT</a:t>
            </a:r>
            <a:r>
              <a:rPr lang="de-DE" dirty="0"/>
              <a:t> und </a:t>
            </a:r>
            <a:r>
              <a:rPr lang="de-DE" i="1" dirty="0"/>
              <a:t>Swing</a:t>
            </a:r>
            <a:r>
              <a:rPr lang="de-DE" dirty="0"/>
              <a:t> bereits im Java SDK enthalten</a:t>
            </a:r>
          </a:p>
          <a:p>
            <a:pPr>
              <a:buNone/>
            </a:pPr>
            <a:endParaRPr lang="de-DE" i="1" dirty="0"/>
          </a:p>
          <a:p>
            <a:pPr>
              <a:buNone/>
            </a:pPr>
            <a:r>
              <a:rPr lang="de-DE" i="1" dirty="0"/>
              <a:t>Abstract </a:t>
            </a:r>
            <a:r>
              <a:rPr lang="de-DE" i="1" dirty="0" err="1"/>
              <a:t>Window</a:t>
            </a:r>
            <a:r>
              <a:rPr lang="de-DE" i="1" dirty="0"/>
              <a:t> </a:t>
            </a:r>
            <a:r>
              <a:rPr lang="de-DE" i="1" dirty="0" err="1"/>
              <a:t>Toolkit</a:t>
            </a:r>
            <a:r>
              <a:rPr lang="de-DE" dirty="0"/>
              <a:t> (</a:t>
            </a:r>
            <a:r>
              <a:rPr lang="de-DE" i="1" dirty="0"/>
              <a:t>AWT</a:t>
            </a:r>
            <a:r>
              <a:rPr lang="de-DE" dirty="0"/>
              <a:t>):</a:t>
            </a:r>
          </a:p>
          <a:p>
            <a:r>
              <a:rPr lang="de-DE" dirty="0"/>
              <a:t>Bereits mit Java 1.0 eingeführt</a:t>
            </a:r>
          </a:p>
          <a:p>
            <a:r>
              <a:rPr lang="de-DE" dirty="0"/>
              <a:t>Nur grundlegende Oberflächenelemente, um möglichst viele Betriebssysteme zu unterstützen („Kleinster gemeinsamer Nenner“)</a:t>
            </a:r>
          </a:p>
          <a:p>
            <a:r>
              <a:rPr lang="de-DE" dirty="0"/>
              <a:t>Setzt die nativen Elemente („</a:t>
            </a:r>
            <a:r>
              <a:rPr lang="de-DE" i="1" dirty="0" err="1"/>
              <a:t>Widgets</a:t>
            </a:r>
            <a:r>
              <a:rPr lang="de-DE" dirty="0"/>
              <a:t>“) des Betriebssystems ein </a:t>
            </a:r>
          </a:p>
          <a:p>
            <a:r>
              <a:rPr lang="de-DE" dirty="0"/>
              <a:t>Ursprünglich voller Design-Fehler, da unter großem Druck in nur knapp zwei Monaten entstanden</a:t>
            </a:r>
          </a:p>
          <a:p>
            <a:endParaRPr lang="de-DE" dirty="0"/>
          </a:p>
          <a:p>
            <a:pPr>
              <a:buNone/>
            </a:pPr>
            <a:r>
              <a:rPr lang="de-DE" i="1" dirty="0"/>
              <a:t>Swing</a:t>
            </a:r>
            <a:r>
              <a:rPr lang="de-DE" dirty="0"/>
              <a:t>:</a:t>
            </a:r>
          </a:p>
          <a:p>
            <a:r>
              <a:rPr lang="de-DE" dirty="0"/>
              <a:t>Erweiterung des AWT</a:t>
            </a:r>
          </a:p>
          <a:p>
            <a:r>
              <a:rPr lang="de-DE" dirty="0"/>
              <a:t>Kein direktes Ansprechen der Fensterfunktionen der aktuellen Plattform mehr </a:t>
            </a:r>
          </a:p>
          <a:p>
            <a:r>
              <a:rPr lang="de-DE" dirty="0"/>
              <a:t>Komplette Kontrolle über die Anzeigeelemente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Java-Bibliotheken (Swing / AWT)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Basiselement: Rahmen (</a:t>
            </a:r>
            <a:r>
              <a:rPr lang="de-DE" i="1" dirty="0"/>
              <a:t>Frame</a:t>
            </a:r>
            <a:r>
              <a:rPr lang="de-DE" dirty="0"/>
              <a:t>)</a:t>
            </a:r>
          </a:p>
          <a:p>
            <a:r>
              <a:rPr lang="de-DE" dirty="0"/>
              <a:t>Beinhaltet Fensterleiste mit Titel und Steuerelementen (z.B. „Schließen“)</a:t>
            </a:r>
          </a:p>
          <a:p>
            <a:r>
              <a:rPr lang="de-DE" dirty="0"/>
              <a:t>Beinhaltet Bereich, in dem Elemente platziert werden können (</a:t>
            </a:r>
            <a:r>
              <a:rPr lang="de-DE" i="1" dirty="0"/>
              <a:t>Content </a:t>
            </a:r>
            <a:r>
              <a:rPr lang="de-DE" i="1" dirty="0" err="1"/>
              <a:t>pane</a:t>
            </a:r>
            <a:r>
              <a:rPr lang="de-DE" dirty="0"/>
              <a:t>)</a:t>
            </a:r>
          </a:p>
          <a:p>
            <a:r>
              <a:rPr lang="de-DE" dirty="0"/>
              <a:t>Kann zusätzlich Menüleiste (</a:t>
            </a:r>
            <a:r>
              <a:rPr lang="de-DE" i="1" dirty="0"/>
              <a:t>Menu bar</a:t>
            </a:r>
            <a:r>
              <a:rPr lang="de-DE" dirty="0"/>
              <a:t>) enthalten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Struktur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2317" y="3071964"/>
            <a:ext cx="3420000" cy="260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9931" y="3071964"/>
            <a:ext cx="3420000" cy="260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Legende mit Linie 2 11"/>
          <p:cNvSpPr/>
          <p:nvPr/>
        </p:nvSpPr>
        <p:spPr bwMode="auto">
          <a:xfrm>
            <a:off x="900569" y="2464483"/>
            <a:ext cx="1188000" cy="419501"/>
          </a:xfrm>
          <a:prstGeom prst="borderCallout2">
            <a:avLst>
              <a:gd name="adj1" fmla="val 44160"/>
              <a:gd name="adj2" fmla="val 106118"/>
              <a:gd name="adj3" fmla="val 42983"/>
              <a:gd name="adj4" fmla="val 122829"/>
              <a:gd name="adj5" fmla="val 139448"/>
              <a:gd name="adj6" fmla="val 13403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Frame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3" name="Legende mit Linie 2 12"/>
          <p:cNvSpPr/>
          <p:nvPr/>
        </p:nvSpPr>
        <p:spPr bwMode="auto">
          <a:xfrm>
            <a:off x="3325289" y="2464483"/>
            <a:ext cx="1188000" cy="419501"/>
          </a:xfrm>
          <a:prstGeom prst="borderCallout2">
            <a:avLst>
              <a:gd name="adj1" fmla="val 44160"/>
              <a:gd name="adj2" fmla="val -1395"/>
              <a:gd name="adj3" fmla="val 91422"/>
              <a:gd name="adj4" fmla="val -25002"/>
              <a:gd name="adj5" fmla="val 264005"/>
              <a:gd name="adj6" fmla="val -3945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Content 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pane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4" name="Legende mit Linie 2 13"/>
          <p:cNvSpPr/>
          <p:nvPr/>
        </p:nvSpPr>
        <p:spPr bwMode="auto">
          <a:xfrm>
            <a:off x="6608664" y="2464483"/>
            <a:ext cx="1188000" cy="419501"/>
          </a:xfrm>
          <a:prstGeom prst="borderCallout2">
            <a:avLst>
              <a:gd name="adj1" fmla="val 51080"/>
              <a:gd name="adj2" fmla="val -5061"/>
              <a:gd name="adj3" fmla="val 53363"/>
              <a:gd name="adj4" fmla="val -27445"/>
              <a:gd name="adj5" fmla="val 236325"/>
              <a:gd name="adj6" fmla="val -5289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Menu bar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5" name="Legende mit Linie 2 14"/>
          <p:cNvSpPr/>
          <p:nvPr/>
        </p:nvSpPr>
        <p:spPr bwMode="auto">
          <a:xfrm>
            <a:off x="4727253" y="4787367"/>
            <a:ext cx="1188000" cy="419501"/>
          </a:xfrm>
          <a:prstGeom prst="borderCallout2">
            <a:avLst>
              <a:gd name="adj1" fmla="val 44160"/>
              <a:gd name="adj2" fmla="val 106118"/>
              <a:gd name="adj3" fmla="val 42983"/>
              <a:gd name="adj4" fmla="val 126494"/>
              <a:gd name="adj5" fmla="val -23167"/>
              <a:gd name="adj6" fmla="val 14747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Content 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pane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Elemente werden hierarchisch hinzugefügt.</a:t>
            </a:r>
          </a:p>
          <a:p>
            <a:r>
              <a:rPr lang="de-DE" dirty="0"/>
              <a:t>Für Elemente, die andere Elemente aufnehmen, lässt sich das Layout angeben.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Struktur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979" y="2225575"/>
            <a:ext cx="3038024" cy="341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hteck 10"/>
          <p:cNvSpPr/>
          <p:nvPr/>
        </p:nvSpPr>
        <p:spPr bwMode="auto">
          <a:xfrm>
            <a:off x="5250985" y="3193900"/>
            <a:ext cx="12600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Content </a:t>
            </a: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pane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5250985" y="2237584"/>
            <a:ext cx="12600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Frame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4562266" y="4150216"/>
            <a:ext cx="12600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Zeichenfläche</a:t>
            </a:r>
          </a:p>
        </p:txBody>
      </p:sp>
      <p:sp>
        <p:nvSpPr>
          <p:cNvPr id="15" name="Rechteck 14"/>
          <p:cNvSpPr/>
          <p:nvPr/>
        </p:nvSpPr>
        <p:spPr bwMode="auto">
          <a:xfrm>
            <a:off x="5944985" y="4150216"/>
            <a:ext cx="12600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Gruppe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5282962" y="5106531"/>
            <a:ext cx="12600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Button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6676583" y="5106531"/>
            <a:ext cx="12600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Button</a:t>
            </a:r>
          </a:p>
        </p:txBody>
      </p:sp>
      <p:cxnSp>
        <p:nvCxnSpPr>
          <p:cNvPr id="20" name="Gerade Verbindung mit Pfeil 19"/>
          <p:cNvCxnSpPr>
            <a:stCxn id="11" idx="0"/>
            <a:endCxn id="12" idx="2"/>
          </p:cNvCxnSpPr>
          <p:nvPr/>
        </p:nvCxnSpPr>
        <p:spPr bwMode="auto">
          <a:xfrm flipV="1">
            <a:off x="5880985" y="2669584"/>
            <a:ext cx="0" cy="524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/>
          <p:cNvCxnSpPr>
            <a:stCxn id="14" idx="0"/>
            <a:endCxn id="11" idx="2"/>
          </p:cNvCxnSpPr>
          <p:nvPr/>
        </p:nvCxnSpPr>
        <p:spPr bwMode="auto">
          <a:xfrm flipV="1">
            <a:off x="5192266" y="3625900"/>
            <a:ext cx="688719" cy="524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/>
          <p:cNvCxnSpPr>
            <a:stCxn id="15" idx="0"/>
            <a:endCxn id="11" idx="2"/>
          </p:cNvCxnSpPr>
          <p:nvPr/>
        </p:nvCxnSpPr>
        <p:spPr bwMode="auto">
          <a:xfrm flipH="1" flipV="1">
            <a:off x="5880985" y="3625900"/>
            <a:ext cx="694000" cy="524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mit Pfeil 28"/>
          <p:cNvCxnSpPr>
            <a:stCxn id="16" idx="0"/>
            <a:endCxn id="15" idx="2"/>
          </p:cNvCxnSpPr>
          <p:nvPr/>
        </p:nvCxnSpPr>
        <p:spPr bwMode="auto">
          <a:xfrm flipV="1">
            <a:off x="5912962" y="4582216"/>
            <a:ext cx="662023" cy="524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Gerade Verbindung mit Pfeil 31"/>
          <p:cNvCxnSpPr>
            <a:stCxn id="17" idx="0"/>
            <a:endCxn id="15" idx="2"/>
          </p:cNvCxnSpPr>
          <p:nvPr/>
        </p:nvCxnSpPr>
        <p:spPr bwMode="auto">
          <a:xfrm flipH="1" flipV="1">
            <a:off x="6574985" y="4582216"/>
            <a:ext cx="731598" cy="5243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6457686" y="3715666"/>
            <a:ext cx="5116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850280" y="3715666"/>
            <a:ext cx="5116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7150794" y="4698906"/>
            <a:ext cx="5116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5543388" y="4698906"/>
            <a:ext cx="5116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</a:t>
            </a:r>
          </a:p>
        </p:txBody>
      </p:sp>
      <p:grpSp>
        <p:nvGrpSpPr>
          <p:cNvPr id="62" name="Gruppieren 61"/>
          <p:cNvGrpSpPr/>
          <p:nvPr/>
        </p:nvGrpSpPr>
        <p:grpSpPr>
          <a:xfrm>
            <a:off x="6510985" y="3193900"/>
            <a:ext cx="2211857" cy="1388316"/>
            <a:chOff x="6510985" y="3744508"/>
            <a:chExt cx="2211857" cy="1388316"/>
          </a:xfrm>
        </p:grpSpPr>
        <p:sp>
          <p:nvSpPr>
            <p:cNvPr id="55" name="Rechteck 54"/>
            <p:cNvSpPr/>
            <p:nvPr/>
          </p:nvSpPr>
          <p:spPr bwMode="auto">
            <a:xfrm>
              <a:off x="7462842" y="3744508"/>
              <a:ext cx="126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Layout vertikal</a:t>
              </a:r>
            </a:p>
          </p:txBody>
        </p:sp>
        <p:sp>
          <p:nvSpPr>
            <p:cNvPr id="56" name="Rechteck 55"/>
            <p:cNvSpPr/>
            <p:nvPr/>
          </p:nvSpPr>
          <p:spPr bwMode="auto">
            <a:xfrm>
              <a:off x="7462842" y="4700824"/>
              <a:ext cx="1260000" cy="4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Layout horizontal</a:t>
              </a:r>
            </a:p>
          </p:txBody>
        </p:sp>
        <p:cxnSp>
          <p:nvCxnSpPr>
            <p:cNvPr id="58" name="Gerade Verbindung 57"/>
            <p:cNvCxnSpPr>
              <a:stCxn id="11" idx="3"/>
              <a:endCxn id="55" idx="1"/>
            </p:cNvCxnSpPr>
            <p:nvPr/>
          </p:nvCxnSpPr>
          <p:spPr bwMode="auto">
            <a:xfrm flipV="1">
              <a:off x="6510985" y="3960508"/>
              <a:ext cx="951857" cy="98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>
              <a:stCxn id="15" idx="3"/>
              <a:endCxn id="56" idx="1"/>
            </p:cNvCxnSpPr>
            <p:nvPr/>
          </p:nvCxnSpPr>
          <p:spPr bwMode="auto">
            <a:xfrm flipV="1">
              <a:off x="7204985" y="4916824"/>
              <a:ext cx="257857" cy="98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4" name="Gerade Verbindung mit Pfeil 63"/>
          <p:cNvCxnSpPr/>
          <p:nvPr/>
        </p:nvCxnSpPr>
        <p:spPr bwMode="auto">
          <a:xfrm flipH="1" flipV="1">
            <a:off x="3672117" y="3992665"/>
            <a:ext cx="783772" cy="3735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Gerade Verbindung mit Pfeil 65"/>
          <p:cNvCxnSpPr/>
          <p:nvPr/>
        </p:nvCxnSpPr>
        <p:spPr bwMode="auto">
          <a:xfrm flipH="1">
            <a:off x="3672117" y="5349457"/>
            <a:ext cx="152014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vorlage-ti</Template>
  <TotalTime>0</TotalTime>
  <Words>3996</Words>
  <Application>Microsoft Office PowerPoint</Application>
  <PresentationFormat>Bildschirmpräsentation (4:3)</PresentationFormat>
  <Paragraphs>780</Paragraphs>
  <Slides>47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47</vt:i4>
      </vt:variant>
    </vt:vector>
  </HeadingPairs>
  <TitlesOfParts>
    <vt:vector size="57" baseType="lpstr">
      <vt:lpstr>Arial</vt:lpstr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Wingdings</vt:lpstr>
      <vt:lpstr>vorlage-ti</vt:lpstr>
      <vt:lpstr>PowerPoint-Design HAW Hamburg</vt:lpstr>
      <vt:lpstr>Objektorientierte Programmierung (E3-OP)</vt:lpstr>
      <vt:lpstr>Übersicht</vt:lpstr>
      <vt:lpstr>Das wollen wir in diesem Kapitel erreichen</vt:lpstr>
      <vt:lpstr>Inhalt</vt:lpstr>
      <vt:lpstr>Java-Bibliotheken &amp; grundlegende Struktur</vt:lpstr>
      <vt:lpstr>Grafische Benutzeroberflächen</vt:lpstr>
      <vt:lpstr>Java-Bibliotheken (Swing / AWT)</vt:lpstr>
      <vt:lpstr>Grundlegende Struktur</vt:lpstr>
      <vt:lpstr>Grundlegende Struktur</vt:lpstr>
      <vt:lpstr>Grafische Oberflächen erzeugen</vt:lpstr>
      <vt:lpstr>Einfaches Programm</vt:lpstr>
      <vt:lpstr>Einfaches Programm</vt:lpstr>
      <vt:lpstr>Einfaches Programm</vt:lpstr>
      <vt:lpstr>Menüs hinzufügen</vt:lpstr>
      <vt:lpstr>Menüs hinzufügen</vt:lpstr>
      <vt:lpstr>Text hinzufügen</vt:lpstr>
      <vt:lpstr>Text hinzufügen</vt:lpstr>
      <vt:lpstr>Layout</vt:lpstr>
      <vt:lpstr>Layout-Manager</vt:lpstr>
      <vt:lpstr>Layout-Manager</vt:lpstr>
      <vt:lpstr>Layout-Manager</vt:lpstr>
      <vt:lpstr>Elemente gruppieren</vt:lpstr>
      <vt:lpstr>Elemente gruppieren</vt:lpstr>
      <vt:lpstr>Zeichnen</vt:lpstr>
      <vt:lpstr>Zeichnen</vt:lpstr>
      <vt:lpstr>Zeichnen</vt:lpstr>
      <vt:lpstr>Beispiel</vt:lpstr>
      <vt:lpstr>Beispiel</vt:lpstr>
      <vt:lpstr>Aufgabe: Ampel</vt:lpstr>
      <vt:lpstr>Buttons &amp; Ereignisverarbeitung</vt:lpstr>
      <vt:lpstr>Aufgabe</vt:lpstr>
      <vt:lpstr>Buttons erzeugen</vt:lpstr>
      <vt:lpstr>Buttons erzeugen</vt:lpstr>
      <vt:lpstr>Auf Ereignisse reagieren (Observer pattern)</vt:lpstr>
      <vt:lpstr>Auf Ereignisse reagieren (Observer pattern)</vt:lpstr>
      <vt:lpstr>Auf Ereignisse reagieren (Observer pattern)</vt:lpstr>
      <vt:lpstr>Auf Ereignisse reagieren (Observer pattern)</vt:lpstr>
      <vt:lpstr>Auf Ereignisse reagieren (Observer pattern)</vt:lpstr>
      <vt:lpstr>Auf Ereignisse reagieren (Observer pattern)</vt:lpstr>
      <vt:lpstr>Auf Ereignisse reagieren (Observer pattern)</vt:lpstr>
      <vt:lpstr>Auf Ereignisse reagieren (Observer pattern)</vt:lpstr>
      <vt:lpstr>Auf Ereignisse reagieren (Observer pattern)</vt:lpstr>
      <vt:lpstr>Weitere Beobachter-Interfaces</vt:lpstr>
      <vt:lpstr>Einfache Dialoge</vt:lpstr>
      <vt:lpstr>Einfache Dialoge</vt:lpstr>
      <vt:lpstr>Anregungen für weitere Experimente</vt:lpstr>
      <vt:lpstr>Ideen zum Experimentieren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subject/>
  <dc:creator>Prof. Dr.-Ing. Marc Hensel</dc:creator>
  <cp:keywords/>
  <cp:lastModifiedBy>Marc Hensel</cp:lastModifiedBy>
  <cp:revision>1171</cp:revision>
  <dcterms:created xsi:type="dcterms:W3CDTF">2015-12-28T12:04:20Z</dcterms:created>
  <dcterms:modified xsi:type="dcterms:W3CDTF">2023-12-08T10:30:11Z</dcterms:modified>
  <cp:category>Vorlesung</cp:category>
  <cp:contentStatus/>
</cp:coreProperties>
</file>