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58" r:id="rId5"/>
    <p:sldId id="265" r:id="rId6"/>
    <p:sldId id="260" r:id="rId7"/>
    <p:sldId id="261" r:id="rId8"/>
    <p:sldId id="262" r:id="rId9"/>
    <p:sldId id="263" r:id="rId10"/>
    <p:sldId id="264" r:id="rId11"/>
    <p:sldId id="267" r:id="rId12"/>
    <p:sldId id="266" r:id="rId13"/>
    <p:sldId id="268" r:id="rId14"/>
    <p:sldId id="270" r:id="rId15"/>
    <p:sldId id="269" r:id="rId16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Shared" initials="HS" lastIdx="3" clrIdx="0">
    <p:extLst>
      <p:ext uri="{19B8F6BF-5375-455C-9EA6-DF929625EA0E}">
        <p15:presenceInfo xmlns:p15="http://schemas.microsoft.com/office/powerpoint/2012/main" userId="Huang Shar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9966"/>
    <a:srgbClr val="D1D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82622" autoAdjust="0"/>
  </p:normalViewPr>
  <p:slideViewPr>
    <p:cSldViewPr snapToGrid="0">
      <p:cViewPr varScale="1">
        <p:scale>
          <a:sx n="106" d="100"/>
          <a:sy n="106" d="100"/>
        </p:scale>
        <p:origin x="18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CB854AB-9A37-4EE3-AA7C-90175BB37D46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571115C-704E-45D4-85EA-D9A25B2C2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95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EEEB204-F5D1-4CB9-A3AF-1028F1D8176F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A8BE83-267C-4D79-A4FE-79A3E4D29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31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8BE83-267C-4D79-A4FE-79A3E4D292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long do you think it would take you to read this paper from start to finish</a:t>
            </a:r>
            <a:r>
              <a:rPr lang="en-US" baseline="0" dirty="0" smtClean="0"/>
              <a:t> and present it to your mentor?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8BE83-267C-4D79-A4FE-79A3E4D292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8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31774">
              <a:defRPr/>
            </a:pPr>
            <a:r>
              <a:rPr lang="en-US" dirty="0" smtClean="0"/>
              <a:t>Everyone whose work is affected by the science</a:t>
            </a:r>
          </a:p>
          <a:p>
            <a:r>
              <a:rPr lang="en-US" dirty="0" smtClean="0"/>
              <a:t>Basic types of literature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8BE83-267C-4D79-A4FE-79A3E4D292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73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Pubmed</a:t>
            </a:r>
            <a:r>
              <a:rPr lang="en-US" dirty="0" smtClean="0"/>
              <a:t>: try out “Advanced Search” and “Create Alert”</a:t>
            </a:r>
          </a:p>
          <a:p>
            <a:r>
              <a:rPr lang="en-US" dirty="0" smtClean="0"/>
              <a:t>Narrowing example: Alzheimer’s disease =&gt; + amyloid =&gt; + secretase =&gt;</a:t>
            </a:r>
            <a:r>
              <a:rPr lang="en-US" baseline="0" dirty="0" smtClean="0"/>
              <a:t> review, full text =&gt; </a:t>
            </a:r>
            <a:r>
              <a:rPr lang="en-US" baseline="0" dirty="0" err="1" smtClean="0"/>
              <a:t>Selkoe</a:t>
            </a:r>
            <a:r>
              <a:rPr lang="en-US" baseline="0" dirty="0" smtClean="0"/>
              <a:t> paper (#8) =&gt; </a:t>
            </a:r>
            <a:r>
              <a:rPr lang="en-US" baseline="0" dirty="0" err="1" smtClean="0"/>
              <a:t>Selkoe</a:t>
            </a:r>
            <a:r>
              <a:rPr lang="en-US" baseline="0" dirty="0" smtClean="0"/>
              <a:t> DJ =&gt; Alzheimer’s disease</a:t>
            </a:r>
          </a:p>
          <a:p>
            <a:r>
              <a:rPr lang="en-US" baseline="0" dirty="0" err="1" smtClean="0"/>
              <a:t>Mendeley</a:t>
            </a:r>
            <a:r>
              <a:rPr lang="en-US" baseline="0" dirty="0" smtClean="0"/>
              <a:t>: keywords, highlights, notes (APP =&gt; Verret)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8BE83-267C-4D79-A4FE-79A3E4D292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18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about the keywords and findings and try drafting a title to your project</a:t>
            </a:r>
          </a:p>
          <a:p>
            <a:r>
              <a:rPr lang="en-US" dirty="0" smtClean="0"/>
              <a:t>Look up the journals in your field</a:t>
            </a:r>
          </a:p>
          <a:p>
            <a:r>
              <a:rPr lang="en-US" dirty="0" smtClean="0"/>
              <a:t>Think about who the authors on your poster will 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8BE83-267C-4D79-A4FE-79A3E4D292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22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*caveat:</a:t>
            </a:r>
            <a:r>
              <a:rPr lang="en-US" baseline="0" dirty="0" smtClean="0"/>
              <a:t> watch out for nuances and contradictory studies, don’t take it as absolute truth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8BE83-267C-4D79-A4FE-79A3E4D292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55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Define “assay”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8BE83-267C-4D79-A4FE-79A3E4D292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83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results flow logically</a:t>
            </a:r>
          </a:p>
          <a:p>
            <a:r>
              <a:rPr lang="en-US" dirty="0" smtClean="0"/>
              <a:t>Walk through</a:t>
            </a:r>
            <a:r>
              <a:rPr lang="en-US" baseline="0" dirty="0" smtClean="0"/>
              <a:t> the hypothesis, methods, results, criticism of figure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8BE83-267C-4D79-A4FE-79A3E4D292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95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*pay attention to words like “suggests” and “likely” to note when conclusions are definitive or speculative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8BE83-267C-4D79-A4FE-79A3E4D292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7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7209-4934-4B4A-9CC9-B7FDD66A497E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2F9E-D694-463F-9ADE-A28041E845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635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7209-4934-4B4A-9CC9-B7FDD66A497E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2F9E-D694-463F-9ADE-A28041E8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1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7209-4934-4B4A-9CC9-B7FDD66A497E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2F9E-D694-463F-9ADE-A28041E8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9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59542" y="1600200"/>
            <a:ext cx="7649821" cy="213852"/>
          </a:xfrm>
          <a:prstGeom prst="rect">
            <a:avLst/>
          </a:prstGeom>
          <a:solidFill>
            <a:srgbClr val="D1D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03" y="286605"/>
            <a:ext cx="7939057" cy="797401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703" y="1165123"/>
            <a:ext cx="8413955" cy="470397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7209-4934-4B4A-9CC9-B7FDD66A497E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2F9E-D694-463F-9ADE-A28041E8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6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7209-4934-4B4A-9CC9-B7FDD66A497E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2F9E-D694-463F-9ADE-A28041E845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087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7209-4934-4B4A-9CC9-B7FDD66A497E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2F9E-D694-463F-9ADE-A28041E8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3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7209-4934-4B4A-9CC9-B7FDD66A497E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2F9E-D694-463F-9ADE-A28041E8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6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7209-4934-4B4A-9CC9-B7FDD66A497E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2F9E-D694-463F-9ADE-A28041E8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5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7209-4934-4B4A-9CC9-B7FDD66A497E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2F9E-D694-463F-9ADE-A28041E8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5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9BB7209-4934-4B4A-9CC9-B7FDD66A497E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C12F9E-D694-463F-9ADE-A28041E8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4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7209-4934-4B4A-9CC9-B7FDD66A497E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12F9E-D694-463F-9ADE-A28041E8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BB7209-4934-4B4A-9CC9-B7FDD66A497E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C12F9E-D694-463F-9ADE-A28041E8457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95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io.unc.edu/files/2011/06/How-to-read-a-scientific-paper.ppt" TargetMode="External"/><Relationship Id="rId2" Type="http://schemas.openxmlformats.org/officeDocument/2006/relationships/hyperlink" Target="https://www.training.nih.gov/assets/Reading_a_Scientific_Paper_Slides_-_508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wlnet.rice.edu/~cainproj/courses/HowToReadSciArticle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med.gov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33" y="758952"/>
            <a:ext cx="7999074" cy="356616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Dissecting a Scientific Paper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9870" y="4641474"/>
            <a:ext cx="7543800" cy="1143000"/>
          </a:xfrm>
        </p:spPr>
        <p:txBody>
          <a:bodyPr/>
          <a:lstStyle/>
          <a:p>
            <a:pPr algn="ctr"/>
            <a:r>
              <a:rPr lang="en-US" cap="none" dirty="0" smtClean="0"/>
              <a:t>Gladstone Weekly Intern Session #1</a:t>
            </a:r>
          </a:p>
          <a:p>
            <a:pPr algn="ctr"/>
            <a:r>
              <a:rPr lang="en-US" cap="none" dirty="0" smtClean="0"/>
              <a:t>24 June 2016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85246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structure: brief methods, major findings, interpretation only; generally divided into one section per figure, with informative subheadings and figure legends</a:t>
            </a:r>
          </a:p>
          <a:p>
            <a:r>
              <a:rPr lang="en-US" dirty="0" smtClean="0"/>
              <a:t>Author’s purpose: tell a story</a:t>
            </a:r>
          </a:p>
          <a:p>
            <a:r>
              <a:rPr lang="en-US" dirty="0" smtClean="0"/>
              <a:t>Reader’s purpose:</a:t>
            </a:r>
          </a:p>
          <a:p>
            <a:pPr marL="463550" lvl="1" indent="-182563"/>
            <a:r>
              <a:rPr lang="en-US" sz="2000" dirty="0" smtClean="0"/>
              <a:t>What are the major findings?</a:t>
            </a:r>
          </a:p>
          <a:p>
            <a:pPr marL="463550" lvl="1" indent="-182563"/>
            <a:r>
              <a:rPr lang="en-US" sz="2000" dirty="0"/>
              <a:t>Under what conditions were the results found</a:t>
            </a:r>
            <a:r>
              <a:rPr lang="en-US" sz="2000" dirty="0" smtClean="0"/>
              <a:t>?</a:t>
            </a:r>
          </a:p>
          <a:p>
            <a:pPr marL="463550" lvl="1" indent="-182563"/>
            <a:r>
              <a:rPr lang="en-US" sz="2000" dirty="0" smtClean="0"/>
              <a:t>What are the caveats of this study?</a:t>
            </a:r>
          </a:p>
        </p:txBody>
      </p:sp>
    </p:spTree>
    <p:extLst>
      <p:ext uri="{BB962C8B-B14F-4D97-AF65-F5344CB8AC3E}">
        <p14:creationId xmlns:p14="http://schemas.microsoft.com/office/powerpoint/2010/main" val="89512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structure: results summary followed by exploration of conclusions </a:t>
            </a:r>
          </a:p>
          <a:p>
            <a:r>
              <a:rPr lang="en-US" dirty="0" smtClean="0"/>
              <a:t>Author’s purpose: </a:t>
            </a:r>
          </a:p>
          <a:p>
            <a:pPr marL="463550" lvl="1" indent="-182563">
              <a:tabLst>
                <a:tab pos="400050" algn="l"/>
              </a:tabLst>
            </a:pPr>
            <a:r>
              <a:rPr lang="en-US" sz="2000" dirty="0" smtClean="0"/>
              <a:t>Draw conclusions* and interpret how the data support them</a:t>
            </a:r>
          </a:p>
          <a:p>
            <a:pPr marL="463550" lvl="1" indent="-182563">
              <a:tabLst>
                <a:tab pos="400050" algn="l"/>
              </a:tabLst>
            </a:pPr>
            <a:r>
              <a:rPr lang="en-US" sz="2000" dirty="0" smtClean="0"/>
              <a:t>Address limitations</a:t>
            </a:r>
          </a:p>
          <a:p>
            <a:pPr marL="463550" lvl="1" indent="-182563">
              <a:tabLst>
                <a:tab pos="400050" algn="l"/>
              </a:tabLst>
            </a:pPr>
            <a:r>
              <a:rPr lang="en-US" sz="2000" dirty="0" smtClean="0"/>
              <a:t>Put findings in context of the literature and the big picture</a:t>
            </a:r>
          </a:p>
          <a:p>
            <a:pPr marL="463550" lvl="1" indent="-182563">
              <a:tabLst>
                <a:tab pos="400050" algn="l"/>
              </a:tabLst>
            </a:pPr>
            <a:r>
              <a:rPr lang="en-US" sz="2000" dirty="0" smtClean="0"/>
              <a:t>Suggest future directions</a:t>
            </a:r>
          </a:p>
          <a:p>
            <a:r>
              <a:rPr lang="en-US" dirty="0" smtClean="0"/>
              <a:t>Reader’s purpose: </a:t>
            </a:r>
          </a:p>
          <a:p>
            <a:pPr marL="463550" lvl="1" indent="-182563"/>
            <a:r>
              <a:rPr lang="en-US" sz="2000" dirty="0" smtClean="0"/>
              <a:t>How do I interpret these findings?</a:t>
            </a:r>
          </a:p>
          <a:p>
            <a:pPr marL="463550" lvl="1" indent="-182563"/>
            <a:r>
              <a:rPr lang="en-US" sz="2000" dirty="0" smtClean="0"/>
              <a:t>How important are these findings?</a:t>
            </a:r>
          </a:p>
          <a:p>
            <a:pPr marL="463550" lvl="1" indent="-182563"/>
            <a:r>
              <a:rPr lang="en-US" sz="2000" dirty="0" smtClean="0"/>
              <a:t>What future experiments should I consider?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781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have we used this paper to…</a:t>
            </a:r>
            <a:endParaRPr lang="en-US" dirty="0"/>
          </a:p>
          <a:p>
            <a:pPr marL="581533" lvl="1" indent="-285750">
              <a:buClrTx/>
              <a:buFont typeface="Arial" panose="020B0604020202020204" pitchFamily="34" charset="0"/>
              <a:buChar char="•"/>
            </a:pPr>
            <a:r>
              <a:rPr lang="en-US" sz="2000" dirty="0"/>
              <a:t>Get familiar with a new </a:t>
            </a:r>
            <a:r>
              <a:rPr lang="en-US" sz="2000" dirty="0" smtClean="0"/>
              <a:t>field?</a:t>
            </a:r>
            <a:endParaRPr lang="en-US" sz="2000" dirty="0"/>
          </a:p>
          <a:p>
            <a:pPr marL="581533" lvl="1" indent="-285750">
              <a:buClrTx/>
              <a:buFont typeface="Arial" panose="020B0604020202020204" pitchFamily="34" charset="0"/>
              <a:buChar char="•"/>
            </a:pPr>
            <a:r>
              <a:rPr lang="en-US" sz="2000" dirty="0"/>
              <a:t>Develop new </a:t>
            </a:r>
            <a:r>
              <a:rPr lang="en-US" sz="2000" dirty="0" smtClean="0"/>
              <a:t>hypotheses?</a:t>
            </a:r>
            <a:endParaRPr lang="en-US" sz="2000" dirty="0"/>
          </a:p>
          <a:p>
            <a:pPr marL="581533" lvl="1" indent="-285750">
              <a:buClrTx/>
              <a:buFont typeface="Arial" panose="020B0604020202020204" pitchFamily="34" charset="0"/>
              <a:buChar char="•"/>
            </a:pPr>
            <a:r>
              <a:rPr lang="en-US" sz="2000" dirty="0" smtClean="0"/>
              <a:t>Learn </a:t>
            </a:r>
            <a:r>
              <a:rPr lang="en-US" sz="2000" dirty="0"/>
              <a:t>how to write about your own </a:t>
            </a:r>
            <a:r>
              <a:rPr lang="en-US" sz="2000" dirty="0" smtClean="0"/>
              <a:t>research?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3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 in the wild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Identify your purpose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 the abstract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Scan figures, read results subheadings, read last paragraph of introduction and first paragraph of 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Strategic reading: nonlinear and active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Critical reading: applying your own insight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3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our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Develop </a:t>
            </a:r>
            <a:r>
              <a:rPr lang="en-US" dirty="0"/>
              <a:t>your scientific literacy: search, dissect, present, and evaluate</a:t>
            </a:r>
          </a:p>
          <a:p>
            <a:pPr marL="457200" indent="-457200">
              <a:buAutoNum type="arabicPeriod"/>
            </a:pPr>
            <a:r>
              <a:rPr lang="en-US" dirty="0"/>
              <a:t>Apply the lessons on what makes a good paper to your </a:t>
            </a:r>
            <a:r>
              <a:rPr lang="en-US" dirty="0" smtClean="0"/>
              <a:t>own work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5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shamelessly adapted from…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dirty="0" smtClean="0"/>
              <a:t>Reading a Scientific Article – NIH Office of Intramural Training </a:t>
            </a:r>
            <a:r>
              <a:rPr lang="en-US" dirty="0"/>
              <a:t>&amp; Education: </a:t>
            </a:r>
            <a:r>
              <a:rPr lang="en-US" dirty="0">
                <a:hlinkClick r:id="rId2"/>
              </a:rPr>
              <a:t>https://www.training.nih.gov/assets/Reading_a_Scientific_Paper_Slides_-_</a:t>
            </a:r>
            <a:r>
              <a:rPr lang="en-US" dirty="0" smtClean="0">
                <a:hlinkClick r:id="rId2"/>
              </a:rPr>
              <a:t>508.pdf</a:t>
            </a:r>
            <a:r>
              <a:rPr lang="en-US" dirty="0" smtClean="0"/>
              <a:t> 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dirty="0" smtClean="0"/>
              <a:t>How to read a scientific paper – UNC </a:t>
            </a:r>
            <a:r>
              <a:rPr lang="en-US" dirty="0"/>
              <a:t>Biology Department: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bio.unc.edu/files/2011/06/How-to-read-a-scientific-paper.ppt</a:t>
            </a:r>
            <a:r>
              <a:rPr lang="en-US" dirty="0" smtClean="0"/>
              <a:t> 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dirty="0" smtClean="0"/>
              <a:t>How to read a scientific </a:t>
            </a:r>
            <a:r>
              <a:rPr lang="en-US" dirty="0"/>
              <a:t>article – Rice University Cain Project in Engineering and Professional Communication : </a:t>
            </a:r>
            <a:r>
              <a:rPr lang="en-US" dirty="0">
                <a:hlinkClick r:id="rId4"/>
              </a:rPr>
              <a:t>http://www.owlnet.rice.edu/~</a:t>
            </a:r>
            <a:r>
              <a:rPr lang="en-US" dirty="0" smtClean="0">
                <a:hlinkClick r:id="rId4"/>
              </a:rPr>
              <a:t>cainproj/courses/HowToReadSciArticle.pdf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5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72" y="256868"/>
            <a:ext cx="7543800" cy="731874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5 W’s of literature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Structure of a research article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What is the basic format of each section?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What is the author’s purpose in each section?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What should you as a reader take away from each section?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to apply these skills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Objectives:</a:t>
            </a:r>
          </a:p>
          <a:p>
            <a:pPr marL="457200" indent="-457200">
              <a:buAutoNum type="arabicPeriod"/>
            </a:pPr>
            <a:r>
              <a:rPr lang="en-US" dirty="0" smtClean="0"/>
              <a:t>Develop your scientific literacy: search, dissect, present, and evaluate</a:t>
            </a:r>
          </a:p>
          <a:p>
            <a:pPr marL="457200" indent="-457200">
              <a:buAutoNum type="arabicPeriod"/>
            </a:pPr>
            <a:r>
              <a:rPr lang="en-US" dirty="0" smtClean="0"/>
              <a:t>Apply the lessons on what makes a good paper to your own work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336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600" dirty="0" smtClean="0"/>
              <a:t>The 5 W’s of literature review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703" y="1165123"/>
            <a:ext cx="8413955" cy="5103872"/>
          </a:xfrm>
        </p:spPr>
        <p:txBody>
          <a:bodyPr>
            <a:normAutofit/>
          </a:bodyPr>
          <a:lstStyle/>
          <a:p>
            <a:pPr marL="230188" lvl="1" indent="-227013"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+mj-lt"/>
              <a:buAutoNum type="arabicPeriod"/>
            </a:pPr>
            <a:r>
              <a:rPr lang="en-US" sz="2000" dirty="0" smtClean="0"/>
              <a:t>Who?</a:t>
            </a:r>
          </a:p>
          <a:p>
            <a:pPr marL="581533" lvl="1" indent="-285750">
              <a:buClrTx/>
              <a:buFont typeface="Arial" panose="020B0604020202020204" pitchFamily="34" charset="0"/>
              <a:buChar char="•"/>
            </a:pPr>
            <a:r>
              <a:rPr lang="en-US" sz="2000" dirty="0" smtClean="0"/>
              <a:t>PIs, trainees, institute directors</a:t>
            </a:r>
          </a:p>
          <a:p>
            <a:pPr marL="581533" lvl="1" indent="-285750">
              <a:buClrTx/>
              <a:buFont typeface="Arial" panose="020B0604020202020204" pitchFamily="34" charset="0"/>
              <a:buChar char="•"/>
            </a:pPr>
            <a:r>
              <a:rPr lang="en-US" sz="2000" dirty="0" smtClean="0"/>
              <a:t>Clinicians</a:t>
            </a:r>
          </a:p>
          <a:p>
            <a:pPr marL="581533" lvl="1" indent="-285750">
              <a:buClrTx/>
              <a:buFont typeface="Arial" panose="020B0604020202020204" pitchFamily="34" charset="0"/>
              <a:buChar char="•"/>
            </a:pPr>
            <a:r>
              <a:rPr lang="en-US" sz="2000" dirty="0" smtClean="0"/>
              <a:t>Patent attorneys, educators, journal editors,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marL="230188" indent="-230188">
              <a:buClrTx/>
              <a:buFont typeface="+mj-lt"/>
              <a:buAutoNum type="arabicPeriod" startAt="2"/>
            </a:pPr>
            <a:r>
              <a:rPr lang="en-US" dirty="0" smtClean="0"/>
              <a:t>What?</a:t>
            </a:r>
          </a:p>
          <a:p>
            <a:pPr marL="581533" lvl="1" indent="-285750">
              <a:buClrTx/>
              <a:buFont typeface="Arial" panose="020B0604020202020204" pitchFamily="34" charset="0"/>
              <a:buChar char="•"/>
            </a:pPr>
            <a:r>
              <a:rPr lang="en-US" sz="2000" dirty="0" smtClean="0"/>
              <a:t>Original research article</a:t>
            </a:r>
          </a:p>
          <a:p>
            <a:pPr marL="581533" lvl="1" indent="-285750">
              <a:buClrTx/>
              <a:buFont typeface="Arial" panose="020B0604020202020204" pitchFamily="34" charset="0"/>
              <a:buChar char="•"/>
            </a:pPr>
            <a:r>
              <a:rPr lang="en-US" sz="2000" dirty="0" smtClean="0"/>
              <a:t>Clinical study or case</a:t>
            </a:r>
          </a:p>
          <a:p>
            <a:pPr marL="581533" lvl="1" indent="-285750">
              <a:buClrTx/>
              <a:buFont typeface="Arial" panose="020B0604020202020204" pitchFamily="34" charset="0"/>
              <a:buChar char="•"/>
            </a:pPr>
            <a:r>
              <a:rPr lang="en-US" sz="2000" dirty="0" smtClean="0"/>
              <a:t>Review or perspective</a:t>
            </a:r>
          </a:p>
          <a:p>
            <a:pPr marL="581533" lvl="1" indent="-285750">
              <a:buClrTx/>
              <a:buFont typeface="Arial" panose="020B0604020202020204" pitchFamily="34" charset="0"/>
              <a:buChar char="•"/>
            </a:pPr>
            <a:r>
              <a:rPr lang="en-US" sz="2000" dirty="0" smtClean="0"/>
              <a:t>Textbook chapter</a:t>
            </a:r>
          </a:p>
          <a:p>
            <a:pPr marL="230188" indent="-227013">
              <a:buClrTx/>
              <a:buFont typeface="+mj-lt"/>
              <a:buAutoNum type="arabicPeriod" startAt="2"/>
            </a:pPr>
            <a:r>
              <a:rPr lang="en-US" dirty="0" smtClean="0"/>
              <a:t>When?</a:t>
            </a:r>
          </a:p>
          <a:p>
            <a:pPr marL="581533" lvl="1" indent="-285750">
              <a:buClrTx/>
              <a:buFont typeface="Arial" panose="020B0604020202020204" pitchFamily="34" charset="0"/>
              <a:buChar char="•"/>
            </a:pPr>
            <a:r>
              <a:rPr lang="en-US" sz="2000" dirty="0" smtClean="0"/>
              <a:t>Always!</a:t>
            </a:r>
          </a:p>
        </p:txBody>
      </p:sp>
    </p:spTree>
    <p:extLst>
      <p:ext uri="{BB962C8B-B14F-4D97-AF65-F5344CB8AC3E}">
        <p14:creationId xmlns:p14="http://schemas.microsoft.com/office/powerpoint/2010/main" val="326454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600" dirty="0" smtClean="0"/>
              <a:t>The 5 W’s of literature review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703" y="1165123"/>
            <a:ext cx="8413955" cy="5178012"/>
          </a:xfrm>
        </p:spPr>
        <p:txBody>
          <a:bodyPr/>
          <a:lstStyle/>
          <a:p>
            <a:pPr marL="230188" indent="-230188">
              <a:buClrTx/>
              <a:buFont typeface="+mj-lt"/>
              <a:buAutoNum type="arabicPeriod" startAt="4"/>
            </a:pPr>
            <a:r>
              <a:rPr lang="en-US" dirty="0" smtClean="0"/>
              <a:t>Where?</a:t>
            </a:r>
          </a:p>
          <a:p>
            <a:pPr marL="581533" lvl="1" indent="-285750">
              <a:buClrTx/>
              <a:buFont typeface="Arial" panose="020B0604020202020204" pitchFamily="34" charset="0"/>
              <a:buChar char="•"/>
            </a:pPr>
            <a:r>
              <a:rPr lang="en-US" sz="2000" dirty="0" smtClean="0"/>
              <a:t>Specific topic searches: </a:t>
            </a:r>
            <a:r>
              <a:rPr lang="en-US" sz="2000" dirty="0" smtClean="0">
                <a:hlinkClick r:id="rId3"/>
              </a:rPr>
              <a:t>www.pubmed.gov</a:t>
            </a:r>
            <a:endParaRPr lang="en-US" sz="2000" dirty="0" smtClean="0"/>
          </a:p>
          <a:p>
            <a:pPr marL="581533" lvl="1" indent="-285750">
              <a:buClrTx/>
              <a:buFont typeface="Arial" panose="020B0604020202020204" pitchFamily="34" charset="0"/>
              <a:buChar char="•"/>
            </a:pPr>
            <a:r>
              <a:rPr lang="en-US" sz="2000" dirty="0" smtClean="0"/>
              <a:t>Citations from review papers or introductions</a:t>
            </a:r>
          </a:p>
          <a:p>
            <a:pPr marL="581533" lvl="1" indent="-285750">
              <a:buClrTx/>
              <a:buFont typeface="Arial" panose="020B0604020202020204" pitchFamily="34" charset="0"/>
              <a:buChar char="•"/>
            </a:pPr>
            <a:r>
              <a:rPr lang="en-US" sz="2000" dirty="0" smtClean="0"/>
              <a:t>Journal clubs &amp; seminars</a:t>
            </a:r>
          </a:p>
          <a:p>
            <a:pPr marL="581533" lvl="1" indent="-285750">
              <a:buClrTx/>
              <a:buFont typeface="Arial" panose="020B0604020202020204" pitchFamily="34" charset="0"/>
              <a:buChar char="•"/>
            </a:pPr>
            <a:r>
              <a:rPr lang="en-US" sz="2000" dirty="0"/>
              <a:t>Email alerts from </a:t>
            </a:r>
            <a:r>
              <a:rPr lang="en-US" sz="2000" dirty="0" err="1" smtClean="0"/>
              <a:t>Pubmed</a:t>
            </a:r>
            <a:r>
              <a:rPr lang="en-US" sz="2000" dirty="0"/>
              <a:t>,</a:t>
            </a:r>
            <a:r>
              <a:rPr lang="en-US" sz="2000" dirty="0" smtClean="0"/>
              <a:t> </a:t>
            </a:r>
            <a:r>
              <a:rPr lang="en-US" sz="2000" dirty="0"/>
              <a:t>journal tables of </a:t>
            </a:r>
            <a:r>
              <a:rPr lang="en-US" sz="2000" dirty="0" smtClean="0"/>
              <a:t>contents, or news sources</a:t>
            </a:r>
          </a:p>
          <a:p>
            <a:pPr marL="581533" lvl="1" indent="-285750">
              <a:buClrTx/>
              <a:buFont typeface="Arial" panose="020B0604020202020204" pitchFamily="34" charset="0"/>
              <a:buChar char="•"/>
            </a:pPr>
            <a:r>
              <a:rPr lang="en-US" sz="2000" dirty="0" smtClean="0"/>
              <a:t>Storage: </a:t>
            </a:r>
            <a:r>
              <a:rPr lang="en-US" sz="2000" dirty="0" err="1" smtClean="0"/>
              <a:t>Mendeley</a:t>
            </a:r>
            <a:endParaRPr lang="en-US" sz="2000" dirty="0" smtClean="0"/>
          </a:p>
          <a:p>
            <a:pPr marL="230188" indent="-227013">
              <a:buClrTx/>
              <a:buFont typeface="+mj-lt"/>
              <a:buAutoNum type="arabicPeriod" startAt="4"/>
            </a:pPr>
            <a:r>
              <a:rPr lang="en-US" dirty="0" smtClean="0"/>
              <a:t>Why?</a:t>
            </a:r>
          </a:p>
          <a:p>
            <a:pPr marL="581533" lvl="1" indent="-285750">
              <a:buClrTx/>
              <a:buFont typeface="Arial" panose="020B0604020202020204" pitchFamily="34" charset="0"/>
              <a:buChar char="•"/>
            </a:pPr>
            <a:r>
              <a:rPr lang="en-US" sz="2000" dirty="0" smtClean="0"/>
              <a:t>Get familiar with a new field</a:t>
            </a:r>
          </a:p>
          <a:p>
            <a:pPr marL="581533" lvl="1" indent="-285750">
              <a:buClrTx/>
              <a:buFont typeface="Arial" panose="020B0604020202020204" pitchFamily="34" charset="0"/>
              <a:buChar char="•"/>
            </a:pPr>
            <a:r>
              <a:rPr lang="en-US" sz="2000" dirty="0" smtClean="0"/>
              <a:t>Develop new hypotheses</a:t>
            </a:r>
          </a:p>
          <a:p>
            <a:pPr marL="581533" lvl="1" indent="-285750">
              <a:buClrTx/>
              <a:buFont typeface="Arial" panose="020B0604020202020204" pitchFamily="34" charset="0"/>
              <a:buChar char="•"/>
            </a:pPr>
            <a:r>
              <a:rPr lang="en-US" sz="2000" dirty="0" smtClean="0"/>
              <a:t>Make informed decisions</a:t>
            </a:r>
          </a:p>
          <a:p>
            <a:pPr marL="581533" lvl="1" indent="-285750">
              <a:buClrTx/>
              <a:buFont typeface="Arial" panose="020B0604020202020204" pitchFamily="34" charset="0"/>
              <a:buChar char="•"/>
            </a:pPr>
            <a:r>
              <a:rPr lang="en-US" sz="2000" dirty="0" smtClean="0"/>
              <a:t>Stay on top of the field</a:t>
            </a:r>
          </a:p>
          <a:p>
            <a:pPr marL="581533" lvl="1" indent="-285750">
              <a:buClrTx/>
              <a:buFont typeface="Arial" panose="020B0604020202020204" pitchFamily="34" charset="0"/>
              <a:buChar char="•"/>
            </a:pPr>
            <a:r>
              <a:rPr lang="en-US" sz="2000" dirty="0" smtClean="0"/>
              <a:t>Put your research in context</a:t>
            </a:r>
          </a:p>
          <a:p>
            <a:pPr marL="581533" lvl="1" indent="-285750">
              <a:buClrTx/>
              <a:buFont typeface="Arial" panose="020B0604020202020204" pitchFamily="34" charset="0"/>
              <a:buChar char="•"/>
            </a:pPr>
            <a:r>
              <a:rPr lang="en-US" sz="2000" dirty="0" smtClean="0"/>
              <a:t>Learn how to write about your own research</a:t>
            </a:r>
          </a:p>
          <a:p>
            <a:pPr marL="522796" lvl="1" indent="-227013">
              <a:buClrTx/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3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mentor has assigned you to study how </a:t>
            </a:r>
            <a:r>
              <a:rPr lang="en-US" dirty="0" err="1" smtClean="0"/>
              <a:t>Zika</a:t>
            </a:r>
            <a:r>
              <a:rPr lang="en-US" dirty="0" smtClean="0"/>
              <a:t> virus causes microcephaly using mice as a model.    </a:t>
            </a:r>
          </a:p>
          <a:p>
            <a:r>
              <a:rPr lang="en-US" dirty="0" smtClean="0"/>
              <a:t>You find a paper published online earlier this month about </a:t>
            </a:r>
            <a:r>
              <a:rPr lang="en-US" dirty="0" err="1" smtClean="0"/>
              <a:t>Zika</a:t>
            </a:r>
            <a:r>
              <a:rPr lang="en-US" dirty="0" smtClean="0"/>
              <a:t> in mice…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4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Concise, descriptive, contains important keywords, and conveys major finding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00" y="1852010"/>
            <a:ext cx="8138160" cy="409820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27703" y="1753644"/>
            <a:ext cx="1488779" cy="375781"/>
          </a:xfrm>
          <a:prstGeom prst="ellipse">
            <a:avLst/>
          </a:prstGeom>
          <a:noFill/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00" y="5949975"/>
            <a:ext cx="8138160" cy="17469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613742" y="5837978"/>
            <a:ext cx="964505" cy="375781"/>
          </a:xfrm>
          <a:prstGeom prst="ellipse">
            <a:avLst/>
          </a:prstGeom>
          <a:noFill/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5600" y="3883068"/>
            <a:ext cx="586795" cy="225469"/>
          </a:xfrm>
          <a:prstGeom prst="ellipse">
            <a:avLst/>
          </a:prstGeom>
          <a:noFill/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58997" y="3983278"/>
            <a:ext cx="957277" cy="338202"/>
          </a:xfrm>
          <a:prstGeom prst="ellipse">
            <a:avLst/>
          </a:prstGeom>
          <a:noFill/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1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structure: background </a:t>
            </a:r>
            <a:r>
              <a:rPr lang="en-US" dirty="0" smtClean="0">
                <a:sym typeface="Wingdings" panose="05000000000000000000" pitchFamily="2" charset="2"/>
              </a:rPr>
              <a:t> purpose &amp; question  method  major findings  importance</a:t>
            </a:r>
            <a:endParaRPr lang="en-US" dirty="0" smtClean="0"/>
          </a:p>
          <a:p>
            <a:r>
              <a:rPr lang="en-US" dirty="0" smtClean="0"/>
              <a:t>Author’s purpose: </a:t>
            </a:r>
          </a:p>
          <a:p>
            <a:pPr marL="463550" lvl="1" indent="-182563"/>
            <a:r>
              <a:rPr lang="en-US" sz="2000" dirty="0" smtClean="0"/>
              <a:t>Your </a:t>
            </a:r>
            <a:r>
              <a:rPr lang="en-US" sz="2000" dirty="0"/>
              <a:t>project in 100-250 </a:t>
            </a:r>
            <a:r>
              <a:rPr lang="en-US" sz="2000" dirty="0" smtClean="0"/>
              <a:t>words</a:t>
            </a:r>
            <a:endParaRPr lang="en-US" sz="2000" dirty="0"/>
          </a:p>
          <a:p>
            <a:pPr marL="463550" lvl="1" indent="-182563"/>
            <a:r>
              <a:rPr lang="en-US" sz="2000" dirty="0"/>
              <a:t>T</a:t>
            </a:r>
            <a:r>
              <a:rPr lang="en-US" sz="2000" dirty="0" smtClean="0"/>
              <a:t>he only part of the paper that most people will read</a:t>
            </a:r>
          </a:p>
          <a:p>
            <a:r>
              <a:rPr lang="en-US" dirty="0" smtClean="0"/>
              <a:t>Reader’s purpose:</a:t>
            </a:r>
          </a:p>
          <a:p>
            <a:pPr marL="463550" lvl="1" indent="-182563"/>
            <a:r>
              <a:rPr lang="en-US" sz="2000" dirty="0" smtClean="0"/>
              <a:t>Skim the paper for major findings* and relevance</a:t>
            </a:r>
          </a:p>
          <a:p>
            <a:pPr marL="463550" lvl="1" indent="-182563"/>
            <a:r>
              <a:rPr lang="en-US" sz="2000" dirty="0" smtClean="0"/>
              <a:t>Identify and define vocabulary terms or methods you are unfamiliar with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3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structure: a few paragraphs of crucial literature review that narrows in scope from what is known in the field to specific critical findings to your hypothesis</a:t>
            </a:r>
          </a:p>
          <a:p>
            <a:r>
              <a:rPr lang="en-US" dirty="0" smtClean="0"/>
              <a:t>Authors purpose: provide enough background for readers to understand the article and its importance</a:t>
            </a:r>
          </a:p>
          <a:p>
            <a:r>
              <a:rPr lang="en-US" dirty="0" smtClean="0"/>
              <a:t>Reader’s purpose:</a:t>
            </a:r>
          </a:p>
          <a:p>
            <a:pPr marL="463550" lvl="1" indent="-182563"/>
            <a:r>
              <a:rPr lang="en-US" sz="2000" dirty="0" smtClean="0"/>
              <a:t>Learn background material and find new papers to read</a:t>
            </a:r>
          </a:p>
          <a:p>
            <a:pPr marL="463550" lvl="1" indent="-182563"/>
            <a:r>
              <a:rPr lang="en-US" sz="2000" dirty="0" smtClean="0"/>
              <a:t>Continue to identify keywords and methods to look up</a:t>
            </a:r>
          </a:p>
          <a:p>
            <a:pPr marL="463550" lvl="1" indent="-182563"/>
            <a:r>
              <a:rPr lang="en-US" sz="2000" dirty="0" smtClean="0"/>
              <a:t>Sketch out the known and the unknown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structure: often given briefly in results or figure legends and in detail at end of paper, in supplement, or in cited papers</a:t>
            </a:r>
          </a:p>
          <a:p>
            <a:r>
              <a:rPr lang="en-US" dirty="0" smtClean="0"/>
              <a:t>Author’s purpose: provide enough detail to replicate the experiment</a:t>
            </a:r>
          </a:p>
          <a:p>
            <a:r>
              <a:rPr lang="en-US" dirty="0" smtClean="0"/>
              <a:t>Reader’s purpose:</a:t>
            </a:r>
          </a:p>
          <a:p>
            <a:pPr marL="463550" lvl="1" indent="-182563"/>
            <a:r>
              <a:rPr lang="en-US" sz="2000" dirty="0" smtClean="0"/>
              <a:t>What does this assay really measure?</a:t>
            </a:r>
          </a:p>
          <a:p>
            <a:pPr marL="463550" lvl="1" indent="-182563"/>
            <a:r>
              <a:rPr lang="en-US" sz="2000" dirty="0" smtClean="0"/>
              <a:t>Is this assay appropriate for the measurement? What are its limitations?</a:t>
            </a:r>
          </a:p>
          <a:p>
            <a:pPr marL="463550" lvl="1" indent="-182563"/>
            <a:r>
              <a:rPr lang="en-US" sz="2000" dirty="0" smtClean="0"/>
              <a:t>Do I trust the results based on the experimental design?</a:t>
            </a:r>
          </a:p>
          <a:p>
            <a:pPr marL="463550" lvl="1" indent="-182563"/>
            <a:r>
              <a:rPr lang="en-US" sz="2000" dirty="0" smtClean="0"/>
              <a:t>How does this relate to methods I use?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711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1817</TotalTime>
  <Words>926</Words>
  <Application>Microsoft Office PowerPoint</Application>
  <PresentationFormat>On-screen Show (4:3)</PresentationFormat>
  <Paragraphs>126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Retrospect</vt:lpstr>
      <vt:lpstr>Dissecting a Scientific Paper</vt:lpstr>
      <vt:lpstr>Outline</vt:lpstr>
      <vt:lpstr>The 5 W’s of literature review</vt:lpstr>
      <vt:lpstr>The 5 W’s of literature review</vt:lpstr>
      <vt:lpstr>Your turn!</vt:lpstr>
      <vt:lpstr>Title</vt:lpstr>
      <vt:lpstr>Abstract</vt:lpstr>
      <vt:lpstr>Introduction</vt:lpstr>
      <vt:lpstr>Methods</vt:lpstr>
      <vt:lpstr>Results</vt:lpstr>
      <vt:lpstr>Discussion</vt:lpstr>
      <vt:lpstr>PowerPoint Presentation</vt:lpstr>
      <vt:lpstr>Literature review in the wild</vt:lpstr>
      <vt:lpstr>Reviewing our objectives</vt:lpstr>
      <vt:lpstr>Material shamelessly adapted from…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Dissecting a Scientific Paper</dc:title>
  <dc:creator>Huang Shared</dc:creator>
  <cp:lastModifiedBy>Huang Shared</cp:lastModifiedBy>
  <cp:revision>26</cp:revision>
  <cp:lastPrinted>2016-06-28T18:38:46Z</cp:lastPrinted>
  <dcterms:created xsi:type="dcterms:W3CDTF">2016-06-09T22:07:56Z</dcterms:created>
  <dcterms:modified xsi:type="dcterms:W3CDTF">2016-06-28T18:59:58Z</dcterms:modified>
</cp:coreProperties>
</file>