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Master" Target="slideMasters/slideMaster2.xml"/><Relationship Id="rId19" Type="http://schemas.openxmlformats.org/officeDocument/2006/relationships/font" Target="fonts/OpenSans-boldItalic.fntdata"/><Relationship Id="rId6" Type="http://schemas.openxmlformats.org/officeDocument/2006/relationships/notesMaster" Target="notesMasters/notesMaster1.xml"/><Relationship Id="rId18"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4e0b9995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a4e0b9995c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4e0b9995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4e0b9995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4e0b9995c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4e0b9995c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4e0b9995c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4e0b9995c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4e0b9995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4e0b9995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4e0b9995c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4e0b9995c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4e0b9995c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a4e0b9995c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4e0b9995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4e0b9995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4e0b9995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4e0b9995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0" name="Google Shape;60;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4" name="Google Shape;6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3" name="Google Shape;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7" name="Google Shape;87;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9" name="Google Shape;8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2" name="Google Shape;9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5" name="Google Shape;95;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6" name="Google Shape;9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54" name="Google Shape;54;p13"/>
          <p:cNvGrpSpPr/>
          <p:nvPr/>
        </p:nvGrpSpPr>
        <p:grpSpPr>
          <a:xfrm>
            <a:off x="0" y="4422525"/>
            <a:ext cx="9154200" cy="720900"/>
            <a:chOff x="0" y="4422525"/>
            <a:chExt cx="9154200" cy="720900"/>
          </a:xfrm>
        </p:grpSpPr>
        <p:sp>
          <p:nvSpPr>
            <p:cNvPr id="55" name="Google Shape;55;p13"/>
            <p:cNvSpPr/>
            <p:nvPr/>
          </p:nvSpPr>
          <p:spPr>
            <a:xfrm>
              <a:off x="0" y="4422525"/>
              <a:ext cx="9154200" cy="7209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3"/>
            <p:cNvPicPr preferRelativeResize="0"/>
            <p:nvPr/>
          </p:nvPicPr>
          <p:blipFill rotWithShape="1">
            <a:blip r:embed="rId1">
              <a:alphaModFix/>
            </a:blip>
            <a:srcRect b="0" l="0" r="0" t="0"/>
            <a:stretch/>
          </p:blipFill>
          <p:spPr>
            <a:xfrm>
              <a:off x="301740" y="4637423"/>
              <a:ext cx="1545627" cy="334100"/>
            </a:xfrm>
            <a:prstGeom prst="rect">
              <a:avLst/>
            </a:prstGeom>
            <a:noFill/>
            <a:ln>
              <a:noFill/>
            </a:ln>
          </p:spPr>
        </p:pic>
        <p:pic>
          <p:nvPicPr>
            <p:cNvPr id="57" name="Google Shape;57;p13"/>
            <p:cNvPicPr preferRelativeResize="0"/>
            <p:nvPr/>
          </p:nvPicPr>
          <p:blipFill rotWithShape="1">
            <a:blip r:embed="rId2">
              <a:alphaModFix/>
            </a:blip>
            <a:srcRect b="0" l="0" r="0" t="0"/>
            <a:stretch/>
          </p:blipFill>
          <p:spPr>
            <a:xfrm>
              <a:off x="7413391" y="4582050"/>
              <a:ext cx="1418548" cy="444850"/>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data.mendeley.com/datasets/623sshkdrz/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nvSpPr>
        <p:spPr>
          <a:xfrm>
            <a:off x="507900" y="2829763"/>
            <a:ext cx="8128200" cy="444900"/>
          </a:xfrm>
          <a:prstGeom prst="rect">
            <a:avLst/>
          </a:prstGeom>
          <a:noFill/>
          <a:ln>
            <a:noFill/>
          </a:ln>
        </p:spPr>
        <p:txBody>
          <a:bodyPr anchorCtr="0" anchor="ctr" bIns="184325" lIns="368675" spcFirstLastPara="1" rIns="368675" wrap="square" tIns="184325">
            <a:noAutofit/>
          </a:bodyPr>
          <a:lstStyle/>
          <a:p>
            <a:pPr indent="0" lvl="0" marL="0" marR="0" rtl="0" algn="ctr">
              <a:lnSpc>
                <a:spcPct val="90000"/>
              </a:lnSpc>
              <a:spcBef>
                <a:spcPts val="0"/>
              </a:spcBef>
              <a:spcAft>
                <a:spcPts val="0"/>
              </a:spcAft>
              <a:buClr>
                <a:srgbClr val="000000"/>
              </a:buClr>
              <a:buSzPts val="1900"/>
              <a:buFont typeface="Arial"/>
              <a:buNone/>
            </a:pPr>
            <a:r>
              <a:rPr lang="en" sz="1900">
                <a:solidFill>
                  <a:schemeClr val="dk1"/>
                </a:solidFill>
                <a:highlight>
                  <a:schemeClr val="lt1"/>
                </a:highlight>
                <a:latin typeface="Open Sans"/>
                <a:ea typeface="Open Sans"/>
                <a:cs typeface="Open Sans"/>
                <a:sym typeface="Open Sans"/>
              </a:rPr>
              <a:t>Tyler Harrison</a:t>
            </a:r>
            <a:endParaRPr b="0" i="0" sz="1900" u="none" cap="none" strike="noStrike">
              <a:solidFill>
                <a:schemeClr val="dk1"/>
              </a:solidFill>
              <a:highlight>
                <a:schemeClr val="lt1"/>
              </a:highlight>
              <a:latin typeface="Open Sans"/>
              <a:ea typeface="Open Sans"/>
              <a:cs typeface="Open Sans"/>
              <a:sym typeface="Open Sans"/>
            </a:endParaRPr>
          </a:p>
        </p:txBody>
      </p:sp>
      <p:sp>
        <p:nvSpPr>
          <p:cNvPr id="104" name="Google Shape;104;p25"/>
          <p:cNvSpPr txBox="1"/>
          <p:nvPr/>
        </p:nvSpPr>
        <p:spPr>
          <a:xfrm>
            <a:off x="667950" y="1876025"/>
            <a:ext cx="7808100" cy="444900"/>
          </a:xfrm>
          <a:prstGeom prst="rect">
            <a:avLst/>
          </a:prstGeom>
          <a:noFill/>
          <a:ln>
            <a:noFill/>
          </a:ln>
        </p:spPr>
        <p:txBody>
          <a:bodyPr anchorCtr="0" anchor="ctr" bIns="184325" lIns="368675" spcFirstLastPara="1" rIns="368675" wrap="square" tIns="184325">
            <a:noAutofit/>
          </a:bodyPr>
          <a:lstStyle/>
          <a:p>
            <a:pPr indent="0" lvl="0" marL="0" marR="0" rtl="0" algn="ctr">
              <a:lnSpc>
                <a:spcPct val="90000"/>
              </a:lnSpc>
              <a:spcBef>
                <a:spcPts val="0"/>
              </a:spcBef>
              <a:spcAft>
                <a:spcPts val="0"/>
              </a:spcAft>
              <a:buClr>
                <a:srgbClr val="000000"/>
              </a:buClr>
              <a:buSzPts val="3600"/>
              <a:buFont typeface="Arial"/>
              <a:buNone/>
            </a:pPr>
            <a:r>
              <a:rPr lang="en" sz="2800">
                <a:solidFill>
                  <a:schemeClr val="dk1"/>
                </a:solidFill>
                <a:highlight>
                  <a:schemeClr val="lt1"/>
                </a:highlight>
                <a:latin typeface="Open Sans"/>
                <a:ea typeface="Open Sans"/>
                <a:cs typeface="Open Sans"/>
                <a:sym typeface="Open Sans"/>
              </a:rPr>
              <a:t>Using machine learning to detect suspicious DNS requests</a:t>
            </a:r>
            <a:endParaRPr b="0" i="0" sz="2800" u="none" cap="none" strike="noStrike">
              <a:solidFill>
                <a:schemeClr val="dk1"/>
              </a:solidFill>
              <a:highlight>
                <a:schemeClr val="lt1"/>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Introduction and problem statement</a:t>
            </a:r>
            <a:endParaRPr>
              <a:latin typeface="Open Sans"/>
              <a:ea typeface="Open Sans"/>
              <a:cs typeface="Open Sans"/>
              <a:sym typeface="Open Sans"/>
            </a:endParaRPr>
          </a:p>
        </p:txBody>
      </p:sp>
      <p:sp>
        <p:nvSpPr>
          <p:cNvPr id="110" name="Google Shape;110;p26"/>
          <p:cNvSpPr txBox="1"/>
          <p:nvPr>
            <p:ph idx="1" type="body"/>
          </p:nvPr>
        </p:nvSpPr>
        <p:spPr>
          <a:xfrm>
            <a:off x="311700" y="1152475"/>
            <a:ext cx="8520600" cy="327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The rise of cyber threats and scams has made it increasingly difficult to identify and protect against malicious domains. Machine learning offers a potential solution to this problem by allowing us to automatically analyze the characteristics of a domain and predict whether it is legitimate or potentially harmful. </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In this project, I used machine learning to detect suspicious domains and evaluate the performance of different algorithms in doing so. This helps to better understand the effectiveness of machine learning in identifying potential threats and provide a valuable tool for protecting against cyber attacks.</a:t>
            </a:r>
            <a:endParaRPr sz="17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Dataset summary</a:t>
            </a:r>
            <a:endParaRPr>
              <a:latin typeface="Open Sans"/>
              <a:ea typeface="Open Sans"/>
              <a:cs typeface="Open Sans"/>
              <a:sym typeface="Open Sans"/>
            </a:endParaRPr>
          </a:p>
        </p:txBody>
      </p:sp>
      <p:sp>
        <p:nvSpPr>
          <p:cNvPr id="116" name="Google Shape;116;p27"/>
          <p:cNvSpPr txBox="1"/>
          <p:nvPr>
            <p:ph idx="1" type="body"/>
          </p:nvPr>
        </p:nvSpPr>
        <p:spPr>
          <a:xfrm>
            <a:off x="311700" y="1152475"/>
            <a:ext cx="8520600" cy="327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“Using the domain name as input, 34 features were obtained. Features like the domain name, entropy, number of strange characters and domain name length were obtained directly from the domain name. Other features like, domains name creation date, IP, open ports, geolocation were obtained from data enrichment processes (e.g. OSINT). This dataset consists of data from 90000 domains names and it is balanced between 50% non-malicious and 50% of malicious domain names.”</a:t>
            </a:r>
            <a:endParaRPr sz="1700">
              <a:solidFill>
                <a:schemeClr val="dk1"/>
              </a:solidFill>
              <a:latin typeface="Open Sans"/>
              <a:ea typeface="Open Sans"/>
              <a:cs typeface="Open Sans"/>
              <a:sym typeface="Open Sans"/>
            </a:endParaRPr>
          </a:p>
          <a:p>
            <a:pPr indent="-336550" lvl="1" marL="914400" rtl="0" algn="l">
              <a:spcBef>
                <a:spcPts val="0"/>
              </a:spcBef>
              <a:spcAft>
                <a:spcPts val="0"/>
              </a:spcAft>
              <a:buClr>
                <a:schemeClr val="dk1"/>
              </a:buClr>
              <a:buSzPts val="1700"/>
              <a:buFont typeface="Open Sans"/>
              <a:buChar char="○"/>
            </a:pPr>
            <a:r>
              <a:rPr lang="en" sz="1700" u="sng">
                <a:solidFill>
                  <a:schemeClr val="hlink"/>
                </a:solidFill>
                <a:latin typeface="Open Sans"/>
                <a:ea typeface="Open Sans"/>
                <a:cs typeface="Open Sans"/>
                <a:sym typeface="Open Sans"/>
                <a:hlinkClick r:id="rId3"/>
              </a:rPr>
              <a:t>https://data.mendeley.com/datasets/623sshkdrz/5</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Data pre-processing and feature engineering</a:t>
            </a:r>
            <a:endParaRPr>
              <a:latin typeface="Open Sans"/>
              <a:ea typeface="Open Sans"/>
              <a:cs typeface="Open Sans"/>
              <a:sym typeface="Open Sans"/>
            </a:endParaRPr>
          </a:p>
        </p:txBody>
      </p:sp>
      <p:sp>
        <p:nvSpPr>
          <p:cNvPr id="122" name="Google Shape;122;p28"/>
          <p:cNvSpPr txBox="1"/>
          <p:nvPr>
            <p:ph idx="1" type="body"/>
          </p:nvPr>
        </p:nvSpPr>
        <p:spPr>
          <a:xfrm>
            <a:off x="311700" y="1084525"/>
            <a:ext cx="8520600" cy="327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Needed to slim down the data to 500 entries in order to do computation on a laptop instead of a dedicated server with a GPU</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Limited classifiers to the following because of how complex mapping words/strings to numbers is:</a:t>
            </a:r>
            <a:endParaRPr sz="15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ConsonantRatio</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NumericRatio</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SpecialCharRatio</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VowelRatio</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ConsonantSequence</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VowelSequence</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NumericSequence</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SpecialCharSequence</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DomainLength</a:t>
            </a:r>
            <a:endParaRPr sz="18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9"/>
          <p:cNvPicPr preferRelativeResize="0"/>
          <p:nvPr/>
        </p:nvPicPr>
        <p:blipFill>
          <a:blip r:embed="rId3">
            <a:alphaModFix/>
          </a:blip>
          <a:stretch>
            <a:fillRect/>
          </a:stretch>
        </p:blipFill>
        <p:spPr>
          <a:xfrm>
            <a:off x="3341400" y="190200"/>
            <a:ext cx="2461199" cy="4113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Machine learning applications and results</a:t>
            </a:r>
            <a:endParaRPr>
              <a:latin typeface="Open Sans"/>
              <a:ea typeface="Open Sans"/>
              <a:cs typeface="Open Sans"/>
              <a:sym typeface="Open Sans"/>
            </a:endParaRPr>
          </a:p>
        </p:txBody>
      </p:sp>
      <p:sp>
        <p:nvSpPr>
          <p:cNvPr id="133" name="Google Shape;133;p30"/>
          <p:cNvSpPr txBox="1"/>
          <p:nvPr>
            <p:ph idx="1" type="body"/>
          </p:nvPr>
        </p:nvSpPr>
        <p:spPr>
          <a:xfrm>
            <a:off x="311700" y="1152475"/>
            <a:ext cx="8520600" cy="327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Used K-Nearest-Neighbor, K-Means and SVC</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KNN and SVC performed significantly better than SVC</a:t>
            </a:r>
            <a:endParaRPr sz="1700">
              <a:solidFill>
                <a:schemeClr val="dk1"/>
              </a:solidFill>
              <a:latin typeface="Open Sans"/>
              <a:ea typeface="Open Sans"/>
              <a:cs typeface="Open Sans"/>
              <a:sym typeface="Open Sans"/>
            </a:endParaRPr>
          </a:p>
        </p:txBody>
      </p:sp>
      <p:pic>
        <p:nvPicPr>
          <p:cNvPr id="134" name="Google Shape;134;p30"/>
          <p:cNvPicPr preferRelativeResize="0"/>
          <p:nvPr/>
        </p:nvPicPr>
        <p:blipFill>
          <a:blip r:embed="rId3">
            <a:alphaModFix/>
          </a:blip>
          <a:stretch>
            <a:fillRect/>
          </a:stretch>
        </p:blipFill>
        <p:spPr>
          <a:xfrm>
            <a:off x="2931850" y="1917899"/>
            <a:ext cx="3280300" cy="244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Machine learning applications and results</a:t>
            </a:r>
            <a:endParaRPr>
              <a:latin typeface="Open Sans"/>
              <a:ea typeface="Open Sans"/>
              <a:cs typeface="Open Sans"/>
              <a:sym typeface="Open Sans"/>
            </a:endParaRPr>
          </a:p>
        </p:txBody>
      </p:sp>
      <p:sp>
        <p:nvSpPr>
          <p:cNvPr id="140" name="Google Shape;140;p31"/>
          <p:cNvSpPr txBox="1"/>
          <p:nvPr>
            <p:ph idx="1" type="body"/>
          </p:nvPr>
        </p:nvSpPr>
        <p:spPr>
          <a:xfrm>
            <a:off x="391050" y="1866288"/>
            <a:ext cx="4113000" cy="192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KNN: 0.9901960784313726</a:t>
            </a:r>
            <a:endParaRPr sz="1700">
              <a:solidFill>
                <a:schemeClr val="dk1"/>
              </a:solidFill>
              <a:latin typeface="Open Sans"/>
              <a:ea typeface="Open Sans"/>
              <a:cs typeface="Open Sans"/>
              <a:sym typeface="Open Sans"/>
            </a:endParaRPr>
          </a:p>
          <a:p>
            <a:pPr indent="-336550" lvl="0" marL="457200" rtl="0" algn="l">
              <a:lnSpc>
                <a:spcPct val="150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SVC: 0.9705882352941176</a:t>
            </a:r>
            <a:endParaRPr sz="1700">
              <a:solidFill>
                <a:schemeClr val="dk1"/>
              </a:solidFill>
              <a:latin typeface="Open Sans"/>
              <a:ea typeface="Open Sans"/>
              <a:cs typeface="Open Sans"/>
              <a:sym typeface="Open Sans"/>
            </a:endParaRPr>
          </a:p>
          <a:p>
            <a:pPr indent="-336550" lvl="0" marL="457200" rtl="0" algn="l">
              <a:lnSpc>
                <a:spcPct val="150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K-Means: 0.09803921568627451</a:t>
            </a:r>
            <a:endParaRPr sz="1700">
              <a:solidFill>
                <a:schemeClr val="dk1"/>
              </a:solidFill>
              <a:latin typeface="Open Sans"/>
              <a:ea typeface="Open Sans"/>
              <a:cs typeface="Open Sans"/>
              <a:sym typeface="Open Sans"/>
            </a:endParaRPr>
          </a:p>
        </p:txBody>
      </p:sp>
      <p:pic>
        <p:nvPicPr>
          <p:cNvPr id="141" name="Google Shape;141;p31"/>
          <p:cNvPicPr preferRelativeResize="0"/>
          <p:nvPr/>
        </p:nvPicPr>
        <p:blipFill>
          <a:blip r:embed="rId3">
            <a:alphaModFix/>
          </a:blip>
          <a:stretch>
            <a:fillRect/>
          </a:stretch>
        </p:blipFill>
        <p:spPr>
          <a:xfrm>
            <a:off x="4812025" y="1233888"/>
            <a:ext cx="3750575" cy="279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2"/>
          <p:cNvPicPr preferRelativeResize="0"/>
          <p:nvPr/>
        </p:nvPicPr>
        <p:blipFill>
          <a:blip r:embed="rId3">
            <a:alphaModFix/>
          </a:blip>
          <a:stretch>
            <a:fillRect/>
          </a:stretch>
        </p:blipFill>
        <p:spPr>
          <a:xfrm>
            <a:off x="1193025" y="143475"/>
            <a:ext cx="7051023" cy="416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Discussion and conclusion</a:t>
            </a:r>
            <a:endParaRPr>
              <a:latin typeface="Open Sans"/>
              <a:ea typeface="Open Sans"/>
              <a:cs typeface="Open Sans"/>
              <a:sym typeface="Open Sans"/>
            </a:endParaRPr>
          </a:p>
        </p:txBody>
      </p:sp>
      <p:sp>
        <p:nvSpPr>
          <p:cNvPr id="152" name="Google Shape;152;p33"/>
          <p:cNvSpPr txBox="1"/>
          <p:nvPr>
            <p:ph idx="1" type="body"/>
          </p:nvPr>
        </p:nvSpPr>
        <p:spPr>
          <a:xfrm>
            <a:off x="311700" y="1152475"/>
            <a:ext cx="8520600" cy="327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It does appear to be viable to use DNS query information to predict suspicious domains</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KNN and SVC were significantly more effective machine learning models for this specific application than K-Means</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More work needs to be done to account for the omitted classifiers</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Need to try the larger dataset on the new ML GPUs Dr. Hammad just got</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GPT-3 is very useful for writing slideshows</a:t>
            </a:r>
            <a:endParaRPr sz="17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