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4" autoAdjust="0"/>
    <p:restoredTop sz="94660"/>
  </p:normalViewPr>
  <p:slideViewPr>
    <p:cSldViewPr snapToGrid="0">
      <p:cViewPr>
        <p:scale>
          <a:sx n="99" d="100"/>
          <a:sy n="99" d="100"/>
        </p:scale>
        <p:origin x="48" y="1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0BBE8-7CEB-4489-BF38-82EB501119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3B8C4C-EEF1-41D0-A131-27B7791707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9A4977-E951-40D5-A24F-89EFB775331C}"/>
              </a:ext>
            </a:extLst>
          </p:cNvPr>
          <p:cNvSpPr>
            <a:spLocks noGrp="1"/>
          </p:cNvSpPr>
          <p:nvPr>
            <p:ph type="dt" sz="half" idx="10"/>
          </p:nvPr>
        </p:nvSpPr>
        <p:spPr/>
        <p:txBody>
          <a:bodyPr/>
          <a:lstStyle/>
          <a:p>
            <a:fld id="{32DC1377-E2E2-4205-95EB-42A1749E5DFC}" type="datetimeFigureOut">
              <a:rPr lang="en-US" smtClean="0"/>
              <a:t>5/21/2019</a:t>
            </a:fld>
            <a:endParaRPr lang="en-US"/>
          </a:p>
        </p:txBody>
      </p:sp>
      <p:sp>
        <p:nvSpPr>
          <p:cNvPr id="5" name="Footer Placeholder 4">
            <a:extLst>
              <a:ext uri="{FF2B5EF4-FFF2-40B4-BE49-F238E27FC236}">
                <a16:creationId xmlns:a16="http://schemas.microsoft.com/office/drawing/2014/main" id="{8EE0B423-B141-4A2F-A529-D647040C10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BA8F1D-F6ED-499B-91BE-734EEDDD637B}"/>
              </a:ext>
            </a:extLst>
          </p:cNvPr>
          <p:cNvSpPr>
            <a:spLocks noGrp="1"/>
          </p:cNvSpPr>
          <p:nvPr>
            <p:ph type="sldNum" sz="quarter" idx="12"/>
          </p:nvPr>
        </p:nvSpPr>
        <p:spPr/>
        <p:txBody>
          <a:bodyPr/>
          <a:lstStyle/>
          <a:p>
            <a:fld id="{3044700B-F53E-4E94-A874-A1C94C9E0466}" type="slidenum">
              <a:rPr lang="en-US" smtClean="0"/>
              <a:t>‹#›</a:t>
            </a:fld>
            <a:endParaRPr lang="en-US"/>
          </a:p>
        </p:txBody>
      </p:sp>
    </p:spTree>
    <p:extLst>
      <p:ext uri="{BB962C8B-B14F-4D97-AF65-F5344CB8AC3E}">
        <p14:creationId xmlns:p14="http://schemas.microsoft.com/office/powerpoint/2010/main" val="2677889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2ACD8-5729-4B99-915D-FBA8330576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A8415A-95E5-4606-AF51-A824412C27B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52DE7-91DB-49D3-83C7-400F0597951F}"/>
              </a:ext>
            </a:extLst>
          </p:cNvPr>
          <p:cNvSpPr>
            <a:spLocks noGrp="1"/>
          </p:cNvSpPr>
          <p:nvPr>
            <p:ph type="dt" sz="half" idx="10"/>
          </p:nvPr>
        </p:nvSpPr>
        <p:spPr/>
        <p:txBody>
          <a:bodyPr/>
          <a:lstStyle/>
          <a:p>
            <a:fld id="{32DC1377-E2E2-4205-95EB-42A1749E5DFC}" type="datetimeFigureOut">
              <a:rPr lang="en-US" smtClean="0"/>
              <a:t>5/21/2019</a:t>
            </a:fld>
            <a:endParaRPr lang="en-US"/>
          </a:p>
        </p:txBody>
      </p:sp>
      <p:sp>
        <p:nvSpPr>
          <p:cNvPr id="5" name="Footer Placeholder 4">
            <a:extLst>
              <a:ext uri="{FF2B5EF4-FFF2-40B4-BE49-F238E27FC236}">
                <a16:creationId xmlns:a16="http://schemas.microsoft.com/office/drawing/2014/main" id="{473A3D78-C5B8-448A-8A8D-FFB2893933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04ECF3-BAD4-414D-885B-5999878A5698}"/>
              </a:ext>
            </a:extLst>
          </p:cNvPr>
          <p:cNvSpPr>
            <a:spLocks noGrp="1"/>
          </p:cNvSpPr>
          <p:nvPr>
            <p:ph type="sldNum" sz="quarter" idx="12"/>
          </p:nvPr>
        </p:nvSpPr>
        <p:spPr/>
        <p:txBody>
          <a:bodyPr/>
          <a:lstStyle/>
          <a:p>
            <a:fld id="{3044700B-F53E-4E94-A874-A1C94C9E0466}" type="slidenum">
              <a:rPr lang="en-US" smtClean="0"/>
              <a:t>‹#›</a:t>
            </a:fld>
            <a:endParaRPr lang="en-US"/>
          </a:p>
        </p:txBody>
      </p:sp>
    </p:spTree>
    <p:extLst>
      <p:ext uri="{BB962C8B-B14F-4D97-AF65-F5344CB8AC3E}">
        <p14:creationId xmlns:p14="http://schemas.microsoft.com/office/powerpoint/2010/main" val="1066071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5AA10F-152D-4557-B00E-AE253F6EF3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1B3B1A-6235-4649-BEB4-5D583FA266C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72B628-0B36-4A76-BEB1-F26CEFD8A92F}"/>
              </a:ext>
            </a:extLst>
          </p:cNvPr>
          <p:cNvSpPr>
            <a:spLocks noGrp="1"/>
          </p:cNvSpPr>
          <p:nvPr>
            <p:ph type="dt" sz="half" idx="10"/>
          </p:nvPr>
        </p:nvSpPr>
        <p:spPr/>
        <p:txBody>
          <a:bodyPr/>
          <a:lstStyle/>
          <a:p>
            <a:fld id="{32DC1377-E2E2-4205-95EB-42A1749E5DFC}" type="datetimeFigureOut">
              <a:rPr lang="en-US" smtClean="0"/>
              <a:t>5/21/2019</a:t>
            </a:fld>
            <a:endParaRPr lang="en-US"/>
          </a:p>
        </p:txBody>
      </p:sp>
      <p:sp>
        <p:nvSpPr>
          <p:cNvPr id="5" name="Footer Placeholder 4">
            <a:extLst>
              <a:ext uri="{FF2B5EF4-FFF2-40B4-BE49-F238E27FC236}">
                <a16:creationId xmlns:a16="http://schemas.microsoft.com/office/drawing/2014/main" id="{C8B9BA6A-67F8-4905-AEA3-723BD6251F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98C0D8-6BD7-499D-8A7D-7E6C54FB3613}"/>
              </a:ext>
            </a:extLst>
          </p:cNvPr>
          <p:cNvSpPr>
            <a:spLocks noGrp="1"/>
          </p:cNvSpPr>
          <p:nvPr>
            <p:ph type="sldNum" sz="quarter" idx="12"/>
          </p:nvPr>
        </p:nvSpPr>
        <p:spPr/>
        <p:txBody>
          <a:bodyPr/>
          <a:lstStyle/>
          <a:p>
            <a:fld id="{3044700B-F53E-4E94-A874-A1C94C9E0466}" type="slidenum">
              <a:rPr lang="en-US" smtClean="0"/>
              <a:t>‹#›</a:t>
            </a:fld>
            <a:endParaRPr lang="en-US"/>
          </a:p>
        </p:txBody>
      </p:sp>
    </p:spTree>
    <p:extLst>
      <p:ext uri="{BB962C8B-B14F-4D97-AF65-F5344CB8AC3E}">
        <p14:creationId xmlns:p14="http://schemas.microsoft.com/office/powerpoint/2010/main" val="2918060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1EA6D-A0F3-48A3-9CDA-A06A7020F8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41BEF4-8997-4671-A879-86FF2C8A220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9820B0-3952-4983-AB19-FBF7A4D72CAA}"/>
              </a:ext>
            </a:extLst>
          </p:cNvPr>
          <p:cNvSpPr>
            <a:spLocks noGrp="1"/>
          </p:cNvSpPr>
          <p:nvPr>
            <p:ph type="dt" sz="half" idx="10"/>
          </p:nvPr>
        </p:nvSpPr>
        <p:spPr/>
        <p:txBody>
          <a:bodyPr/>
          <a:lstStyle/>
          <a:p>
            <a:fld id="{32DC1377-E2E2-4205-95EB-42A1749E5DFC}" type="datetimeFigureOut">
              <a:rPr lang="en-US" smtClean="0"/>
              <a:t>5/21/2019</a:t>
            </a:fld>
            <a:endParaRPr lang="en-US"/>
          </a:p>
        </p:txBody>
      </p:sp>
      <p:sp>
        <p:nvSpPr>
          <p:cNvPr id="5" name="Footer Placeholder 4">
            <a:extLst>
              <a:ext uri="{FF2B5EF4-FFF2-40B4-BE49-F238E27FC236}">
                <a16:creationId xmlns:a16="http://schemas.microsoft.com/office/drawing/2014/main" id="{929FD60D-7583-4C1A-95D3-ED92AA903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C90A50-03D0-4E29-BE99-2EAC3FD189B3}"/>
              </a:ext>
            </a:extLst>
          </p:cNvPr>
          <p:cNvSpPr>
            <a:spLocks noGrp="1"/>
          </p:cNvSpPr>
          <p:nvPr>
            <p:ph type="sldNum" sz="quarter" idx="12"/>
          </p:nvPr>
        </p:nvSpPr>
        <p:spPr/>
        <p:txBody>
          <a:bodyPr/>
          <a:lstStyle/>
          <a:p>
            <a:fld id="{3044700B-F53E-4E94-A874-A1C94C9E0466}" type="slidenum">
              <a:rPr lang="en-US" smtClean="0"/>
              <a:t>‹#›</a:t>
            </a:fld>
            <a:endParaRPr lang="en-US"/>
          </a:p>
        </p:txBody>
      </p:sp>
    </p:spTree>
    <p:extLst>
      <p:ext uri="{BB962C8B-B14F-4D97-AF65-F5344CB8AC3E}">
        <p14:creationId xmlns:p14="http://schemas.microsoft.com/office/powerpoint/2010/main" val="2068125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1C66-45D5-40DD-BA52-9907599925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1E25D4-0D3F-4E7F-9022-2B82C8994C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8EAAB3F-7CE6-44EE-B8A6-6E64ABCEDD16}"/>
              </a:ext>
            </a:extLst>
          </p:cNvPr>
          <p:cNvSpPr>
            <a:spLocks noGrp="1"/>
          </p:cNvSpPr>
          <p:nvPr>
            <p:ph type="dt" sz="half" idx="10"/>
          </p:nvPr>
        </p:nvSpPr>
        <p:spPr/>
        <p:txBody>
          <a:bodyPr/>
          <a:lstStyle/>
          <a:p>
            <a:fld id="{32DC1377-E2E2-4205-95EB-42A1749E5DFC}" type="datetimeFigureOut">
              <a:rPr lang="en-US" smtClean="0"/>
              <a:t>5/21/2019</a:t>
            </a:fld>
            <a:endParaRPr lang="en-US"/>
          </a:p>
        </p:txBody>
      </p:sp>
      <p:sp>
        <p:nvSpPr>
          <p:cNvPr id="5" name="Footer Placeholder 4">
            <a:extLst>
              <a:ext uri="{FF2B5EF4-FFF2-40B4-BE49-F238E27FC236}">
                <a16:creationId xmlns:a16="http://schemas.microsoft.com/office/drawing/2014/main" id="{908F051A-B88A-449C-917C-87202F22E2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2705EF-2319-46F7-A600-36F6A5C91BBD}"/>
              </a:ext>
            </a:extLst>
          </p:cNvPr>
          <p:cNvSpPr>
            <a:spLocks noGrp="1"/>
          </p:cNvSpPr>
          <p:nvPr>
            <p:ph type="sldNum" sz="quarter" idx="12"/>
          </p:nvPr>
        </p:nvSpPr>
        <p:spPr/>
        <p:txBody>
          <a:bodyPr/>
          <a:lstStyle/>
          <a:p>
            <a:fld id="{3044700B-F53E-4E94-A874-A1C94C9E0466}" type="slidenum">
              <a:rPr lang="en-US" smtClean="0"/>
              <a:t>‹#›</a:t>
            </a:fld>
            <a:endParaRPr lang="en-US"/>
          </a:p>
        </p:txBody>
      </p:sp>
    </p:spTree>
    <p:extLst>
      <p:ext uri="{BB962C8B-B14F-4D97-AF65-F5344CB8AC3E}">
        <p14:creationId xmlns:p14="http://schemas.microsoft.com/office/powerpoint/2010/main" val="1621739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D4EA-E75F-4722-B928-5ECB1D7D91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563E2D-E37F-406A-B3D2-311AC8AA5DD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C47A32-4B80-4540-A7DB-6F929305367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778EDC-82A3-4E08-AA21-C6B50E339132}"/>
              </a:ext>
            </a:extLst>
          </p:cNvPr>
          <p:cNvSpPr>
            <a:spLocks noGrp="1"/>
          </p:cNvSpPr>
          <p:nvPr>
            <p:ph type="dt" sz="half" idx="10"/>
          </p:nvPr>
        </p:nvSpPr>
        <p:spPr/>
        <p:txBody>
          <a:bodyPr/>
          <a:lstStyle/>
          <a:p>
            <a:fld id="{32DC1377-E2E2-4205-95EB-42A1749E5DFC}" type="datetimeFigureOut">
              <a:rPr lang="en-US" smtClean="0"/>
              <a:t>5/21/2019</a:t>
            </a:fld>
            <a:endParaRPr lang="en-US"/>
          </a:p>
        </p:txBody>
      </p:sp>
      <p:sp>
        <p:nvSpPr>
          <p:cNvPr id="6" name="Footer Placeholder 5">
            <a:extLst>
              <a:ext uri="{FF2B5EF4-FFF2-40B4-BE49-F238E27FC236}">
                <a16:creationId xmlns:a16="http://schemas.microsoft.com/office/drawing/2014/main" id="{10C18B59-24FA-4402-8956-4041923AAA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3AD8BC-0E0A-4269-8621-71520171B040}"/>
              </a:ext>
            </a:extLst>
          </p:cNvPr>
          <p:cNvSpPr>
            <a:spLocks noGrp="1"/>
          </p:cNvSpPr>
          <p:nvPr>
            <p:ph type="sldNum" sz="quarter" idx="12"/>
          </p:nvPr>
        </p:nvSpPr>
        <p:spPr/>
        <p:txBody>
          <a:bodyPr/>
          <a:lstStyle/>
          <a:p>
            <a:fld id="{3044700B-F53E-4E94-A874-A1C94C9E0466}" type="slidenum">
              <a:rPr lang="en-US" smtClean="0"/>
              <a:t>‹#›</a:t>
            </a:fld>
            <a:endParaRPr lang="en-US"/>
          </a:p>
        </p:txBody>
      </p:sp>
    </p:spTree>
    <p:extLst>
      <p:ext uri="{BB962C8B-B14F-4D97-AF65-F5344CB8AC3E}">
        <p14:creationId xmlns:p14="http://schemas.microsoft.com/office/powerpoint/2010/main" val="118045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D32B9-0367-4500-B315-81B629F26E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52A987-2710-46A0-853C-440E3A233B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8610A37-8A9C-49EA-A52D-8E9F4C0569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CAAD0F-30AE-49DF-8514-40D057A692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A3053D1-652C-42A3-818B-3EF8CAE48BF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51A53D-9A40-42CF-8CF3-5F70FE350987}"/>
              </a:ext>
            </a:extLst>
          </p:cNvPr>
          <p:cNvSpPr>
            <a:spLocks noGrp="1"/>
          </p:cNvSpPr>
          <p:nvPr>
            <p:ph type="dt" sz="half" idx="10"/>
          </p:nvPr>
        </p:nvSpPr>
        <p:spPr/>
        <p:txBody>
          <a:bodyPr/>
          <a:lstStyle/>
          <a:p>
            <a:fld id="{32DC1377-E2E2-4205-95EB-42A1749E5DFC}" type="datetimeFigureOut">
              <a:rPr lang="en-US" smtClean="0"/>
              <a:t>5/21/2019</a:t>
            </a:fld>
            <a:endParaRPr lang="en-US"/>
          </a:p>
        </p:txBody>
      </p:sp>
      <p:sp>
        <p:nvSpPr>
          <p:cNvPr id="8" name="Footer Placeholder 7">
            <a:extLst>
              <a:ext uri="{FF2B5EF4-FFF2-40B4-BE49-F238E27FC236}">
                <a16:creationId xmlns:a16="http://schemas.microsoft.com/office/drawing/2014/main" id="{84D7A240-5A46-485E-BABA-C623F5DCD1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1A6160-44B1-4AEB-8F71-42A09C7CF464}"/>
              </a:ext>
            </a:extLst>
          </p:cNvPr>
          <p:cNvSpPr>
            <a:spLocks noGrp="1"/>
          </p:cNvSpPr>
          <p:nvPr>
            <p:ph type="sldNum" sz="quarter" idx="12"/>
          </p:nvPr>
        </p:nvSpPr>
        <p:spPr/>
        <p:txBody>
          <a:bodyPr/>
          <a:lstStyle/>
          <a:p>
            <a:fld id="{3044700B-F53E-4E94-A874-A1C94C9E0466}" type="slidenum">
              <a:rPr lang="en-US" smtClean="0"/>
              <a:t>‹#›</a:t>
            </a:fld>
            <a:endParaRPr lang="en-US"/>
          </a:p>
        </p:txBody>
      </p:sp>
    </p:spTree>
    <p:extLst>
      <p:ext uri="{BB962C8B-B14F-4D97-AF65-F5344CB8AC3E}">
        <p14:creationId xmlns:p14="http://schemas.microsoft.com/office/powerpoint/2010/main" val="1145956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E3DAD-1EA7-4F6F-A7AD-AD3FD66FC0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BBDB31-1C1A-4A10-B6BD-FE303358D3D7}"/>
              </a:ext>
            </a:extLst>
          </p:cNvPr>
          <p:cNvSpPr>
            <a:spLocks noGrp="1"/>
          </p:cNvSpPr>
          <p:nvPr>
            <p:ph type="dt" sz="half" idx="10"/>
          </p:nvPr>
        </p:nvSpPr>
        <p:spPr/>
        <p:txBody>
          <a:bodyPr/>
          <a:lstStyle/>
          <a:p>
            <a:fld id="{32DC1377-E2E2-4205-95EB-42A1749E5DFC}" type="datetimeFigureOut">
              <a:rPr lang="en-US" smtClean="0"/>
              <a:t>5/21/2019</a:t>
            </a:fld>
            <a:endParaRPr lang="en-US"/>
          </a:p>
        </p:txBody>
      </p:sp>
      <p:sp>
        <p:nvSpPr>
          <p:cNvPr id="4" name="Footer Placeholder 3">
            <a:extLst>
              <a:ext uri="{FF2B5EF4-FFF2-40B4-BE49-F238E27FC236}">
                <a16:creationId xmlns:a16="http://schemas.microsoft.com/office/drawing/2014/main" id="{A4DD87C3-6E3A-40D0-AC96-A8D1D2618F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990FA4-D94D-4110-8028-E5940C7FB251}"/>
              </a:ext>
            </a:extLst>
          </p:cNvPr>
          <p:cNvSpPr>
            <a:spLocks noGrp="1"/>
          </p:cNvSpPr>
          <p:nvPr>
            <p:ph type="sldNum" sz="quarter" idx="12"/>
          </p:nvPr>
        </p:nvSpPr>
        <p:spPr/>
        <p:txBody>
          <a:bodyPr/>
          <a:lstStyle/>
          <a:p>
            <a:fld id="{3044700B-F53E-4E94-A874-A1C94C9E0466}" type="slidenum">
              <a:rPr lang="en-US" smtClean="0"/>
              <a:t>‹#›</a:t>
            </a:fld>
            <a:endParaRPr lang="en-US"/>
          </a:p>
        </p:txBody>
      </p:sp>
    </p:spTree>
    <p:extLst>
      <p:ext uri="{BB962C8B-B14F-4D97-AF65-F5344CB8AC3E}">
        <p14:creationId xmlns:p14="http://schemas.microsoft.com/office/powerpoint/2010/main" val="2561570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345330-8E0E-4E62-A276-418CEA723FF0}"/>
              </a:ext>
            </a:extLst>
          </p:cNvPr>
          <p:cNvSpPr>
            <a:spLocks noGrp="1"/>
          </p:cNvSpPr>
          <p:nvPr>
            <p:ph type="dt" sz="half" idx="10"/>
          </p:nvPr>
        </p:nvSpPr>
        <p:spPr/>
        <p:txBody>
          <a:bodyPr/>
          <a:lstStyle/>
          <a:p>
            <a:fld id="{32DC1377-E2E2-4205-95EB-42A1749E5DFC}" type="datetimeFigureOut">
              <a:rPr lang="en-US" smtClean="0"/>
              <a:t>5/21/2019</a:t>
            </a:fld>
            <a:endParaRPr lang="en-US"/>
          </a:p>
        </p:txBody>
      </p:sp>
      <p:sp>
        <p:nvSpPr>
          <p:cNvPr id="3" name="Footer Placeholder 2">
            <a:extLst>
              <a:ext uri="{FF2B5EF4-FFF2-40B4-BE49-F238E27FC236}">
                <a16:creationId xmlns:a16="http://schemas.microsoft.com/office/drawing/2014/main" id="{20FAF69A-6CC2-4DB2-8F11-B492CC1C1D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9EDB9A-CED7-4C8B-B316-B55F635C6C9C}"/>
              </a:ext>
            </a:extLst>
          </p:cNvPr>
          <p:cNvSpPr>
            <a:spLocks noGrp="1"/>
          </p:cNvSpPr>
          <p:nvPr>
            <p:ph type="sldNum" sz="quarter" idx="12"/>
          </p:nvPr>
        </p:nvSpPr>
        <p:spPr/>
        <p:txBody>
          <a:bodyPr/>
          <a:lstStyle/>
          <a:p>
            <a:fld id="{3044700B-F53E-4E94-A874-A1C94C9E0466}" type="slidenum">
              <a:rPr lang="en-US" smtClean="0"/>
              <a:t>‹#›</a:t>
            </a:fld>
            <a:endParaRPr lang="en-US"/>
          </a:p>
        </p:txBody>
      </p:sp>
    </p:spTree>
    <p:extLst>
      <p:ext uri="{BB962C8B-B14F-4D97-AF65-F5344CB8AC3E}">
        <p14:creationId xmlns:p14="http://schemas.microsoft.com/office/powerpoint/2010/main" val="3298730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032FC-0F25-46D5-A4E2-A9A7884CA7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14FD0C-AF49-4781-BB28-0C5692B69F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2CE63F-EF5A-4FD3-8469-2D7D086F4C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A8A5FC-5FCB-4ECA-AA9F-7A66668FA8C5}"/>
              </a:ext>
            </a:extLst>
          </p:cNvPr>
          <p:cNvSpPr>
            <a:spLocks noGrp="1"/>
          </p:cNvSpPr>
          <p:nvPr>
            <p:ph type="dt" sz="half" idx="10"/>
          </p:nvPr>
        </p:nvSpPr>
        <p:spPr/>
        <p:txBody>
          <a:bodyPr/>
          <a:lstStyle/>
          <a:p>
            <a:fld id="{32DC1377-E2E2-4205-95EB-42A1749E5DFC}" type="datetimeFigureOut">
              <a:rPr lang="en-US" smtClean="0"/>
              <a:t>5/21/2019</a:t>
            </a:fld>
            <a:endParaRPr lang="en-US"/>
          </a:p>
        </p:txBody>
      </p:sp>
      <p:sp>
        <p:nvSpPr>
          <p:cNvPr id="6" name="Footer Placeholder 5">
            <a:extLst>
              <a:ext uri="{FF2B5EF4-FFF2-40B4-BE49-F238E27FC236}">
                <a16:creationId xmlns:a16="http://schemas.microsoft.com/office/drawing/2014/main" id="{7EBD04A3-7601-4959-B93D-4431135172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31DEE5-D382-4602-9C49-A40A316B1935}"/>
              </a:ext>
            </a:extLst>
          </p:cNvPr>
          <p:cNvSpPr>
            <a:spLocks noGrp="1"/>
          </p:cNvSpPr>
          <p:nvPr>
            <p:ph type="sldNum" sz="quarter" idx="12"/>
          </p:nvPr>
        </p:nvSpPr>
        <p:spPr/>
        <p:txBody>
          <a:bodyPr/>
          <a:lstStyle/>
          <a:p>
            <a:fld id="{3044700B-F53E-4E94-A874-A1C94C9E0466}" type="slidenum">
              <a:rPr lang="en-US" smtClean="0"/>
              <a:t>‹#›</a:t>
            </a:fld>
            <a:endParaRPr lang="en-US"/>
          </a:p>
        </p:txBody>
      </p:sp>
    </p:spTree>
    <p:extLst>
      <p:ext uri="{BB962C8B-B14F-4D97-AF65-F5344CB8AC3E}">
        <p14:creationId xmlns:p14="http://schemas.microsoft.com/office/powerpoint/2010/main" val="2431618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C24D2-3318-4604-AA1E-DFC203E712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17786C-C4E2-4CB0-B2CE-D448CE0C49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A6A41E-9BB0-4083-AC02-6D70D9ADD0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B08960-5BF5-4008-9382-DFF0BFF64D81}"/>
              </a:ext>
            </a:extLst>
          </p:cNvPr>
          <p:cNvSpPr>
            <a:spLocks noGrp="1"/>
          </p:cNvSpPr>
          <p:nvPr>
            <p:ph type="dt" sz="half" idx="10"/>
          </p:nvPr>
        </p:nvSpPr>
        <p:spPr/>
        <p:txBody>
          <a:bodyPr/>
          <a:lstStyle/>
          <a:p>
            <a:fld id="{32DC1377-E2E2-4205-95EB-42A1749E5DFC}" type="datetimeFigureOut">
              <a:rPr lang="en-US" smtClean="0"/>
              <a:t>5/21/2019</a:t>
            </a:fld>
            <a:endParaRPr lang="en-US"/>
          </a:p>
        </p:txBody>
      </p:sp>
      <p:sp>
        <p:nvSpPr>
          <p:cNvPr id="6" name="Footer Placeholder 5">
            <a:extLst>
              <a:ext uri="{FF2B5EF4-FFF2-40B4-BE49-F238E27FC236}">
                <a16:creationId xmlns:a16="http://schemas.microsoft.com/office/drawing/2014/main" id="{9047DC3B-8300-46DB-9903-400BDE69CA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59B113-001B-4C82-9886-E7B562FF7A04}"/>
              </a:ext>
            </a:extLst>
          </p:cNvPr>
          <p:cNvSpPr>
            <a:spLocks noGrp="1"/>
          </p:cNvSpPr>
          <p:nvPr>
            <p:ph type="sldNum" sz="quarter" idx="12"/>
          </p:nvPr>
        </p:nvSpPr>
        <p:spPr/>
        <p:txBody>
          <a:bodyPr/>
          <a:lstStyle/>
          <a:p>
            <a:fld id="{3044700B-F53E-4E94-A874-A1C94C9E0466}" type="slidenum">
              <a:rPr lang="en-US" smtClean="0"/>
              <a:t>‹#›</a:t>
            </a:fld>
            <a:endParaRPr lang="en-US"/>
          </a:p>
        </p:txBody>
      </p:sp>
    </p:spTree>
    <p:extLst>
      <p:ext uri="{BB962C8B-B14F-4D97-AF65-F5344CB8AC3E}">
        <p14:creationId xmlns:p14="http://schemas.microsoft.com/office/powerpoint/2010/main" val="2195114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4CA0AE-E1EB-42AF-9C10-5300CF20F7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88D567-4DD4-4751-B00B-C0433CF0CB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3E5644-F25F-4041-843A-8349ECC9E7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DC1377-E2E2-4205-95EB-42A1749E5DFC}" type="datetimeFigureOut">
              <a:rPr lang="en-US" smtClean="0"/>
              <a:t>5/21/2019</a:t>
            </a:fld>
            <a:endParaRPr lang="en-US"/>
          </a:p>
        </p:txBody>
      </p:sp>
      <p:sp>
        <p:nvSpPr>
          <p:cNvPr id="5" name="Footer Placeholder 4">
            <a:extLst>
              <a:ext uri="{FF2B5EF4-FFF2-40B4-BE49-F238E27FC236}">
                <a16:creationId xmlns:a16="http://schemas.microsoft.com/office/drawing/2014/main" id="{7581451D-A258-404E-8795-5614C61806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32C185-E15D-423F-B1EF-2687D14E24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44700B-F53E-4E94-A874-A1C94C9E0466}" type="slidenum">
              <a:rPr lang="en-US" smtClean="0"/>
              <a:t>‹#›</a:t>
            </a:fld>
            <a:endParaRPr lang="en-US"/>
          </a:p>
        </p:txBody>
      </p:sp>
    </p:spTree>
    <p:extLst>
      <p:ext uri="{BB962C8B-B14F-4D97-AF65-F5344CB8AC3E}">
        <p14:creationId xmlns:p14="http://schemas.microsoft.com/office/powerpoint/2010/main" val="248303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5B32A67F-3598-4A13-8552-DA884FFCC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D6B5E0-1F3A-40FF-9305-E9F6AEBEAA72}"/>
              </a:ext>
            </a:extLst>
          </p:cNvPr>
          <p:cNvSpPr>
            <a:spLocks noGrp="1"/>
          </p:cNvSpPr>
          <p:nvPr>
            <p:ph type="ctrTitle"/>
          </p:nvPr>
        </p:nvSpPr>
        <p:spPr>
          <a:xfrm>
            <a:off x="804673" y="3320859"/>
            <a:ext cx="4573475" cy="2076333"/>
          </a:xfrm>
        </p:spPr>
        <p:txBody>
          <a:bodyPr anchor="t">
            <a:normAutofit/>
          </a:bodyPr>
          <a:lstStyle/>
          <a:p>
            <a:pPr algn="l"/>
            <a:r>
              <a:rPr lang="en-US" sz="4800" dirty="0">
                <a:solidFill>
                  <a:schemeClr val="bg1"/>
                </a:solidFill>
              </a:rPr>
              <a:t>School Safety and Housing Prices</a:t>
            </a:r>
          </a:p>
        </p:txBody>
      </p:sp>
      <p:sp>
        <p:nvSpPr>
          <p:cNvPr id="3" name="Subtitle 2">
            <a:extLst>
              <a:ext uri="{FF2B5EF4-FFF2-40B4-BE49-F238E27FC236}">
                <a16:creationId xmlns:a16="http://schemas.microsoft.com/office/drawing/2014/main" id="{D3A081AF-0AB8-46A3-B740-5CD517D7F528}"/>
              </a:ext>
            </a:extLst>
          </p:cNvPr>
          <p:cNvSpPr>
            <a:spLocks noGrp="1"/>
          </p:cNvSpPr>
          <p:nvPr>
            <p:ph type="subTitle" idx="1"/>
          </p:nvPr>
        </p:nvSpPr>
        <p:spPr>
          <a:xfrm>
            <a:off x="804673" y="2348680"/>
            <a:ext cx="4662678" cy="972180"/>
          </a:xfrm>
        </p:spPr>
        <p:txBody>
          <a:bodyPr anchor="b">
            <a:normAutofit/>
          </a:bodyPr>
          <a:lstStyle/>
          <a:p>
            <a:pPr algn="l"/>
            <a:r>
              <a:rPr lang="en-US" sz="2000" dirty="0">
                <a:solidFill>
                  <a:schemeClr val="bg1"/>
                </a:solidFill>
              </a:rPr>
              <a:t>Data Bootcamp Final Project</a:t>
            </a:r>
          </a:p>
        </p:txBody>
      </p:sp>
      <p:sp>
        <p:nvSpPr>
          <p:cNvPr id="16" name="Freeform: Shape 11">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Suburban scene">
            <a:extLst>
              <a:ext uri="{FF2B5EF4-FFF2-40B4-BE49-F238E27FC236}">
                <a16:creationId xmlns:a16="http://schemas.microsoft.com/office/drawing/2014/main" id="{101A7322-4F6C-491B-9EB7-CF1C7ABD78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10424" y="1845770"/>
            <a:ext cx="4333875" cy="4333875"/>
          </a:xfrm>
          <a:prstGeom prst="rect">
            <a:avLst/>
          </a:prstGeom>
        </p:spPr>
      </p:pic>
      <p:sp>
        <p:nvSpPr>
          <p:cNvPr id="11" name="Subtitle 2">
            <a:extLst>
              <a:ext uri="{FF2B5EF4-FFF2-40B4-BE49-F238E27FC236}">
                <a16:creationId xmlns:a16="http://schemas.microsoft.com/office/drawing/2014/main" id="{4E8B268F-7620-4754-809C-CF570F42FFBF}"/>
              </a:ext>
            </a:extLst>
          </p:cNvPr>
          <p:cNvSpPr txBox="1">
            <a:spLocks/>
          </p:cNvSpPr>
          <p:nvPr/>
        </p:nvSpPr>
        <p:spPr>
          <a:xfrm>
            <a:off x="2547745" y="5341043"/>
            <a:ext cx="4662678" cy="972180"/>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solidFill>
                  <a:schemeClr val="bg1"/>
                </a:solidFill>
              </a:rPr>
              <a:t>Emily Bai and Christian Claus</a:t>
            </a:r>
          </a:p>
        </p:txBody>
      </p:sp>
    </p:spTree>
    <p:extLst>
      <p:ext uri="{BB962C8B-B14F-4D97-AF65-F5344CB8AC3E}">
        <p14:creationId xmlns:p14="http://schemas.microsoft.com/office/powerpoint/2010/main" val="2335161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9C6C6BF5-72CD-40F1-860E-BE9D61FFAA8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13602" y="3116179"/>
            <a:ext cx="5811479" cy="308008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a:extLst>
              <a:ext uri="{FF2B5EF4-FFF2-40B4-BE49-F238E27FC236}">
                <a16:creationId xmlns:a16="http://schemas.microsoft.com/office/drawing/2014/main" id="{DA5857FD-6D8C-410C-BA79-A71E0FC8BC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291" y="661737"/>
            <a:ext cx="5036604" cy="284722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2893831-38DC-4DAD-9864-4FD457269BDC}"/>
              </a:ext>
            </a:extLst>
          </p:cNvPr>
          <p:cNvSpPr txBox="1"/>
          <p:nvPr/>
        </p:nvSpPr>
        <p:spPr>
          <a:xfrm>
            <a:off x="1059396" y="3698449"/>
            <a:ext cx="5036604" cy="2308324"/>
          </a:xfrm>
          <a:prstGeom prst="rect">
            <a:avLst/>
          </a:prstGeom>
          <a:noFill/>
        </p:spPr>
        <p:txBody>
          <a:bodyPr wrap="square" rtlCol="0">
            <a:spAutoFit/>
          </a:bodyPr>
          <a:lstStyle/>
          <a:p>
            <a:r>
              <a:rPr lang="en-US" b="1" dirty="0">
                <a:latin typeface="Sanskrit Text" panose="020B0502040204020203" pitchFamily="18" charset="0"/>
                <a:cs typeface="Sanskrit Text" panose="020B0502040204020203" pitchFamily="18" charset="0"/>
              </a:rPr>
              <a:t>Total Crime vs. Housing Prices 2013-2016</a:t>
            </a:r>
          </a:p>
          <a:p>
            <a:endParaRPr lang="en-US" dirty="0">
              <a:latin typeface="Sanskrit Text" panose="020B0502040204020203" pitchFamily="18" charset="0"/>
              <a:cs typeface="Sanskrit Text" panose="020B0502040204020203" pitchFamily="18" charset="0"/>
            </a:endParaRPr>
          </a:p>
          <a:p>
            <a:r>
              <a:rPr lang="en-US" dirty="0">
                <a:latin typeface="Sanskrit Text" panose="020B0502040204020203" pitchFamily="18" charset="0"/>
                <a:cs typeface="Sanskrit Text" panose="020B0502040204020203" pitchFamily="18" charset="0"/>
              </a:rPr>
              <a:t>This scatter plot shows the average total crimes for each zip code for all five boroughs over 3 years. The only data points where average housing prices are over 300,000 are in areas where average crime is below ~12/13 (where upper limit is 26) per year.</a:t>
            </a:r>
          </a:p>
        </p:txBody>
      </p:sp>
      <p:sp>
        <p:nvSpPr>
          <p:cNvPr id="14" name="TextBox 13">
            <a:extLst>
              <a:ext uri="{FF2B5EF4-FFF2-40B4-BE49-F238E27FC236}">
                <a16:creationId xmlns:a16="http://schemas.microsoft.com/office/drawing/2014/main" id="{D3099254-8764-4BED-AF71-F18EF7866609}"/>
              </a:ext>
            </a:extLst>
          </p:cNvPr>
          <p:cNvSpPr txBox="1"/>
          <p:nvPr/>
        </p:nvSpPr>
        <p:spPr>
          <a:xfrm>
            <a:off x="6001039" y="780777"/>
            <a:ext cx="5036604" cy="2308324"/>
          </a:xfrm>
          <a:prstGeom prst="rect">
            <a:avLst/>
          </a:prstGeom>
          <a:noFill/>
        </p:spPr>
        <p:txBody>
          <a:bodyPr wrap="square" rtlCol="0">
            <a:spAutoFit/>
          </a:bodyPr>
          <a:lstStyle/>
          <a:p>
            <a:r>
              <a:rPr lang="en-US" b="1" dirty="0">
                <a:latin typeface="Sanskrit Text" panose="020B0502040204020203" pitchFamily="18" charset="0"/>
                <a:cs typeface="Sanskrit Text" panose="020B0502040204020203" pitchFamily="18" charset="0"/>
              </a:rPr>
              <a:t>Average Crime vs. Housing Prices 2013-2016</a:t>
            </a:r>
          </a:p>
          <a:p>
            <a:endParaRPr lang="en-US" dirty="0">
              <a:latin typeface="Sanskrit Text" panose="020B0502040204020203" pitchFamily="18" charset="0"/>
              <a:cs typeface="Sanskrit Text" panose="020B0502040204020203" pitchFamily="18" charset="0"/>
            </a:endParaRPr>
          </a:p>
          <a:p>
            <a:r>
              <a:rPr lang="en-US" dirty="0">
                <a:latin typeface="Sanskrit Text" panose="020B0502040204020203" pitchFamily="18" charset="0"/>
                <a:cs typeface="Sanskrit Text" panose="020B0502040204020203" pitchFamily="18" charset="0"/>
              </a:rPr>
              <a:t>This scatter plot shows the average of average crimes for any given year for each zip code for all five boroughs over 3 years. The results support the previous plot, where the data with high housing prices are on the left side of the graph, where school crime is low.</a:t>
            </a:r>
          </a:p>
        </p:txBody>
      </p:sp>
    </p:spTree>
    <p:extLst>
      <p:ext uri="{BB962C8B-B14F-4D97-AF65-F5344CB8AC3E}">
        <p14:creationId xmlns:p14="http://schemas.microsoft.com/office/powerpoint/2010/main" val="1749998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3" name="Picture 2">
            <a:extLst>
              <a:ext uri="{FF2B5EF4-FFF2-40B4-BE49-F238E27FC236}">
                <a16:creationId xmlns:a16="http://schemas.microsoft.com/office/drawing/2014/main" id="{A3A5E3F4-C233-4BB7-B46B-AAEFB19AB0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50170" y="720263"/>
            <a:ext cx="9691659" cy="36472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96D8826-A8D7-4FB1-A9A2-311000411034}"/>
              </a:ext>
            </a:extLst>
          </p:cNvPr>
          <p:cNvSpPr txBox="1"/>
          <p:nvPr/>
        </p:nvSpPr>
        <p:spPr>
          <a:xfrm>
            <a:off x="1071426" y="4367463"/>
            <a:ext cx="10286383" cy="1754326"/>
          </a:xfrm>
          <a:prstGeom prst="rect">
            <a:avLst/>
          </a:prstGeom>
          <a:noFill/>
        </p:spPr>
        <p:txBody>
          <a:bodyPr wrap="square" rtlCol="0">
            <a:spAutoFit/>
          </a:bodyPr>
          <a:lstStyle/>
          <a:p>
            <a:r>
              <a:rPr lang="en-US" b="1" dirty="0">
                <a:latin typeface="Sanskrit Text" panose="020B0502040204020203" pitchFamily="18" charset="0"/>
                <a:cs typeface="Sanskrit Text" panose="020B0502040204020203" pitchFamily="18" charset="0"/>
              </a:rPr>
              <a:t>Average Total Crime, Housing Prices vs. Year</a:t>
            </a:r>
          </a:p>
          <a:p>
            <a:endParaRPr lang="en-US" dirty="0">
              <a:latin typeface="Sanskrit Text" panose="020B0502040204020203" pitchFamily="18" charset="0"/>
              <a:cs typeface="Sanskrit Text" panose="020B0502040204020203" pitchFamily="18" charset="0"/>
            </a:endParaRPr>
          </a:p>
          <a:p>
            <a:r>
              <a:rPr lang="en-US" dirty="0">
                <a:latin typeface="Sanskrit Text" panose="020B0502040204020203" pitchFamily="18" charset="0"/>
                <a:cs typeface="Sanskrit Text" panose="020B0502040204020203" pitchFamily="18" charset="0"/>
              </a:rPr>
              <a:t>The 2</a:t>
            </a:r>
            <a:r>
              <a:rPr lang="en-US" baseline="30000" dirty="0">
                <a:latin typeface="Sanskrit Text" panose="020B0502040204020203" pitchFamily="18" charset="0"/>
                <a:cs typeface="Sanskrit Text" panose="020B0502040204020203" pitchFamily="18" charset="0"/>
              </a:rPr>
              <a:t>nd</a:t>
            </a:r>
            <a:r>
              <a:rPr lang="en-US" dirty="0">
                <a:latin typeface="Sanskrit Text" panose="020B0502040204020203" pitchFamily="18" charset="0"/>
                <a:cs typeface="Sanskrit Text" panose="020B0502040204020203" pitchFamily="18" charset="0"/>
              </a:rPr>
              <a:t> part of our graphs included visualizing both our variables across the three years. Total crime data did not change significantly across the three years, though we see a decrease in crime in Queens, Manhattan and Staten Island. As for housing prices, Manhattan’s prices spiked in 2014 but remained consistently significantly higher than the other four boroughs.</a:t>
            </a:r>
          </a:p>
        </p:txBody>
      </p:sp>
    </p:spTree>
    <p:extLst>
      <p:ext uri="{BB962C8B-B14F-4D97-AF65-F5344CB8AC3E}">
        <p14:creationId xmlns:p14="http://schemas.microsoft.com/office/powerpoint/2010/main" val="1483373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7" name="Picture 2">
            <a:extLst>
              <a:ext uri="{FF2B5EF4-FFF2-40B4-BE49-F238E27FC236}">
                <a16:creationId xmlns:a16="http://schemas.microsoft.com/office/drawing/2014/main" id="{095CE511-A3BA-4FD2-9B98-656F637D93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57075" y="758793"/>
            <a:ext cx="7477849" cy="3365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CEF1754-FC98-4D4C-AC41-798CDAC285D8}"/>
              </a:ext>
            </a:extLst>
          </p:cNvPr>
          <p:cNvSpPr txBox="1"/>
          <p:nvPr/>
        </p:nvSpPr>
        <p:spPr>
          <a:xfrm>
            <a:off x="1107521" y="4123825"/>
            <a:ext cx="10214193" cy="1754326"/>
          </a:xfrm>
          <a:prstGeom prst="rect">
            <a:avLst/>
          </a:prstGeom>
          <a:noFill/>
        </p:spPr>
        <p:txBody>
          <a:bodyPr wrap="square" rtlCol="0">
            <a:spAutoFit/>
          </a:bodyPr>
          <a:lstStyle/>
          <a:p>
            <a:r>
              <a:rPr lang="en-US" b="1" dirty="0">
                <a:latin typeface="Sanskrit Text" panose="020B0502040204020203" pitchFamily="18" charset="0"/>
                <a:cs typeface="Sanskrit Text" panose="020B0502040204020203" pitchFamily="18" charset="0"/>
              </a:rPr>
              <a:t>Average House Price and Average Total Crime vs. Borough (across 3 years)</a:t>
            </a:r>
          </a:p>
          <a:p>
            <a:endParaRPr lang="en-US" dirty="0">
              <a:latin typeface="Sanskrit Text" panose="020B0502040204020203" pitchFamily="18" charset="0"/>
              <a:cs typeface="Sanskrit Text" panose="020B0502040204020203" pitchFamily="18" charset="0"/>
            </a:endParaRPr>
          </a:p>
          <a:p>
            <a:r>
              <a:rPr lang="en-US" dirty="0">
                <a:latin typeface="Sanskrit Text" panose="020B0502040204020203" pitchFamily="18" charset="0"/>
                <a:cs typeface="Sanskrit Text" panose="020B0502040204020203" pitchFamily="18" charset="0"/>
              </a:rPr>
              <a:t>The 3</a:t>
            </a:r>
            <a:r>
              <a:rPr lang="en-US" baseline="30000" dirty="0">
                <a:latin typeface="Sanskrit Text" panose="020B0502040204020203" pitchFamily="18" charset="0"/>
                <a:cs typeface="Sanskrit Text" panose="020B0502040204020203" pitchFamily="18" charset="0"/>
              </a:rPr>
              <a:t>rd</a:t>
            </a:r>
            <a:r>
              <a:rPr lang="en-US" dirty="0">
                <a:latin typeface="Sanskrit Text" panose="020B0502040204020203" pitchFamily="18" charset="0"/>
                <a:cs typeface="Sanskrit Text" panose="020B0502040204020203" pitchFamily="18" charset="0"/>
              </a:rPr>
              <a:t> part of our graphs display the average of housing prices and total crime for each borough across all three years. The results were plotted on this bar graph and we can see there is not a very noticeable correlation between the two variables. However, generally, areas with higher crime had lower housing prices.</a:t>
            </a:r>
          </a:p>
        </p:txBody>
      </p:sp>
    </p:spTree>
    <p:extLst>
      <p:ext uri="{BB962C8B-B14F-4D97-AF65-F5344CB8AC3E}">
        <p14:creationId xmlns:p14="http://schemas.microsoft.com/office/powerpoint/2010/main" val="4148851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1" name="Picture 2">
            <a:extLst>
              <a:ext uri="{FF2B5EF4-FFF2-40B4-BE49-F238E27FC236}">
                <a16:creationId xmlns:a16="http://schemas.microsoft.com/office/drawing/2014/main" id="{E51375A3-DBE0-4A9B-A9F8-D3450E262C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94994" y="2864735"/>
            <a:ext cx="3511856" cy="332748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4B54F7FF-65D9-4628-BECF-D3E83DC9B2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6693" y="2864735"/>
            <a:ext cx="3511856" cy="332762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1C84747-7C19-4FE0-A81E-58C4A321EB87}"/>
              </a:ext>
            </a:extLst>
          </p:cNvPr>
          <p:cNvSpPr txBox="1"/>
          <p:nvPr/>
        </p:nvSpPr>
        <p:spPr>
          <a:xfrm>
            <a:off x="969244" y="665782"/>
            <a:ext cx="5036604" cy="2031325"/>
          </a:xfrm>
          <a:prstGeom prst="rect">
            <a:avLst/>
          </a:prstGeom>
          <a:noFill/>
        </p:spPr>
        <p:txBody>
          <a:bodyPr wrap="square" rtlCol="0">
            <a:spAutoFit/>
          </a:bodyPr>
          <a:lstStyle/>
          <a:p>
            <a:r>
              <a:rPr lang="en-US" b="1" dirty="0">
                <a:latin typeface="Sanskrit Text" panose="020B0502040204020203" pitchFamily="18" charset="0"/>
                <a:cs typeface="Sanskrit Text" panose="020B0502040204020203" pitchFamily="18" charset="0"/>
              </a:rPr>
              <a:t>Map of NYC Average Housing Prices</a:t>
            </a:r>
          </a:p>
          <a:p>
            <a:endParaRPr lang="en-US" dirty="0">
              <a:latin typeface="Sanskrit Text" panose="020B0502040204020203" pitchFamily="18" charset="0"/>
              <a:cs typeface="Sanskrit Text" panose="020B0502040204020203" pitchFamily="18" charset="0"/>
            </a:endParaRPr>
          </a:p>
          <a:p>
            <a:r>
              <a:rPr lang="en-US" dirty="0">
                <a:latin typeface="Sanskrit Text" panose="020B0502040204020203" pitchFamily="18" charset="0"/>
                <a:cs typeface="Sanskrit Text" panose="020B0502040204020203" pitchFamily="18" charset="0"/>
              </a:rPr>
              <a:t>This map of NYC shows a visualization of the house pricing in the city based on zip code. The darker areas are where Manhattan is which correlates with the data suggesting Manhattan’s significantly higher sale prices.</a:t>
            </a:r>
          </a:p>
        </p:txBody>
      </p:sp>
      <p:sp>
        <p:nvSpPr>
          <p:cNvPr id="10" name="TextBox 9">
            <a:extLst>
              <a:ext uri="{FF2B5EF4-FFF2-40B4-BE49-F238E27FC236}">
                <a16:creationId xmlns:a16="http://schemas.microsoft.com/office/drawing/2014/main" id="{00E3D833-132E-4284-96E0-1618978BDEDC}"/>
              </a:ext>
            </a:extLst>
          </p:cNvPr>
          <p:cNvSpPr txBox="1"/>
          <p:nvPr/>
        </p:nvSpPr>
        <p:spPr>
          <a:xfrm>
            <a:off x="6342116" y="665637"/>
            <a:ext cx="5036604" cy="2031325"/>
          </a:xfrm>
          <a:prstGeom prst="rect">
            <a:avLst/>
          </a:prstGeom>
          <a:noFill/>
        </p:spPr>
        <p:txBody>
          <a:bodyPr wrap="square" rtlCol="0">
            <a:spAutoFit/>
          </a:bodyPr>
          <a:lstStyle/>
          <a:p>
            <a:r>
              <a:rPr lang="en-US" b="1" dirty="0">
                <a:latin typeface="Sanskrit Text" panose="020B0502040204020203" pitchFamily="18" charset="0"/>
                <a:cs typeface="Sanskrit Text" panose="020B0502040204020203" pitchFamily="18" charset="0"/>
              </a:rPr>
              <a:t>Map of NYC Average Total Crime</a:t>
            </a:r>
          </a:p>
          <a:p>
            <a:endParaRPr lang="en-US" dirty="0">
              <a:latin typeface="Sanskrit Text" panose="020B0502040204020203" pitchFamily="18" charset="0"/>
              <a:cs typeface="Sanskrit Text" panose="020B0502040204020203" pitchFamily="18" charset="0"/>
            </a:endParaRPr>
          </a:p>
          <a:p>
            <a:r>
              <a:rPr lang="en-US" dirty="0">
                <a:latin typeface="Sanskrit Text" panose="020B0502040204020203" pitchFamily="18" charset="0"/>
                <a:cs typeface="Sanskrit Text" panose="020B0502040204020203" pitchFamily="18" charset="0"/>
              </a:rPr>
              <a:t>This map shows a visualization of the school crime statistics in NYC based on zip code. The darker areas represent areas with more average total crime in the area from 2013-2016. </a:t>
            </a:r>
          </a:p>
        </p:txBody>
      </p:sp>
    </p:spTree>
    <p:extLst>
      <p:ext uri="{BB962C8B-B14F-4D97-AF65-F5344CB8AC3E}">
        <p14:creationId xmlns:p14="http://schemas.microsoft.com/office/powerpoint/2010/main" val="2262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364</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Sanskrit Text</vt:lpstr>
      <vt:lpstr>Office Theme</vt:lpstr>
      <vt:lpstr>School Safety and Housing Prices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Safety and Housing Prices</dc:title>
  <dc:creator>Mizuki Akane</dc:creator>
  <cp:lastModifiedBy>Mizuki Akane</cp:lastModifiedBy>
  <cp:revision>6</cp:revision>
  <dcterms:created xsi:type="dcterms:W3CDTF">2019-05-21T19:11:50Z</dcterms:created>
  <dcterms:modified xsi:type="dcterms:W3CDTF">2019-05-21T19:58:49Z</dcterms:modified>
</cp:coreProperties>
</file>